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jpg&amp;ehk=BagwZczYFcM7D6OE" ContentType="image/jpeg"/>
  <Default Extension="jpg&amp;ehk=mFtw1cHjVMt8CIg01XQotA&amp;r=0&amp;pid=OfficeInsert"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xml" ContentType="application/vnd.openxmlformats-officedocument.presentationml.tags+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3"/>
  </p:notesMasterIdLst>
  <p:sldIdLst>
    <p:sldId id="264" r:id="rId5"/>
    <p:sldId id="276" r:id="rId6"/>
    <p:sldId id="313" r:id="rId7"/>
    <p:sldId id="314" r:id="rId8"/>
    <p:sldId id="315" r:id="rId9"/>
    <p:sldId id="316" r:id="rId10"/>
    <p:sldId id="318" r:id="rId11"/>
    <p:sldId id="319" r:id="rId12"/>
    <p:sldId id="320" r:id="rId13"/>
    <p:sldId id="321" r:id="rId14"/>
    <p:sldId id="322" r:id="rId15"/>
    <p:sldId id="323" r:id="rId16"/>
    <p:sldId id="324" r:id="rId17"/>
    <p:sldId id="325" r:id="rId18"/>
    <p:sldId id="326" r:id="rId19"/>
    <p:sldId id="327" r:id="rId20"/>
    <p:sldId id="329" r:id="rId21"/>
    <p:sldId id="330" r:id="rId22"/>
    <p:sldId id="332" r:id="rId23"/>
    <p:sldId id="335" r:id="rId24"/>
    <p:sldId id="337" r:id="rId25"/>
    <p:sldId id="343" r:id="rId26"/>
    <p:sldId id="344" r:id="rId27"/>
    <p:sldId id="436" r:id="rId28"/>
    <p:sldId id="345" r:id="rId29"/>
    <p:sldId id="346" r:id="rId30"/>
    <p:sldId id="347" r:id="rId31"/>
    <p:sldId id="350" r:id="rId32"/>
    <p:sldId id="353" r:id="rId33"/>
    <p:sldId id="354" r:id="rId34"/>
    <p:sldId id="351" r:id="rId35"/>
    <p:sldId id="356" r:id="rId36"/>
    <p:sldId id="357" r:id="rId37"/>
    <p:sldId id="358" r:id="rId38"/>
    <p:sldId id="359" r:id="rId39"/>
    <p:sldId id="361" r:id="rId40"/>
    <p:sldId id="366" r:id="rId41"/>
    <p:sldId id="367" r:id="rId42"/>
    <p:sldId id="368" r:id="rId43"/>
    <p:sldId id="482" r:id="rId44"/>
    <p:sldId id="369" r:id="rId45"/>
    <p:sldId id="373" r:id="rId46"/>
    <p:sldId id="374" r:id="rId47"/>
    <p:sldId id="370" r:id="rId48"/>
    <p:sldId id="377" r:id="rId49"/>
    <p:sldId id="381" r:id="rId50"/>
    <p:sldId id="382" r:id="rId51"/>
    <p:sldId id="383" r:id="rId52"/>
    <p:sldId id="384" r:id="rId53"/>
    <p:sldId id="385" r:id="rId54"/>
    <p:sldId id="386" r:id="rId55"/>
    <p:sldId id="387" r:id="rId56"/>
    <p:sldId id="388" r:id="rId57"/>
    <p:sldId id="389" r:id="rId58"/>
    <p:sldId id="392" r:id="rId59"/>
    <p:sldId id="393" r:id="rId60"/>
    <p:sldId id="394" r:id="rId61"/>
    <p:sldId id="395" r:id="rId62"/>
    <p:sldId id="396" r:id="rId63"/>
    <p:sldId id="487" r:id="rId64"/>
    <p:sldId id="490" r:id="rId65"/>
    <p:sldId id="491" r:id="rId66"/>
    <p:sldId id="398" r:id="rId67"/>
    <p:sldId id="402" r:id="rId68"/>
    <p:sldId id="404" r:id="rId69"/>
    <p:sldId id="406" r:id="rId70"/>
    <p:sldId id="405" r:id="rId71"/>
    <p:sldId id="483" r:id="rId72"/>
    <p:sldId id="484" r:id="rId73"/>
    <p:sldId id="408" r:id="rId74"/>
    <p:sldId id="415" r:id="rId75"/>
    <p:sldId id="467" r:id="rId76"/>
    <p:sldId id="419" r:id="rId77"/>
    <p:sldId id="429" r:id="rId78"/>
    <p:sldId id="420" r:id="rId79"/>
    <p:sldId id="421" r:id="rId80"/>
    <p:sldId id="422" r:id="rId81"/>
    <p:sldId id="428" r:id="rId82"/>
    <p:sldId id="427" r:id="rId83"/>
    <p:sldId id="296" r:id="rId84"/>
    <p:sldId id="485" r:id="rId85"/>
    <p:sldId id="306" r:id="rId86"/>
    <p:sldId id="446" r:id="rId87"/>
    <p:sldId id="447" r:id="rId88"/>
    <p:sldId id="473" r:id="rId89"/>
    <p:sldId id="474" r:id="rId90"/>
    <p:sldId id="465" r:id="rId91"/>
    <p:sldId id="477" r:id="rId92"/>
    <p:sldId id="454" r:id="rId93"/>
    <p:sldId id="456" r:id="rId94"/>
    <p:sldId id="499" r:id="rId95"/>
    <p:sldId id="464" r:id="rId96"/>
    <p:sldId id="494" r:id="rId97"/>
    <p:sldId id="495" r:id="rId98"/>
    <p:sldId id="496" r:id="rId99"/>
    <p:sldId id="497" r:id="rId100"/>
    <p:sldId id="275" r:id="rId101"/>
    <p:sldId id="493" r:id="rId10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A7AA"/>
    <a:srgbClr val="1C6987"/>
    <a:srgbClr val="1C694C"/>
    <a:srgbClr val="CF352F"/>
    <a:srgbClr val="1E38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3" d="100"/>
          <a:sy n="63" d="100"/>
        </p:scale>
        <p:origin x="1383" y="54"/>
      </p:cViewPr>
      <p:guideLst>
        <p:guide orient="horz" pos="2160"/>
        <p:guide pos="28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of youth showing improvement on the CANS</c:v>
                </c:pt>
              </c:strCache>
            </c:strRef>
          </c:tx>
          <c:spPr>
            <a:solidFill>
              <a:schemeClr val="accent1">
                <a:lumMod val="40000"/>
                <a:lumOff val="60000"/>
              </a:schemeClr>
            </a:solidFill>
          </c:spPr>
          <c:invertIfNegative val="0"/>
          <c:dLbls>
            <c:dLbl>
              <c:idx val="0"/>
              <c:spPr>
                <a:noFill/>
                <a:ln>
                  <a:noFill/>
                </a:ln>
                <a:effectLst/>
              </c:spPr>
              <c:txPr>
                <a:bodyPr/>
                <a:lstStyle/>
                <a:p>
                  <a:pPr>
                    <a:defRPr>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7177-499C-963E-D1EB397F295F}"/>
                </c:ext>
              </c:extLst>
            </c:dLbl>
            <c:dLbl>
              <c:idx val="1"/>
              <c:spPr>
                <a:noFill/>
                <a:ln>
                  <a:noFill/>
                </a:ln>
                <a:effectLst/>
              </c:spPr>
              <c:txPr>
                <a:bodyPr/>
                <a:lstStyle/>
                <a:p>
                  <a:pPr>
                    <a:defRPr>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7177-499C-963E-D1EB397F295F}"/>
                </c:ext>
              </c:extLst>
            </c:dLbl>
            <c:dLbl>
              <c:idx val="2"/>
              <c:spPr>
                <a:noFill/>
                <a:ln>
                  <a:noFill/>
                </a:ln>
                <a:effectLst/>
              </c:spPr>
              <c:txPr>
                <a:bodyPr/>
                <a:lstStyle/>
                <a:p>
                  <a:pPr>
                    <a:defRPr>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7177-499C-963E-D1EB397F295F}"/>
                </c:ext>
              </c:extLst>
            </c:dLbl>
            <c:dLbl>
              <c:idx val="3"/>
              <c:spPr>
                <a:noFill/>
                <a:ln>
                  <a:noFill/>
                </a:ln>
                <a:effectLst/>
              </c:spPr>
              <c:txPr>
                <a:bodyPr/>
                <a:lstStyle/>
                <a:p>
                  <a:pPr>
                    <a:defRPr>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7177-499C-963E-D1EB397F295F}"/>
                </c:ext>
              </c:extLst>
            </c:dLbl>
            <c:spPr>
              <a:noFill/>
              <a:ln>
                <a:noFill/>
              </a:ln>
              <a:effectLst/>
            </c:spPr>
            <c:txPr>
              <a:bodyPr/>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High Fidelity (&gt;85%)</c:v>
                </c:pt>
                <c:pt idx="1">
                  <c:v>Adequate Fidelity (75-85%)</c:v>
                </c:pt>
                <c:pt idx="2">
                  <c:v>Borderline (65-75%)</c:v>
                </c:pt>
                <c:pt idx="3">
                  <c:v>Not Wraparound (&lt;65%)</c:v>
                </c:pt>
              </c:strCache>
            </c:strRef>
          </c:cat>
          <c:val>
            <c:numRef>
              <c:f>Sheet1!$B$2:$B$5</c:f>
              <c:numCache>
                <c:formatCode>0%</c:formatCode>
                <c:ptCount val="4"/>
                <c:pt idx="0">
                  <c:v>0.82</c:v>
                </c:pt>
                <c:pt idx="1">
                  <c:v>0.69</c:v>
                </c:pt>
                <c:pt idx="2">
                  <c:v>0.65</c:v>
                </c:pt>
                <c:pt idx="3">
                  <c:v>0.55000000000000004</c:v>
                </c:pt>
              </c:numCache>
            </c:numRef>
          </c:val>
          <c:extLst>
            <c:ext xmlns:c16="http://schemas.microsoft.com/office/drawing/2014/chart" uri="{C3380CC4-5D6E-409C-BE32-E72D297353CC}">
              <c16:uniqueId val="{00000000-6F0E-4856-B557-8D6FE5DE70AE}"/>
            </c:ext>
          </c:extLst>
        </c:ser>
        <c:dLbls>
          <c:showLegendKey val="0"/>
          <c:showVal val="0"/>
          <c:showCatName val="0"/>
          <c:showSerName val="0"/>
          <c:showPercent val="0"/>
          <c:showBubbleSize val="0"/>
        </c:dLbls>
        <c:gapWidth val="50"/>
        <c:axId val="357591952"/>
        <c:axId val="357589992"/>
      </c:barChart>
      <c:catAx>
        <c:axId val="357591952"/>
        <c:scaling>
          <c:orientation val="minMax"/>
        </c:scaling>
        <c:delete val="0"/>
        <c:axPos val="b"/>
        <c:numFmt formatCode="General" sourceLinked="0"/>
        <c:majorTickMark val="out"/>
        <c:minorTickMark val="none"/>
        <c:tickLblPos val="nextTo"/>
        <c:crossAx val="357589992"/>
        <c:crosses val="autoZero"/>
        <c:auto val="1"/>
        <c:lblAlgn val="ctr"/>
        <c:lblOffset val="100"/>
        <c:noMultiLvlLbl val="0"/>
      </c:catAx>
      <c:valAx>
        <c:axId val="357589992"/>
        <c:scaling>
          <c:orientation val="minMax"/>
          <c:max val="1"/>
          <c:min val="0"/>
        </c:scaling>
        <c:delete val="0"/>
        <c:axPos val="l"/>
        <c:title>
          <c:tx>
            <c:rich>
              <a:bodyPr rot="-5400000" vert="horz"/>
              <a:lstStyle/>
              <a:p>
                <a:pPr>
                  <a:defRPr/>
                </a:pPr>
                <a:r>
                  <a:rPr lang="en-US" sz="1800" b="0" i="0" baseline="0" dirty="0">
                    <a:effectLst/>
                  </a:rPr>
                  <a:t>Percent of youth showing improvement on the CANS</a:t>
                </a:r>
                <a:endParaRPr lang="en-US" b="0" dirty="0">
                  <a:effectLst/>
                </a:endParaRPr>
              </a:p>
            </c:rich>
          </c:tx>
          <c:overlay val="0"/>
        </c:title>
        <c:numFmt formatCode="0%" sourceLinked="1"/>
        <c:majorTickMark val="out"/>
        <c:minorTickMark val="none"/>
        <c:tickLblPos val="nextTo"/>
        <c:crossAx val="35759195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diagrams/_rels/data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ata9.xml.rels><?xml version="1.0" encoding="UTF-8" standalone="yes"?>
<Relationships xmlns="http://schemas.openxmlformats.org/package/2006/relationships"><Relationship Id="rId3" Type="http://schemas.openxmlformats.org/officeDocument/2006/relationships/image" Target="../media/image31.jpg&amp;ehk=mFtw1cHjVMt8CIg01XQotA&amp;r=0&amp;pid=OfficeInsert"/><Relationship Id="rId2" Type="http://schemas.openxmlformats.org/officeDocument/2006/relationships/hyperlink" Target="http://commons.wikimedia.org/wiki/File:Child-0699.jpg" TargetMode="External"/><Relationship Id="rId1" Type="http://schemas.openxmlformats.org/officeDocument/2006/relationships/image" Target="../media/image30.jpg&amp;ehk=BagwZczYFcM7D6OE"/><Relationship Id="rId4" Type="http://schemas.openxmlformats.org/officeDocument/2006/relationships/hyperlink" Target="http://commons.wikimedia.org/wiki/File:Family_playing_a_board_game_(3).jpg"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1.jpg&amp;ehk=mFtw1cHjVMt8CIg01XQotA&amp;r=0&amp;pid=OfficeInsert"/><Relationship Id="rId2" Type="http://schemas.openxmlformats.org/officeDocument/2006/relationships/hyperlink" Target="http://commons.wikimedia.org/wiki/File:Child-0699.jpg" TargetMode="External"/><Relationship Id="rId1" Type="http://schemas.openxmlformats.org/officeDocument/2006/relationships/image" Target="../media/image30.jpg&amp;ehk=BagwZczYFcM7D6OE"/><Relationship Id="rId4" Type="http://schemas.openxmlformats.org/officeDocument/2006/relationships/hyperlink" Target="http://commons.wikimedia.org/wiki/File:Family_playing_a_board_game_(3).jp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49D6D-67AF-4F35-8FBD-2539BE773179}"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3D7FA0D0-1DBD-4985-A2E1-D0FD4E06F513}">
      <dgm:prSet phldrT="[Text]" custT="1"/>
      <dgm:spPr/>
      <dgm:t>
        <a:bodyPr/>
        <a:lstStyle/>
        <a:p>
          <a:r>
            <a:rPr lang="en-US" sz="1600" b="1" dirty="0"/>
            <a:t>Lack of home and community-based services and supports</a:t>
          </a:r>
        </a:p>
      </dgm:t>
    </dgm:pt>
    <dgm:pt modelId="{51BA8F30-96B1-4497-91C4-799BEBD69BDB}" type="parTrans" cxnId="{397DAAD2-06BD-4493-A31D-A48CE3B45478}">
      <dgm:prSet/>
      <dgm:spPr/>
      <dgm:t>
        <a:bodyPr/>
        <a:lstStyle/>
        <a:p>
          <a:endParaRPr lang="en-US" sz="1600"/>
        </a:p>
      </dgm:t>
    </dgm:pt>
    <dgm:pt modelId="{97156CDF-2395-4558-AB2D-06777835EBE7}" type="sibTrans" cxnId="{397DAAD2-06BD-4493-A31D-A48CE3B45478}">
      <dgm:prSet/>
      <dgm:spPr/>
      <dgm:t>
        <a:bodyPr/>
        <a:lstStyle/>
        <a:p>
          <a:endParaRPr lang="en-US" sz="1600"/>
        </a:p>
      </dgm:t>
    </dgm:pt>
    <dgm:pt modelId="{F40FFD25-ABE7-454C-A016-FFE04660D374}">
      <dgm:prSet phldrT="[Text]" custT="1"/>
      <dgm:spPr/>
      <dgm:t>
        <a:bodyPr/>
        <a:lstStyle/>
        <a:p>
          <a:r>
            <a:rPr lang="en-US" sz="1600" b="1" dirty="0"/>
            <a:t>Cost</a:t>
          </a:r>
        </a:p>
      </dgm:t>
    </dgm:pt>
    <dgm:pt modelId="{803F0EB1-F262-445F-AF40-31D8C40D11EC}" type="parTrans" cxnId="{FF8333E4-CA4C-4D92-9203-34FA9EFFA05F}">
      <dgm:prSet/>
      <dgm:spPr/>
      <dgm:t>
        <a:bodyPr/>
        <a:lstStyle/>
        <a:p>
          <a:endParaRPr lang="en-US" sz="1600"/>
        </a:p>
      </dgm:t>
    </dgm:pt>
    <dgm:pt modelId="{6FBB8529-A2E4-4C50-9544-3ED870190123}" type="sibTrans" cxnId="{FF8333E4-CA4C-4D92-9203-34FA9EFFA05F}">
      <dgm:prSet/>
      <dgm:spPr/>
      <dgm:t>
        <a:bodyPr/>
        <a:lstStyle/>
        <a:p>
          <a:endParaRPr lang="en-US" sz="1600"/>
        </a:p>
      </dgm:t>
    </dgm:pt>
    <dgm:pt modelId="{707FF8A2-2681-46A9-8FC0-CFEAC911DE3B}">
      <dgm:prSet phldrT="[Text]" custT="1"/>
      <dgm:spPr/>
      <dgm:t>
        <a:bodyPr/>
        <a:lstStyle/>
        <a:p>
          <a:r>
            <a:rPr lang="en-US" sz="1600" b="1" dirty="0"/>
            <a:t>Rigid financing structures</a:t>
          </a:r>
        </a:p>
      </dgm:t>
    </dgm:pt>
    <dgm:pt modelId="{EAA15493-C03B-4E0E-9123-6B93E8F9B3A9}" type="parTrans" cxnId="{D6995285-7668-4448-BCEB-B21AAC24A6BD}">
      <dgm:prSet/>
      <dgm:spPr/>
      <dgm:t>
        <a:bodyPr/>
        <a:lstStyle/>
        <a:p>
          <a:endParaRPr lang="en-US" sz="1600"/>
        </a:p>
      </dgm:t>
    </dgm:pt>
    <dgm:pt modelId="{DDD9D6FD-841E-4E8B-ACD1-2409047DE974}" type="sibTrans" cxnId="{D6995285-7668-4448-BCEB-B21AAC24A6BD}">
      <dgm:prSet/>
      <dgm:spPr/>
      <dgm:t>
        <a:bodyPr/>
        <a:lstStyle/>
        <a:p>
          <a:endParaRPr lang="en-US" sz="1600"/>
        </a:p>
      </dgm:t>
    </dgm:pt>
    <dgm:pt modelId="{F13CD298-351D-4144-9569-EAA5D07EFD8F}">
      <dgm:prSet phldrT="[Text]" custT="1"/>
      <dgm:spPr/>
      <dgm:t>
        <a:bodyPr/>
        <a:lstStyle/>
        <a:p>
          <a:r>
            <a:rPr lang="en-US" sz="1600" b="1" dirty="0"/>
            <a:t>Administrative inefficiencies; fragmentation</a:t>
          </a:r>
        </a:p>
      </dgm:t>
    </dgm:pt>
    <dgm:pt modelId="{03B2A15D-7A36-4DF2-9563-CA3AB62D2737}" type="parTrans" cxnId="{B4ACCD77-A8A9-45F9-8878-F1B71E3C5D4D}">
      <dgm:prSet/>
      <dgm:spPr/>
      <dgm:t>
        <a:bodyPr/>
        <a:lstStyle/>
        <a:p>
          <a:endParaRPr lang="en-US" sz="1600"/>
        </a:p>
      </dgm:t>
    </dgm:pt>
    <dgm:pt modelId="{39AC770A-FBAB-4E67-B8DD-94B71342E835}" type="sibTrans" cxnId="{B4ACCD77-A8A9-45F9-8878-F1B71E3C5D4D}">
      <dgm:prSet/>
      <dgm:spPr/>
      <dgm:t>
        <a:bodyPr/>
        <a:lstStyle/>
        <a:p>
          <a:endParaRPr lang="en-US" sz="1600"/>
        </a:p>
      </dgm:t>
    </dgm:pt>
    <dgm:pt modelId="{007BE342-DD8D-425A-B610-A806D111CB1B}">
      <dgm:prSet phldrT="[Text]" custT="1"/>
      <dgm:spPr/>
      <dgm:t>
        <a:bodyPr/>
        <a:lstStyle/>
        <a:p>
          <a:r>
            <a:rPr lang="en-US" sz="1600" b="1" dirty="0"/>
            <a:t>Knowledge, skills and attitudes of key stakeholders</a:t>
          </a:r>
        </a:p>
      </dgm:t>
    </dgm:pt>
    <dgm:pt modelId="{406B6200-52C2-47CD-AE45-399760170156}" type="parTrans" cxnId="{70087D05-4FA4-4E0A-9F5C-13FEFB233C3F}">
      <dgm:prSet/>
      <dgm:spPr/>
      <dgm:t>
        <a:bodyPr/>
        <a:lstStyle/>
        <a:p>
          <a:endParaRPr lang="en-US" sz="1600"/>
        </a:p>
      </dgm:t>
    </dgm:pt>
    <dgm:pt modelId="{46C26840-B7C9-4424-9412-061652AEDFE8}" type="sibTrans" cxnId="{70087D05-4FA4-4E0A-9F5C-13FEFB233C3F}">
      <dgm:prSet/>
      <dgm:spPr/>
      <dgm:t>
        <a:bodyPr/>
        <a:lstStyle/>
        <a:p>
          <a:endParaRPr lang="en-US" sz="1600"/>
        </a:p>
      </dgm:t>
    </dgm:pt>
    <dgm:pt modelId="{D89E3A80-355A-452A-B2C4-7582262585D2}">
      <dgm:prSet custT="1"/>
      <dgm:spPr/>
      <dgm:t>
        <a:bodyPr/>
        <a:lstStyle/>
        <a:p>
          <a:r>
            <a:rPr lang="en-US" sz="1600" b="1" dirty="0"/>
            <a:t>Patterns of utilization; racial/ethnic disproportionality and disparities</a:t>
          </a:r>
        </a:p>
      </dgm:t>
    </dgm:pt>
    <dgm:pt modelId="{D05595E5-BC89-4937-A37C-2EAEB09F5D0C}" type="parTrans" cxnId="{84F00756-1CFA-48BB-AC23-7107BADBCF95}">
      <dgm:prSet/>
      <dgm:spPr/>
      <dgm:t>
        <a:bodyPr/>
        <a:lstStyle/>
        <a:p>
          <a:endParaRPr lang="en-US" sz="1600"/>
        </a:p>
      </dgm:t>
    </dgm:pt>
    <dgm:pt modelId="{1F7B5C95-4CED-4B24-A466-48568A102815}" type="sibTrans" cxnId="{84F00756-1CFA-48BB-AC23-7107BADBCF95}">
      <dgm:prSet/>
      <dgm:spPr/>
      <dgm:t>
        <a:bodyPr/>
        <a:lstStyle/>
        <a:p>
          <a:endParaRPr lang="en-US" sz="1600"/>
        </a:p>
      </dgm:t>
    </dgm:pt>
    <dgm:pt modelId="{B98DAA6B-2976-4B1A-99C3-065D89E9B744}">
      <dgm:prSet custT="1"/>
      <dgm:spPr/>
      <dgm:t>
        <a:bodyPr/>
        <a:lstStyle/>
        <a:p>
          <a:r>
            <a:rPr lang="en-US" sz="1600" b="1" dirty="0"/>
            <a:t>Poor outcomes</a:t>
          </a:r>
        </a:p>
      </dgm:t>
    </dgm:pt>
    <dgm:pt modelId="{9DA9AB33-632E-42F0-B207-F3B3E07352F6}" type="parTrans" cxnId="{4DB0DB11-F520-485B-943F-05A14A8C8E82}">
      <dgm:prSet/>
      <dgm:spPr/>
      <dgm:t>
        <a:bodyPr/>
        <a:lstStyle/>
        <a:p>
          <a:endParaRPr lang="en-US" sz="1600"/>
        </a:p>
      </dgm:t>
    </dgm:pt>
    <dgm:pt modelId="{66A11EE9-B103-4BB5-A0FF-D0209AE0C2F0}" type="sibTrans" cxnId="{4DB0DB11-F520-485B-943F-05A14A8C8E82}">
      <dgm:prSet/>
      <dgm:spPr/>
      <dgm:t>
        <a:bodyPr/>
        <a:lstStyle/>
        <a:p>
          <a:endParaRPr lang="en-US" sz="1600"/>
        </a:p>
      </dgm:t>
    </dgm:pt>
    <dgm:pt modelId="{B830144E-1648-4F5A-8526-46D05DFC551C}">
      <dgm:prSet custT="1"/>
      <dgm:spPr/>
      <dgm:t>
        <a:bodyPr/>
        <a:lstStyle/>
        <a:p>
          <a:r>
            <a:rPr lang="en-US" sz="1600" b="1" dirty="0"/>
            <a:t>Deficit-based/medical models, limited types of interventions</a:t>
          </a:r>
        </a:p>
      </dgm:t>
    </dgm:pt>
    <dgm:pt modelId="{B1FE005E-60E9-4B53-9E27-BFDCF67C6AE3}" type="parTrans" cxnId="{D9876FC4-4F20-4945-AD6D-058F1FDA396A}">
      <dgm:prSet/>
      <dgm:spPr/>
      <dgm:t>
        <a:bodyPr/>
        <a:lstStyle/>
        <a:p>
          <a:endParaRPr lang="en-US" sz="1600"/>
        </a:p>
      </dgm:t>
    </dgm:pt>
    <dgm:pt modelId="{5BD191FA-DA0C-4A78-8525-E780E5321124}" type="sibTrans" cxnId="{D9876FC4-4F20-4945-AD6D-058F1FDA396A}">
      <dgm:prSet/>
      <dgm:spPr/>
      <dgm:t>
        <a:bodyPr/>
        <a:lstStyle/>
        <a:p>
          <a:endParaRPr lang="en-US" sz="1600"/>
        </a:p>
      </dgm:t>
    </dgm:pt>
    <dgm:pt modelId="{D88A52FA-7B70-4CF5-A9A6-DFE4133B58C3}" type="pres">
      <dgm:prSet presAssocID="{E4C49D6D-67AF-4F35-8FBD-2539BE773179}" presName="diagram" presStyleCnt="0">
        <dgm:presLayoutVars>
          <dgm:dir/>
          <dgm:resizeHandles val="exact"/>
        </dgm:presLayoutVars>
      </dgm:prSet>
      <dgm:spPr/>
    </dgm:pt>
    <dgm:pt modelId="{81707FF2-CEB9-4C54-89A6-E42F3DD1CFAA}" type="pres">
      <dgm:prSet presAssocID="{3D7FA0D0-1DBD-4985-A2E1-D0FD4E06F513}" presName="node" presStyleLbl="node1" presStyleIdx="0" presStyleCnt="8">
        <dgm:presLayoutVars>
          <dgm:bulletEnabled val="1"/>
        </dgm:presLayoutVars>
      </dgm:prSet>
      <dgm:spPr/>
    </dgm:pt>
    <dgm:pt modelId="{7D58D268-AC5B-4D15-8846-665D18A18E5C}" type="pres">
      <dgm:prSet presAssocID="{97156CDF-2395-4558-AB2D-06777835EBE7}" presName="sibTrans" presStyleCnt="0"/>
      <dgm:spPr/>
    </dgm:pt>
    <dgm:pt modelId="{F438A8B0-3B5E-411E-9BB4-2DD6DA12AA17}" type="pres">
      <dgm:prSet presAssocID="{B830144E-1648-4F5A-8526-46D05DFC551C}" presName="node" presStyleLbl="node1" presStyleIdx="1" presStyleCnt="8">
        <dgm:presLayoutVars>
          <dgm:bulletEnabled val="1"/>
        </dgm:presLayoutVars>
      </dgm:prSet>
      <dgm:spPr/>
    </dgm:pt>
    <dgm:pt modelId="{7F3A10A6-5CD2-45C1-ADA3-B9275CBF2DD2}" type="pres">
      <dgm:prSet presAssocID="{5BD191FA-DA0C-4A78-8525-E780E5321124}" presName="sibTrans" presStyleCnt="0"/>
      <dgm:spPr/>
    </dgm:pt>
    <dgm:pt modelId="{BA671D34-9301-4E21-8BE4-7E824311FD49}" type="pres">
      <dgm:prSet presAssocID="{D89E3A80-355A-452A-B2C4-7582262585D2}" presName="node" presStyleLbl="node1" presStyleIdx="2" presStyleCnt="8">
        <dgm:presLayoutVars>
          <dgm:bulletEnabled val="1"/>
        </dgm:presLayoutVars>
      </dgm:prSet>
      <dgm:spPr/>
    </dgm:pt>
    <dgm:pt modelId="{D2612723-4690-4D73-AACE-4393C1DA3FB9}" type="pres">
      <dgm:prSet presAssocID="{1F7B5C95-4CED-4B24-A466-48568A102815}" presName="sibTrans" presStyleCnt="0"/>
      <dgm:spPr/>
    </dgm:pt>
    <dgm:pt modelId="{01825C53-4259-4E53-8D3E-209EA41763A2}" type="pres">
      <dgm:prSet presAssocID="{B98DAA6B-2976-4B1A-99C3-065D89E9B744}" presName="node" presStyleLbl="node1" presStyleIdx="3" presStyleCnt="8">
        <dgm:presLayoutVars>
          <dgm:bulletEnabled val="1"/>
        </dgm:presLayoutVars>
      </dgm:prSet>
      <dgm:spPr/>
    </dgm:pt>
    <dgm:pt modelId="{068EBE63-D9C7-4E56-8513-7D0813788EF2}" type="pres">
      <dgm:prSet presAssocID="{66A11EE9-B103-4BB5-A0FF-D0209AE0C2F0}" presName="sibTrans" presStyleCnt="0"/>
      <dgm:spPr/>
    </dgm:pt>
    <dgm:pt modelId="{B09DC9C3-619C-4D9E-9756-03DA8A35F6E9}" type="pres">
      <dgm:prSet presAssocID="{F40FFD25-ABE7-454C-A016-FFE04660D374}" presName="node" presStyleLbl="node1" presStyleIdx="4" presStyleCnt="8">
        <dgm:presLayoutVars>
          <dgm:bulletEnabled val="1"/>
        </dgm:presLayoutVars>
      </dgm:prSet>
      <dgm:spPr/>
    </dgm:pt>
    <dgm:pt modelId="{406A291A-A83F-420B-887A-39313A07D824}" type="pres">
      <dgm:prSet presAssocID="{6FBB8529-A2E4-4C50-9544-3ED870190123}" presName="sibTrans" presStyleCnt="0"/>
      <dgm:spPr/>
    </dgm:pt>
    <dgm:pt modelId="{D1108003-E50A-45F3-9FD1-FCF8E44BB227}" type="pres">
      <dgm:prSet presAssocID="{707FF8A2-2681-46A9-8FC0-CFEAC911DE3B}" presName="node" presStyleLbl="node1" presStyleIdx="5" presStyleCnt="8">
        <dgm:presLayoutVars>
          <dgm:bulletEnabled val="1"/>
        </dgm:presLayoutVars>
      </dgm:prSet>
      <dgm:spPr/>
    </dgm:pt>
    <dgm:pt modelId="{F95B9DB5-6360-4150-9C58-7DE53291709A}" type="pres">
      <dgm:prSet presAssocID="{DDD9D6FD-841E-4E8B-ACD1-2409047DE974}" presName="sibTrans" presStyleCnt="0"/>
      <dgm:spPr/>
    </dgm:pt>
    <dgm:pt modelId="{5629078C-B39F-4938-9BAD-E82F16D9FD89}" type="pres">
      <dgm:prSet presAssocID="{F13CD298-351D-4144-9569-EAA5D07EFD8F}" presName="node" presStyleLbl="node1" presStyleIdx="6" presStyleCnt="8">
        <dgm:presLayoutVars>
          <dgm:bulletEnabled val="1"/>
        </dgm:presLayoutVars>
      </dgm:prSet>
      <dgm:spPr/>
    </dgm:pt>
    <dgm:pt modelId="{056910DF-9D1F-48CE-8648-D9CBA48C67A8}" type="pres">
      <dgm:prSet presAssocID="{39AC770A-FBAB-4E67-B8DD-94B71342E835}" presName="sibTrans" presStyleCnt="0"/>
      <dgm:spPr/>
    </dgm:pt>
    <dgm:pt modelId="{3FB3E18F-112D-4C3D-87A4-A3DD7492BB8D}" type="pres">
      <dgm:prSet presAssocID="{007BE342-DD8D-425A-B610-A806D111CB1B}" presName="node" presStyleLbl="node1" presStyleIdx="7" presStyleCnt="8" custLinFactNeighborX="126" custLinFactNeighborY="75">
        <dgm:presLayoutVars>
          <dgm:bulletEnabled val="1"/>
        </dgm:presLayoutVars>
      </dgm:prSet>
      <dgm:spPr/>
    </dgm:pt>
  </dgm:ptLst>
  <dgm:cxnLst>
    <dgm:cxn modelId="{70087D05-4FA4-4E0A-9F5C-13FEFB233C3F}" srcId="{E4C49D6D-67AF-4F35-8FBD-2539BE773179}" destId="{007BE342-DD8D-425A-B610-A806D111CB1B}" srcOrd="7" destOrd="0" parTransId="{406B6200-52C2-47CD-AE45-399760170156}" sibTransId="{46C26840-B7C9-4424-9412-061652AEDFE8}"/>
    <dgm:cxn modelId="{920C560C-FC61-465F-BAE7-A6D0B4001C59}" type="presOf" srcId="{3D7FA0D0-1DBD-4985-A2E1-D0FD4E06F513}" destId="{81707FF2-CEB9-4C54-89A6-E42F3DD1CFAA}" srcOrd="0" destOrd="0" presId="urn:microsoft.com/office/officeart/2005/8/layout/default#1"/>
    <dgm:cxn modelId="{AFA5530E-A1CE-46F8-8706-15DCEA1F6D2A}" type="presOf" srcId="{F40FFD25-ABE7-454C-A016-FFE04660D374}" destId="{B09DC9C3-619C-4D9E-9756-03DA8A35F6E9}" srcOrd="0" destOrd="0" presId="urn:microsoft.com/office/officeart/2005/8/layout/default#1"/>
    <dgm:cxn modelId="{4DB0DB11-F520-485B-943F-05A14A8C8E82}" srcId="{E4C49D6D-67AF-4F35-8FBD-2539BE773179}" destId="{B98DAA6B-2976-4B1A-99C3-065D89E9B744}" srcOrd="3" destOrd="0" parTransId="{9DA9AB33-632E-42F0-B207-F3B3E07352F6}" sibTransId="{66A11EE9-B103-4BB5-A0FF-D0209AE0C2F0}"/>
    <dgm:cxn modelId="{3D1D982A-231E-4269-894E-69D4A2B7D6C8}" type="presOf" srcId="{D89E3A80-355A-452A-B2C4-7582262585D2}" destId="{BA671D34-9301-4E21-8BE4-7E824311FD49}" srcOrd="0" destOrd="0" presId="urn:microsoft.com/office/officeart/2005/8/layout/default#1"/>
    <dgm:cxn modelId="{B165B370-E30D-4888-A41A-870576D2ECA3}" type="presOf" srcId="{B98DAA6B-2976-4B1A-99C3-065D89E9B744}" destId="{01825C53-4259-4E53-8D3E-209EA41763A2}" srcOrd="0" destOrd="0" presId="urn:microsoft.com/office/officeart/2005/8/layout/default#1"/>
    <dgm:cxn modelId="{84F00756-1CFA-48BB-AC23-7107BADBCF95}" srcId="{E4C49D6D-67AF-4F35-8FBD-2539BE773179}" destId="{D89E3A80-355A-452A-B2C4-7582262585D2}" srcOrd="2" destOrd="0" parTransId="{D05595E5-BC89-4937-A37C-2EAEB09F5D0C}" sibTransId="{1F7B5C95-4CED-4B24-A466-48568A102815}"/>
    <dgm:cxn modelId="{B4ACCD77-A8A9-45F9-8878-F1B71E3C5D4D}" srcId="{E4C49D6D-67AF-4F35-8FBD-2539BE773179}" destId="{F13CD298-351D-4144-9569-EAA5D07EFD8F}" srcOrd="6" destOrd="0" parTransId="{03B2A15D-7A36-4DF2-9563-CA3AB62D2737}" sibTransId="{39AC770A-FBAB-4E67-B8DD-94B71342E835}"/>
    <dgm:cxn modelId="{B533995A-38B3-4494-AC5D-4BADC56C813D}" type="presOf" srcId="{007BE342-DD8D-425A-B610-A806D111CB1B}" destId="{3FB3E18F-112D-4C3D-87A4-A3DD7492BB8D}" srcOrd="0" destOrd="0" presId="urn:microsoft.com/office/officeart/2005/8/layout/default#1"/>
    <dgm:cxn modelId="{D6995285-7668-4448-BCEB-B21AAC24A6BD}" srcId="{E4C49D6D-67AF-4F35-8FBD-2539BE773179}" destId="{707FF8A2-2681-46A9-8FC0-CFEAC911DE3B}" srcOrd="5" destOrd="0" parTransId="{EAA15493-C03B-4E0E-9123-6B93E8F9B3A9}" sibTransId="{DDD9D6FD-841E-4E8B-ACD1-2409047DE974}"/>
    <dgm:cxn modelId="{613AE890-0FC9-439D-8AB3-FD7389284F08}" type="presOf" srcId="{707FF8A2-2681-46A9-8FC0-CFEAC911DE3B}" destId="{D1108003-E50A-45F3-9FD1-FCF8E44BB227}" srcOrd="0" destOrd="0" presId="urn:microsoft.com/office/officeart/2005/8/layout/default#1"/>
    <dgm:cxn modelId="{43AE9BAB-BF30-4976-B737-3D2A4091835D}" type="presOf" srcId="{E4C49D6D-67AF-4F35-8FBD-2539BE773179}" destId="{D88A52FA-7B70-4CF5-A9A6-DFE4133B58C3}" srcOrd="0" destOrd="0" presId="urn:microsoft.com/office/officeart/2005/8/layout/default#1"/>
    <dgm:cxn modelId="{D9876FC4-4F20-4945-AD6D-058F1FDA396A}" srcId="{E4C49D6D-67AF-4F35-8FBD-2539BE773179}" destId="{B830144E-1648-4F5A-8526-46D05DFC551C}" srcOrd="1" destOrd="0" parTransId="{B1FE005E-60E9-4B53-9E27-BFDCF67C6AE3}" sibTransId="{5BD191FA-DA0C-4A78-8525-E780E5321124}"/>
    <dgm:cxn modelId="{397DAAD2-06BD-4493-A31D-A48CE3B45478}" srcId="{E4C49D6D-67AF-4F35-8FBD-2539BE773179}" destId="{3D7FA0D0-1DBD-4985-A2E1-D0FD4E06F513}" srcOrd="0" destOrd="0" parTransId="{51BA8F30-96B1-4497-91C4-799BEBD69BDB}" sibTransId="{97156CDF-2395-4558-AB2D-06777835EBE7}"/>
    <dgm:cxn modelId="{413BF7D8-CA20-4731-9018-8E36C2E62B96}" type="presOf" srcId="{F13CD298-351D-4144-9569-EAA5D07EFD8F}" destId="{5629078C-B39F-4938-9BAD-E82F16D9FD89}" srcOrd="0" destOrd="0" presId="urn:microsoft.com/office/officeart/2005/8/layout/default#1"/>
    <dgm:cxn modelId="{FF8333E4-CA4C-4D92-9203-34FA9EFFA05F}" srcId="{E4C49D6D-67AF-4F35-8FBD-2539BE773179}" destId="{F40FFD25-ABE7-454C-A016-FFE04660D374}" srcOrd="4" destOrd="0" parTransId="{803F0EB1-F262-445F-AF40-31D8C40D11EC}" sibTransId="{6FBB8529-A2E4-4C50-9544-3ED870190123}"/>
    <dgm:cxn modelId="{21EA2EE7-A202-483A-8181-453DA9487A14}" type="presOf" srcId="{B830144E-1648-4F5A-8526-46D05DFC551C}" destId="{F438A8B0-3B5E-411E-9BB4-2DD6DA12AA17}" srcOrd="0" destOrd="0" presId="urn:microsoft.com/office/officeart/2005/8/layout/default#1"/>
    <dgm:cxn modelId="{EA67294F-F351-4A8B-AEF8-66F56FF637C6}" type="presParOf" srcId="{D88A52FA-7B70-4CF5-A9A6-DFE4133B58C3}" destId="{81707FF2-CEB9-4C54-89A6-E42F3DD1CFAA}" srcOrd="0" destOrd="0" presId="urn:microsoft.com/office/officeart/2005/8/layout/default#1"/>
    <dgm:cxn modelId="{83459AA9-8186-43AC-B2FC-E2668560A981}" type="presParOf" srcId="{D88A52FA-7B70-4CF5-A9A6-DFE4133B58C3}" destId="{7D58D268-AC5B-4D15-8846-665D18A18E5C}" srcOrd="1" destOrd="0" presId="urn:microsoft.com/office/officeart/2005/8/layout/default#1"/>
    <dgm:cxn modelId="{B003A4A2-470E-415E-8573-5D58353C760E}" type="presParOf" srcId="{D88A52FA-7B70-4CF5-A9A6-DFE4133B58C3}" destId="{F438A8B0-3B5E-411E-9BB4-2DD6DA12AA17}" srcOrd="2" destOrd="0" presId="urn:microsoft.com/office/officeart/2005/8/layout/default#1"/>
    <dgm:cxn modelId="{8AD4B195-5ABF-40C2-8756-535B03C241D8}" type="presParOf" srcId="{D88A52FA-7B70-4CF5-A9A6-DFE4133B58C3}" destId="{7F3A10A6-5CD2-45C1-ADA3-B9275CBF2DD2}" srcOrd="3" destOrd="0" presId="urn:microsoft.com/office/officeart/2005/8/layout/default#1"/>
    <dgm:cxn modelId="{B536BA86-9F4E-4BED-8E1E-787C2E76FD1F}" type="presParOf" srcId="{D88A52FA-7B70-4CF5-A9A6-DFE4133B58C3}" destId="{BA671D34-9301-4E21-8BE4-7E824311FD49}" srcOrd="4" destOrd="0" presId="urn:microsoft.com/office/officeart/2005/8/layout/default#1"/>
    <dgm:cxn modelId="{272D2900-E6F1-4E74-9865-BA3835A76F0C}" type="presParOf" srcId="{D88A52FA-7B70-4CF5-A9A6-DFE4133B58C3}" destId="{D2612723-4690-4D73-AACE-4393C1DA3FB9}" srcOrd="5" destOrd="0" presId="urn:microsoft.com/office/officeart/2005/8/layout/default#1"/>
    <dgm:cxn modelId="{66C7A8E8-3679-40BC-AB8E-E7B459D2EE58}" type="presParOf" srcId="{D88A52FA-7B70-4CF5-A9A6-DFE4133B58C3}" destId="{01825C53-4259-4E53-8D3E-209EA41763A2}" srcOrd="6" destOrd="0" presId="urn:microsoft.com/office/officeart/2005/8/layout/default#1"/>
    <dgm:cxn modelId="{E14430B3-6DC5-403E-B048-E6DEB77FF08B}" type="presParOf" srcId="{D88A52FA-7B70-4CF5-A9A6-DFE4133B58C3}" destId="{068EBE63-D9C7-4E56-8513-7D0813788EF2}" srcOrd="7" destOrd="0" presId="urn:microsoft.com/office/officeart/2005/8/layout/default#1"/>
    <dgm:cxn modelId="{2FB455F0-1DA8-488E-A18E-AC8BAEEB3FF5}" type="presParOf" srcId="{D88A52FA-7B70-4CF5-A9A6-DFE4133B58C3}" destId="{B09DC9C3-619C-4D9E-9756-03DA8A35F6E9}" srcOrd="8" destOrd="0" presId="urn:microsoft.com/office/officeart/2005/8/layout/default#1"/>
    <dgm:cxn modelId="{34054A55-2AD6-4313-B3D4-F1D613D63E9B}" type="presParOf" srcId="{D88A52FA-7B70-4CF5-A9A6-DFE4133B58C3}" destId="{406A291A-A83F-420B-887A-39313A07D824}" srcOrd="9" destOrd="0" presId="urn:microsoft.com/office/officeart/2005/8/layout/default#1"/>
    <dgm:cxn modelId="{DEB3F1F8-FED8-46A2-91B1-FA0E5E74ADFE}" type="presParOf" srcId="{D88A52FA-7B70-4CF5-A9A6-DFE4133B58C3}" destId="{D1108003-E50A-45F3-9FD1-FCF8E44BB227}" srcOrd="10" destOrd="0" presId="urn:microsoft.com/office/officeart/2005/8/layout/default#1"/>
    <dgm:cxn modelId="{B424DC1D-CC2F-403D-BE22-57B9927B7883}" type="presParOf" srcId="{D88A52FA-7B70-4CF5-A9A6-DFE4133B58C3}" destId="{F95B9DB5-6360-4150-9C58-7DE53291709A}" srcOrd="11" destOrd="0" presId="urn:microsoft.com/office/officeart/2005/8/layout/default#1"/>
    <dgm:cxn modelId="{552CDD1A-D13E-4337-8EF0-C47521F68C7F}" type="presParOf" srcId="{D88A52FA-7B70-4CF5-A9A6-DFE4133B58C3}" destId="{5629078C-B39F-4938-9BAD-E82F16D9FD89}" srcOrd="12" destOrd="0" presId="urn:microsoft.com/office/officeart/2005/8/layout/default#1"/>
    <dgm:cxn modelId="{DDBE8F59-AB2D-4C4D-8F37-769FEA858E94}" type="presParOf" srcId="{D88A52FA-7B70-4CF5-A9A6-DFE4133B58C3}" destId="{056910DF-9D1F-48CE-8648-D9CBA48C67A8}" srcOrd="13" destOrd="0" presId="urn:microsoft.com/office/officeart/2005/8/layout/default#1"/>
    <dgm:cxn modelId="{3034AD23-8674-4F12-85B0-B98D22EC3B47}" type="presParOf" srcId="{D88A52FA-7B70-4CF5-A9A6-DFE4133B58C3}" destId="{3FB3E18F-112D-4C3D-87A4-A3DD7492BB8D}"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721A06-555F-449B-9A22-B9C5C135ED4B}"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US"/>
        </a:p>
      </dgm:t>
    </dgm:pt>
    <dgm:pt modelId="{3B175DCF-6F47-4575-B1E4-D89FFBF1534B}">
      <dgm:prSet phldrT="[Text]" custT="1"/>
      <dgm:spPr/>
      <dgm:t>
        <a:bodyPr/>
        <a:lstStyle/>
        <a:p>
          <a:r>
            <a:rPr lang="en-US" sz="1200" b="1" dirty="0">
              <a:latin typeface="+mn-lt"/>
            </a:rPr>
            <a:t>All Children </a:t>
          </a:r>
        </a:p>
      </dgm:t>
    </dgm:pt>
    <dgm:pt modelId="{78A41719-164F-4BC8-8CF4-C346669464CA}" type="parTrans" cxnId="{7FD4FCE3-B140-45D8-8997-BF0A394064AB}">
      <dgm:prSet/>
      <dgm:spPr/>
      <dgm:t>
        <a:bodyPr/>
        <a:lstStyle/>
        <a:p>
          <a:endParaRPr lang="en-US" sz="1200"/>
        </a:p>
      </dgm:t>
    </dgm:pt>
    <dgm:pt modelId="{73D11519-D161-4584-AEF2-87CD55089F18}" type="sibTrans" cxnId="{7FD4FCE3-B140-45D8-8997-BF0A394064AB}">
      <dgm:prSet/>
      <dgm:spPr/>
      <dgm:t>
        <a:bodyPr/>
        <a:lstStyle/>
        <a:p>
          <a:endParaRPr lang="en-US" sz="1200"/>
        </a:p>
      </dgm:t>
    </dgm:pt>
    <dgm:pt modelId="{C2C0C4FD-D05C-4E17-B371-752665C09E57}">
      <dgm:prSet phldrT="[Text]" custT="1"/>
      <dgm:spPr/>
      <dgm:t>
        <a:bodyPr/>
        <a:lstStyle/>
        <a:p>
          <a:pPr>
            <a:lnSpc>
              <a:spcPct val="100000"/>
            </a:lnSpc>
            <a:spcAft>
              <a:spcPts val="0"/>
            </a:spcAft>
          </a:pPr>
          <a:endParaRPr lang="en-US" sz="1200" b="1" dirty="0"/>
        </a:p>
        <a:p>
          <a:pPr>
            <a:lnSpc>
              <a:spcPct val="100000"/>
            </a:lnSpc>
            <a:spcAft>
              <a:spcPts val="0"/>
            </a:spcAft>
          </a:pPr>
          <a:endParaRPr lang="en-US" sz="1200" b="1" dirty="0"/>
        </a:p>
        <a:p>
          <a:pPr>
            <a:lnSpc>
              <a:spcPct val="100000"/>
            </a:lnSpc>
            <a:spcAft>
              <a:spcPts val="0"/>
            </a:spcAft>
          </a:pPr>
          <a:endParaRPr lang="en-US" sz="1200" b="1" dirty="0"/>
        </a:p>
        <a:p>
          <a:pPr>
            <a:lnSpc>
              <a:spcPct val="100000"/>
            </a:lnSpc>
            <a:spcAft>
              <a:spcPts val="0"/>
            </a:spcAft>
          </a:pPr>
          <a:endParaRPr lang="en-US" sz="1200" b="1" dirty="0"/>
        </a:p>
        <a:p>
          <a:pPr>
            <a:lnSpc>
              <a:spcPct val="100000"/>
            </a:lnSpc>
            <a:spcAft>
              <a:spcPts val="0"/>
            </a:spcAft>
          </a:pPr>
          <a:endParaRPr lang="en-US" sz="1200" b="1" dirty="0"/>
        </a:p>
        <a:p>
          <a:pPr>
            <a:lnSpc>
              <a:spcPct val="100000"/>
            </a:lnSpc>
            <a:spcAft>
              <a:spcPts val="0"/>
            </a:spcAft>
          </a:pPr>
          <a:endParaRPr lang="en-US" sz="1200" b="1" dirty="0"/>
        </a:p>
        <a:p>
          <a:pPr>
            <a:lnSpc>
              <a:spcPct val="100000"/>
            </a:lnSpc>
            <a:spcAft>
              <a:spcPts val="0"/>
            </a:spcAft>
          </a:pPr>
          <a:endParaRPr lang="en-US" sz="1200" b="1" dirty="0"/>
        </a:p>
        <a:p>
          <a:pPr>
            <a:lnSpc>
              <a:spcPct val="100000"/>
            </a:lnSpc>
            <a:spcAft>
              <a:spcPts val="0"/>
            </a:spcAft>
          </a:pPr>
          <a:r>
            <a:rPr lang="en-US" sz="1200" b="1" dirty="0"/>
            <a:t>Children with an </a:t>
          </a:r>
        </a:p>
        <a:p>
          <a:pPr>
            <a:lnSpc>
              <a:spcPct val="100000"/>
            </a:lnSpc>
            <a:spcAft>
              <a:spcPts val="0"/>
            </a:spcAft>
          </a:pPr>
          <a:r>
            <a:rPr lang="en-US" sz="1200" b="1" dirty="0"/>
            <a:t>Identified Behavioral Health Need</a:t>
          </a:r>
        </a:p>
      </dgm:t>
    </dgm:pt>
    <dgm:pt modelId="{3B93ED0C-6C75-430C-B137-984C9D7A8138}" type="parTrans" cxnId="{91A76EFE-8314-4FE8-A4B6-620B56D75DEC}">
      <dgm:prSet/>
      <dgm:spPr/>
      <dgm:t>
        <a:bodyPr/>
        <a:lstStyle/>
        <a:p>
          <a:endParaRPr lang="en-US" sz="1200"/>
        </a:p>
      </dgm:t>
    </dgm:pt>
    <dgm:pt modelId="{01AD08E3-E621-41DB-9273-919A367069AF}" type="sibTrans" cxnId="{91A76EFE-8314-4FE8-A4B6-620B56D75DEC}">
      <dgm:prSet/>
      <dgm:spPr/>
      <dgm:t>
        <a:bodyPr/>
        <a:lstStyle/>
        <a:p>
          <a:endParaRPr lang="en-US" sz="1200"/>
        </a:p>
      </dgm:t>
    </dgm:pt>
    <dgm:pt modelId="{7B0060FB-6E74-4AE0-A8BA-3E7FBBA6734E}">
      <dgm:prSet phldrT="[Text]" custT="1"/>
      <dgm:spPr/>
      <dgm:t>
        <a:bodyPr/>
        <a:lstStyle/>
        <a:p>
          <a:r>
            <a:rPr lang="en-US" sz="1200" b="1" dirty="0"/>
            <a:t>Children with Complex Behavioral Health Needs</a:t>
          </a:r>
        </a:p>
      </dgm:t>
    </dgm:pt>
    <dgm:pt modelId="{C662E9F0-274B-496A-B5A5-D8ACF0C99541}" type="parTrans" cxnId="{25EE3782-AF08-4635-8FB6-6518491506CA}">
      <dgm:prSet/>
      <dgm:spPr/>
      <dgm:t>
        <a:bodyPr/>
        <a:lstStyle/>
        <a:p>
          <a:endParaRPr lang="en-US" sz="1200"/>
        </a:p>
      </dgm:t>
    </dgm:pt>
    <dgm:pt modelId="{CA1FB5E4-7B6B-4929-86FE-43B7A5883F34}" type="sibTrans" cxnId="{25EE3782-AF08-4635-8FB6-6518491506CA}">
      <dgm:prSet/>
      <dgm:spPr/>
      <dgm:t>
        <a:bodyPr/>
        <a:lstStyle/>
        <a:p>
          <a:endParaRPr lang="en-US" sz="1200"/>
        </a:p>
      </dgm:t>
    </dgm:pt>
    <dgm:pt modelId="{1078DA90-BA40-490A-920F-D3428E174A6C}" type="pres">
      <dgm:prSet presAssocID="{0C721A06-555F-449B-9A22-B9C5C135ED4B}" presName="Name0" presStyleCnt="0">
        <dgm:presLayoutVars>
          <dgm:chMax val="7"/>
          <dgm:resizeHandles val="exact"/>
        </dgm:presLayoutVars>
      </dgm:prSet>
      <dgm:spPr/>
    </dgm:pt>
    <dgm:pt modelId="{F8E0FBCB-DDD5-474D-81BA-6E51A4C9676F}" type="pres">
      <dgm:prSet presAssocID="{0C721A06-555F-449B-9A22-B9C5C135ED4B}" presName="comp1" presStyleCnt="0"/>
      <dgm:spPr/>
    </dgm:pt>
    <dgm:pt modelId="{0E6E182F-0D5F-4DDE-86E8-DAE873131034}" type="pres">
      <dgm:prSet presAssocID="{0C721A06-555F-449B-9A22-B9C5C135ED4B}" presName="circle1" presStyleLbl="node1" presStyleIdx="0" presStyleCnt="3" custLinFactNeighborX="-496" custLinFactNeighborY="-821"/>
      <dgm:spPr/>
    </dgm:pt>
    <dgm:pt modelId="{B6E7DD00-653F-41CD-8253-5C80AFCF5601}" type="pres">
      <dgm:prSet presAssocID="{0C721A06-555F-449B-9A22-B9C5C135ED4B}" presName="c1text" presStyleLbl="node1" presStyleIdx="0" presStyleCnt="3">
        <dgm:presLayoutVars>
          <dgm:bulletEnabled val="1"/>
        </dgm:presLayoutVars>
      </dgm:prSet>
      <dgm:spPr/>
    </dgm:pt>
    <dgm:pt modelId="{B8835F1D-F9B8-4D13-B10B-058AF6CC6F69}" type="pres">
      <dgm:prSet presAssocID="{0C721A06-555F-449B-9A22-B9C5C135ED4B}" presName="comp2" presStyleCnt="0"/>
      <dgm:spPr/>
    </dgm:pt>
    <dgm:pt modelId="{D257B4EF-F912-455C-ABC1-773BF3F56BF1}" type="pres">
      <dgm:prSet presAssocID="{0C721A06-555F-449B-9A22-B9C5C135ED4B}" presName="circle2" presStyleLbl="node1" presStyleIdx="1" presStyleCnt="3" custScaleX="108469" custLinFactNeighborX="890" custLinFactNeighborY="-12434"/>
      <dgm:spPr/>
    </dgm:pt>
    <dgm:pt modelId="{C19D6FCF-C901-482B-AC5B-8E91D01D9580}" type="pres">
      <dgm:prSet presAssocID="{0C721A06-555F-449B-9A22-B9C5C135ED4B}" presName="c2text" presStyleLbl="node1" presStyleIdx="1" presStyleCnt="3">
        <dgm:presLayoutVars>
          <dgm:bulletEnabled val="1"/>
        </dgm:presLayoutVars>
      </dgm:prSet>
      <dgm:spPr/>
    </dgm:pt>
    <dgm:pt modelId="{BDDD6E4F-512B-4C80-9AA6-E3BA689B5ECF}" type="pres">
      <dgm:prSet presAssocID="{0C721A06-555F-449B-9A22-B9C5C135ED4B}" presName="comp3" presStyleCnt="0"/>
      <dgm:spPr/>
    </dgm:pt>
    <dgm:pt modelId="{67021E86-FDCA-4FE0-8DD5-9A2B1254916D}" type="pres">
      <dgm:prSet presAssocID="{0C721A06-555F-449B-9A22-B9C5C135ED4B}" presName="circle3" presStyleLbl="node1" presStyleIdx="2" presStyleCnt="3" custScaleY="49736" custLinFactNeighborX="5235" custLinFactNeighborY="6918"/>
      <dgm:spPr/>
    </dgm:pt>
    <dgm:pt modelId="{52869691-1727-41A0-BEA2-07E28D7D10EE}" type="pres">
      <dgm:prSet presAssocID="{0C721A06-555F-449B-9A22-B9C5C135ED4B}" presName="c3text" presStyleLbl="node1" presStyleIdx="2" presStyleCnt="3">
        <dgm:presLayoutVars>
          <dgm:bulletEnabled val="1"/>
        </dgm:presLayoutVars>
      </dgm:prSet>
      <dgm:spPr/>
    </dgm:pt>
  </dgm:ptLst>
  <dgm:cxnLst>
    <dgm:cxn modelId="{0587AD0F-45DA-4393-8167-261315BA27E1}" type="presOf" srcId="{C2C0C4FD-D05C-4E17-B371-752665C09E57}" destId="{C19D6FCF-C901-482B-AC5B-8E91D01D9580}" srcOrd="1" destOrd="0" presId="urn:microsoft.com/office/officeart/2005/8/layout/venn2"/>
    <dgm:cxn modelId="{4627DF27-A55C-4117-8EC5-6F1B08AAD65D}" type="presOf" srcId="{3B175DCF-6F47-4575-B1E4-D89FFBF1534B}" destId="{B6E7DD00-653F-41CD-8253-5C80AFCF5601}" srcOrd="1" destOrd="0" presId="urn:microsoft.com/office/officeart/2005/8/layout/venn2"/>
    <dgm:cxn modelId="{FC5DAE5C-EEEF-4F08-AECC-58C42D771CB3}" type="presOf" srcId="{7B0060FB-6E74-4AE0-A8BA-3E7FBBA6734E}" destId="{67021E86-FDCA-4FE0-8DD5-9A2B1254916D}" srcOrd="0" destOrd="0" presId="urn:microsoft.com/office/officeart/2005/8/layout/venn2"/>
    <dgm:cxn modelId="{25EE3782-AF08-4635-8FB6-6518491506CA}" srcId="{0C721A06-555F-449B-9A22-B9C5C135ED4B}" destId="{7B0060FB-6E74-4AE0-A8BA-3E7FBBA6734E}" srcOrd="2" destOrd="0" parTransId="{C662E9F0-274B-496A-B5A5-D8ACF0C99541}" sibTransId="{CA1FB5E4-7B6B-4929-86FE-43B7A5883F34}"/>
    <dgm:cxn modelId="{402560C7-B8B9-4BEB-A5AC-8273D5FD258B}" type="presOf" srcId="{3B175DCF-6F47-4575-B1E4-D89FFBF1534B}" destId="{0E6E182F-0D5F-4DDE-86E8-DAE873131034}" srcOrd="0" destOrd="0" presId="urn:microsoft.com/office/officeart/2005/8/layout/venn2"/>
    <dgm:cxn modelId="{F02EF1D2-07D3-4E5A-AB39-2A40179F79A4}" type="presOf" srcId="{C2C0C4FD-D05C-4E17-B371-752665C09E57}" destId="{D257B4EF-F912-455C-ABC1-773BF3F56BF1}" srcOrd="0" destOrd="0" presId="urn:microsoft.com/office/officeart/2005/8/layout/venn2"/>
    <dgm:cxn modelId="{7FD4FCE3-B140-45D8-8997-BF0A394064AB}" srcId="{0C721A06-555F-449B-9A22-B9C5C135ED4B}" destId="{3B175DCF-6F47-4575-B1E4-D89FFBF1534B}" srcOrd="0" destOrd="0" parTransId="{78A41719-164F-4BC8-8CF4-C346669464CA}" sibTransId="{73D11519-D161-4584-AEF2-87CD55089F18}"/>
    <dgm:cxn modelId="{52E3D1EE-7C57-43A8-B433-D6C5329BFE32}" type="presOf" srcId="{0C721A06-555F-449B-9A22-B9C5C135ED4B}" destId="{1078DA90-BA40-490A-920F-D3428E174A6C}" srcOrd="0" destOrd="0" presId="urn:microsoft.com/office/officeart/2005/8/layout/venn2"/>
    <dgm:cxn modelId="{565CD2F3-922B-4FEF-B6B4-8A08AAFBBA55}" type="presOf" srcId="{7B0060FB-6E74-4AE0-A8BA-3E7FBBA6734E}" destId="{52869691-1727-41A0-BEA2-07E28D7D10EE}" srcOrd="1" destOrd="0" presId="urn:microsoft.com/office/officeart/2005/8/layout/venn2"/>
    <dgm:cxn modelId="{91A76EFE-8314-4FE8-A4B6-620B56D75DEC}" srcId="{0C721A06-555F-449B-9A22-B9C5C135ED4B}" destId="{C2C0C4FD-D05C-4E17-B371-752665C09E57}" srcOrd="1" destOrd="0" parTransId="{3B93ED0C-6C75-430C-B137-984C9D7A8138}" sibTransId="{01AD08E3-E621-41DB-9273-919A367069AF}"/>
    <dgm:cxn modelId="{C3E20B8F-0DC2-4E7E-BAFB-20767DB8488D}" type="presParOf" srcId="{1078DA90-BA40-490A-920F-D3428E174A6C}" destId="{F8E0FBCB-DDD5-474D-81BA-6E51A4C9676F}" srcOrd="0" destOrd="0" presId="urn:microsoft.com/office/officeart/2005/8/layout/venn2"/>
    <dgm:cxn modelId="{EA38FAE9-7CCB-4585-8D98-CEC14A4DEFA0}" type="presParOf" srcId="{F8E0FBCB-DDD5-474D-81BA-6E51A4C9676F}" destId="{0E6E182F-0D5F-4DDE-86E8-DAE873131034}" srcOrd="0" destOrd="0" presId="urn:microsoft.com/office/officeart/2005/8/layout/venn2"/>
    <dgm:cxn modelId="{F3FA0996-BE56-4961-B854-B5B439AABCE2}" type="presParOf" srcId="{F8E0FBCB-DDD5-474D-81BA-6E51A4C9676F}" destId="{B6E7DD00-653F-41CD-8253-5C80AFCF5601}" srcOrd="1" destOrd="0" presId="urn:microsoft.com/office/officeart/2005/8/layout/venn2"/>
    <dgm:cxn modelId="{9AC19391-0632-4E61-92BF-E621C207BBEA}" type="presParOf" srcId="{1078DA90-BA40-490A-920F-D3428E174A6C}" destId="{B8835F1D-F9B8-4D13-B10B-058AF6CC6F69}" srcOrd="1" destOrd="0" presId="urn:microsoft.com/office/officeart/2005/8/layout/venn2"/>
    <dgm:cxn modelId="{6E21A7A1-8C69-48B8-BE9F-F00A36553F4B}" type="presParOf" srcId="{B8835F1D-F9B8-4D13-B10B-058AF6CC6F69}" destId="{D257B4EF-F912-455C-ABC1-773BF3F56BF1}" srcOrd="0" destOrd="0" presId="urn:microsoft.com/office/officeart/2005/8/layout/venn2"/>
    <dgm:cxn modelId="{CC6BD287-CF42-4F16-A4AA-361DEC347F8F}" type="presParOf" srcId="{B8835F1D-F9B8-4D13-B10B-058AF6CC6F69}" destId="{C19D6FCF-C901-482B-AC5B-8E91D01D9580}" srcOrd="1" destOrd="0" presId="urn:microsoft.com/office/officeart/2005/8/layout/venn2"/>
    <dgm:cxn modelId="{BC7366DA-39AE-4074-B802-448D549E6872}" type="presParOf" srcId="{1078DA90-BA40-490A-920F-D3428E174A6C}" destId="{BDDD6E4F-512B-4C80-9AA6-E3BA689B5ECF}" srcOrd="2" destOrd="0" presId="urn:microsoft.com/office/officeart/2005/8/layout/venn2"/>
    <dgm:cxn modelId="{702F3E0F-A2A2-4EA9-9877-99C6B41C1A1C}" type="presParOf" srcId="{BDDD6E4F-512B-4C80-9AA6-E3BA689B5ECF}" destId="{67021E86-FDCA-4FE0-8DD5-9A2B1254916D}" srcOrd="0" destOrd="0" presId="urn:microsoft.com/office/officeart/2005/8/layout/venn2"/>
    <dgm:cxn modelId="{CE939D4B-CB7D-46AA-BDD1-341384E57E34}" type="presParOf" srcId="{BDDD6E4F-512B-4C80-9AA6-E3BA689B5ECF}" destId="{52869691-1727-41A0-BEA2-07E28D7D10E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4C160A-A4B5-44F1-8DB8-582D1DBE8E5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7E05579-5D3B-4980-A189-122BC5684AB4}">
      <dgm:prSet phldrT="[Text]" custT="1"/>
      <dgm:spPr/>
      <dgm:t>
        <a:bodyPr/>
        <a:lstStyle/>
        <a:p>
          <a:r>
            <a:rPr lang="en-US" sz="1400" dirty="0">
              <a:latin typeface="Calibri" pitchFamily="34" charset="0"/>
            </a:rPr>
            <a:t>Child and family needs are complex</a:t>
          </a:r>
          <a:endParaRPr lang="en-US" sz="1400" dirty="0"/>
        </a:p>
      </dgm:t>
    </dgm:pt>
    <dgm:pt modelId="{3EC6561A-1A03-4B0C-B943-A79423778D78}" type="parTrans" cxnId="{4C8CF62E-41E7-42D2-BFD2-B325765FF7CE}">
      <dgm:prSet/>
      <dgm:spPr/>
      <dgm:t>
        <a:bodyPr/>
        <a:lstStyle/>
        <a:p>
          <a:endParaRPr lang="en-US" sz="1100"/>
        </a:p>
      </dgm:t>
    </dgm:pt>
    <dgm:pt modelId="{F76AE963-E84E-4652-BC14-4BB43328A6D8}" type="sibTrans" cxnId="{4C8CF62E-41E7-42D2-BFD2-B325765FF7CE}">
      <dgm:prSet/>
      <dgm:spPr/>
      <dgm:t>
        <a:bodyPr/>
        <a:lstStyle/>
        <a:p>
          <a:endParaRPr lang="en-US" sz="1100"/>
        </a:p>
      </dgm:t>
    </dgm:pt>
    <dgm:pt modelId="{541E3F12-11C8-4AE9-B6AB-3B874722402A}">
      <dgm:prSet phldrT="[Text]" custT="1"/>
      <dgm:spPr/>
      <dgm:t>
        <a:bodyPr/>
        <a:lstStyle/>
        <a:p>
          <a:r>
            <a:rPr lang="en-US" sz="1100" dirty="0">
              <a:latin typeface="Calibri" pitchFamily="34" charset="0"/>
            </a:rPr>
            <a:t>Youth with serious EBD typically have multiple and overlapping areas that need attention</a:t>
          </a:r>
          <a:endParaRPr lang="en-US" sz="1100" dirty="0"/>
        </a:p>
      </dgm:t>
    </dgm:pt>
    <dgm:pt modelId="{301B14DA-8183-4499-8E93-5956ED4AE425}" type="parTrans" cxnId="{B6CCE7B1-923A-4BA7-93E0-BA1E80C413EB}">
      <dgm:prSet/>
      <dgm:spPr/>
      <dgm:t>
        <a:bodyPr/>
        <a:lstStyle/>
        <a:p>
          <a:endParaRPr lang="en-US" sz="1100"/>
        </a:p>
      </dgm:t>
    </dgm:pt>
    <dgm:pt modelId="{9AAB4815-85DE-40F5-8BB5-06A1C45ADB54}" type="sibTrans" cxnId="{B6CCE7B1-923A-4BA7-93E0-BA1E80C413EB}">
      <dgm:prSet/>
      <dgm:spPr/>
      <dgm:t>
        <a:bodyPr/>
        <a:lstStyle/>
        <a:p>
          <a:endParaRPr lang="en-US" sz="1100"/>
        </a:p>
      </dgm:t>
    </dgm:pt>
    <dgm:pt modelId="{6A918E6D-65BF-4421-8829-F0180AE53ED3}">
      <dgm:prSet phldrT="[Text]" custT="1"/>
      <dgm:spPr/>
      <dgm:t>
        <a:bodyPr/>
        <a:lstStyle/>
        <a:p>
          <a:r>
            <a:rPr lang="en-US" sz="1100" dirty="0">
              <a:latin typeface="Calibri" pitchFamily="34" charset="0"/>
            </a:rPr>
            <a:t>Families often have unmet basic needs </a:t>
          </a:r>
          <a:endParaRPr lang="en-US" sz="1100" dirty="0"/>
        </a:p>
      </dgm:t>
    </dgm:pt>
    <dgm:pt modelId="{64C03522-A409-4337-90CC-12D2D1FDD904}" type="parTrans" cxnId="{4A3EF22A-B968-4F9D-AFEB-0F3EE3172E81}">
      <dgm:prSet/>
      <dgm:spPr/>
      <dgm:t>
        <a:bodyPr/>
        <a:lstStyle/>
        <a:p>
          <a:endParaRPr lang="en-US" sz="1100"/>
        </a:p>
      </dgm:t>
    </dgm:pt>
    <dgm:pt modelId="{6AD0A0F1-4C34-4585-AABB-1A9E9B152E0D}" type="sibTrans" cxnId="{4A3EF22A-B968-4F9D-AFEB-0F3EE3172E81}">
      <dgm:prSet/>
      <dgm:spPr/>
      <dgm:t>
        <a:bodyPr/>
        <a:lstStyle/>
        <a:p>
          <a:endParaRPr lang="en-US" sz="1100"/>
        </a:p>
      </dgm:t>
    </dgm:pt>
    <dgm:pt modelId="{D32DB5B0-04F5-442B-ACEF-35B319C53DDA}">
      <dgm:prSet phldrT="[Text]" custT="1"/>
      <dgm:spPr/>
      <dgm:t>
        <a:bodyPr/>
        <a:lstStyle/>
        <a:p>
          <a:r>
            <a:rPr lang="en-US" sz="1400" dirty="0">
              <a:latin typeface="Calibri" pitchFamily="34" charset="0"/>
            </a:rPr>
            <a:t>Families are often not fully engaged in services</a:t>
          </a:r>
          <a:endParaRPr lang="en-US" sz="1400" dirty="0"/>
        </a:p>
      </dgm:t>
    </dgm:pt>
    <dgm:pt modelId="{C44A6C30-C45E-44E4-9EB6-777CEB70EE3E}" type="parTrans" cxnId="{2739226A-462E-43E7-9CE8-C6F7663855A9}">
      <dgm:prSet/>
      <dgm:spPr/>
      <dgm:t>
        <a:bodyPr/>
        <a:lstStyle/>
        <a:p>
          <a:endParaRPr lang="en-US" sz="1100"/>
        </a:p>
      </dgm:t>
    </dgm:pt>
    <dgm:pt modelId="{5D9D468B-C51A-416A-B438-6AF34F0D0B6D}" type="sibTrans" cxnId="{2739226A-462E-43E7-9CE8-C6F7663855A9}">
      <dgm:prSet/>
      <dgm:spPr/>
      <dgm:t>
        <a:bodyPr/>
        <a:lstStyle/>
        <a:p>
          <a:endParaRPr lang="en-US" sz="1100"/>
        </a:p>
      </dgm:t>
    </dgm:pt>
    <dgm:pt modelId="{F58C6101-4606-419D-B74B-6FD7435CED04}">
      <dgm:prSet phldrT="[Text]" custT="1"/>
      <dgm:spPr/>
      <dgm:t>
        <a:bodyPr/>
        <a:lstStyle/>
        <a:p>
          <a:pPr algn="ctr"/>
          <a:r>
            <a:rPr lang="en-US" sz="1100" dirty="0">
              <a:latin typeface="Calibri" pitchFamily="34" charset="0"/>
            </a:rPr>
            <a:t>Families often feel that the system is not working for them</a:t>
          </a:r>
          <a:endParaRPr lang="en-US" sz="1100" dirty="0"/>
        </a:p>
      </dgm:t>
    </dgm:pt>
    <dgm:pt modelId="{7CF3C9F3-FCC1-433E-886C-CF79F028DB0B}" type="parTrans" cxnId="{555B0986-ACF7-4BE3-9C64-28812AC6E338}">
      <dgm:prSet/>
      <dgm:spPr/>
      <dgm:t>
        <a:bodyPr/>
        <a:lstStyle/>
        <a:p>
          <a:endParaRPr lang="en-US" sz="1100"/>
        </a:p>
      </dgm:t>
    </dgm:pt>
    <dgm:pt modelId="{DD55E36F-123E-4DED-A72B-1FD9488A0A8F}" type="sibTrans" cxnId="{555B0986-ACF7-4BE3-9C64-28812AC6E338}">
      <dgm:prSet/>
      <dgm:spPr/>
      <dgm:t>
        <a:bodyPr/>
        <a:lstStyle/>
        <a:p>
          <a:endParaRPr lang="en-US" sz="1100"/>
        </a:p>
      </dgm:t>
    </dgm:pt>
    <dgm:pt modelId="{D5033E38-B380-455F-B990-446E507AC024}">
      <dgm:prSet phldrT="[Text]" custT="1"/>
      <dgm:spPr/>
      <dgm:t>
        <a:bodyPr/>
        <a:lstStyle/>
        <a:p>
          <a:r>
            <a:rPr lang="en-US" sz="1100" dirty="0">
              <a:latin typeface="Calibri" pitchFamily="34" charset="0"/>
            </a:rPr>
            <a:t>Limited engagement leads to treatment dropouts and missed opportunities</a:t>
          </a:r>
          <a:endParaRPr lang="en-US" sz="1100" dirty="0"/>
        </a:p>
      </dgm:t>
    </dgm:pt>
    <dgm:pt modelId="{7FF801A4-B8B6-4841-B3D9-E099C3952370}" type="parTrans" cxnId="{B96EC8F6-D262-44FA-A95A-9C91E1EB2A53}">
      <dgm:prSet/>
      <dgm:spPr/>
      <dgm:t>
        <a:bodyPr/>
        <a:lstStyle/>
        <a:p>
          <a:endParaRPr lang="en-US" sz="1100"/>
        </a:p>
      </dgm:t>
    </dgm:pt>
    <dgm:pt modelId="{AB024F2F-8D4F-43A6-88D0-DAC23ABAE8F4}" type="sibTrans" cxnId="{B96EC8F6-D262-44FA-A95A-9C91E1EB2A53}">
      <dgm:prSet/>
      <dgm:spPr/>
      <dgm:t>
        <a:bodyPr/>
        <a:lstStyle/>
        <a:p>
          <a:endParaRPr lang="en-US" sz="1100"/>
        </a:p>
      </dgm:t>
    </dgm:pt>
    <dgm:pt modelId="{B75AF803-8C71-46FA-8E75-5AD5D927DDCE}">
      <dgm:prSet phldrT="[Text]" custT="1"/>
      <dgm:spPr/>
      <dgm:t>
        <a:bodyPr/>
        <a:lstStyle/>
        <a:p>
          <a:r>
            <a:rPr lang="en-US" sz="1400" dirty="0">
              <a:latin typeface="Calibri" pitchFamily="34" charset="0"/>
            </a:rPr>
            <a:t>Systems are in “silos”</a:t>
          </a:r>
          <a:endParaRPr lang="en-US" sz="1400" dirty="0"/>
        </a:p>
      </dgm:t>
    </dgm:pt>
    <dgm:pt modelId="{75741529-CA31-4DF4-BA91-1DA8B56494CB}" type="parTrans" cxnId="{33C517FA-C3EA-4209-9A18-F86E38384876}">
      <dgm:prSet/>
      <dgm:spPr/>
      <dgm:t>
        <a:bodyPr/>
        <a:lstStyle/>
        <a:p>
          <a:endParaRPr lang="en-US" sz="1100"/>
        </a:p>
      </dgm:t>
    </dgm:pt>
    <dgm:pt modelId="{E31A0C49-D3DA-4A9C-B422-A169208EE259}" type="sibTrans" cxnId="{33C517FA-C3EA-4209-9A18-F86E38384876}">
      <dgm:prSet/>
      <dgm:spPr/>
      <dgm:t>
        <a:bodyPr/>
        <a:lstStyle/>
        <a:p>
          <a:endParaRPr lang="en-US" sz="1100"/>
        </a:p>
      </dgm:t>
    </dgm:pt>
    <dgm:pt modelId="{41175CA3-C9A5-43DD-853E-2055C50ED257}">
      <dgm:prSet phldrT="[Text]" custT="1"/>
      <dgm:spPr/>
      <dgm:t>
        <a:bodyPr/>
        <a:lstStyle/>
        <a:p>
          <a:pPr algn="ctr"/>
          <a:r>
            <a:rPr lang="en-US" sz="1100" dirty="0">
              <a:latin typeface="Calibri" pitchFamily="34" charset="0"/>
            </a:rPr>
            <a:t>Systems don’t work together well for individual families unless there is a way to bring them together</a:t>
          </a:r>
        </a:p>
        <a:p>
          <a:pPr algn="l"/>
          <a:r>
            <a:rPr lang="en-US" sz="1100" dirty="0">
              <a:latin typeface="Calibri" pitchFamily="34" charset="0"/>
            </a:rPr>
            <a:t>- Youth get passed from one system to another as problems get worse</a:t>
          </a:r>
        </a:p>
        <a:p>
          <a:pPr algn="l"/>
          <a:r>
            <a:rPr lang="en-US" sz="1100" dirty="0">
              <a:latin typeface="Calibri" pitchFamily="34" charset="0"/>
            </a:rPr>
            <a:t>- Families relinquish custody to get help</a:t>
          </a:r>
        </a:p>
        <a:p>
          <a:pPr algn="l"/>
          <a:r>
            <a:rPr lang="en-US" sz="1100" dirty="0">
              <a:latin typeface="Calibri" pitchFamily="34" charset="0"/>
            </a:rPr>
            <a:t>- Children are placed out of home</a:t>
          </a:r>
          <a:endParaRPr lang="en-US" sz="1100" dirty="0"/>
        </a:p>
      </dgm:t>
    </dgm:pt>
    <dgm:pt modelId="{77C5B70D-A32D-4849-B209-8F9F352EA07E}" type="parTrans" cxnId="{E8DF0EB6-B385-4428-80BC-EEEEB5215174}">
      <dgm:prSet/>
      <dgm:spPr/>
      <dgm:t>
        <a:bodyPr/>
        <a:lstStyle/>
        <a:p>
          <a:endParaRPr lang="en-US" sz="1100"/>
        </a:p>
      </dgm:t>
    </dgm:pt>
    <dgm:pt modelId="{3B98B23F-299A-4269-912F-DE866F1E26E3}" type="sibTrans" cxnId="{E8DF0EB6-B385-4428-80BC-EEEEB5215174}">
      <dgm:prSet/>
      <dgm:spPr/>
      <dgm:t>
        <a:bodyPr/>
        <a:lstStyle/>
        <a:p>
          <a:endParaRPr lang="en-US" sz="1100"/>
        </a:p>
      </dgm:t>
    </dgm:pt>
    <dgm:pt modelId="{E82B843D-65D6-497A-8E85-33F0B30B65D7}">
      <dgm:prSet custT="1"/>
      <dgm:spPr/>
      <dgm:t>
        <a:bodyPr/>
        <a:lstStyle/>
        <a:p>
          <a:r>
            <a:rPr lang="en-US" sz="1100" dirty="0">
              <a:latin typeface="Calibri" pitchFamily="34" charset="0"/>
            </a:rPr>
            <a:t>Traditional services don’t attend to health, mental health, substance abuse, and basic needs holistically</a:t>
          </a:r>
        </a:p>
        <a:p>
          <a:r>
            <a:rPr lang="en-US" sz="1100" dirty="0">
              <a:latin typeface="Calibri" pitchFamily="34" charset="0"/>
            </a:rPr>
            <a:t>Or even know how to prioritize what to work on</a:t>
          </a:r>
        </a:p>
      </dgm:t>
    </dgm:pt>
    <dgm:pt modelId="{34947207-BA4D-4F01-A705-5039CD750F96}" type="parTrans" cxnId="{C930D7BC-E7E8-472C-AF59-1070D2E24296}">
      <dgm:prSet/>
      <dgm:spPr/>
      <dgm:t>
        <a:bodyPr/>
        <a:lstStyle/>
        <a:p>
          <a:endParaRPr lang="en-US" sz="1100"/>
        </a:p>
      </dgm:t>
    </dgm:pt>
    <dgm:pt modelId="{BDBA0886-9FCA-4DDC-B8D6-87D2E4373019}" type="sibTrans" cxnId="{C930D7BC-E7E8-472C-AF59-1070D2E24296}">
      <dgm:prSet/>
      <dgm:spPr/>
      <dgm:t>
        <a:bodyPr/>
        <a:lstStyle/>
        <a:p>
          <a:endParaRPr lang="en-US" sz="1100"/>
        </a:p>
      </dgm:t>
    </dgm:pt>
    <dgm:pt modelId="{1AA0152C-16C1-4168-BA65-7C6A70981E90}" type="pres">
      <dgm:prSet presAssocID="{AB4C160A-A4B5-44F1-8DB8-582D1DBE8E50}" presName="theList" presStyleCnt="0">
        <dgm:presLayoutVars>
          <dgm:dir/>
          <dgm:animLvl val="lvl"/>
          <dgm:resizeHandles val="exact"/>
        </dgm:presLayoutVars>
      </dgm:prSet>
      <dgm:spPr/>
    </dgm:pt>
    <dgm:pt modelId="{44B9AF08-C02E-4FCC-B2E6-3F8D65822718}" type="pres">
      <dgm:prSet presAssocID="{07E05579-5D3B-4980-A189-122BC5684AB4}" presName="compNode" presStyleCnt="0"/>
      <dgm:spPr/>
    </dgm:pt>
    <dgm:pt modelId="{000E7A15-368A-41FD-A6A1-9C88888A6D0C}" type="pres">
      <dgm:prSet presAssocID="{07E05579-5D3B-4980-A189-122BC5684AB4}" presName="aNode" presStyleLbl="bgShp" presStyleIdx="0" presStyleCnt="3" custLinFactNeighborX="-38" custLinFactNeighborY="-150"/>
      <dgm:spPr/>
    </dgm:pt>
    <dgm:pt modelId="{3ABD0CF6-1B68-4AF1-97E3-5DA50433F9AA}" type="pres">
      <dgm:prSet presAssocID="{07E05579-5D3B-4980-A189-122BC5684AB4}" presName="textNode" presStyleLbl="bgShp" presStyleIdx="0" presStyleCnt="3"/>
      <dgm:spPr/>
    </dgm:pt>
    <dgm:pt modelId="{C11ECBB4-3255-40A9-906F-B76BFAAE1D92}" type="pres">
      <dgm:prSet presAssocID="{07E05579-5D3B-4980-A189-122BC5684AB4}" presName="compChildNode" presStyleCnt="0"/>
      <dgm:spPr/>
    </dgm:pt>
    <dgm:pt modelId="{5C511A14-089A-43EC-8571-5BA7D2820A24}" type="pres">
      <dgm:prSet presAssocID="{07E05579-5D3B-4980-A189-122BC5684AB4}" presName="theInnerList" presStyleCnt="0"/>
      <dgm:spPr/>
    </dgm:pt>
    <dgm:pt modelId="{EEEA0836-F850-4B19-9E33-8706A0460609}" type="pres">
      <dgm:prSet presAssocID="{541E3F12-11C8-4AE9-B6AB-3B874722402A}" presName="childNode" presStyleLbl="node1" presStyleIdx="0" presStyleCnt="6" custScaleY="157476" custLinFactY="-9592" custLinFactNeighborY="-100000">
        <dgm:presLayoutVars>
          <dgm:bulletEnabled val="1"/>
        </dgm:presLayoutVars>
      </dgm:prSet>
      <dgm:spPr/>
    </dgm:pt>
    <dgm:pt modelId="{4D5ECA69-EB44-412D-906E-12DD8C0FB878}" type="pres">
      <dgm:prSet presAssocID="{541E3F12-11C8-4AE9-B6AB-3B874722402A}" presName="aSpace2" presStyleCnt="0"/>
      <dgm:spPr/>
    </dgm:pt>
    <dgm:pt modelId="{267487F3-C5AE-4957-BB9B-89AFD0B7717C}" type="pres">
      <dgm:prSet presAssocID="{6A918E6D-65BF-4421-8829-F0180AE53ED3}" presName="childNode" presStyleLbl="node1" presStyleIdx="1" presStyleCnt="6" custLinFactY="-7174" custLinFactNeighborX="-652" custLinFactNeighborY="-100000">
        <dgm:presLayoutVars>
          <dgm:bulletEnabled val="1"/>
        </dgm:presLayoutVars>
      </dgm:prSet>
      <dgm:spPr/>
    </dgm:pt>
    <dgm:pt modelId="{778983DA-C0BE-4314-A4C4-260D8174B96A}" type="pres">
      <dgm:prSet presAssocID="{6A918E6D-65BF-4421-8829-F0180AE53ED3}" presName="aSpace2" presStyleCnt="0"/>
      <dgm:spPr/>
    </dgm:pt>
    <dgm:pt modelId="{419DC518-858B-4EE5-9B44-00E730C77711}" type="pres">
      <dgm:prSet presAssocID="{E82B843D-65D6-497A-8E85-33F0B30B65D7}" presName="childNode" presStyleLbl="node1" presStyleIdx="2" presStyleCnt="6" custScaleY="237101">
        <dgm:presLayoutVars>
          <dgm:bulletEnabled val="1"/>
        </dgm:presLayoutVars>
      </dgm:prSet>
      <dgm:spPr/>
    </dgm:pt>
    <dgm:pt modelId="{B0A5CADD-FCAB-4614-9C02-56D67A0B50AB}" type="pres">
      <dgm:prSet presAssocID="{07E05579-5D3B-4980-A189-122BC5684AB4}" presName="aSpace" presStyleCnt="0"/>
      <dgm:spPr/>
    </dgm:pt>
    <dgm:pt modelId="{004C969D-3FA9-4B44-AE41-DA5F1E217DB9}" type="pres">
      <dgm:prSet presAssocID="{D32DB5B0-04F5-442B-ACEF-35B319C53DDA}" presName="compNode" presStyleCnt="0"/>
      <dgm:spPr/>
    </dgm:pt>
    <dgm:pt modelId="{FE5EF280-7A51-4011-8F70-9F4AB85013C0}" type="pres">
      <dgm:prSet presAssocID="{D32DB5B0-04F5-442B-ACEF-35B319C53DDA}" presName="aNode" presStyleLbl="bgShp" presStyleIdx="1" presStyleCnt="3"/>
      <dgm:spPr/>
    </dgm:pt>
    <dgm:pt modelId="{CBE1AD88-FD91-4E1C-A789-FA1F9E30CA59}" type="pres">
      <dgm:prSet presAssocID="{D32DB5B0-04F5-442B-ACEF-35B319C53DDA}" presName="textNode" presStyleLbl="bgShp" presStyleIdx="1" presStyleCnt="3"/>
      <dgm:spPr/>
    </dgm:pt>
    <dgm:pt modelId="{1457D533-C9E3-4B16-89BE-001C78F01BAB}" type="pres">
      <dgm:prSet presAssocID="{D32DB5B0-04F5-442B-ACEF-35B319C53DDA}" presName="compChildNode" presStyleCnt="0"/>
      <dgm:spPr/>
    </dgm:pt>
    <dgm:pt modelId="{E85F9428-E3F7-4971-B14A-76D6BD299904}" type="pres">
      <dgm:prSet presAssocID="{D32DB5B0-04F5-442B-ACEF-35B319C53DDA}" presName="theInnerList" presStyleCnt="0"/>
      <dgm:spPr/>
    </dgm:pt>
    <dgm:pt modelId="{678F4A95-BC91-4EEF-8C94-9816578C3A30}" type="pres">
      <dgm:prSet presAssocID="{F58C6101-4606-419D-B74B-6FD7435CED04}" presName="childNode" presStyleLbl="node1" presStyleIdx="3" presStyleCnt="6">
        <dgm:presLayoutVars>
          <dgm:bulletEnabled val="1"/>
        </dgm:presLayoutVars>
      </dgm:prSet>
      <dgm:spPr/>
    </dgm:pt>
    <dgm:pt modelId="{16680695-234A-4416-9B01-6484FB7BBF9E}" type="pres">
      <dgm:prSet presAssocID="{F58C6101-4606-419D-B74B-6FD7435CED04}" presName="aSpace2" presStyleCnt="0"/>
      <dgm:spPr/>
    </dgm:pt>
    <dgm:pt modelId="{E9ECFBA0-6F5D-4BB1-A2F5-B40D3FB480BA}" type="pres">
      <dgm:prSet presAssocID="{D5033E38-B380-455F-B990-446E507AC024}" presName="childNode" presStyleLbl="node1" presStyleIdx="4" presStyleCnt="6">
        <dgm:presLayoutVars>
          <dgm:bulletEnabled val="1"/>
        </dgm:presLayoutVars>
      </dgm:prSet>
      <dgm:spPr/>
    </dgm:pt>
    <dgm:pt modelId="{E70E727F-545D-4B63-B298-885A648823E0}" type="pres">
      <dgm:prSet presAssocID="{D32DB5B0-04F5-442B-ACEF-35B319C53DDA}" presName="aSpace" presStyleCnt="0"/>
      <dgm:spPr/>
    </dgm:pt>
    <dgm:pt modelId="{DEA2F14A-0176-4EFC-9307-6C17FCC502F7}" type="pres">
      <dgm:prSet presAssocID="{B75AF803-8C71-46FA-8E75-5AD5D927DDCE}" presName="compNode" presStyleCnt="0"/>
      <dgm:spPr/>
    </dgm:pt>
    <dgm:pt modelId="{B26C0D3F-9D27-45D4-88CB-1C3A7C91835F}" type="pres">
      <dgm:prSet presAssocID="{B75AF803-8C71-46FA-8E75-5AD5D927DDCE}" presName="aNode" presStyleLbl="bgShp" presStyleIdx="2" presStyleCnt="3"/>
      <dgm:spPr/>
    </dgm:pt>
    <dgm:pt modelId="{402245AE-DC68-4EDD-9957-566AE8E891B7}" type="pres">
      <dgm:prSet presAssocID="{B75AF803-8C71-46FA-8E75-5AD5D927DDCE}" presName="textNode" presStyleLbl="bgShp" presStyleIdx="2" presStyleCnt="3"/>
      <dgm:spPr/>
    </dgm:pt>
    <dgm:pt modelId="{957342BC-0C69-4AF1-9470-8B57756CA181}" type="pres">
      <dgm:prSet presAssocID="{B75AF803-8C71-46FA-8E75-5AD5D927DDCE}" presName="compChildNode" presStyleCnt="0"/>
      <dgm:spPr/>
    </dgm:pt>
    <dgm:pt modelId="{26EF125A-5A1E-4817-8AC6-F0EFD1BE8059}" type="pres">
      <dgm:prSet presAssocID="{B75AF803-8C71-46FA-8E75-5AD5D927DDCE}" presName="theInnerList" presStyleCnt="0"/>
      <dgm:spPr/>
    </dgm:pt>
    <dgm:pt modelId="{8EF57E3D-3518-4278-A5D6-F4931DFE633F}" type="pres">
      <dgm:prSet presAssocID="{41175CA3-C9A5-43DD-853E-2055C50ED257}" presName="childNode" presStyleLbl="node1" presStyleIdx="5" presStyleCnt="6">
        <dgm:presLayoutVars>
          <dgm:bulletEnabled val="1"/>
        </dgm:presLayoutVars>
      </dgm:prSet>
      <dgm:spPr/>
    </dgm:pt>
  </dgm:ptLst>
  <dgm:cxnLst>
    <dgm:cxn modelId="{FCE35C03-DA43-40A1-B55A-55C43DACE01A}" type="presOf" srcId="{F58C6101-4606-419D-B74B-6FD7435CED04}" destId="{678F4A95-BC91-4EEF-8C94-9816578C3A30}" srcOrd="0" destOrd="0" presId="urn:microsoft.com/office/officeart/2005/8/layout/lProcess2"/>
    <dgm:cxn modelId="{2BED1709-AC72-4337-B440-7ABCC21A52B8}" type="presOf" srcId="{541E3F12-11C8-4AE9-B6AB-3B874722402A}" destId="{EEEA0836-F850-4B19-9E33-8706A0460609}" srcOrd="0" destOrd="0" presId="urn:microsoft.com/office/officeart/2005/8/layout/lProcess2"/>
    <dgm:cxn modelId="{EDC3491C-C03E-4FC0-8AE6-BD8085884FED}" type="presOf" srcId="{41175CA3-C9A5-43DD-853E-2055C50ED257}" destId="{8EF57E3D-3518-4278-A5D6-F4931DFE633F}" srcOrd="0" destOrd="0" presId="urn:microsoft.com/office/officeart/2005/8/layout/lProcess2"/>
    <dgm:cxn modelId="{4A3EF22A-B968-4F9D-AFEB-0F3EE3172E81}" srcId="{07E05579-5D3B-4980-A189-122BC5684AB4}" destId="{6A918E6D-65BF-4421-8829-F0180AE53ED3}" srcOrd="1" destOrd="0" parTransId="{64C03522-A409-4337-90CC-12D2D1FDD904}" sibTransId="{6AD0A0F1-4C34-4585-AABB-1A9E9B152E0D}"/>
    <dgm:cxn modelId="{4C8CF62E-41E7-42D2-BFD2-B325765FF7CE}" srcId="{AB4C160A-A4B5-44F1-8DB8-582D1DBE8E50}" destId="{07E05579-5D3B-4980-A189-122BC5684AB4}" srcOrd="0" destOrd="0" parTransId="{3EC6561A-1A03-4B0C-B943-A79423778D78}" sibTransId="{F76AE963-E84E-4652-BC14-4BB43328A6D8}"/>
    <dgm:cxn modelId="{9F27EA39-D790-4773-8B34-518A87F07EC8}" type="presOf" srcId="{D5033E38-B380-455F-B990-446E507AC024}" destId="{E9ECFBA0-6F5D-4BB1-A2F5-B40D3FB480BA}" srcOrd="0" destOrd="0" presId="urn:microsoft.com/office/officeart/2005/8/layout/lProcess2"/>
    <dgm:cxn modelId="{2739226A-462E-43E7-9CE8-C6F7663855A9}" srcId="{AB4C160A-A4B5-44F1-8DB8-582D1DBE8E50}" destId="{D32DB5B0-04F5-442B-ACEF-35B319C53DDA}" srcOrd="1" destOrd="0" parTransId="{C44A6C30-C45E-44E4-9EB6-777CEB70EE3E}" sibTransId="{5D9D468B-C51A-416A-B438-6AF34F0D0B6D}"/>
    <dgm:cxn modelId="{F09EF44D-F34C-444B-86D0-F604524AC7A4}" type="presOf" srcId="{B75AF803-8C71-46FA-8E75-5AD5D927DDCE}" destId="{402245AE-DC68-4EDD-9957-566AE8E891B7}" srcOrd="1" destOrd="0" presId="urn:microsoft.com/office/officeart/2005/8/layout/lProcess2"/>
    <dgm:cxn modelId="{E9EC6C57-E9EC-477F-AEC1-9EB8B4BA2398}" type="presOf" srcId="{07E05579-5D3B-4980-A189-122BC5684AB4}" destId="{000E7A15-368A-41FD-A6A1-9C88888A6D0C}" srcOrd="0" destOrd="0" presId="urn:microsoft.com/office/officeart/2005/8/layout/lProcess2"/>
    <dgm:cxn modelId="{555B0986-ACF7-4BE3-9C64-28812AC6E338}" srcId="{D32DB5B0-04F5-442B-ACEF-35B319C53DDA}" destId="{F58C6101-4606-419D-B74B-6FD7435CED04}" srcOrd="0" destOrd="0" parTransId="{7CF3C9F3-FCC1-433E-886C-CF79F028DB0B}" sibTransId="{DD55E36F-123E-4DED-A72B-1FD9488A0A8F}"/>
    <dgm:cxn modelId="{03E5EA8B-60EB-4756-A5FD-8F6DBEEAC773}" type="presOf" srcId="{D32DB5B0-04F5-442B-ACEF-35B319C53DDA}" destId="{FE5EF280-7A51-4011-8F70-9F4AB85013C0}" srcOrd="0" destOrd="0" presId="urn:microsoft.com/office/officeart/2005/8/layout/lProcess2"/>
    <dgm:cxn modelId="{5DD94093-B597-4709-90D0-68FB271B92F4}" type="presOf" srcId="{6A918E6D-65BF-4421-8829-F0180AE53ED3}" destId="{267487F3-C5AE-4957-BB9B-89AFD0B7717C}" srcOrd="0" destOrd="0" presId="urn:microsoft.com/office/officeart/2005/8/layout/lProcess2"/>
    <dgm:cxn modelId="{9345B99F-DB28-4C3C-8B35-FEAA460E340F}" type="presOf" srcId="{AB4C160A-A4B5-44F1-8DB8-582D1DBE8E50}" destId="{1AA0152C-16C1-4168-BA65-7C6A70981E90}" srcOrd="0" destOrd="0" presId="urn:microsoft.com/office/officeart/2005/8/layout/lProcess2"/>
    <dgm:cxn modelId="{B6CCE7B1-923A-4BA7-93E0-BA1E80C413EB}" srcId="{07E05579-5D3B-4980-A189-122BC5684AB4}" destId="{541E3F12-11C8-4AE9-B6AB-3B874722402A}" srcOrd="0" destOrd="0" parTransId="{301B14DA-8183-4499-8E93-5956ED4AE425}" sibTransId="{9AAB4815-85DE-40F5-8BB5-06A1C45ADB54}"/>
    <dgm:cxn modelId="{E8DF0EB6-B385-4428-80BC-EEEEB5215174}" srcId="{B75AF803-8C71-46FA-8E75-5AD5D927DDCE}" destId="{41175CA3-C9A5-43DD-853E-2055C50ED257}" srcOrd="0" destOrd="0" parTransId="{77C5B70D-A32D-4849-B209-8F9F352EA07E}" sibTransId="{3B98B23F-299A-4269-912F-DE866F1E26E3}"/>
    <dgm:cxn modelId="{C930D7BC-E7E8-472C-AF59-1070D2E24296}" srcId="{07E05579-5D3B-4980-A189-122BC5684AB4}" destId="{E82B843D-65D6-497A-8E85-33F0B30B65D7}" srcOrd="2" destOrd="0" parTransId="{34947207-BA4D-4F01-A705-5039CD750F96}" sibTransId="{BDBA0886-9FCA-4DDC-B8D6-87D2E4373019}"/>
    <dgm:cxn modelId="{1A48BBD5-8603-4CE3-A71F-29A1D91CD5AA}" type="presOf" srcId="{B75AF803-8C71-46FA-8E75-5AD5D927DDCE}" destId="{B26C0D3F-9D27-45D4-88CB-1C3A7C91835F}" srcOrd="0" destOrd="0" presId="urn:microsoft.com/office/officeart/2005/8/layout/lProcess2"/>
    <dgm:cxn modelId="{677DDBD9-B086-4CF6-A9DC-1933A6DE8830}" type="presOf" srcId="{07E05579-5D3B-4980-A189-122BC5684AB4}" destId="{3ABD0CF6-1B68-4AF1-97E3-5DA50433F9AA}" srcOrd="1" destOrd="0" presId="urn:microsoft.com/office/officeart/2005/8/layout/lProcess2"/>
    <dgm:cxn modelId="{FF58A5DE-B42C-4504-92D1-EC984B7E26F8}" type="presOf" srcId="{E82B843D-65D6-497A-8E85-33F0B30B65D7}" destId="{419DC518-858B-4EE5-9B44-00E730C77711}" srcOrd="0" destOrd="0" presId="urn:microsoft.com/office/officeart/2005/8/layout/lProcess2"/>
    <dgm:cxn modelId="{B96EC8F6-D262-44FA-A95A-9C91E1EB2A53}" srcId="{D32DB5B0-04F5-442B-ACEF-35B319C53DDA}" destId="{D5033E38-B380-455F-B990-446E507AC024}" srcOrd="1" destOrd="0" parTransId="{7FF801A4-B8B6-4841-B3D9-E099C3952370}" sibTransId="{AB024F2F-8D4F-43A6-88D0-DAC23ABAE8F4}"/>
    <dgm:cxn modelId="{5387A6F7-A89E-4E3C-87BF-C30A9769714A}" type="presOf" srcId="{D32DB5B0-04F5-442B-ACEF-35B319C53DDA}" destId="{CBE1AD88-FD91-4E1C-A789-FA1F9E30CA59}" srcOrd="1" destOrd="0" presId="urn:microsoft.com/office/officeart/2005/8/layout/lProcess2"/>
    <dgm:cxn modelId="{33C517FA-C3EA-4209-9A18-F86E38384876}" srcId="{AB4C160A-A4B5-44F1-8DB8-582D1DBE8E50}" destId="{B75AF803-8C71-46FA-8E75-5AD5D927DDCE}" srcOrd="2" destOrd="0" parTransId="{75741529-CA31-4DF4-BA91-1DA8B56494CB}" sibTransId="{E31A0C49-D3DA-4A9C-B422-A169208EE259}"/>
    <dgm:cxn modelId="{587A4F72-D532-44A5-931F-A5B080CD2E95}" type="presParOf" srcId="{1AA0152C-16C1-4168-BA65-7C6A70981E90}" destId="{44B9AF08-C02E-4FCC-B2E6-3F8D65822718}" srcOrd="0" destOrd="0" presId="urn:microsoft.com/office/officeart/2005/8/layout/lProcess2"/>
    <dgm:cxn modelId="{31A4CED0-C615-4A67-A661-DD012F833BFF}" type="presParOf" srcId="{44B9AF08-C02E-4FCC-B2E6-3F8D65822718}" destId="{000E7A15-368A-41FD-A6A1-9C88888A6D0C}" srcOrd="0" destOrd="0" presId="urn:microsoft.com/office/officeart/2005/8/layout/lProcess2"/>
    <dgm:cxn modelId="{1709467A-2697-4BBD-9644-52CBD7557F5C}" type="presParOf" srcId="{44B9AF08-C02E-4FCC-B2E6-3F8D65822718}" destId="{3ABD0CF6-1B68-4AF1-97E3-5DA50433F9AA}" srcOrd="1" destOrd="0" presId="urn:microsoft.com/office/officeart/2005/8/layout/lProcess2"/>
    <dgm:cxn modelId="{09D55B7B-8FF2-433B-A3E0-4C2CF411FBFA}" type="presParOf" srcId="{44B9AF08-C02E-4FCC-B2E6-3F8D65822718}" destId="{C11ECBB4-3255-40A9-906F-B76BFAAE1D92}" srcOrd="2" destOrd="0" presId="urn:microsoft.com/office/officeart/2005/8/layout/lProcess2"/>
    <dgm:cxn modelId="{1FDF21E8-D22C-4BD4-AEEE-FCB32A432420}" type="presParOf" srcId="{C11ECBB4-3255-40A9-906F-B76BFAAE1D92}" destId="{5C511A14-089A-43EC-8571-5BA7D2820A24}" srcOrd="0" destOrd="0" presId="urn:microsoft.com/office/officeart/2005/8/layout/lProcess2"/>
    <dgm:cxn modelId="{35535381-15C2-4D52-8B40-315D112AF7FD}" type="presParOf" srcId="{5C511A14-089A-43EC-8571-5BA7D2820A24}" destId="{EEEA0836-F850-4B19-9E33-8706A0460609}" srcOrd="0" destOrd="0" presId="urn:microsoft.com/office/officeart/2005/8/layout/lProcess2"/>
    <dgm:cxn modelId="{34C3C0A8-EF11-49A1-AC04-711067129BFD}" type="presParOf" srcId="{5C511A14-089A-43EC-8571-5BA7D2820A24}" destId="{4D5ECA69-EB44-412D-906E-12DD8C0FB878}" srcOrd="1" destOrd="0" presId="urn:microsoft.com/office/officeart/2005/8/layout/lProcess2"/>
    <dgm:cxn modelId="{8C38FEF8-EDFD-40BB-A4AC-82BC94FA3804}" type="presParOf" srcId="{5C511A14-089A-43EC-8571-5BA7D2820A24}" destId="{267487F3-C5AE-4957-BB9B-89AFD0B7717C}" srcOrd="2" destOrd="0" presId="urn:microsoft.com/office/officeart/2005/8/layout/lProcess2"/>
    <dgm:cxn modelId="{F58853C7-2477-4980-AA0D-3DF48ACE791A}" type="presParOf" srcId="{5C511A14-089A-43EC-8571-5BA7D2820A24}" destId="{778983DA-C0BE-4314-A4C4-260D8174B96A}" srcOrd="3" destOrd="0" presId="urn:microsoft.com/office/officeart/2005/8/layout/lProcess2"/>
    <dgm:cxn modelId="{A6FBADC3-C688-492E-852F-8F9AC4E81D0C}" type="presParOf" srcId="{5C511A14-089A-43EC-8571-5BA7D2820A24}" destId="{419DC518-858B-4EE5-9B44-00E730C77711}" srcOrd="4" destOrd="0" presId="urn:microsoft.com/office/officeart/2005/8/layout/lProcess2"/>
    <dgm:cxn modelId="{A06AF0D9-C0B2-4FF1-A3B7-A953541CC5E6}" type="presParOf" srcId="{1AA0152C-16C1-4168-BA65-7C6A70981E90}" destId="{B0A5CADD-FCAB-4614-9C02-56D67A0B50AB}" srcOrd="1" destOrd="0" presId="urn:microsoft.com/office/officeart/2005/8/layout/lProcess2"/>
    <dgm:cxn modelId="{0603B64B-2C64-485D-A746-F67DC23854D3}" type="presParOf" srcId="{1AA0152C-16C1-4168-BA65-7C6A70981E90}" destId="{004C969D-3FA9-4B44-AE41-DA5F1E217DB9}" srcOrd="2" destOrd="0" presId="urn:microsoft.com/office/officeart/2005/8/layout/lProcess2"/>
    <dgm:cxn modelId="{B06BF11E-7312-412D-8517-223842D210E7}" type="presParOf" srcId="{004C969D-3FA9-4B44-AE41-DA5F1E217DB9}" destId="{FE5EF280-7A51-4011-8F70-9F4AB85013C0}" srcOrd="0" destOrd="0" presId="urn:microsoft.com/office/officeart/2005/8/layout/lProcess2"/>
    <dgm:cxn modelId="{71D9AF7D-5DB6-4DB1-A6D6-316084407CCF}" type="presParOf" srcId="{004C969D-3FA9-4B44-AE41-DA5F1E217DB9}" destId="{CBE1AD88-FD91-4E1C-A789-FA1F9E30CA59}" srcOrd="1" destOrd="0" presId="urn:microsoft.com/office/officeart/2005/8/layout/lProcess2"/>
    <dgm:cxn modelId="{18ECCD2F-417B-45F2-AB3E-ADD46EB68BCE}" type="presParOf" srcId="{004C969D-3FA9-4B44-AE41-DA5F1E217DB9}" destId="{1457D533-C9E3-4B16-89BE-001C78F01BAB}" srcOrd="2" destOrd="0" presId="urn:microsoft.com/office/officeart/2005/8/layout/lProcess2"/>
    <dgm:cxn modelId="{A7C36E3E-ED37-41FB-8568-36167E76BF83}" type="presParOf" srcId="{1457D533-C9E3-4B16-89BE-001C78F01BAB}" destId="{E85F9428-E3F7-4971-B14A-76D6BD299904}" srcOrd="0" destOrd="0" presId="urn:microsoft.com/office/officeart/2005/8/layout/lProcess2"/>
    <dgm:cxn modelId="{BBD17562-7A59-431B-BED6-DAC3AA2FD93A}" type="presParOf" srcId="{E85F9428-E3F7-4971-B14A-76D6BD299904}" destId="{678F4A95-BC91-4EEF-8C94-9816578C3A30}" srcOrd="0" destOrd="0" presId="urn:microsoft.com/office/officeart/2005/8/layout/lProcess2"/>
    <dgm:cxn modelId="{A64F75EA-4EA7-44AD-B91C-7040E2F85ED8}" type="presParOf" srcId="{E85F9428-E3F7-4971-B14A-76D6BD299904}" destId="{16680695-234A-4416-9B01-6484FB7BBF9E}" srcOrd="1" destOrd="0" presId="urn:microsoft.com/office/officeart/2005/8/layout/lProcess2"/>
    <dgm:cxn modelId="{D606606E-A0C2-457D-A854-EE43A01AEEF4}" type="presParOf" srcId="{E85F9428-E3F7-4971-B14A-76D6BD299904}" destId="{E9ECFBA0-6F5D-4BB1-A2F5-B40D3FB480BA}" srcOrd="2" destOrd="0" presId="urn:microsoft.com/office/officeart/2005/8/layout/lProcess2"/>
    <dgm:cxn modelId="{D1FA3EC0-0640-4FD6-833B-2CF4AC20FD6E}" type="presParOf" srcId="{1AA0152C-16C1-4168-BA65-7C6A70981E90}" destId="{E70E727F-545D-4B63-B298-885A648823E0}" srcOrd="3" destOrd="0" presId="urn:microsoft.com/office/officeart/2005/8/layout/lProcess2"/>
    <dgm:cxn modelId="{C1077402-BB3E-4DD3-B0E9-55048EEAF118}" type="presParOf" srcId="{1AA0152C-16C1-4168-BA65-7C6A70981E90}" destId="{DEA2F14A-0176-4EFC-9307-6C17FCC502F7}" srcOrd="4" destOrd="0" presId="urn:microsoft.com/office/officeart/2005/8/layout/lProcess2"/>
    <dgm:cxn modelId="{0DBF908F-3F90-4816-98D3-4FB8FF534F9F}" type="presParOf" srcId="{DEA2F14A-0176-4EFC-9307-6C17FCC502F7}" destId="{B26C0D3F-9D27-45D4-88CB-1C3A7C91835F}" srcOrd="0" destOrd="0" presId="urn:microsoft.com/office/officeart/2005/8/layout/lProcess2"/>
    <dgm:cxn modelId="{DF98A622-0A85-4256-B096-85FC5A80A9E4}" type="presParOf" srcId="{DEA2F14A-0176-4EFC-9307-6C17FCC502F7}" destId="{402245AE-DC68-4EDD-9957-566AE8E891B7}" srcOrd="1" destOrd="0" presId="urn:microsoft.com/office/officeart/2005/8/layout/lProcess2"/>
    <dgm:cxn modelId="{0A6E991D-F4B7-4C77-9377-0A07A87921ED}" type="presParOf" srcId="{DEA2F14A-0176-4EFC-9307-6C17FCC502F7}" destId="{957342BC-0C69-4AF1-9470-8B57756CA181}" srcOrd="2" destOrd="0" presId="urn:microsoft.com/office/officeart/2005/8/layout/lProcess2"/>
    <dgm:cxn modelId="{96FEB649-4498-40CF-AA70-42AD349C7603}" type="presParOf" srcId="{957342BC-0C69-4AF1-9470-8B57756CA181}" destId="{26EF125A-5A1E-4817-8AC6-F0EFD1BE8059}" srcOrd="0" destOrd="0" presId="urn:microsoft.com/office/officeart/2005/8/layout/lProcess2"/>
    <dgm:cxn modelId="{5C602B31-7418-4B76-811B-4AEB81106E20}" type="presParOf" srcId="{26EF125A-5A1E-4817-8AC6-F0EFD1BE8059}" destId="{8EF57E3D-3518-4278-A5D6-F4931DFE633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0555E8-569D-46F5-B3A1-161CDF426B2A}"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A2A53AD-283F-447F-B238-A5375307B7BE}">
      <dgm:prSet phldrT="[Text]"/>
      <dgm:spPr/>
      <dgm:t>
        <a:bodyPr/>
        <a:lstStyle/>
        <a:p>
          <a:r>
            <a:rPr lang="en-US" b="1" dirty="0"/>
            <a:t>Wraparound Milwaukee</a:t>
          </a:r>
        </a:p>
      </dgm:t>
    </dgm:pt>
    <dgm:pt modelId="{4497A1B9-5B70-412E-8C1A-4C74E5F50A2E}" type="parTrans" cxnId="{56324AA3-5310-49A1-B044-A9E9CF4B6500}">
      <dgm:prSet/>
      <dgm:spPr/>
      <dgm:t>
        <a:bodyPr/>
        <a:lstStyle/>
        <a:p>
          <a:endParaRPr lang="en-US" sz="1200"/>
        </a:p>
      </dgm:t>
    </dgm:pt>
    <dgm:pt modelId="{45E012B3-AE27-4C26-8217-2434DE6A6084}" type="sibTrans" cxnId="{56324AA3-5310-49A1-B044-A9E9CF4B6500}">
      <dgm:prSet/>
      <dgm:spPr/>
      <dgm:t>
        <a:bodyPr/>
        <a:lstStyle/>
        <a:p>
          <a:endParaRPr lang="en-US"/>
        </a:p>
      </dgm:t>
    </dgm:pt>
    <dgm:pt modelId="{552EC4A6-0964-448E-B4B5-B4BD61FBC788}">
      <dgm:prSet phldrT="[Text]" custT="1"/>
      <dgm:spPr/>
      <dgm:t>
        <a:bodyPr/>
        <a:lstStyle/>
        <a:p>
          <a:r>
            <a:rPr lang="en-US" sz="1000" dirty="0"/>
            <a:t>Reduced psychiatric hospitalization from 5000 to less than 200 days annually</a:t>
          </a:r>
        </a:p>
      </dgm:t>
    </dgm:pt>
    <dgm:pt modelId="{A3216321-EF11-4DFB-A95D-6ADED8DF0673}" type="parTrans" cxnId="{97FDD7A3-1E6B-4AFA-B59E-FBCA858F2E16}">
      <dgm:prSet/>
      <dgm:spPr/>
      <dgm:t>
        <a:bodyPr/>
        <a:lstStyle/>
        <a:p>
          <a:endParaRPr lang="en-US" sz="1200"/>
        </a:p>
      </dgm:t>
    </dgm:pt>
    <dgm:pt modelId="{C3B370EB-F552-4BA8-A87A-3B387558A170}" type="sibTrans" cxnId="{97FDD7A3-1E6B-4AFA-B59E-FBCA858F2E16}">
      <dgm:prSet/>
      <dgm:spPr/>
      <dgm:t>
        <a:bodyPr/>
        <a:lstStyle/>
        <a:p>
          <a:endParaRPr lang="en-US"/>
        </a:p>
      </dgm:t>
    </dgm:pt>
    <dgm:pt modelId="{E0135DD9-6DE6-468F-9C38-A62DDA4B42F4}">
      <dgm:prSet phldrT="[Text]" custT="1"/>
      <dgm:spPr/>
      <dgm:t>
        <a:bodyPr/>
        <a:lstStyle/>
        <a:p>
          <a:r>
            <a:rPr lang="en-US" sz="1000" dirty="0"/>
            <a:t>Reduced average daily residential treatment facility population from 375 to 50 (</a:t>
          </a:r>
          <a:r>
            <a:rPr lang="en-US" sz="1000" dirty="0" err="1"/>
            <a:t>Kamradt</a:t>
          </a:r>
          <a:r>
            <a:rPr lang="en-US" sz="1000" dirty="0"/>
            <a:t> &amp; Jefferson, 2008)</a:t>
          </a:r>
        </a:p>
      </dgm:t>
    </dgm:pt>
    <dgm:pt modelId="{5E5991C1-62C2-4C0A-9896-65C821F7E5EC}" type="parTrans" cxnId="{AE3A9FF2-E4DA-4733-8A46-22EE34085F55}">
      <dgm:prSet/>
      <dgm:spPr/>
      <dgm:t>
        <a:bodyPr/>
        <a:lstStyle/>
        <a:p>
          <a:endParaRPr lang="en-US" sz="1200"/>
        </a:p>
      </dgm:t>
    </dgm:pt>
    <dgm:pt modelId="{3A628DA8-5AC8-40A5-A2F2-117F676789AC}" type="sibTrans" cxnId="{AE3A9FF2-E4DA-4733-8A46-22EE34085F55}">
      <dgm:prSet/>
      <dgm:spPr/>
      <dgm:t>
        <a:bodyPr/>
        <a:lstStyle/>
        <a:p>
          <a:endParaRPr lang="en-US"/>
        </a:p>
      </dgm:t>
    </dgm:pt>
    <dgm:pt modelId="{FF6AA4FA-A822-4C72-922D-B366834EE6FD}">
      <dgm:prSet/>
      <dgm:spPr/>
      <dgm:t>
        <a:bodyPr/>
        <a:lstStyle/>
        <a:p>
          <a:r>
            <a:rPr lang="en-US" b="1"/>
            <a:t>Controlled study of Mental Health Services Program for Youth in Massachusetts (Grimes, 2011)</a:t>
          </a:r>
        </a:p>
      </dgm:t>
    </dgm:pt>
    <dgm:pt modelId="{CF6855E6-ED35-4F45-B5A5-9A59CDD1C525}" type="parTrans" cxnId="{48102498-78F0-461C-B82A-CF890657F617}">
      <dgm:prSet/>
      <dgm:spPr/>
      <dgm:t>
        <a:bodyPr/>
        <a:lstStyle/>
        <a:p>
          <a:endParaRPr lang="en-US" sz="1200"/>
        </a:p>
      </dgm:t>
    </dgm:pt>
    <dgm:pt modelId="{A3E03872-7EC0-4E38-B31D-6ED0BA841FAE}" type="sibTrans" cxnId="{48102498-78F0-461C-B82A-CF890657F617}">
      <dgm:prSet/>
      <dgm:spPr/>
      <dgm:t>
        <a:bodyPr/>
        <a:lstStyle/>
        <a:p>
          <a:endParaRPr lang="en-US"/>
        </a:p>
      </dgm:t>
    </dgm:pt>
    <dgm:pt modelId="{BAA77605-4E46-4EBC-956F-994140B82BE8}">
      <dgm:prSet custT="1"/>
      <dgm:spPr/>
      <dgm:t>
        <a:bodyPr/>
        <a:lstStyle/>
        <a:p>
          <a:r>
            <a:rPr lang="en-US" sz="1000" dirty="0"/>
            <a:t>Reduced psychiatric hospitalization from 5000 to less than 200 days annually</a:t>
          </a:r>
        </a:p>
      </dgm:t>
    </dgm:pt>
    <dgm:pt modelId="{46713A89-4D4B-45EA-9462-C102E77A7FA5}" type="parTrans" cxnId="{9B476C92-E981-4320-A7FE-843F54FFA8AF}">
      <dgm:prSet/>
      <dgm:spPr/>
      <dgm:t>
        <a:bodyPr/>
        <a:lstStyle/>
        <a:p>
          <a:endParaRPr lang="en-US" sz="1200"/>
        </a:p>
      </dgm:t>
    </dgm:pt>
    <dgm:pt modelId="{D7C21CBE-EBCF-4B04-B5D7-F000D80B7A47}" type="sibTrans" cxnId="{9B476C92-E981-4320-A7FE-843F54FFA8AF}">
      <dgm:prSet/>
      <dgm:spPr/>
      <dgm:t>
        <a:bodyPr/>
        <a:lstStyle/>
        <a:p>
          <a:endParaRPr lang="en-US"/>
        </a:p>
      </dgm:t>
    </dgm:pt>
    <dgm:pt modelId="{E36E3F2F-98FC-46CD-A3D5-FE7F793B9460}">
      <dgm:prSet custT="1"/>
      <dgm:spPr/>
      <dgm:t>
        <a:bodyPr/>
        <a:lstStyle/>
        <a:p>
          <a:r>
            <a:rPr lang="en-US" sz="1000" dirty="0"/>
            <a:t>Reduced average daily residential treatment facility population from 375 to 50 (</a:t>
          </a:r>
          <a:r>
            <a:rPr lang="en-US" sz="1000" dirty="0" err="1"/>
            <a:t>Kamradt</a:t>
          </a:r>
          <a:r>
            <a:rPr lang="en-US" sz="1000" dirty="0"/>
            <a:t> &amp; Jefferson, 2008</a:t>
          </a:r>
          <a:r>
            <a:rPr lang="en-US" sz="900" dirty="0"/>
            <a:t>)</a:t>
          </a:r>
        </a:p>
      </dgm:t>
    </dgm:pt>
    <dgm:pt modelId="{9FEE1F04-4698-492F-8A5C-15B81F61840D}" type="parTrans" cxnId="{ADCB4676-4F13-4BAD-993D-22DA462AC15C}">
      <dgm:prSet/>
      <dgm:spPr/>
      <dgm:t>
        <a:bodyPr/>
        <a:lstStyle/>
        <a:p>
          <a:endParaRPr lang="en-US" sz="1200"/>
        </a:p>
      </dgm:t>
    </dgm:pt>
    <dgm:pt modelId="{9E3850C8-0624-4B88-A928-8B0BFDF0FFE5}" type="sibTrans" cxnId="{ADCB4676-4F13-4BAD-993D-22DA462AC15C}">
      <dgm:prSet/>
      <dgm:spPr/>
      <dgm:t>
        <a:bodyPr/>
        <a:lstStyle/>
        <a:p>
          <a:endParaRPr lang="en-US"/>
        </a:p>
      </dgm:t>
    </dgm:pt>
    <dgm:pt modelId="{C83EECFB-C9F6-4B1F-BC49-3F0A1FBD6B19}">
      <dgm:prSet/>
      <dgm:spPr/>
      <dgm:t>
        <a:bodyPr/>
        <a:lstStyle/>
        <a:p>
          <a:r>
            <a:rPr lang="en-US" b="1"/>
            <a:t>CMS Psychiatric Residential Treatment Facility Waiver Demonstration (Urdapilleta et al., 2011)</a:t>
          </a:r>
        </a:p>
      </dgm:t>
    </dgm:pt>
    <dgm:pt modelId="{2F730350-55C0-46EA-B94D-D116CBC24692}" type="parTrans" cxnId="{FDFE9B04-195E-4D45-9F4C-A6419B61EACB}">
      <dgm:prSet/>
      <dgm:spPr/>
      <dgm:t>
        <a:bodyPr/>
        <a:lstStyle/>
        <a:p>
          <a:endParaRPr lang="en-US" sz="1200"/>
        </a:p>
      </dgm:t>
    </dgm:pt>
    <dgm:pt modelId="{DBAFAC4F-1784-47F4-BA6F-A8C41DDBE3B6}" type="sibTrans" cxnId="{FDFE9B04-195E-4D45-9F4C-A6419B61EACB}">
      <dgm:prSet/>
      <dgm:spPr/>
      <dgm:t>
        <a:bodyPr/>
        <a:lstStyle/>
        <a:p>
          <a:endParaRPr lang="en-US"/>
        </a:p>
      </dgm:t>
    </dgm:pt>
    <dgm:pt modelId="{71C3928D-3B0D-479B-98A3-9731E7A6D8F2}">
      <dgm:prSet custT="1"/>
      <dgm:spPr/>
      <dgm:t>
        <a:bodyPr/>
        <a:lstStyle/>
        <a:p>
          <a:r>
            <a:rPr lang="en-US" sz="1000" dirty="0"/>
            <a:t>Reduced average daily residential treatment facility population from 375 to 50 (</a:t>
          </a:r>
          <a:r>
            <a:rPr lang="en-US" sz="1000" dirty="0" err="1"/>
            <a:t>Kamradt</a:t>
          </a:r>
          <a:r>
            <a:rPr lang="en-US" sz="1000" dirty="0"/>
            <a:t> &amp; Jefferson, 2008</a:t>
          </a:r>
          <a:r>
            <a:rPr lang="en-US" sz="900" dirty="0"/>
            <a:t>)</a:t>
          </a:r>
        </a:p>
      </dgm:t>
    </dgm:pt>
    <dgm:pt modelId="{F83CE169-2293-4176-881A-7FC2DDF4D4AD}" type="parTrans" cxnId="{9926518A-E7A3-422D-998C-9808F5CDA8F7}">
      <dgm:prSet/>
      <dgm:spPr/>
      <dgm:t>
        <a:bodyPr/>
        <a:lstStyle/>
        <a:p>
          <a:endParaRPr lang="en-US" sz="1200"/>
        </a:p>
      </dgm:t>
    </dgm:pt>
    <dgm:pt modelId="{CA943676-4BE0-471C-AE32-3698F68A3AB3}" type="sibTrans" cxnId="{9926518A-E7A3-422D-998C-9808F5CDA8F7}">
      <dgm:prSet/>
      <dgm:spPr/>
      <dgm:t>
        <a:bodyPr/>
        <a:lstStyle/>
        <a:p>
          <a:endParaRPr lang="en-US"/>
        </a:p>
      </dgm:t>
    </dgm:pt>
    <dgm:pt modelId="{E92F71F5-1BE0-4ECA-97BF-BD25EF817E80}">
      <dgm:prSet/>
      <dgm:spPr/>
      <dgm:t>
        <a:bodyPr/>
        <a:lstStyle/>
        <a:p>
          <a:r>
            <a:rPr lang="en-US" b="1"/>
            <a:t>New Jersey</a:t>
          </a:r>
        </a:p>
      </dgm:t>
    </dgm:pt>
    <dgm:pt modelId="{86301350-3EF8-40EB-B108-C345DBB13462}" type="parTrans" cxnId="{A24460E3-A4C4-459A-BF4B-485EFC731076}">
      <dgm:prSet/>
      <dgm:spPr/>
      <dgm:t>
        <a:bodyPr/>
        <a:lstStyle/>
        <a:p>
          <a:endParaRPr lang="en-US" sz="1200"/>
        </a:p>
      </dgm:t>
    </dgm:pt>
    <dgm:pt modelId="{62B831FF-17BA-4FE3-8EB7-961478DCBFB5}" type="sibTrans" cxnId="{A24460E3-A4C4-459A-BF4B-485EFC731076}">
      <dgm:prSet/>
      <dgm:spPr/>
      <dgm:t>
        <a:bodyPr/>
        <a:lstStyle/>
        <a:p>
          <a:endParaRPr lang="en-US"/>
        </a:p>
      </dgm:t>
    </dgm:pt>
    <dgm:pt modelId="{08A4D032-312D-49FB-A232-FCA12C1C7C27}">
      <dgm:prSet/>
      <dgm:spPr/>
      <dgm:t>
        <a:bodyPr/>
        <a:lstStyle/>
        <a:p>
          <a:r>
            <a:rPr lang="en-US" b="1"/>
            <a:t>Maine </a:t>
          </a:r>
        </a:p>
      </dgm:t>
    </dgm:pt>
    <dgm:pt modelId="{AD0D7A98-CB9B-4E88-8D30-F3D348AC5F09}" type="parTrans" cxnId="{07B1FDE8-8863-4AA6-8619-610E2B0AC0A6}">
      <dgm:prSet/>
      <dgm:spPr/>
      <dgm:t>
        <a:bodyPr/>
        <a:lstStyle/>
        <a:p>
          <a:endParaRPr lang="en-US" sz="1200"/>
        </a:p>
      </dgm:t>
    </dgm:pt>
    <dgm:pt modelId="{22850944-5FE7-4A6F-8A7A-61CEE6EA3CE8}" type="sibTrans" cxnId="{07B1FDE8-8863-4AA6-8619-610E2B0AC0A6}">
      <dgm:prSet/>
      <dgm:spPr/>
      <dgm:t>
        <a:bodyPr/>
        <a:lstStyle/>
        <a:p>
          <a:endParaRPr lang="en-US"/>
        </a:p>
      </dgm:t>
    </dgm:pt>
    <dgm:pt modelId="{40F1CAE6-30FE-47DB-A0EF-ED5691827087}">
      <dgm:prSet/>
      <dgm:spPr/>
      <dgm:t>
        <a:bodyPr/>
        <a:lstStyle/>
        <a:p>
          <a:r>
            <a:rPr lang="en-US" b="1"/>
            <a:t>Los Angeles County Dept. of Social Services</a:t>
          </a:r>
        </a:p>
      </dgm:t>
    </dgm:pt>
    <dgm:pt modelId="{032049DD-9287-4BCD-BEA3-B12866348F8A}" type="parTrans" cxnId="{39941814-4DAE-4570-9291-EF32F5B69FF4}">
      <dgm:prSet/>
      <dgm:spPr/>
      <dgm:t>
        <a:bodyPr/>
        <a:lstStyle/>
        <a:p>
          <a:endParaRPr lang="en-US" sz="1200"/>
        </a:p>
      </dgm:t>
    </dgm:pt>
    <dgm:pt modelId="{3B5C9956-6857-46B9-B328-5F10CF4377E3}" type="sibTrans" cxnId="{39941814-4DAE-4570-9291-EF32F5B69FF4}">
      <dgm:prSet/>
      <dgm:spPr/>
      <dgm:t>
        <a:bodyPr/>
        <a:lstStyle/>
        <a:p>
          <a:endParaRPr lang="en-US"/>
        </a:p>
      </dgm:t>
    </dgm:pt>
    <dgm:pt modelId="{4A879A37-EFEF-49E7-911B-58BC7DA9DBDC}">
      <dgm:prSet custT="1"/>
      <dgm:spPr/>
      <dgm:t>
        <a:bodyPr/>
        <a:lstStyle/>
        <a:p>
          <a:r>
            <a:rPr lang="en-US" sz="1000" dirty="0"/>
            <a:t>Saved over $30 million in inpatient psychiatric expenditures over 3 years (Hancock, 2012)</a:t>
          </a:r>
        </a:p>
      </dgm:t>
    </dgm:pt>
    <dgm:pt modelId="{5D49FC07-0795-4806-8278-7B1F4D3020A0}" type="parTrans" cxnId="{38354708-BE80-4011-8C21-6AB9686E6A80}">
      <dgm:prSet/>
      <dgm:spPr/>
      <dgm:t>
        <a:bodyPr/>
        <a:lstStyle/>
        <a:p>
          <a:endParaRPr lang="en-US" sz="1200"/>
        </a:p>
      </dgm:t>
    </dgm:pt>
    <dgm:pt modelId="{4D51BF11-B393-4241-A560-244A43FEA012}" type="sibTrans" cxnId="{38354708-BE80-4011-8C21-6AB9686E6A80}">
      <dgm:prSet/>
      <dgm:spPr/>
      <dgm:t>
        <a:bodyPr/>
        <a:lstStyle/>
        <a:p>
          <a:endParaRPr lang="en-US"/>
        </a:p>
      </dgm:t>
    </dgm:pt>
    <dgm:pt modelId="{632E7CDC-B10D-4C2B-9B67-726F3ABB76AC}">
      <dgm:prSet custT="1"/>
      <dgm:spPr/>
      <dgm:t>
        <a:bodyPr/>
        <a:lstStyle/>
        <a:p>
          <a:r>
            <a:rPr lang="en-US" sz="1000" dirty="0"/>
            <a:t>Reduced net Medicaid spending by 30%, even as use of home and community services increased</a:t>
          </a:r>
        </a:p>
      </dgm:t>
    </dgm:pt>
    <dgm:pt modelId="{D79C2BEA-E7B0-4DB3-9179-00A60A30DB6B}" type="parTrans" cxnId="{A5C15DF7-61B3-4F91-98B9-D1700488AB26}">
      <dgm:prSet/>
      <dgm:spPr/>
      <dgm:t>
        <a:bodyPr/>
        <a:lstStyle/>
        <a:p>
          <a:endParaRPr lang="en-US" sz="1200"/>
        </a:p>
      </dgm:t>
    </dgm:pt>
    <dgm:pt modelId="{EDB7BF95-4F7D-4069-8D69-A4FBC850C092}" type="sibTrans" cxnId="{A5C15DF7-61B3-4F91-98B9-D1700488AB26}">
      <dgm:prSet/>
      <dgm:spPr/>
      <dgm:t>
        <a:bodyPr/>
        <a:lstStyle/>
        <a:p>
          <a:endParaRPr lang="en-US"/>
        </a:p>
      </dgm:t>
    </dgm:pt>
    <dgm:pt modelId="{6D2455A4-6C0E-4FDB-9002-B3D36B656E54}">
      <dgm:prSet custT="1"/>
      <dgm:spPr/>
      <dgm:t>
        <a:bodyPr/>
        <a:lstStyle/>
        <a:p>
          <a:r>
            <a:rPr lang="en-US" sz="1000" dirty="0"/>
            <a:t>Found 12 month placement costs were $10,800 for wraparound-discharged youths compared to $27,400 for matched group of residential treatment center youths</a:t>
          </a:r>
        </a:p>
      </dgm:t>
    </dgm:pt>
    <dgm:pt modelId="{A57E9E29-4CAD-436D-AC84-10214220F9AF}" type="parTrans" cxnId="{A712AEEF-BDC1-4652-AE1A-9319D372AB5F}">
      <dgm:prSet/>
      <dgm:spPr/>
      <dgm:t>
        <a:bodyPr/>
        <a:lstStyle/>
        <a:p>
          <a:endParaRPr lang="en-US" sz="1200"/>
        </a:p>
      </dgm:t>
    </dgm:pt>
    <dgm:pt modelId="{FC29F829-1106-4175-82F6-841470412C38}" type="sibTrans" cxnId="{A712AEEF-BDC1-4652-AE1A-9319D372AB5F}">
      <dgm:prSet/>
      <dgm:spPr/>
      <dgm:t>
        <a:bodyPr/>
        <a:lstStyle/>
        <a:p>
          <a:endParaRPr lang="en-US"/>
        </a:p>
      </dgm:t>
    </dgm:pt>
    <dgm:pt modelId="{6332EB36-521F-4CAA-AE59-FEB70408D618}">
      <dgm:prSet custT="1"/>
      <dgm:spPr/>
      <dgm:t>
        <a:bodyPr/>
        <a:lstStyle/>
        <a:p>
          <a:r>
            <a:rPr lang="en-US" sz="1000" dirty="0"/>
            <a:t>43% reduction in inpatient and 29% in residential treatment expenses (</a:t>
          </a:r>
          <a:r>
            <a:rPr lang="en-US" sz="1000" dirty="0" err="1"/>
            <a:t>Yoe</a:t>
          </a:r>
          <a:r>
            <a:rPr lang="en-US" sz="1000" dirty="0"/>
            <a:t>, Bruns, &amp; Ryan, 2011</a:t>
          </a:r>
          <a:r>
            <a:rPr lang="en-US" sz="900" dirty="0"/>
            <a:t>)</a:t>
          </a:r>
        </a:p>
      </dgm:t>
    </dgm:pt>
    <dgm:pt modelId="{DFF7D961-1ABD-4DFF-BB78-5D8EA8D1E4B8}" type="parTrans" cxnId="{93278AB0-69F0-46AB-8BAD-6C03573AF54C}">
      <dgm:prSet/>
      <dgm:spPr/>
      <dgm:t>
        <a:bodyPr/>
        <a:lstStyle/>
        <a:p>
          <a:endParaRPr lang="en-US" sz="1200"/>
        </a:p>
      </dgm:t>
    </dgm:pt>
    <dgm:pt modelId="{CDFA15C0-B7CB-426C-8412-9C95E7338847}" type="sibTrans" cxnId="{93278AB0-69F0-46AB-8BAD-6C03573AF54C}">
      <dgm:prSet/>
      <dgm:spPr/>
      <dgm:t>
        <a:bodyPr/>
        <a:lstStyle/>
        <a:p>
          <a:endParaRPr lang="en-US"/>
        </a:p>
      </dgm:t>
    </dgm:pt>
    <dgm:pt modelId="{3EFE0BFB-FA73-4B7B-903F-37B3C355805A}" type="pres">
      <dgm:prSet presAssocID="{900555E8-569D-46F5-B3A1-161CDF426B2A}" presName="linear" presStyleCnt="0">
        <dgm:presLayoutVars>
          <dgm:animLvl val="lvl"/>
          <dgm:resizeHandles val="exact"/>
        </dgm:presLayoutVars>
      </dgm:prSet>
      <dgm:spPr/>
    </dgm:pt>
    <dgm:pt modelId="{6C1BA01E-4936-4407-89A1-5113A4CB9052}" type="pres">
      <dgm:prSet presAssocID="{CA2A53AD-283F-447F-B238-A5375307B7BE}" presName="parentText" presStyleLbl="node1" presStyleIdx="0" presStyleCnt="6" custScaleY="79298">
        <dgm:presLayoutVars>
          <dgm:chMax val="0"/>
          <dgm:bulletEnabled val="1"/>
        </dgm:presLayoutVars>
      </dgm:prSet>
      <dgm:spPr/>
    </dgm:pt>
    <dgm:pt modelId="{859E09AE-D510-470E-92E3-628DADC9325D}" type="pres">
      <dgm:prSet presAssocID="{CA2A53AD-283F-447F-B238-A5375307B7BE}" presName="childText" presStyleLbl="revTx" presStyleIdx="0" presStyleCnt="6">
        <dgm:presLayoutVars>
          <dgm:bulletEnabled val="1"/>
        </dgm:presLayoutVars>
      </dgm:prSet>
      <dgm:spPr/>
    </dgm:pt>
    <dgm:pt modelId="{40A93849-F97D-4A28-AD84-6EA02ECF55B9}" type="pres">
      <dgm:prSet presAssocID="{FF6AA4FA-A822-4C72-922D-B366834EE6FD}" presName="parentText" presStyleLbl="node1" presStyleIdx="1" presStyleCnt="6">
        <dgm:presLayoutVars>
          <dgm:chMax val="0"/>
          <dgm:bulletEnabled val="1"/>
        </dgm:presLayoutVars>
      </dgm:prSet>
      <dgm:spPr/>
    </dgm:pt>
    <dgm:pt modelId="{BB988BA4-8225-4298-AC71-6D4F770A6311}" type="pres">
      <dgm:prSet presAssocID="{FF6AA4FA-A822-4C72-922D-B366834EE6FD}" presName="childText" presStyleLbl="revTx" presStyleIdx="1" presStyleCnt="6">
        <dgm:presLayoutVars>
          <dgm:bulletEnabled val="1"/>
        </dgm:presLayoutVars>
      </dgm:prSet>
      <dgm:spPr/>
    </dgm:pt>
    <dgm:pt modelId="{C0BE0719-50E2-48D8-BB72-5A0701C8BA08}" type="pres">
      <dgm:prSet presAssocID="{C83EECFB-C9F6-4B1F-BC49-3F0A1FBD6B19}" presName="parentText" presStyleLbl="node1" presStyleIdx="2" presStyleCnt="6">
        <dgm:presLayoutVars>
          <dgm:chMax val="0"/>
          <dgm:bulletEnabled val="1"/>
        </dgm:presLayoutVars>
      </dgm:prSet>
      <dgm:spPr/>
    </dgm:pt>
    <dgm:pt modelId="{595BD2BD-5B5C-4415-9B7C-48930ACCC768}" type="pres">
      <dgm:prSet presAssocID="{C83EECFB-C9F6-4B1F-BC49-3F0A1FBD6B19}" presName="childText" presStyleLbl="revTx" presStyleIdx="2" presStyleCnt="6">
        <dgm:presLayoutVars>
          <dgm:bulletEnabled val="1"/>
        </dgm:presLayoutVars>
      </dgm:prSet>
      <dgm:spPr/>
    </dgm:pt>
    <dgm:pt modelId="{0C2B15C5-D2F6-405F-A712-76B61CD3E24E}" type="pres">
      <dgm:prSet presAssocID="{E92F71F5-1BE0-4ECA-97BF-BD25EF817E80}" presName="parentText" presStyleLbl="node1" presStyleIdx="3" presStyleCnt="6">
        <dgm:presLayoutVars>
          <dgm:chMax val="0"/>
          <dgm:bulletEnabled val="1"/>
        </dgm:presLayoutVars>
      </dgm:prSet>
      <dgm:spPr/>
    </dgm:pt>
    <dgm:pt modelId="{E6C69DDD-98C8-4A5A-AFA2-F998E1370FC5}" type="pres">
      <dgm:prSet presAssocID="{E92F71F5-1BE0-4ECA-97BF-BD25EF817E80}" presName="childText" presStyleLbl="revTx" presStyleIdx="3" presStyleCnt="6">
        <dgm:presLayoutVars>
          <dgm:bulletEnabled val="1"/>
        </dgm:presLayoutVars>
      </dgm:prSet>
      <dgm:spPr/>
    </dgm:pt>
    <dgm:pt modelId="{AEC60ED3-9B83-480E-9BE7-9C7A3767DEA7}" type="pres">
      <dgm:prSet presAssocID="{08A4D032-312D-49FB-A232-FCA12C1C7C27}" presName="parentText" presStyleLbl="node1" presStyleIdx="4" presStyleCnt="6">
        <dgm:presLayoutVars>
          <dgm:chMax val="0"/>
          <dgm:bulletEnabled val="1"/>
        </dgm:presLayoutVars>
      </dgm:prSet>
      <dgm:spPr/>
    </dgm:pt>
    <dgm:pt modelId="{4D42E807-F328-43AD-B82A-82838DE47806}" type="pres">
      <dgm:prSet presAssocID="{08A4D032-312D-49FB-A232-FCA12C1C7C27}" presName="childText" presStyleLbl="revTx" presStyleIdx="4" presStyleCnt="6">
        <dgm:presLayoutVars>
          <dgm:bulletEnabled val="1"/>
        </dgm:presLayoutVars>
      </dgm:prSet>
      <dgm:spPr/>
    </dgm:pt>
    <dgm:pt modelId="{74D66474-87C7-4B52-954F-BEFBCEDD86E8}" type="pres">
      <dgm:prSet presAssocID="{40F1CAE6-30FE-47DB-A0EF-ED5691827087}" presName="parentText" presStyleLbl="node1" presStyleIdx="5" presStyleCnt="6">
        <dgm:presLayoutVars>
          <dgm:chMax val="0"/>
          <dgm:bulletEnabled val="1"/>
        </dgm:presLayoutVars>
      </dgm:prSet>
      <dgm:spPr/>
    </dgm:pt>
    <dgm:pt modelId="{A955256A-0E4A-4A76-A724-626BC87725BA}" type="pres">
      <dgm:prSet presAssocID="{40F1CAE6-30FE-47DB-A0EF-ED5691827087}" presName="childText" presStyleLbl="revTx" presStyleIdx="5" presStyleCnt="6">
        <dgm:presLayoutVars>
          <dgm:bulletEnabled val="1"/>
        </dgm:presLayoutVars>
      </dgm:prSet>
      <dgm:spPr/>
    </dgm:pt>
  </dgm:ptLst>
  <dgm:cxnLst>
    <dgm:cxn modelId="{FDFE9B04-195E-4D45-9F4C-A6419B61EACB}" srcId="{900555E8-569D-46F5-B3A1-161CDF426B2A}" destId="{C83EECFB-C9F6-4B1F-BC49-3F0A1FBD6B19}" srcOrd="2" destOrd="0" parTransId="{2F730350-55C0-46EA-B94D-D116CBC24692}" sibTransId="{DBAFAC4F-1784-47F4-BA6F-A8C41DDBE3B6}"/>
    <dgm:cxn modelId="{38354708-BE80-4011-8C21-6AB9686E6A80}" srcId="{E92F71F5-1BE0-4ECA-97BF-BD25EF817E80}" destId="{4A879A37-EFEF-49E7-911B-58BC7DA9DBDC}" srcOrd="0" destOrd="0" parTransId="{5D49FC07-0795-4806-8278-7B1F4D3020A0}" sibTransId="{4D51BF11-B393-4241-A560-244A43FEA012}"/>
    <dgm:cxn modelId="{39941814-4DAE-4570-9291-EF32F5B69FF4}" srcId="{900555E8-569D-46F5-B3A1-161CDF426B2A}" destId="{40F1CAE6-30FE-47DB-A0EF-ED5691827087}" srcOrd="5" destOrd="0" parTransId="{032049DD-9287-4BCD-BEA3-B12866348F8A}" sibTransId="{3B5C9956-6857-46B9-B328-5F10CF4377E3}"/>
    <dgm:cxn modelId="{1452531C-D7AB-4DA6-9F34-77DD2A1C4311}" type="presOf" srcId="{E36E3F2F-98FC-46CD-A3D5-FE7F793B9460}" destId="{BB988BA4-8225-4298-AC71-6D4F770A6311}" srcOrd="0" destOrd="1" presId="urn:microsoft.com/office/officeart/2005/8/layout/vList2"/>
    <dgm:cxn modelId="{911D4323-999D-4BF8-8AD8-D4B219550FF2}" type="presOf" srcId="{552EC4A6-0964-448E-B4B5-B4BD61FBC788}" destId="{859E09AE-D510-470E-92E3-628DADC9325D}" srcOrd="0" destOrd="0" presId="urn:microsoft.com/office/officeart/2005/8/layout/vList2"/>
    <dgm:cxn modelId="{AA086E30-2FD4-4D14-A99C-D70F3BD54DC5}" type="presOf" srcId="{40F1CAE6-30FE-47DB-A0EF-ED5691827087}" destId="{74D66474-87C7-4B52-954F-BEFBCEDD86E8}" srcOrd="0" destOrd="0" presId="urn:microsoft.com/office/officeart/2005/8/layout/vList2"/>
    <dgm:cxn modelId="{09D3E932-01C5-48A3-A98B-054F2043AB5E}" type="presOf" srcId="{BAA77605-4E46-4EBC-956F-994140B82BE8}" destId="{BB988BA4-8225-4298-AC71-6D4F770A6311}" srcOrd="0" destOrd="0" presId="urn:microsoft.com/office/officeart/2005/8/layout/vList2"/>
    <dgm:cxn modelId="{010E2D68-5A74-48BD-A4D9-03CA41667DFC}" type="presOf" srcId="{6D2455A4-6C0E-4FDB-9002-B3D36B656E54}" destId="{A955256A-0E4A-4A76-A724-626BC87725BA}" srcOrd="0" destOrd="0" presId="urn:microsoft.com/office/officeart/2005/8/layout/vList2"/>
    <dgm:cxn modelId="{878D666D-138E-4A1B-B4E1-7A2DDAC61F7A}" type="presOf" srcId="{900555E8-569D-46F5-B3A1-161CDF426B2A}" destId="{3EFE0BFB-FA73-4B7B-903F-37B3C355805A}" srcOrd="0" destOrd="0" presId="urn:microsoft.com/office/officeart/2005/8/layout/vList2"/>
    <dgm:cxn modelId="{98E65072-AE5F-4067-9D0B-92A6902065E9}" type="presOf" srcId="{C83EECFB-C9F6-4B1F-BC49-3F0A1FBD6B19}" destId="{C0BE0719-50E2-48D8-BB72-5A0701C8BA08}" srcOrd="0" destOrd="0" presId="urn:microsoft.com/office/officeart/2005/8/layout/vList2"/>
    <dgm:cxn modelId="{ADCB4676-4F13-4BAD-993D-22DA462AC15C}" srcId="{FF6AA4FA-A822-4C72-922D-B366834EE6FD}" destId="{E36E3F2F-98FC-46CD-A3D5-FE7F793B9460}" srcOrd="1" destOrd="0" parTransId="{9FEE1F04-4698-492F-8A5C-15B81F61840D}" sibTransId="{9E3850C8-0624-4B88-A928-8B0BFDF0FFE5}"/>
    <dgm:cxn modelId="{B9C8EC77-D2A2-4597-92E0-6208F8C3701D}" type="presOf" srcId="{CA2A53AD-283F-447F-B238-A5375307B7BE}" destId="{6C1BA01E-4936-4407-89A1-5113A4CB9052}" srcOrd="0" destOrd="0" presId="urn:microsoft.com/office/officeart/2005/8/layout/vList2"/>
    <dgm:cxn modelId="{F218627C-4466-4BB5-908F-63224AE4F590}" type="presOf" srcId="{71C3928D-3B0D-479B-98A3-9731E7A6D8F2}" destId="{595BD2BD-5B5C-4415-9B7C-48930ACCC768}" srcOrd="0" destOrd="0" presId="urn:microsoft.com/office/officeart/2005/8/layout/vList2"/>
    <dgm:cxn modelId="{2C394383-3318-4CFB-9083-225A322EDA2D}" type="presOf" srcId="{632E7CDC-B10D-4C2B-9B67-726F3ABB76AC}" destId="{4D42E807-F328-43AD-B82A-82838DE47806}" srcOrd="0" destOrd="0" presId="urn:microsoft.com/office/officeart/2005/8/layout/vList2"/>
    <dgm:cxn modelId="{9926518A-E7A3-422D-998C-9808F5CDA8F7}" srcId="{C83EECFB-C9F6-4B1F-BC49-3F0A1FBD6B19}" destId="{71C3928D-3B0D-479B-98A3-9731E7A6D8F2}" srcOrd="0" destOrd="0" parTransId="{F83CE169-2293-4176-881A-7FC2DDF4D4AD}" sibTransId="{CA943676-4BE0-471C-AE32-3698F68A3AB3}"/>
    <dgm:cxn modelId="{9B476C92-E981-4320-A7FE-843F54FFA8AF}" srcId="{FF6AA4FA-A822-4C72-922D-B366834EE6FD}" destId="{BAA77605-4E46-4EBC-956F-994140B82BE8}" srcOrd="0" destOrd="0" parTransId="{46713A89-4D4B-45EA-9462-C102E77A7FA5}" sibTransId="{D7C21CBE-EBCF-4B04-B5D7-F000D80B7A47}"/>
    <dgm:cxn modelId="{48102498-78F0-461C-B82A-CF890657F617}" srcId="{900555E8-569D-46F5-B3A1-161CDF426B2A}" destId="{FF6AA4FA-A822-4C72-922D-B366834EE6FD}" srcOrd="1" destOrd="0" parTransId="{CF6855E6-ED35-4F45-B5A5-9A59CDD1C525}" sibTransId="{A3E03872-7EC0-4E38-B31D-6ED0BA841FAE}"/>
    <dgm:cxn modelId="{56324AA3-5310-49A1-B044-A9E9CF4B6500}" srcId="{900555E8-569D-46F5-B3A1-161CDF426B2A}" destId="{CA2A53AD-283F-447F-B238-A5375307B7BE}" srcOrd="0" destOrd="0" parTransId="{4497A1B9-5B70-412E-8C1A-4C74E5F50A2E}" sibTransId="{45E012B3-AE27-4C26-8217-2434DE6A6084}"/>
    <dgm:cxn modelId="{97FDD7A3-1E6B-4AFA-B59E-FBCA858F2E16}" srcId="{CA2A53AD-283F-447F-B238-A5375307B7BE}" destId="{552EC4A6-0964-448E-B4B5-B4BD61FBC788}" srcOrd="0" destOrd="0" parTransId="{A3216321-EF11-4DFB-A95D-6ADED8DF0673}" sibTransId="{C3B370EB-F552-4BA8-A87A-3B387558A170}"/>
    <dgm:cxn modelId="{08D951AA-A06F-4E95-91FD-76FE6046526D}" type="presOf" srcId="{E92F71F5-1BE0-4ECA-97BF-BD25EF817E80}" destId="{0C2B15C5-D2F6-405F-A712-76B61CD3E24E}" srcOrd="0" destOrd="0" presId="urn:microsoft.com/office/officeart/2005/8/layout/vList2"/>
    <dgm:cxn modelId="{93278AB0-69F0-46AB-8BAD-6C03573AF54C}" srcId="{08A4D032-312D-49FB-A232-FCA12C1C7C27}" destId="{6332EB36-521F-4CAA-AE59-FEB70408D618}" srcOrd="1" destOrd="0" parTransId="{DFF7D961-1ABD-4DFF-BB78-5D8EA8D1E4B8}" sibTransId="{CDFA15C0-B7CB-426C-8412-9C95E7338847}"/>
    <dgm:cxn modelId="{7066F1BF-FFE3-4E03-8E09-BB3FD89ED656}" type="presOf" srcId="{08A4D032-312D-49FB-A232-FCA12C1C7C27}" destId="{AEC60ED3-9B83-480E-9BE7-9C7A3767DEA7}" srcOrd="0" destOrd="0" presId="urn:microsoft.com/office/officeart/2005/8/layout/vList2"/>
    <dgm:cxn modelId="{EFED3BC0-889B-4424-BE3C-42E7A9D30866}" type="presOf" srcId="{6332EB36-521F-4CAA-AE59-FEB70408D618}" destId="{4D42E807-F328-43AD-B82A-82838DE47806}" srcOrd="0" destOrd="1" presId="urn:microsoft.com/office/officeart/2005/8/layout/vList2"/>
    <dgm:cxn modelId="{BD5199CF-FC41-42CB-9CA2-7DC1981F1A55}" type="presOf" srcId="{FF6AA4FA-A822-4C72-922D-B366834EE6FD}" destId="{40A93849-F97D-4A28-AD84-6EA02ECF55B9}" srcOrd="0" destOrd="0" presId="urn:microsoft.com/office/officeart/2005/8/layout/vList2"/>
    <dgm:cxn modelId="{EA67A3D2-CFFB-4665-ADB4-BD439505655A}" type="presOf" srcId="{4A879A37-EFEF-49E7-911B-58BC7DA9DBDC}" destId="{E6C69DDD-98C8-4A5A-AFA2-F998E1370FC5}" srcOrd="0" destOrd="0" presId="urn:microsoft.com/office/officeart/2005/8/layout/vList2"/>
    <dgm:cxn modelId="{62AF11D3-90B2-4B84-934E-E98A8735345E}" type="presOf" srcId="{E0135DD9-6DE6-468F-9C38-A62DDA4B42F4}" destId="{859E09AE-D510-470E-92E3-628DADC9325D}" srcOrd="0" destOrd="1" presId="urn:microsoft.com/office/officeart/2005/8/layout/vList2"/>
    <dgm:cxn modelId="{A24460E3-A4C4-459A-BF4B-485EFC731076}" srcId="{900555E8-569D-46F5-B3A1-161CDF426B2A}" destId="{E92F71F5-1BE0-4ECA-97BF-BD25EF817E80}" srcOrd="3" destOrd="0" parTransId="{86301350-3EF8-40EB-B108-C345DBB13462}" sibTransId="{62B831FF-17BA-4FE3-8EB7-961478DCBFB5}"/>
    <dgm:cxn modelId="{07B1FDE8-8863-4AA6-8619-610E2B0AC0A6}" srcId="{900555E8-569D-46F5-B3A1-161CDF426B2A}" destId="{08A4D032-312D-49FB-A232-FCA12C1C7C27}" srcOrd="4" destOrd="0" parTransId="{AD0D7A98-CB9B-4E88-8D30-F3D348AC5F09}" sibTransId="{22850944-5FE7-4A6F-8A7A-61CEE6EA3CE8}"/>
    <dgm:cxn modelId="{A712AEEF-BDC1-4652-AE1A-9319D372AB5F}" srcId="{40F1CAE6-30FE-47DB-A0EF-ED5691827087}" destId="{6D2455A4-6C0E-4FDB-9002-B3D36B656E54}" srcOrd="0" destOrd="0" parTransId="{A57E9E29-4CAD-436D-AC84-10214220F9AF}" sibTransId="{FC29F829-1106-4175-82F6-841470412C38}"/>
    <dgm:cxn modelId="{AE3A9FF2-E4DA-4733-8A46-22EE34085F55}" srcId="{CA2A53AD-283F-447F-B238-A5375307B7BE}" destId="{E0135DD9-6DE6-468F-9C38-A62DDA4B42F4}" srcOrd="1" destOrd="0" parTransId="{5E5991C1-62C2-4C0A-9896-65C821F7E5EC}" sibTransId="{3A628DA8-5AC8-40A5-A2F2-117F676789AC}"/>
    <dgm:cxn modelId="{A5C15DF7-61B3-4F91-98B9-D1700488AB26}" srcId="{08A4D032-312D-49FB-A232-FCA12C1C7C27}" destId="{632E7CDC-B10D-4C2B-9B67-726F3ABB76AC}" srcOrd="0" destOrd="0" parTransId="{D79C2BEA-E7B0-4DB3-9179-00A60A30DB6B}" sibTransId="{EDB7BF95-4F7D-4069-8D69-A4FBC850C092}"/>
    <dgm:cxn modelId="{94E5F5F8-3B15-46CE-BDD1-8438C2D632CD}" type="presParOf" srcId="{3EFE0BFB-FA73-4B7B-903F-37B3C355805A}" destId="{6C1BA01E-4936-4407-89A1-5113A4CB9052}" srcOrd="0" destOrd="0" presId="urn:microsoft.com/office/officeart/2005/8/layout/vList2"/>
    <dgm:cxn modelId="{DB597BF9-9F06-4757-8367-F9FA4D921FBC}" type="presParOf" srcId="{3EFE0BFB-FA73-4B7B-903F-37B3C355805A}" destId="{859E09AE-D510-470E-92E3-628DADC9325D}" srcOrd="1" destOrd="0" presId="urn:microsoft.com/office/officeart/2005/8/layout/vList2"/>
    <dgm:cxn modelId="{D2DFE819-C950-4C94-A2C7-C5F9F383CE25}" type="presParOf" srcId="{3EFE0BFB-FA73-4B7B-903F-37B3C355805A}" destId="{40A93849-F97D-4A28-AD84-6EA02ECF55B9}" srcOrd="2" destOrd="0" presId="urn:microsoft.com/office/officeart/2005/8/layout/vList2"/>
    <dgm:cxn modelId="{AC6F4CFE-E2AE-4CBE-87A3-DCD820966E39}" type="presParOf" srcId="{3EFE0BFB-FA73-4B7B-903F-37B3C355805A}" destId="{BB988BA4-8225-4298-AC71-6D4F770A6311}" srcOrd="3" destOrd="0" presId="urn:microsoft.com/office/officeart/2005/8/layout/vList2"/>
    <dgm:cxn modelId="{A443FF5E-074D-4ADE-8D5C-BA8572C510D0}" type="presParOf" srcId="{3EFE0BFB-FA73-4B7B-903F-37B3C355805A}" destId="{C0BE0719-50E2-48D8-BB72-5A0701C8BA08}" srcOrd="4" destOrd="0" presId="urn:microsoft.com/office/officeart/2005/8/layout/vList2"/>
    <dgm:cxn modelId="{CFB65CB3-AC10-4F4C-B144-AE7480E08D25}" type="presParOf" srcId="{3EFE0BFB-FA73-4B7B-903F-37B3C355805A}" destId="{595BD2BD-5B5C-4415-9B7C-48930ACCC768}" srcOrd="5" destOrd="0" presId="urn:microsoft.com/office/officeart/2005/8/layout/vList2"/>
    <dgm:cxn modelId="{BEF120FF-73B0-42A9-8704-2E43B2C9ADFC}" type="presParOf" srcId="{3EFE0BFB-FA73-4B7B-903F-37B3C355805A}" destId="{0C2B15C5-D2F6-405F-A712-76B61CD3E24E}" srcOrd="6" destOrd="0" presId="urn:microsoft.com/office/officeart/2005/8/layout/vList2"/>
    <dgm:cxn modelId="{F7056889-09C5-420D-884D-E955D211A733}" type="presParOf" srcId="{3EFE0BFB-FA73-4B7B-903F-37B3C355805A}" destId="{E6C69DDD-98C8-4A5A-AFA2-F998E1370FC5}" srcOrd="7" destOrd="0" presId="urn:microsoft.com/office/officeart/2005/8/layout/vList2"/>
    <dgm:cxn modelId="{9BBA3D8D-7A21-4FDD-9495-133D0211514E}" type="presParOf" srcId="{3EFE0BFB-FA73-4B7B-903F-37B3C355805A}" destId="{AEC60ED3-9B83-480E-9BE7-9C7A3767DEA7}" srcOrd="8" destOrd="0" presId="urn:microsoft.com/office/officeart/2005/8/layout/vList2"/>
    <dgm:cxn modelId="{F5490EF1-5006-40DA-B559-252883F33373}" type="presParOf" srcId="{3EFE0BFB-FA73-4B7B-903F-37B3C355805A}" destId="{4D42E807-F328-43AD-B82A-82838DE47806}" srcOrd="9" destOrd="0" presId="urn:microsoft.com/office/officeart/2005/8/layout/vList2"/>
    <dgm:cxn modelId="{4B72F463-5BF6-45CD-9E58-6664CD9B1CAA}" type="presParOf" srcId="{3EFE0BFB-FA73-4B7B-903F-37B3C355805A}" destId="{74D66474-87C7-4B52-954F-BEFBCEDD86E8}" srcOrd="10" destOrd="0" presId="urn:microsoft.com/office/officeart/2005/8/layout/vList2"/>
    <dgm:cxn modelId="{F741E222-F24D-49C4-9190-8CA2DD0C83DF}" type="presParOf" srcId="{3EFE0BFB-FA73-4B7B-903F-37B3C355805A}" destId="{A955256A-0E4A-4A76-A724-626BC87725BA}" srcOrd="1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D33239-1E31-4E90-AA37-56A63F56C34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9667E8F-67C9-403C-BD99-E17FC5EB489D}">
      <dgm:prSet phldrT="[Text]"/>
      <dgm:spPr/>
      <dgm:t>
        <a:bodyPr/>
        <a:lstStyle/>
        <a:p>
          <a:r>
            <a:rPr lang="en-US" dirty="0"/>
            <a:t>NJ Children’s System of Care</a:t>
          </a:r>
        </a:p>
      </dgm:t>
    </dgm:pt>
    <dgm:pt modelId="{5334B6BB-E18B-420C-A040-26E4F98F8D94}" type="parTrans" cxnId="{3B4A8627-D070-4187-89C6-AF4D5F25AAC4}">
      <dgm:prSet/>
      <dgm:spPr/>
      <dgm:t>
        <a:bodyPr/>
        <a:lstStyle/>
        <a:p>
          <a:endParaRPr lang="en-US"/>
        </a:p>
      </dgm:t>
    </dgm:pt>
    <dgm:pt modelId="{BD6318A0-FF70-4758-AD74-80CF93C4098F}" type="sibTrans" cxnId="{3B4A8627-D070-4187-89C6-AF4D5F25AAC4}">
      <dgm:prSet/>
      <dgm:spPr/>
      <dgm:t>
        <a:bodyPr/>
        <a:lstStyle/>
        <a:p>
          <a:endParaRPr lang="en-US"/>
        </a:p>
      </dgm:t>
    </dgm:pt>
    <dgm:pt modelId="{7E8956E3-90CA-441B-8164-A3C497072F1C}">
      <dgm:prSet phldrT="[Text]"/>
      <dgm:spPr/>
      <dgm:t>
        <a:bodyPr/>
        <a:lstStyle/>
        <a:p>
          <a:r>
            <a:rPr lang="en-US" dirty="0"/>
            <a:t>Contracted Systems Administrator PerformCare</a:t>
          </a:r>
        </a:p>
      </dgm:t>
    </dgm:pt>
    <dgm:pt modelId="{353B1815-BF1B-47BA-9444-20F0A5FC70EF}" type="parTrans" cxnId="{E13E2153-70BE-4D0E-90FD-EB2B19DF291C}">
      <dgm:prSet/>
      <dgm:spPr/>
      <dgm:t>
        <a:bodyPr/>
        <a:lstStyle/>
        <a:p>
          <a:endParaRPr lang="en-US"/>
        </a:p>
      </dgm:t>
    </dgm:pt>
    <dgm:pt modelId="{36A39196-1FFA-44D8-8C3B-CEFF063894B2}" type="sibTrans" cxnId="{E13E2153-70BE-4D0E-90FD-EB2B19DF291C}">
      <dgm:prSet/>
      <dgm:spPr/>
      <dgm:t>
        <a:bodyPr/>
        <a:lstStyle/>
        <a:p>
          <a:endParaRPr lang="en-US"/>
        </a:p>
      </dgm:t>
    </dgm:pt>
    <dgm:pt modelId="{5DECC729-74B1-4AA9-90A3-9395F27BAD25}">
      <dgm:prSet phldrT="[Text]"/>
      <dgm:spPr/>
      <dgm:t>
        <a:bodyPr/>
        <a:lstStyle/>
        <a:p>
          <a:r>
            <a:rPr lang="en-US" dirty="0"/>
            <a:t>Rutgers Training Partners</a:t>
          </a:r>
        </a:p>
      </dgm:t>
    </dgm:pt>
    <dgm:pt modelId="{995E90CE-4455-457F-ABEC-2E16BB107BB1}" type="parTrans" cxnId="{16BDB56E-7210-47B8-8F82-6CB228C75975}">
      <dgm:prSet/>
      <dgm:spPr/>
      <dgm:t>
        <a:bodyPr/>
        <a:lstStyle/>
        <a:p>
          <a:endParaRPr lang="en-US"/>
        </a:p>
      </dgm:t>
    </dgm:pt>
    <dgm:pt modelId="{989F3651-491D-4BA1-9067-249EC46559E0}" type="sibTrans" cxnId="{16BDB56E-7210-47B8-8F82-6CB228C75975}">
      <dgm:prSet/>
      <dgm:spPr/>
      <dgm:t>
        <a:bodyPr/>
        <a:lstStyle/>
        <a:p>
          <a:endParaRPr lang="en-US"/>
        </a:p>
      </dgm:t>
    </dgm:pt>
    <dgm:pt modelId="{F76A7F5E-EC2D-4D4C-9984-E5C3E21350F4}">
      <dgm:prSet phldrT="[Text]"/>
      <dgm:spPr/>
      <dgm:t>
        <a:bodyPr/>
        <a:lstStyle/>
        <a:p>
          <a:r>
            <a:rPr lang="en-US" dirty="0"/>
            <a:t>Boggs Center/Center of Excellence for IDD</a:t>
          </a:r>
        </a:p>
      </dgm:t>
    </dgm:pt>
    <dgm:pt modelId="{5D27E930-1608-4C5C-9C56-7FEB347BDD7E}" type="parTrans" cxnId="{2EFBF2B9-760C-435B-A143-D4F0870A4127}">
      <dgm:prSet/>
      <dgm:spPr/>
      <dgm:t>
        <a:bodyPr/>
        <a:lstStyle/>
        <a:p>
          <a:endParaRPr lang="en-US"/>
        </a:p>
      </dgm:t>
    </dgm:pt>
    <dgm:pt modelId="{38C62B60-5FDE-4400-8F0F-D441E38E1289}" type="sibTrans" cxnId="{2EFBF2B9-760C-435B-A143-D4F0870A4127}">
      <dgm:prSet/>
      <dgm:spPr/>
      <dgm:t>
        <a:bodyPr/>
        <a:lstStyle/>
        <a:p>
          <a:endParaRPr lang="en-US"/>
        </a:p>
      </dgm:t>
    </dgm:pt>
    <dgm:pt modelId="{B49DA2F1-7126-4A8C-B8BB-7E2FEFD1A732}">
      <dgm:prSet phldrT="[Text]"/>
      <dgm:spPr/>
      <dgm:t>
        <a:bodyPr/>
        <a:lstStyle/>
        <a:p>
          <a:r>
            <a:rPr lang="en-US" dirty="0"/>
            <a:t>Autism NJ</a:t>
          </a:r>
        </a:p>
      </dgm:t>
    </dgm:pt>
    <dgm:pt modelId="{F44AEFF5-7625-414B-AA57-2662051C6322}" type="parTrans" cxnId="{6F0BE824-BCF5-4002-BA98-B47057A491B5}">
      <dgm:prSet/>
      <dgm:spPr/>
      <dgm:t>
        <a:bodyPr/>
        <a:lstStyle/>
        <a:p>
          <a:endParaRPr lang="en-US"/>
        </a:p>
      </dgm:t>
    </dgm:pt>
    <dgm:pt modelId="{9BA2272B-945B-493D-98C2-81DE7A9415D1}" type="sibTrans" cxnId="{6F0BE824-BCF5-4002-BA98-B47057A491B5}">
      <dgm:prSet/>
      <dgm:spPr/>
      <dgm:t>
        <a:bodyPr/>
        <a:lstStyle/>
        <a:p>
          <a:endParaRPr lang="en-US"/>
        </a:p>
      </dgm:t>
    </dgm:pt>
    <dgm:pt modelId="{5524298F-E4A4-47AC-A1CE-CD8227B33BAA}" type="pres">
      <dgm:prSet presAssocID="{E4D33239-1E31-4E90-AA37-56A63F56C340}" presName="composite" presStyleCnt="0">
        <dgm:presLayoutVars>
          <dgm:chMax val="1"/>
          <dgm:dir/>
          <dgm:resizeHandles val="exact"/>
        </dgm:presLayoutVars>
      </dgm:prSet>
      <dgm:spPr/>
    </dgm:pt>
    <dgm:pt modelId="{1D7B8642-2ED4-4CFD-BAF7-1BF3C698E8B7}" type="pres">
      <dgm:prSet presAssocID="{E4D33239-1E31-4E90-AA37-56A63F56C340}" presName="radial" presStyleCnt="0">
        <dgm:presLayoutVars>
          <dgm:animLvl val="ctr"/>
        </dgm:presLayoutVars>
      </dgm:prSet>
      <dgm:spPr/>
    </dgm:pt>
    <dgm:pt modelId="{875A34B0-D819-4A3B-8303-C4DE1AF6B0B8}" type="pres">
      <dgm:prSet presAssocID="{C9667E8F-67C9-403C-BD99-E17FC5EB489D}" presName="centerShape" presStyleLbl="vennNode1" presStyleIdx="0" presStyleCnt="5"/>
      <dgm:spPr/>
    </dgm:pt>
    <dgm:pt modelId="{B920C44C-2040-4608-A6A4-78139CF2BC3B}" type="pres">
      <dgm:prSet presAssocID="{7E8956E3-90CA-441B-8164-A3C497072F1C}" presName="node" presStyleLbl="vennNode1" presStyleIdx="1" presStyleCnt="5" custRadScaleRad="100554">
        <dgm:presLayoutVars>
          <dgm:bulletEnabled val="1"/>
        </dgm:presLayoutVars>
      </dgm:prSet>
      <dgm:spPr/>
    </dgm:pt>
    <dgm:pt modelId="{4E0E1DB7-93B8-4528-9B74-AEE235D47523}" type="pres">
      <dgm:prSet presAssocID="{5DECC729-74B1-4AA9-90A3-9395F27BAD25}" presName="node" presStyleLbl="vennNode1" presStyleIdx="2" presStyleCnt="5">
        <dgm:presLayoutVars>
          <dgm:bulletEnabled val="1"/>
        </dgm:presLayoutVars>
      </dgm:prSet>
      <dgm:spPr/>
    </dgm:pt>
    <dgm:pt modelId="{0632E546-9AB2-4F17-9468-4832D1ECE67E}" type="pres">
      <dgm:prSet presAssocID="{F76A7F5E-EC2D-4D4C-9984-E5C3E21350F4}" presName="node" presStyleLbl="vennNode1" presStyleIdx="3" presStyleCnt="5">
        <dgm:presLayoutVars>
          <dgm:bulletEnabled val="1"/>
        </dgm:presLayoutVars>
      </dgm:prSet>
      <dgm:spPr/>
    </dgm:pt>
    <dgm:pt modelId="{18C91EC0-F045-4408-A32A-402A98FCB6DB}" type="pres">
      <dgm:prSet presAssocID="{B49DA2F1-7126-4A8C-B8BB-7E2FEFD1A732}" presName="node" presStyleLbl="vennNode1" presStyleIdx="4" presStyleCnt="5">
        <dgm:presLayoutVars>
          <dgm:bulletEnabled val="1"/>
        </dgm:presLayoutVars>
      </dgm:prSet>
      <dgm:spPr/>
    </dgm:pt>
  </dgm:ptLst>
  <dgm:cxnLst>
    <dgm:cxn modelId="{10DA1710-65CF-4E37-AEF7-B9E73C98AF76}" type="presOf" srcId="{5DECC729-74B1-4AA9-90A3-9395F27BAD25}" destId="{4E0E1DB7-93B8-4528-9B74-AEE235D47523}" srcOrd="0" destOrd="0" presId="urn:microsoft.com/office/officeart/2005/8/layout/radial3"/>
    <dgm:cxn modelId="{6F0BE824-BCF5-4002-BA98-B47057A491B5}" srcId="{C9667E8F-67C9-403C-BD99-E17FC5EB489D}" destId="{B49DA2F1-7126-4A8C-B8BB-7E2FEFD1A732}" srcOrd="3" destOrd="0" parTransId="{F44AEFF5-7625-414B-AA57-2662051C6322}" sibTransId="{9BA2272B-945B-493D-98C2-81DE7A9415D1}"/>
    <dgm:cxn modelId="{3B4A8627-D070-4187-89C6-AF4D5F25AAC4}" srcId="{E4D33239-1E31-4E90-AA37-56A63F56C340}" destId="{C9667E8F-67C9-403C-BD99-E17FC5EB489D}" srcOrd="0" destOrd="0" parTransId="{5334B6BB-E18B-420C-A040-26E4F98F8D94}" sibTransId="{BD6318A0-FF70-4758-AD74-80CF93C4098F}"/>
    <dgm:cxn modelId="{05C3B42D-3831-431C-BA17-7C71EA4D08FB}" type="presOf" srcId="{C9667E8F-67C9-403C-BD99-E17FC5EB489D}" destId="{875A34B0-D819-4A3B-8303-C4DE1AF6B0B8}" srcOrd="0" destOrd="0" presId="urn:microsoft.com/office/officeart/2005/8/layout/radial3"/>
    <dgm:cxn modelId="{D20F105F-9F54-4C46-BAFE-835A5C3629A5}" type="presOf" srcId="{E4D33239-1E31-4E90-AA37-56A63F56C340}" destId="{5524298F-E4A4-47AC-A1CE-CD8227B33BAA}" srcOrd="0" destOrd="0" presId="urn:microsoft.com/office/officeart/2005/8/layout/radial3"/>
    <dgm:cxn modelId="{5C932943-15BB-4AEA-BB15-77A2E02F610D}" type="presOf" srcId="{F76A7F5E-EC2D-4D4C-9984-E5C3E21350F4}" destId="{0632E546-9AB2-4F17-9468-4832D1ECE67E}" srcOrd="0" destOrd="0" presId="urn:microsoft.com/office/officeart/2005/8/layout/radial3"/>
    <dgm:cxn modelId="{16BDB56E-7210-47B8-8F82-6CB228C75975}" srcId="{C9667E8F-67C9-403C-BD99-E17FC5EB489D}" destId="{5DECC729-74B1-4AA9-90A3-9395F27BAD25}" srcOrd="1" destOrd="0" parTransId="{995E90CE-4455-457F-ABEC-2E16BB107BB1}" sibTransId="{989F3651-491D-4BA1-9067-249EC46559E0}"/>
    <dgm:cxn modelId="{E13E2153-70BE-4D0E-90FD-EB2B19DF291C}" srcId="{C9667E8F-67C9-403C-BD99-E17FC5EB489D}" destId="{7E8956E3-90CA-441B-8164-A3C497072F1C}" srcOrd="0" destOrd="0" parTransId="{353B1815-BF1B-47BA-9444-20F0A5FC70EF}" sibTransId="{36A39196-1FFA-44D8-8C3B-CEFF063894B2}"/>
    <dgm:cxn modelId="{E860EAAF-E23A-4EDE-AC62-6280866B798A}" type="presOf" srcId="{7E8956E3-90CA-441B-8164-A3C497072F1C}" destId="{B920C44C-2040-4608-A6A4-78139CF2BC3B}" srcOrd="0" destOrd="0" presId="urn:microsoft.com/office/officeart/2005/8/layout/radial3"/>
    <dgm:cxn modelId="{2EFBF2B9-760C-435B-A143-D4F0870A4127}" srcId="{C9667E8F-67C9-403C-BD99-E17FC5EB489D}" destId="{F76A7F5E-EC2D-4D4C-9984-E5C3E21350F4}" srcOrd="2" destOrd="0" parTransId="{5D27E930-1608-4C5C-9C56-7FEB347BDD7E}" sibTransId="{38C62B60-5FDE-4400-8F0F-D441E38E1289}"/>
    <dgm:cxn modelId="{EED875F0-CA25-4FA4-B7C2-68DF1E82A833}" type="presOf" srcId="{B49DA2F1-7126-4A8C-B8BB-7E2FEFD1A732}" destId="{18C91EC0-F045-4408-A32A-402A98FCB6DB}" srcOrd="0" destOrd="0" presId="urn:microsoft.com/office/officeart/2005/8/layout/radial3"/>
    <dgm:cxn modelId="{89F8B4B9-754D-4A38-80F8-1A53FC5A2BAF}" type="presParOf" srcId="{5524298F-E4A4-47AC-A1CE-CD8227B33BAA}" destId="{1D7B8642-2ED4-4CFD-BAF7-1BF3C698E8B7}" srcOrd="0" destOrd="0" presId="urn:microsoft.com/office/officeart/2005/8/layout/radial3"/>
    <dgm:cxn modelId="{A9A4BA6F-47F9-4E8A-AC76-191EFECE7549}" type="presParOf" srcId="{1D7B8642-2ED4-4CFD-BAF7-1BF3C698E8B7}" destId="{875A34B0-D819-4A3B-8303-C4DE1AF6B0B8}" srcOrd="0" destOrd="0" presId="urn:microsoft.com/office/officeart/2005/8/layout/radial3"/>
    <dgm:cxn modelId="{1311D0FB-16BB-4768-BA6D-69044A9B3024}" type="presParOf" srcId="{1D7B8642-2ED4-4CFD-BAF7-1BF3C698E8B7}" destId="{B920C44C-2040-4608-A6A4-78139CF2BC3B}" srcOrd="1" destOrd="0" presId="urn:microsoft.com/office/officeart/2005/8/layout/radial3"/>
    <dgm:cxn modelId="{03B040EF-5DE5-4F41-8A2B-8D2E86512B87}" type="presParOf" srcId="{1D7B8642-2ED4-4CFD-BAF7-1BF3C698E8B7}" destId="{4E0E1DB7-93B8-4528-9B74-AEE235D47523}" srcOrd="2" destOrd="0" presId="urn:microsoft.com/office/officeart/2005/8/layout/radial3"/>
    <dgm:cxn modelId="{B1841705-9489-4EB4-AFD0-89D658429EB5}" type="presParOf" srcId="{1D7B8642-2ED4-4CFD-BAF7-1BF3C698E8B7}" destId="{0632E546-9AB2-4F17-9468-4832D1ECE67E}" srcOrd="3" destOrd="0" presId="urn:microsoft.com/office/officeart/2005/8/layout/radial3"/>
    <dgm:cxn modelId="{B24B7B83-4E37-444F-A8BC-67850FEFCF62}" type="presParOf" srcId="{1D7B8642-2ED4-4CFD-BAF7-1BF3C698E8B7}" destId="{18C91EC0-F045-4408-A32A-402A98FCB6D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6C7580-F0EB-44FB-9AE2-3EE205517984}"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619B3D79-5774-4D9A-9105-A81F3E3F7690}">
      <dgm:prSet custT="1"/>
      <dgm:spPr/>
      <dgm:t>
        <a:bodyPr/>
        <a:lstStyle/>
        <a:p>
          <a:r>
            <a:rPr lang="en-US" sz="2000" dirty="0"/>
            <a:t>Strategic financing begins with cross-system and community stakeholders answering two questions:</a:t>
          </a:r>
        </a:p>
      </dgm:t>
    </dgm:pt>
    <dgm:pt modelId="{887A0C2E-93F3-47E5-987E-744A111BC33B}" type="parTrans" cxnId="{F68941EC-BBB4-4B83-9F24-EA58C7502BCB}">
      <dgm:prSet/>
      <dgm:spPr/>
      <dgm:t>
        <a:bodyPr/>
        <a:lstStyle/>
        <a:p>
          <a:endParaRPr lang="en-US"/>
        </a:p>
      </dgm:t>
    </dgm:pt>
    <dgm:pt modelId="{454A7C95-18B4-4CC8-B4FC-2AE9351DA968}" type="sibTrans" cxnId="{F68941EC-BBB4-4B83-9F24-EA58C7502BCB}">
      <dgm:prSet/>
      <dgm:spPr/>
      <dgm:t>
        <a:bodyPr/>
        <a:lstStyle/>
        <a:p>
          <a:endParaRPr lang="en-US"/>
        </a:p>
      </dgm:t>
    </dgm:pt>
    <dgm:pt modelId="{4EFF10A1-2C09-4371-A639-8B9776F5011B}">
      <dgm:prSet custT="1"/>
      <dgm:spPr/>
      <dgm:t>
        <a:bodyPr/>
        <a:lstStyle/>
        <a:p>
          <a:r>
            <a:rPr lang="en-US" sz="3200" dirty="0"/>
            <a:t>Financing for </a:t>
          </a:r>
          <a:r>
            <a:rPr lang="en-US" sz="3200" u="sng" dirty="0"/>
            <a:t>whom</a:t>
          </a:r>
          <a:r>
            <a:rPr lang="en-US" sz="3200" dirty="0"/>
            <a:t>???</a:t>
          </a:r>
        </a:p>
      </dgm:t>
    </dgm:pt>
    <dgm:pt modelId="{0E973522-1D9F-4E83-8A2C-02A9AF468AA4}" type="parTrans" cxnId="{04DD0C8B-FA80-4CF7-A3C3-B75DFD571D7B}">
      <dgm:prSet/>
      <dgm:spPr/>
      <dgm:t>
        <a:bodyPr/>
        <a:lstStyle/>
        <a:p>
          <a:endParaRPr lang="en-US"/>
        </a:p>
      </dgm:t>
    </dgm:pt>
    <dgm:pt modelId="{014C6008-EEA6-43D8-A402-B6925076C15A}" type="sibTrans" cxnId="{04DD0C8B-FA80-4CF7-A3C3-B75DFD571D7B}">
      <dgm:prSet/>
      <dgm:spPr/>
      <dgm:t>
        <a:bodyPr/>
        <a:lstStyle/>
        <a:p>
          <a:endParaRPr lang="en-US"/>
        </a:p>
      </dgm:t>
    </dgm:pt>
    <dgm:pt modelId="{AA295A3A-337D-415E-95C2-63923E73D4E5}">
      <dgm:prSet custT="1"/>
      <dgm:spPr/>
      <dgm:t>
        <a:bodyPr/>
        <a:lstStyle/>
        <a:p>
          <a:r>
            <a:rPr lang="en-US" sz="3200" dirty="0"/>
            <a:t>Financing for </a:t>
          </a:r>
          <a:r>
            <a:rPr lang="en-US" sz="3200" u="sng" dirty="0"/>
            <a:t>what</a:t>
          </a:r>
          <a:r>
            <a:rPr lang="en-US" sz="3200" dirty="0"/>
            <a:t>???</a:t>
          </a:r>
        </a:p>
      </dgm:t>
    </dgm:pt>
    <dgm:pt modelId="{60F6060A-7D44-4C38-90E4-26B0D4747B2C}" type="parTrans" cxnId="{4D0F0000-2A8C-43AC-ABEC-4D1E60F986C3}">
      <dgm:prSet/>
      <dgm:spPr/>
      <dgm:t>
        <a:bodyPr/>
        <a:lstStyle/>
        <a:p>
          <a:endParaRPr lang="en-US"/>
        </a:p>
      </dgm:t>
    </dgm:pt>
    <dgm:pt modelId="{7C5140F2-CA6D-4019-A47B-ACFDD338F490}" type="sibTrans" cxnId="{4D0F0000-2A8C-43AC-ABEC-4D1E60F986C3}">
      <dgm:prSet/>
      <dgm:spPr/>
      <dgm:t>
        <a:bodyPr/>
        <a:lstStyle/>
        <a:p>
          <a:endParaRPr lang="en-US"/>
        </a:p>
      </dgm:t>
    </dgm:pt>
    <dgm:pt modelId="{2A77218C-45A3-4528-ABF2-821DB8D474CE}" type="pres">
      <dgm:prSet presAssocID="{FD6C7580-F0EB-44FB-9AE2-3EE205517984}" presName="outerComposite" presStyleCnt="0">
        <dgm:presLayoutVars>
          <dgm:chMax val="5"/>
          <dgm:dir/>
          <dgm:resizeHandles val="exact"/>
        </dgm:presLayoutVars>
      </dgm:prSet>
      <dgm:spPr/>
    </dgm:pt>
    <dgm:pt modelId="{CB5C348E-4788-4988-A8D5-8CB951875AC7}" type="pres">
      <dgm:prSet presAssocID="{FD6C7580-F0EB-44FB-9AE2-3EE205517984}" presName="dummyMaxCanvas" presStyleCnt="0">
        <dgm:presLayoutVars/>
      </dgm:prSet>
      <dgm:spPr/>
    </dgm:pt>
    <dgm:pt modelId="{7F8E77A7-6BBC-4C1C-B7ED-8A1513685CF8}" type="pres">
      <dgm:prSet presAssocID="{FD6C7580-F0EB-44FB-9AE2-3EE205517984}" presName="ThreeNodes_1" presStyleLbl="node1" presStyleIdx="0" presStyleCnt="3">
        <dgm:presLayoutVars>
          <dgm:bulletEnabled val="1"/>
        </dgm:presLayoutVars>
      </dgm:prSet>
      <dgm:spPr/>
    </dgm:pt>
    <dgm:pt modelId="{FAAFCA9B-2F99-4F75-8642-F768744719D2}" type="pres">
      <dgm:prSet presAssocID="{FD6C7580-F0EB-44FB-9AE2-3EE205517984}" presName="ThreeNodes_2" presStyleLbl="node1" presStyleIdx="1" presStyleCnt="3">
        <dgm:presLayoutVars>
          <dgm:bulletEnabled val="1"/>
        </dgm:presLayoutVars>
      </dgm:prSet>
      <dgm:spPr/>
    </dgm:pt>
    <dgm:pt modelId="{DEDEA2E6-01F5-4769-828D-389E9BCA1321}" type="pres">
      <dgm:prSet presAssocID="{FD6C7580-F0EB-44FB-9AE2-3EE205517984}" presName="ThreeNodes_3" presStyleLbl="node1" presStyleIdx="2" presStyleCnt="3">
        <dgm:presLayoutVars>
          <dgm:bulletEnabled val="1"/>
        </dgm:presLayoutVars>
      </dgm:prSet>
      <dgm:spPr/>
    </dgm:pt>
    <dgm:pt modelId="{D9E7D0EC-1E3B-4159-B577-D7E16267AAF8}" type="pres">
      <dgm:prSet presAssocID="{FD6C7580-F0EB-44FB-9AE2-3EE205517984}" presName="ThreeConn_1-2" presStyleLbl="fgAccFollowNode1" presStyleIdx="0" presStyleCnt="2">
        <dgm:presLayoutVars>
          <dgm:bulletEnabled val="1"/>
        </dgm:presLayoutVars>
      </dgm:prSet>
      <dgm:spPr/>
    </dgm:pt>
    <dgm:pt modelId="{05697E8B-A40B-48B5-831B-8E45EB8269F8}" type="pres">
      <dgm:prSet presAssocID="{FD6C7580-F0EB-44FB-9AE2-3EE205517984}" presName="ThreeConn_2-3" presStyleLbl="fgAccFollowNode1" presStyleIdx="1" presStyleCnt="2">
        <dgm:presLayoutVars>
          <dgm:bulletEnabled val="1"/>
        </dgm:presLayoutVars>
      </dgm:prSet>
      <dgm:spPr/>
    </dgm:pt>
    <dgm:pt modelId="{F78A5DB3-AF96-43E2-B2DA-947682CE880C}" type="pres">
      <dgm:prSet presAssocID="{FD6C7580-F0EB-44FB-9AE2-3EE205517984}" presName="ThreeNodes_1_text" presStyleLbl="node1" presStyleIdx="2" presStyleCnt="3">
        <dgm:presLayoutVars>
          <dgm:bulletEnabled val="1"/>
        </dgm:presLayoutVars>
      </dgm:prSet>
      <dgm:spPr/>
    </dgm:pt>
    <dgm:pt modelId="{95EBE185-DF5D-4978-9825-C3C635114035}" type="pres">
      <dgm:prSet presAssocID="{FD6C7580-F0EB-44FB-9AE2-3EE205517984}" presName="ThreeNodes_2_text" presStyleLbl="node1" presStyleIdx="2" presStyleCnt="3">
        <dgm:presLayoutVars>
          <dgm:bulletEnabled val="1"/>
        </dgm:presLayoutVars>
      </dgm:prSet>
      <dgm:spPr/>
    </dgm:pt>
    <dgm:pt modelId="{B8F62531-7232-42B8-8E07-56F789D07DE9}" type="pres">
      <dgm:prSet presAssocID="{FD6C7580-F0EB-44FB-9AE2-3EE205517984}" presName="ThreeNodes_3_text" presStyleLbl="node1" presStyleIdx="2" presStyleCnt="3">
        <dgm:presLayoutVars>
          <dgm:bulletEnabled val="1"/>
        </dgm:presLayoutVars>
      </dgm:prSet>
      <dgm:spPr/>
    </dgm:pt>
  </dgm:ptLst>
  <dgm:cxnLst>
    <dgm:cxn modelId="{4D0F0000-2A8C-43AC-ABEC-4D1E60F986C3}" srcId="{FD6C7580-F0EB-44FB-9AE2-3EE205517984}" destId="{AA295A3A-337D-415E-95C2-63923E73D4E5}" srcOrd="2" destOrd="0" parTransId="{60F6060A-7D44-4C38-90E4-26B0D4747B2C}" sibTransId="{7C5140F2-CA6D-4019-A47B-ACFDD338F490}"/>
    <dgm:cxn modelId="{23E32E1E-23BE-4E6A-9494-058DFD2D0F41}" type="presOf" srcId="{619B3D79-5774-4D9A-9105-A81F3E3F7690}" destId="{F78A5DB3-AF96-43E2-B2DA-947682CE880C}" srcOrd="1" destOrd="0" presId="urn:microsoft.com/office/officeart/2005/8/layout/vProcess5"/>
    <dgm:cxn modelId="{B2D16136-6D49-496A-90C0-CAD521EDCB96}" type="presOf" srcId="{AA295A3A-337D-415E-95C2-63923E73D4E5}" destId="{B8F62531-7232-42B8-8E07-56F789D07DE9}" srcOrd="1" destOrd="0" presId="urn:microsoft.com/office/officeart/2005/8/layout/vProcess5"/>
    <dgm:cxn modelId="{53551838-FB4B-4B6A-BB44-7CC553DEC9C5}" type="presOf" srcId="{454A7C95-18B4-4CC8-B4FC-2AE9351DA968}" destId="{D9E7D0EC-1E3B-4159-B577-D7E16267AAF8}" srcOrd="0" destOrd="0" presId="urn:microsoft.com/office/officeart/2005/8/layout/vProcess5"/>
    <dgm:cxn modelId="{9E4C4F8A-9701-4953-A2E7-31FEDD35FEF1}" type="presOf" srcId="{AA295A3A-337D-415E-95C2-63923E73D4E5}" destId="{DEDEA2E6-01F5-4769-828D-389E9BCA1321}" srcOrd="0" destOrd="0" presId="urn:microsoft.com/office/officeart/2005/8/layout/vProcess5"/>
    <dgm:cxn modelId="{04DD0C8B-FA80-4CF7-A3C3-B75DFD571D7B}" srcId="{FD6C7580-F0EB-44FB-9AE2-3EE205517984}" destId="{4EFF10A1-2C09-4371-A639-8B9776F5011B}" srcOrd="1" destOrd="0" parTransId="{0E973522-1D9F-4E83-8A2C-02A9AF468AA4}" sibTransId="{014C6008-EEA6-43D8-A402-B6925076C15A}"/>
    <dgm:cxn modelId="{CADEDA9A-620C-4921-A91C-25AA273D4041}" type="presOf" srcId="{4EFF10A1-2C09-4371-A639-8B9776F5011B}" destId="{95EBE185-DF5D-4978-9825-C3C635114035}" srcOrd="1" destOrd="0" presId="urn:microsoft.com/office/officeart/2005/8/layout/vProcess5"/>
    <dgm:cxn modelId="{3FBB31B1-A27F-40DA-A9C0-83195FB34060}" type="presOf" srcId="{014C6008-EEA6-43D8-A402-B6925076C15A}" destId="{05697E8B-A40B-48B5-831B-8E45EB8269F8}" srcOrd="0" destOrd="0" presId="urn:microsoft.com/office/officeart/2005/8/layout/vProcess5"/>
    <dgm:cxn modelId="{C24CBFCF-59E6-4ADE-906A-BD68C09BA8D3}" type="presOf" srcId="{4EFF10A1-2C09-4371-A639-8B9776F5011B}" destId="{FAAFCA9B-2F99-4F75-8642-F768744719D2}" srcOrd="0" destOrd="0" presId="urn:microsoft.com/office/officeart/2005/8/layout/vProcess5"/>
    <dgm:cxn modelId="{8487C3D8-50AB-49C5-9C90-05755E267856}" type="presOf" srcId="{FD6C7580-F0EB-44FB-9AE2-3EE205517984}" destId="{2A77218C-45A3-4528-ABF2-821DB8D474CE}" srcOrd="0" destOrd="0" presId="urn:microsoft.com/office/officeart/2005/8/layout/vProcess5"/>
    <dgm:cxn modelId="{33352BE5-250C-45E7-A09E-6667A7C2F3BF}" type="presOf" srcId="{619B3D79-5774-4D9A-9105-A81F3E3F7690}" destId="{7F8E77A7-6BBC-4C1C-B7ED-8A1513685CF8}" srcOrd="0" destOrd="0" presId="urn:microsoft.com/office/officeart/2005/8/layout/vProcess5"/>
    <dgm:cxn modelId="{F68941EC-BBB4-4B83-9F24-EA58C7502BCB}" srcId="{FD6C7580-F0EB-44FB-9AE2-3EE205517984}" destId="{619B3D79-5774-4D9A-9105-A81F3E3F7690}" srcOrd="0" destOrd="0" parTransId="{887A0C2E-93F3-47E5-987E-744A111BC33B}" sibTransId="{454A7C95-18B4-4CC8-B4FC-2AE9351DA968}"/>
    <dgm:cxn modelId="{A4B8C54C-E80E-4240-8808-42BAA5804AE7}" type="presParOf" srcId="{2A77218C-45A3-4528-ABF2-821DB8D474CE}" destId="{CB5C348E-4788-4988-A8D5-8CB951875AC7}" srcOrd="0" destOrd="0" presId="urn:microsoft.com/office/officeart/2005/8/layout/vProcess5"/>
    <dgm:cxn modelId="{5D33E9FA-2EAC-43B9-B2CF-1304E66D243B}" type="presParOf" srcId="{2A77218C-45A3-4528-ABF2-821DB8D474CE}" destId="{7F8E77A7-6BBC-4C1C-B7ED-8A1513685CF8}" srcOrd="1" destOrd="0" presId="urn:microsoft.com/office/officeart/2005/8/layout/vProcess5"/>
    <dgm:cxn modelId="{3C86EDB0-40E1-4E7E-A781-121204481855}" type="presParOf" srcId="{2A77218C-45A3-4528-ABF2-821DB8D474CE}" destId="{FAAFCA9B-2F99-4F75-8642-F768744719D2}" srcOrd="2" destOrd="0" presId="urn:microsoft.com/office/officeart/2005/8/layout/vProcess5"/>
    <dgm:cxn modelId="{A28F7253-0D38-472A-B615-4F8DF00F2FC0}" type="presParOf" srcId="{2A77218C-45A3-4528-ABF2-821DB8D474CE}" destId="{DEDEA2E6-01F5-4769-828D-389E9BCA1321}" srcOrd="3" destOrd="0" presId="urn:microsoft.com/office/officeart/2005/8/layout/vProcess5"/>
    <dgm:cxn modelId="{04D6C29C-6A0A-465D-BFBF-E8C1B813E5BB}" type="presParOf" srcId="{2A77218C-45A3-4528-ABF2-821DB8D474CE}" destId="{D9E7D0EC-1E3B-4159-B577-D7E16267AAF8}" srcOrd="4" destOrd="0" presId="urn:microsoft.com/office/officeart/2005/8/layout/vProcess5"/>
    <dgm:cxn modelId="{89C8106B-3EEE-48CD-BE7F-30875742AF15}" type="presParOf" srcId="{2A77218C-45A3-4528-ABF2-821DB8D474CE}" destId="{05697E8B-A40B-48B5-831B-8E45EB8269F8}" srcOrd="5" destOrd="0" presId="urn:microsoft.com/office/officeart/2005/8/layout/vProcess5"/>
    <dgm:cxn modelId="{21E5758A-8C3A-4AC4-BCDD-F60D3EFFB8DA}" type="presParOf" srcId="{2A77218C-45A3-4528-ABF2-821DB8D474CE}" destId="{F78A5DB3-AF96-43E2-B2DA-947682CE880C}" srcOrd="6" destOrd="0" presId="urn:microsoft.com/office/officeart/2005/8/layout/vProcess5"/>
    <dgm:cxn modelId="{4B35205E-C6F7-4E5A-AD61-D9D8C9014ADA}" type="presParOf" srcId="{2A77218C-45A3-4528-ABF2-821DB8D474CE}" destId="{95EBE185-DF5D-4978-9825-C3C635114035}" srcOrd="7" destOrd="0" presId="urn:microsoft.com/office/officeart/2005/8/layout/vProcess5"/>
    <dgm:cxn modelId="{CAEC180A-EC29-4AA5-8B4F-FE186D156D4E}" type="presParOf" srcId="{2A77218C-45A3-4528-ABF2-821DB8D474CE}" destId="{B8F62531-7232-42B8-8E07-56F789D07DE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5A45F2-E675-4371-9512-FB83A7A7753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E6A995E-84C7-4981-9D0A-FD0510363176}">
      <dgm:prSet phldrT="[Text]" custT="1"/>
      <dgm:spPr/>
      <dgm:t>
        <a:bodyPr/>
        <a:lstStyle/>
        <a:p>
          <a:pPr>
            <a:buNone/>
          </a:pPr>
          <a:r>
            <a:rPr lang="en-US" sz="1900" b="1" dirty="0"/>
            <a:t>How will services/supports be organized? What is the </a:t>
          </a:r>
          <a:r>
            <a:rPr lang="en-US" sz="1900" b="1" i="1" u="sng" dirty="0"/>
            <a:t>system design?</a:t>
          </a:r>
          <a:endParaRPr lang="en-US" sz="1900" dirty="0"/>
        </a:p>
      </dgm:t>
    </dgm:pt>
    <dgm:pt modelId="{9B70B83A-7E8A-43A2-906B-61CC5701B6C1}" type="parTrans" cxnId="{9EC64940-1810-4575-8590-A117627B7301}">
      <dgm:prSet/>
      <dgm:spPr/>
      <dgm:t>
        <a:bodyPr/>
        <a:lstStyle/>
        <a:p>
          <a:endParaRPr lang="en-US"/>
        </a:p>
      </dgm:t>
    </dgm:pt>
    <dgm:pt modelId="{EA71C977-CA1D-4946-98AE-4EB674F22C79}" type="sibTrans" cxnId="{9EC64940-1810-4575-8590-A117627B7301}">
      <dgm:prSet/>
      <dgm:spPr/>
      <dgm:t>
        <a:bodyPr/>
        <a:lstStyle/>
        <a:p>
          <a:endParaRPr lang="en-US"/>
        </a:p>
      </dgm:t>
    </dgm:pt>
    <dgm:pt modelId="{41A9536A-0205-433B-98F7-2D3D4AFF0408}">
      <dgm:prSet phldrT="[Text]" custT="1"/>
      <dgm:spPr/>
      <dgm:t>
        <a:bodyPr/>
        <a:lstStyle/>
        <a:p>
          <a:r>
            <a:rPr lang="en-US" sz="1600" dirty="0"/>
            <a:t>Customization within Medicaid delivery system?</a:t>
          </a:r>
        </a:p>
      </dgm:t>
    </dgm:pt>
    <dgm:pt modelId="{D61AA818-8664-48D5-8DB6-8D54DC8B78EE}" type="parTrans" cxnId="{3E9E3B3B-8D42-4C6D-806C-B46841D470BC}">
      <dgm:prSet/>
      <dgm:spPr/>
      <dgm:t>
        <a:bodyPr/>
        <a:lstStyle/>
        <a:p>
          <a:endParaRPr lang="en-US"/>
        </a:p>
      </dgm:t>
    </dgm:pt>
    <dgm:pt modelId="{DC0EE269-9167-44E4-99ED-0D888CBBF8C2}" type="sibTrans" cxnId="{3E9E3B3B-8D42-4C6D-806C-B46841D470BC}">
      <dgm:prSet/>
      <dgm:spPr/>
      <dgm:t>
        <a:bodyPr/>
        <a:lstStyle/>
        <a:p>
          <a:endParaRPr lang="en-US"/>
        </a:p>
      </dgm:t>
    </dgm:pt>
    <dgm:pt modelId="{8CE3C246-72F6-4789-95CA-31B3AC49A0D2}">
      <dgm:prSet phldrT="[Text]"/>
      <dgm:spPr/>
      <dgm:t>
        <a:bodyPr/>
        <a:lstStyle/>
        <a:p>
          <a:pPr>
            <a:buNone/>
          </a:pPr>
          <a:r>
            <a:rPr lang="en-US" sz="1900" b="1" dirty="0"/>
            <a:t>What is the </a:t>
          </a:r>
          <a:r>
            <a:rPr lang="en-US" sz="1900" b="1" i="1" dirty="0"/>
            <a:t>a</a:t>
          </a:r>
          <a:r>
            <a:rPr lang="en-US" sz="1900" b="1" i="1" u="sng" dirty="0"/>
            <a:t>dministrative/system infrastructure</a:t>
          </a:r>
          <a:r>
            <a:rPr lang="en-US" sz="1900" b="1" i="1" dirty="0"/>
            <a:t> </a:t>
          </a:r>
          <a:r>
            <a:rPr lang="en-US" sz="1900" b="1" dirty="0"/>
            <a:t>needed to support the delivery system? </a:t>
          </a:r>
          <a:endParaRPr lang="en-US" sz="1900" dirty="0"/>
        </a:p>
      </dgm:t>
    </dgm:pt>
    <dgm:pt modelId="{F9AEA8DE-3B31-4684-8AF7-FADA0F3E09AE}" type="parTrans" cxnId="{29F1B351-E3D2-41EF-9386-C7F847770EDA}">
      <dgm:prSet/>
      <dgm:spPr/>
      <dgm:t>
        <a:bodyPr/>
        <a:lstStyle/>
        <a:p>
          <a:endParaRPr lang="en-US"/>
        </a:p>
      </dgm:t>
    </dgm:pt>
    <dgm:pt modelId="{822C492C-6132-40A6-BB65-D79A1CF40CC9}" type="sibTrans" cxnId="{29F1B351-E3D2-41EF-9386-C7F847770EDA}">
      <dgm:prSet/>
      <dgm:spPr/>
      <dgm:t>
        <a:bodyPr/>
        <a:lstStyle/>
        <a:p>
          <a:endParaRPr lang="en-US"/>
        </a:p>
      </dgm:t>
    </dgm:pt>
    <dgm:pt modelId="{91F32289-5CD0-41A8-910D-B9FBECDBA95A}">
      <dgm:prSet phldrT="[Text]" custT="1"/>
      <dgm:spPr/>
      <dgm:t>
        <a:bodyPr/>
        <a:lstStyle/>
        <a:p>
          <a:r>
            <a:rPr lang="en-US" sz="1600" dirty="0"/>
            <a:t>Training and capacity development?</a:t>
          </a:r>
        </a:p>
      </dgm:t>
    </dgm:pt>
    <dgm:pt modelId="{864C156B-B229-4270-BD7C-0C1850BA355B}" type="parTrans" cxnId="{2FC1FCB4-D42C-4E99-85AD-9EC67E97BAA6}">
      <dgm:prSet/>
      <dgm:spPr/>
      <dgm:t>
        <a:bodyPr/>
        <a:lstStyle/>
        <a:p>
          <a:endParaRPr lang="en-US"/>
        </a:p>
      </dgm:t>
    </dgm:pt>
    <dgm:pt modelId="{821A4AA2-41E3-4A70-8712-DC4130C95E0A}" type="sibTrans" cxnId="{2FC1FCB4-D42C-4E99-85AD-9EC67E97BAA6}">
      <dgm:prSet/>
      <dgm:spPr/>
      <dgm:t>
        <a:bodyPr/>
        <a:lstStyle/>
        <a:p>
          <a:endParaRPr lang="en-US"/>
        </a:p>
      </dgm:t>
    </dgm:pt>
    <dgm:pt modelId="{3D879295-87C4-4C12-923F-354672CD14FC}">
      <dgm:prSet custT="1"/>
      <dgm:spPr/>
      <dgm:t>
        <a:bodyPr/>
        <a:lstStyle/>
        <a:p>
          <a:r>
            <a:rPr lang="en-US" sz="1600" dirty="0"/>
            <a:t>Changes in what child welfare, juvenile justice, schools, behavioral health systems provide?</a:t>
          </a:r>
        </a:p>
      </dgm:t>
    </dgm:pt>
    <dgm:pt modelId="{EA8441E9-2716-44C7-9194-1E8A1359C96C}" type="parTrans" cxnId="{9F01CC57-EF90-4258-B55E-2A4AAA0536B9}">
      <dgm:prSet/>
      <dgm:spPr/>
      <dgm:t>
        <a:bodyPr/>
        <a:lstStyle/>
        <a:p>
          <a:endParaRPr lang="en-US"/>
        </a:p>
      </dgm:t>
    </dgm:pt>
    <dgm:pt modelId="{186582B6-F36B-4F5E-BBF5-33432EAB57C4}" type="sibTrans" cxnId="{9F01CC57-EF90-4258-B55E-2A4AAA0536B9}">
      <dgm:prSet/>
      <dgm:spPr/>
      <dgm:t>
        <a:bodyPr/>
        <a:lstStyle/>
        <a:p>
          <a:endParaRPr lang="en-US"/>
        </a:p>
      </dgm:t>
    </dgm:pt>
    <dgm:pt modelId="{8FB5F588-E037-47BB-AC4C-6BE352631FD1}">
      <dgm:prSet custT="1"/>
      <dgm:spPr/>
      <dgm:t>
        <a:bodyPr/>
        <a:lstStyle/>
        <a:p>
          <a:r>
            <a:rPr lang="en-US" sz="1600" dirty="0"/>
            <a:t>Specialized cross-system capacity? (e.g., Care Management Entities; Family-Run Organizations; Youth-Run Organizations; screening and assessment) </a:t>
          </a:r>
        </a:p>
      </dgm:t>
    </dgm:pt>
    <dgm:pt modelId="{AE1802E5-AF96-4BD7-B4BC-3D8BC6FE3379}" type="parTrans" cxnId="{FB88F398-BBF2-49BD-A531-794879BFE010}">
      <dgm:prSet/>
      <dgm:spPr/>
      <dgm:t>
        <a:bodyPr/>
        <a:lstStyle/>
        <a:p>
          <a:endParaRPr lang="en-US"/>
        </a:p>
      </dgm:t>
    </dgm:pt>
    <dgm:pt modelId="{F5AAF934-ADEA-4488-B623-FFBED9B26A39}" type="sibTrans" cxnId="{FB88F398-BBF2-49BD-A531-794879BFE010}">
      <dgm:prSet/>
      <dgm:spPr/>
      <dgm:t>
        <a:bodyPr/>
        <a:lstStyle/>
        <a:p>
          <a:endParaRPr lang="en-US"/>
        </a:p>
      </dgm:t>
    </dgm:pt>
    <dgm:pt modelId="{3D0BB11B-1D9B-4ED8-A279-B6E596A274A2}">
      <dgm:prSet custT="1"/>
      <dgm:spPr/>
      <dgm:t>
        <a:bodyPr/>
        <a:lstStyle/>
        <a:p>
          <a:r>
            <a:rPr lang="en-US" sz="1600" dirty="0"/>
            <a:t>IT systems?</a:t>
          </a:r>
        </a:p>
      </dgm:t>
    </dgm:pt>
    <dgm:pt modelId="{6A3DC46B-4989-4ACD-97BC-113AF0405025}" type="parTrans" cxnId="{D4B993F1-4F1B-47F9-B044-6682BE4276C3}">
      <dgm:prSet/>
      <dgm:spPr/>
      <dgm:t>
        <a:bodyPr/>
        <a:lstStyle/>
        <a:p>
          <a:endParaRPr lang="en-US"/>
        </a:p>
      </dgm:t>
    </dgm:pt>
    <dgm:pt modelId="{86A0B49F-3027-4828-810F-3A78F5744598}" type="sibTrans" cxnId="{D4B993F1-4F1B-47F9-B044-6682BE4276C3}">
      <dgm:prSet/>
      <dgm:spPr/>
      <dgm:t>
        <a:bodyPr/>
        <a:lstStyle/>
        <a:p>
          <a:endParaRPr lang="en-US"/>
        </a:p>
      </dgm:t>
    </dgm:pt>
    <dgm:pt modelId="{732061C9-5CE7-403D-93D7-13E2177BA00B}">
      <dgm:prSet custT="1"/>
      <dgm:spPr/>
      <dgm:t>
        <a:bodyPr/>
        <a:lstStyle/>
        <a:p>
          <a:r>
            <a:rPr lang="en-US" sz="1600" dirty="0"/>
            <a:t>Cross-agency governance?</a:t>
          </a:r>
        </a:p>
      </dgm:t>
    </dgm:pt>
    <dgm:pt modelId="{4453CFBD-1D3B-4384-822E-71400C8D07AE}" type="parTrans" cxnId="{E6052C1C-5F98-414D-9D4C-E437DB524771}">
      <dgm:prSet/>
      <dgm:spPr/>
      <dgm:t>
        <a:bodyPr/>
        <a:lstStyle/>
        <a:p>
          <a:endParaRPr lang="en-US"/>
        </a:p>
      </dgm:t>
    </dgm:pt>
    <dgm:pt modelId="{BAC17E16-983C-4077-A6F6-EE79C6FF91FB}" type="sibTrans" cxnId="{E6052C1C-5F98-414D-9D4C-E437DB524771}">
      <dgm:prSet/>
      <dgm:spPr/>
      <dgm:t>
        <a:bodyPr/>
        <a:lstStyle/>
        <a:p>
          <a:endParaRPr lang="en-US"/>
        </a:p>
      </dgm:t>
    </dgm:pt>
    <dgm:pt modelId="{3BD949A7-91D2-433C-8DBA-53CCF528F856}">
      <dgm:prSet custT="1"/>
      <dgm:spPr/>
      <dgm:t>
        <a:bodyPr/>
        <a:lstStyle/>
        <a:p>
          <a:r>
            <a:rPr lang="en-US" sz="1600" dirty="0"/>
            <a:t>Social marketing/strategic communications capacity?</a:t>
          </a:r>
        </a:p>
      </dgm:t>
    </dgm:pt>
    <dgm:pt modelId="{68915061-137D-452F-AE19-8F5A3F0D4518}" type="parTrans" cxnId="{4B9A68F2-813B-4515-8E89-B4168F16B06D}">
      <dgm:prSet/>
      <dgm:spPr/>
      <dgm:t>
        <a:bodyPr/>
        <a:lstStyle/>
        <a:p>
          <a:endParaRPr lang="en-US"/>
        </a:p>
      </dgm:t>
    </dgm:pt>
    <dgm:pt modelId="{563C4652-FF9B-4899-89A0-7A56A46D08C6}" type="sibTrans" cxnId="{4B9A68F2-813B-4515-8E89-B4168F16B06D}">
      <dgm:prSet/>
      <dgm:spPr/>
      <dgm:t>
        <a:bodyPr/>
        <a:lstStyle/>
        <a:p>
          <a:endParaRPr lang="en-US"/>
        </a:p>
      </dgm:t>
    </dgm:pt>
    <dgm:pt modelId="{47D884F2-03A5-4284-8348-9B868C22CA40}">
      <dgm:prSet custT="1"/>
      <dgm:spPr/>
      <dgm:t>
        <a:bodyPr/>
        <a:lstStyle/>
        <a:p>
          <a:r>
            <a:rPr lang="en-US" sz="1600" dirty="0"/>
            <a:t>Quality oversight and outcomes tracking</a:t>
          </a:r>
          <a:r>
            <a:rPr lang="en-US" sz="1500" dirty="0"/>
            <a:t>?</a:t>
          </a:r>
        </a:p>
      </dgm:t>
    </dgm:pt>
    <dgm:pt modelId="{DCF565FA-F1B1-43B8-919F-909F4DB52AE6}" type="parTrans" cxnId="{B46F1BA5-4873-45CC-BD75-CDA685C7AEFE}">
      <dgm:prSet/>
      <dgm:spPr/>
      <dgm:t>
        <a:bodyPr/>
        <a:lstStyle/>
        <a:p>
          <a:endParaRPr lang="en-US"/>
        </a:p>
      </dgm:t>
    </dgm:pt>
    <dgm:pt modelId="{1FB57E21-AC99-4A8D-8D49-D86C9083AEF6}" type="sibTrans" cxnId="{B46F1BA5-4873-45CC-BD75-CDA685C7AEFE}">
      <dgm:prSet/>
      <dgm:spPr/>
      <dgm:t>
        <a:bodyPr/>
        <a:lstStyle/>
        <a:p>
          <a:endParaRPr lang="en-US"/>
        </a:p>
      </dgm:t>
    </dgm:pt>
    <dgm:pt modelId="{70194EB7-225D-4419-B310-9D5BC00AD67D}" type="pres">
      <dgm:prSet presAssocID="{D15A45F2-E675-4371-9512-FB83A7A77533}" presName="Name0" presStyleCnt="0">
        <dgm:presLayoutVars>
          <dgm:dir/>
          <dgm:resizeHandles val="exact"/>
        </dgm:presLayoutVars>
      </dgm:prSet>
      <dgm:spPr/>
    </dgm:pt>
    <dgm:pt modelId="{BDCCDA48-50C6-4C5C-902D-3FE31B07E3A6}" type="pres">
      <dgm:prSet presAssocID="{7E6A995E-84C7-4981-9D0A-FD0510363176}" presName="node" presStyleLbl="node1" presStyleIdx="0" presStyleCnt="2">
        <dgm:presLayoutVars>
          <dgm:bulletEnabled val="1"/>
        </dgm:presLayoutVars>
      </dgm:prSet>
      <dgm:spPr/>
    </dgm:pt>
    <dgm:pt modelId="{830463A9-B746-4F3B-B2CC-9BF7FE6A9F7F}" type="pres">
      <dgm:prSet presAssocID="{EA71C977-CA1D-4946-98AE-4EB674F22C79}" presName="sibTrans" presStyleCnt="0"/>
      <dgm:spPr/>
    </dgm:pt>
    <dgm:pt modelId="{352DCD9C-038F-4F99-98AA-C974F43829B0}" type="pres">
      <dgm:prSet presAssocID="{8CE3C246-72F6-4789-95CA-31B3AC49A0D2}" presName="node" presStyleLbl="node1" presStyleIdx="1" presStyleCnt="2" custLinFactNeighborX="-8954" custLinFactNeighborY="0">
        <dgm:presLayoutVars>
          <dgm:bulletEnabled val="1"/>
        </dgm:presLayoutVars>
      </dgm:prSet>
      <dgm:spPr/>
    </dgm:pt>
  </dgm:ptLst>
  <dgm:cxnLst>
    <dgm:cxn modelId="{D1F5D20D-2E5E-47F0-A4D8-631D718349EE}" type="presOf" srcId="{3BD949A7-91D2-433C-8DBA-53CCF528F856}" destId="{352DCD9C-038F-4F99-98AA-C974F43829B0}" srcOrd="0" destOrd="4" presId="urn:microsoft.com/office/officeart/2005/8/layout/hList6"/>
    <dgm:cxn modelId="{E6052C1C-5F98-414D-9D4C-E437DB524771}" srcId="{8CE3C246-72F6-4789-95CA-31B3AC49A0D2}" destId="{732061C9-5CE7-403D-93D7-13E2177BA00B}" srcOrd="2" destOrd="0" parTransId="{4453CFBD-1D3B-4384-822E-71400C8D07AE}" sibTransId="{BAC17E16-983C-4077-A6F6-EE79C6FF91FB}"/>
    <dgm:cxn modelId="{EEECE31F-84B4-4EF3-847F-2ABE2E0C1183}" type="presOf" srcId="{7E6A995E-84C7-4981-9D0A-FD0510363176}" destId="{BDCCDA48-50C6-4C5C-902D-3FE31B07E3A6}" srcOrd="0" destOrd="0" presId="urn:microsoft.com/office/officeart/2005/8/layout/hList6"/>
    <dgm:cxn modelId="{FB80AD27-866D-4EE2-9071-FD28F2D1E7EC}" type="presOf" srcId="{732061C9-5CE7-403D-93D7-13E2177BA00B}" destId="{352DCD9C-038F-4F99-98AA-C974F43829B0}" srcOrd="0" destOrd="3" presId="urn:microsoft.com/office/officeart/2005/8/layout/hList6"/>
    <dgm:cxn modelId="{3E9E3B3B-8D42-4C6D-806C-B46841D470BC}" srcId="{7E6A995E-84C7-4981-9D0A-FD0510363176}" destId="{41A9536A-0205-433B-98F7-2D3D4AFF0408}" srcOrd="0" destOrd="0" parTransId="{D61AA818-8664-48D5-8DB6-8D54DC8B78EE}" sibTransId="{DC0EE269-9167-44E4-99ED-0D888CBBF8C2}"/>
    <dgm:cxn modelId="{9EC64940-1810-4575-8590-A117627B7301}" srcId="{D15A45F2-E675-4371-9512-FB83A7A77533}" destId="{7E6A995E-84C7-4981-9D0A-FD0510363176}" srcOrd="0" destOrd="0" parTransId="{9B70B83A-7E8A-43A2-906B-61CC5701B6C1}" sibTransId="{EA71C977-CA1D-4946-98AE-4EB674F22C79}"/>
    <dgm:cxn modelId="{D5B32E44-EB71-4315-A511-686A7C625E40}" type="presOf" srcId="{D15A45F2-E675-4371-9512-FB83A7A77533}" destId="{70194EB7-225D-4419-B310-9D5BC00AD67D}" srcOrd="0" destOrd="0" presId="urn:microsoft.com/office/officeart/2005/8/layout/hList6"/>
    <dgm:cxn modelId="{AF537C68-C500-458F-9FA7-F261AF3F8D84}" type="presOf" srcId="{91F32289-5CD0-41A8-910D-B9FBECDBA95A}" destId="{352DCD9C-038F-4F99-98AA-C974F43829B0}" srcOrd="0" destOrd="1" presId="urn:microsoft.com/office/officeart/2005/8/layout/hList6"/>
    <dgm:cxn modelId="{29F1B351-E3D2-41EF-9386-C7F847770EDA}" srcId="{D15A45F2-E675-4371-9512-FB83A7A77533}" destId="{8CE3C246-72F6-4789-95CA-31B3AC49A0D2}" srcOrd="1" destOrd="0" parTransId="{F9AEA8DE-3B31-4684-8AF7-FADA0F3E09AE}" sibTransId="{822C492C-6132-40A6-BB65-D79A1CF40CC9}"/>
    <dgm:cxn modelId="{9F01CC57-EF90-4258-B55E-2A4AAA0536B9}" srcId="{7E6A995E-84C7-4981-9D0A-FD0510363176}" destId="{3D879295-87C4-4C12-923F-354672CD14FC}" srcOrd="1" destOrd="0" parTransId="{EA8441E9-2716-44C7-9194-1E8A1359C96C}" sibTransId="{186582B6-F36B-4F5E-BBF5-33432EAB57C4}"/>
    <dgm:cxn modelId="{7B97DF79-4493-49A8-A418-B4DB0E2699FD}" type="presOf" srcId="{3D0BB11B-1D9B-4ED8-A279-B6E596A274A2}" destId="{352DCD9C-038F-4F99-98AA-C974F43829B0}" srcOrd="0" destOrd="2" presId="urn:microsoft.com/office/officeart/2005/8/layout/hList6"/>
    <dgm:cxn modelId="{2041538B-7A81-4A21-A243-DDFD495C8B7F}" type="presOf" srcId="{41A9536A-0205-433B-98F7-2D3D4AFF0408}" destId="{BDCCDA48-50C6-4C5C-902D-3FE31B07E3A6}" srcOrd="0" destOrd="1" presId="urn:microsoft.com/office/officeart/2005/8/layout/hList6"/>
    <dgm:cxn modelId="{FB88F398-BBF2-49BD-A531-794879BFE010}" srcId="{7E6A995E-84C7-4981-9D0A-FD0510363176}" destId="{8FB5F588-E037-47BB-AC4C-6BE352631FD1}" srcOrd="2" destOrd="0" parTransId="{AE1802E5-AF96-4BD7-B4BC-3D8BC6FE3379}" sibTransId="{F5AAF934-ADEA-4488-B623-FFBED9B26A39}"/>
    <dgm:cxn modelId="{C81C0AA1-E9AD-4280-93A0-5578DBEA0750}" type="presOf" srcId="{3D879295-87C4-4C12-923F-354672CD14FC}" destId="{BDCCDA48-50C6-4C5C-902D-3FE31B07E3A6}" srcOrd="0" destOrd="2" presId="urn:microsoft.com/office/officeart/2005/8/layout/hList6"/>
    <dgm:cxn modelId="{58FD5BA2-8603-4DE0-90BA-2A9EFC66F6C5}" type="presOf" srcId="{8FB5F588-E037-47BB-AC4C-6BE352631FD1}" destId="{BDCCDA48-50C6-4C5C-902D-3FE31B07E3A6}" srcOrd="0" destOrd="3" presId="urn:microsoft.com/office/officeart/2005/8/layout/hList6"/>
    <dgm:cxn modelId="{B46F1BA5-4873-45CC-BD75-CDA685C7AEFE}" srcId="{8CE3C246-72F6-4789-95CA-31B3AC49A0D2}" destId="{47D884F2-03A5-4284-8348-9B868C22CA40}" srcOrd="4" destOrd="0" parTransId="{DCF565FA-F1B1-43B8-919F-909F4DB52AE6}" sibTransId="{1FB57E21-AC99-4A8D-8D49-D86C9083AEF6}"/>
    <dgm:cxn modelId="{2FC1FCB4-D42C-4E99-85AD-9EC67E97BAA6}" srcId="{8CE3C246-72F6-4789-95CA-31B3AC49A0D2}" destId="{91F32289-5CD0-41A8-910D-B9FBECDBA95A}" srcOrd="0" destOrd="0" parTransId="{864C156B-B229-4270-BD7C-0C1850BA355B}" sibTransId="{821A4AA2-41E3-4A70-8712-DC4130C95E0A}"/>
    <dgm:cxn modelId="{48C8ACC5-DE66-4A7E-A465-ACC575B8EFF8}" type="presOf" srcId="{47D884F2-03A5-4284-8348-9B868C22CA40}" destId="{352DCD9C-038F-4F99-98AA-C974F43829B0}" srcOrd="0" destOrd="5" presId="urn:microsoft.com/office/officeart/2005/8/layout/hList6"/>
    <dgm:cxn modelId="{9204E1D6-1451-411A-BE46-949B29EFB78F}" type="presOf" srcId="{8CE3C246-72F6-4789-95CA-31B3AC49A0D2}" destId="{352DCD9C-038F-4F99-98AA-C974F43829B0}" srcOrd="0" destOrd="0" presId="urn:microsoft.com/office/officeart/2005/8/layout/hList6"/>
    <dgm:cxn modelId="{D4B993F1-4F1B-47F9-B044-6682BE4276C3}" srcId="{8CE3C246-72F6-4789-95CA-31B3AC49A0D2}" destId="{3D0BB11B-1D9B-4ED8-A279-B6E596A274A2}" srcOrd="1" destOrd="0" parTransId="{6A3DC46B-4989-4ACD-97BC-113AF0405025}" sibTransId="{86A0B49F-3027-4828-810F-3A78F5744598}"/>
    <dgm:cxn modelId="{4B9A68F2-813B-4515-8E89-B4168F16B06D}" srcId="{8CE3C246-72F6-4789-95CA-31B3AC49A0D2}" destId="{3BD949A7-91D2-433C-8DBA-53CCF528F856}" srcOrd="3" destOrd="0" parTransId="{68915061-137D-452F-AE19-8F5A3F0D4518}" sibTransId="{563C4652-FF9B-4899-89A0-7A56A46D08C6}"/>
    <dgm:cxn modelId="{9189A4AC-7374-4093-AB39-DBB961EDF817}" type="presParOf" srcId="{70194EB7-225D-4419-B310-9D5BC00AD67D}" destId="{BDCCDA48-50C6-4C5C-902D-3FE31B07E3A6}" srcOrd="0" destOrd="0" presId="urn:microsoft.com/office/officeart/2005/8/layout/hList6"/>
    <dgm:cxn modelId="{CFAA0726-96E3-4CFA-84A4-1A7B454455B7}" type="presParOf" srcId="{70194EB7-225D-4419-B310-9D5BC00AD67D}" destId="{830463A9-B746-4F3B-B2CC-9BF7FE6A9F7F}" srcOrd="1" destOrd="0" presId="urn:microsoft.com/office/officeart/2005/8/layout/hList6"/>
    <dgm:cxn modelId="{1ADD7F62-7C71-4B37-A397-06AB4A10D164}" type="presParOf" srcId="{70194EB7-225D-4419-B310-9D5BC00AD67D}" destId="{352DCD9C-038F-4F99-98AA-C974F43829B0}" srcOrd="2"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614345-5538-4FFB-B35F-2A3457EC9A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3BBB833-8EC5-49BC-BF22-468A5C25F18B}">
      <dgm:prSet phldrT="[Text]" custT="1"/>
      <dgm:spPr/>
      <dgm:t>
        <a:bodyPr/>
        <a:lstStyle/>
        <a:p>
          <a:r>
            <a:rPr lang="en-US" sz="2400" dirty="0"/>
            <a:t>Utilization Management</a:t>
          </a:r>
        </a:p>
      </dgm:t>
    </dgm:pt>
    <dgm:pt modelId="{38F3E4E2-6CDF-4055-8117-9B22886F8CCC}" type="parTrans" cxnId="{B7CBA40D-ABED-4E00-9668-99FC41F95D39}">
      <dgm:prSet/>
      <dgm:spPr/>
      <dgm:t>
        <a:bodyPr/>
        <a:lstStyle/>
        <a:p>
          <a:endParaRPr lang="en-US"/>
        </a:p>
      </dgm:t>
    </dgm:pt>
    <dgm:pt modelId="{7026B9FE-E8C7-43B8-8DA8-420F13E3C91E}" type="sibTrans" cxnId="{B7CBA40D-ABED-4E00-9668-99FC41F95D39}">
      <dgm:prSet/>
      <dgm:spPr/>
      <dgm:t>
        <a:bodyPr/>
        <a:lstStyle/>
        <a:p>
          <a:endParaRPr lang="en-US"/>
        </a:p>
      </dgm:t>
    </dgm:pt>
    <dgm:pt modelId="{8ACDF968-A797-4450-BE7A-7D423225F180}">
      <dgm:prSet phldrT="[Text]" custT="1"/>
      <dgm:spPr/>
      <dgm:t>
        <a:bodyPr/>
        <a:lstStyle/>
        <a:p>
          <a:r>
            <a:rPr lang="en-US" sz="2400" dirty="0"/>
            <a:t>Quality Improvement</a:t>
          </a:r>
        </a:p>
      </dgm:t>
    </dgm:pt>
    <dgm:pt modelId="{E228542D-C406-44F3-8930-75D30F5C1A4E}" type="parTrans" cxnId="{66A45E7D-1552-4290-947C-BF4D5D30146A}">
      <dgm:prSet/>
      <dgm:spPr/>
      <dgm:t>
        <a:bodyPr/>
        <a:lstStyle/>
        <a:p>
          <a:endParaRPr lang="en-US"/>
        </a:p>
      </dgm:t>
    </dgm:pt>
    <dgm:pt modelId="{37AB8773-79C0-4FDE-9986-46030138799E}" type="sibTrans" cxnId="{66A45E7D-1552-4290-947C-BF4D5D30146A}">
      <dgm:prSet/>
      <dgm:spPr/>
      <dgm:t>
        <a:bodyPr/>
        <a:lstStyle/>
        <a:p>
          <a:endParaRPr lang="en-US"/>
        </a:p>
      </dgm:t>
    </dgm:pt>
    <dgm:pt modelId="{80A40A87-49F9-4EEF-B6FC-7A96EC4F2F39}">
      <dgm:prSet phldrT="[Text]" custT="1"/>
      <dgm:spPr/>
      <dgm:t>
        <a:bodyPr/>
        <a:lstStyle/>
        <a:p>
          <a:r>
            <a:rPr lang="en-US" sz="2400" dirty="0"/>
            <a:t>Cost and Outcome Monitoring</a:t>
          </a:r>
        </a:p>
      </dgm:t>
    </dgm:pt>
    <dgm:pt modelId="{58FFB967-442A-4C05-87CF-C6F5B7808A8B}" type="parTrans" cxnId="{E18ED72F-3FA9-4E8D-B5AE-EE8CDD5A79F5}">
      <dgm:prSet/>
      <dgm:spPr/>
      <dgm:t>
        <a:bodyPr/>
        <a:lstStyle/>
        <a:p>
          <a:endParaRPr lang="en-US"/>
        </a:p>
      </dgm:t>
    </dgm:pt>
    <dgm:pt modelId="{A5D35CAA-4ACE-46F4-A64C-FB29AD52D24B}" type="sibTrans" cxnId="{E18ED72F-3FA9-4E8D-B5AE-EE8CDD5A79F5}">
      <dgm:prSet/>
      <dgm:spPr/>
      <dgm:t>
        <a:bodyPr/>
        <a:lstStyle/>
        <a:p>
          <a:endParaRPr lang="en-US"/>
        </a:p>
      </dgm:t>
    </dgm:pt>
    <dgm:pt modelId="{A6D91CCD-1D72-4D98-BE06-68DF80337041}" type="pres">
      <dgm:prSet presAssocID="{BA614345-5538-4FFB-B35F-2A3457EC9A55}" presName="linear" presStyleCnt="0">
        <dgm:presLayoutVars>
          <dgm:dir/>
          <dgm:animLvl val="lvl"/>
          <dgm:resizeHandles val="exact"/>
        </dgm:presLayoutVars>
      </dgm:prSet>
      <dgm:spPr/>
    </dgm:pt>
    <dgm:pt modelId="{DF3A9491-F280-4E32-B208-1C4E184892AE}" type="pres">
      <dgm:prSet presAssocID="{D3BBB833-8EC5-49BC-BF22-468A5C25F18B}" presName="parentLin" presStyleCnt="0"/>
      <dgm:spPr/>
    </dgm:pt>
    <dgm:pt modelId="{BC40C1EC-D6FE-4F19-AB82-A6C229C15DD4}" type="pres">
      <dgm:prSet presAssocID="{D3BBB833-8EC5-49BC-BF22-468A5C25F18B}" presName="parentLeftMargin" presStyleLbl="node1" presStyleIdx="0" presStyleCnt="3"/>
      <dgm:spPr/>
    </dgm:pt>
    <dgm:pt modelId="{398ABD5E-A71D-4FBD-99A9-26E7035706A9}" type="pres">
      <dgm:prSet presAssocID="{D3BBB833-8EC5-49BC-BF22-468A5C25F18B}" presName="parentText" presStyleLbl="node1" presStyleIdx="0" presStyleCnt="3">
        <dgm:presLayoutVars>
          <dgm:chMax val="0"/>
          <dgm:bulletEnabled val="1"/>
        </dgm:presLayoutVars>
      </dgm:prSet>
      <dgm:spPr/>
    </dgm:pt>
    <dgm:pt modelId="{C09A5A9B-0F31-4FBA-8190-B449FD70A641}" type="pres">
      <dgm:prSet presAssocID="{D3BBB833-8EC5-49BC-BF22-468A5C25F18B}" presName="negativeSpace" presStyleCnt="0"/>
      <dgm:spPr/>
    </dgm:pt>
    <dgm:pt modelId="{798E03FD-6E81-447C-B690-DC98065717CE}" type="pres">
      <dgm:prSet presAssocID="{D3BBB833-8EC5-49BC-BF22-468A5C25F18B}" presName="childText" presStyleLbl="conFgAcc1" presStyleIdx="0" presStyleCnt="3">
        <dgm:presLayoutVars>
          <dgm:bulletEnabled val="1"/>
        </dgm:presLayoutVars>
      </dgm:prSet>
      <dgm:spPr/>
    </dgm:pt>
    <dgm:pt modelId="{B9270B4B-EA6C-44B0-844C-591A01B69FCF}" type="pres">
      <dgm:prSet presAssocID="{7026B9FE-E8C7-43B8-8DA8-420F13E3C91E}" presName="spaceBetweenRectangles" presStyleCnt="0"/>
      <dgm:spPr/>
    </dgm:pt>
    <dgm:pt modelId="{55B87BED-5FA3-4A5E-9BDA-97409E9BF510}" type="pres">
      <dgm:prSet presAssocID="{8ACDF968-A797-4450-BE7A-7D423225F180}" presName="parentLin" presStyleCnt="0"/>
      <dgm:spPr/>
    </dgm:pt>
    <dgm:pt modelId="{22087AC3-7643-477B-81D3-05C53014F917}" type="pres">
      <dgm:prSet presAssocID="{8ACDF968-A797-4450-BE7A-7D423225F180}" presName="parentLeftMargin" presStyleLbl="node1" presStyleIdx="0" presStyleCnt="3"/>
      <dgm:spPr/>
    </dgm:pt>
    <dgm:pt modelId="{9357F55F-6803-466B-9049-27D099978F07}" type="pres">
      <dgm:prSet presAssocID="{8ACDF968-A797-4450-BE7A-7D423225F180}" presName="parentText" presStyleLbl="node1" presStyleIdx="1" presStyleCnt="3">
        <dgm:presLayoutVars>
          <dgm:chMax val="0"/>
          <dgm:bulletEnabled val="1"/>
        </dgm:presLayoutVars>
      </dgm:prSet>
      <dgm:spPr/>
    </dgm:pt>
    <dgm:pt modelId="{358C1875-CCFD-4376-805D-572813BFACF3}" type="pres">
      <dgm:prSet presAssocID="{8ACDF968-A797-4450-BE7A-7D423225F180}" presName="negativeSpace" presStyleCnt="0"/>
      <dgm:spPr/>
    </dgm:pt>
    <dgm:pt modelId="{28B0D10C-D3D4-4840-BA15-D1494AD99E05}" type="pres">
      <dgm:prSet presAssocID="{8ACDF968-A797-4450-BE7A-7D423225F180}" presName="childText" presStyleLbl="conFgAcc1" presStyleIdx="1" presStyleCnt="3">
        <dgm:presLayoutVars>
          <dgm:bulletEnabled val="1"/>
        </dgm:presLayoutVars>
      </dgm:prSet>
      <dgm:spPr/>
    </dgm:pt>
    <dgm:pt modelId="{57AD0F7D-82C2-44DA-984E-E52F11B1E743}" type="pres">
      <dgm:prSet presAssocID="{37AB8773-79C0-4FDE-9986-46030138799E}" presName="spaceBetweenRectangles" presStyleCnt="0"/>
      <dgm:spPr/>
    </dgm:pt>
    <dgm:pt modelId="{1E40C191-E757-4E40-903A-7C3A21D051AC}" type="pres">
      <dgm:prSet presAssocID="{80A40A87-49F9-4EEF-B6FC-7A96EC4F2F39}" presName="parentLin" presStyleCnt="0"/>
      <dgm:spPr/>
    </dgm:pt>
    <dgm:pt modelId="{E175A77A-44A6-40FA-8EF7-9C38CCF71F6D}" type="pres">
      <dgm:prSet presAssocID="{80A40A87-49F9-4EEF-B6FC-7A96EC4F2F39}" presName="parentLeftMargin" presStyleLbl="node1" presStyleIdx="1" presStyleCnt="3"/>
      <dgm:spPr/>
    </dgm:pt>
    <dgm:pt modelId="{5206C478-C5F8-464E-B643-08D09181504E}" type="pres">
      <dgm:prSet presAssocID="{80A40A87-49F9-4EEF-B6FC-7A96EC4F2F39}" presName="parentText" presStyleLbl="node1" presStyleIdx="2" presStyleCnt="3">
        <dgm:presLayoutVars>
          <dgm:chMax val="0"/>
          <dgm:bulletEnabled val="1"/>
        </dgm:presLayoutVars>
      </dgm:prSet>
      <dgm:spPr/>
    </dgm:pt>
    <dgm:pt modelId="{02A8F65A-07BA-457F-913C-91E2A5A01B45}" type="pres">
      <dgm:prSet presAssocID="{80A40A87-49F9-4EEF-B6FC-7A96EC4F2F39}" presName="negativeSpace" presStyleCnt="0"/>
      <dgm:spPr/>
    </dgm:pt>
    <dgm:pt modelId="{66D25F67-D35D-4EEA-A4C8-03216A132F1E}" type="pres">
      <dgm:prSet presAssocID="{80A40A87-49F9-4EEF-B6FC-7A96EC4F2F39}" presName="childText" presStyleLbl="conFgAcc1" presStyleIdx="2" presStyleCnt="3">
        <dgm:presLayoutVars>
          <dgm:bulletEnabled val="1"/>
        </dgm:presLayoutVars>
      </dgm:prSet>
      <dgm:spPr/>
    </dgm:pt>
  </dgm:ptLst>
  <dgm:cxnLst>
    <dgm:cxn modelId="{B7CBA40D-ABED-4E00-9668-99FC41F95D39}" srcId="{BA614345-5538-4FFB-B35F-2A3457EC9A55}" destId="{D3BBB833-8EC5-49BC-BF22-468A5C25F18B}" srcOrd="0" destOrd="0" parTransId="{38F3E4E2-6CDF-4055-8117-9B22886F8CCC}" sibTransId="{7026B9FE-E8C7-43B8-8DA8-420F13E3C91E}"/>
    <dgm:cxn modelId="{E18ED72F-3FA9-4E8D-B5AE-EE8CDD5A79F5}" srcId="{BA614345-5538-4FFB-B35F-2A3457EC9A55}" destId="{80A40A87-49F9-4EEF-B6FC-7A96EC4F2F39}" srcOrd="2" destOrd="0" parTransId="{58FFB967-442A-4C05-87CF-C6F5B7808A8B}" sibTransId="{A5D35CAA-4ACE-46F4-A64C-FB29AD52D24B}"/>
    <dgm:cxn modelId="{88350B5C-AD12-41CF-86DB-46DB53866FA7}" type="presOf" srcId="{D3BBB833-8EC5-49BC-BF22-468A5C25F18B}" destId="{BC40C1EC-D6FE-4F19-AB82-A6C229C15DD4}" srcOrd="0" destOrd="0" presId="urn:microsoft.com/office/officeart/2005/8/layout/list1"/>
    <dgm:cxn modelId="{66A45E7D-1552-4290-947C-BF4D5D30146A}" srcId="{BA614345-5538-4FFB-B35F-2A3457EC9A55}" destId="{8ACDF968-A797-4450-BE7A-7D423225F180}" srcOrd="1" destOrd="0" parTransId="{E228542D-C406-44F3-8930-75D30F5C1A4E}" sibTransId="{37AB8773-79C0-4FDE-9986-46030138799E}"/>
    <dgm:cxn modelId="{77315580-E908-4BB2-A192-CD73060CC5C8}" type="presOf" srcId="{8ACDF968-A797-4450-BE7A-7D423225F180}" destId="{9357F55F-6803-466B-9049-27D099978F07}" srcOrd="1" destOrd="0" presId="urn:microsoft.com/office/officeart/2005/8/layout/list1"/>
    <dgm:cxn modelId="{613D0F83-4475-4326-B42C-B21861746D71}" type="presOf" srcId="{BA614345-5538-4FFB-B35F-2A3457EC9A55}" destId="{A6D91CCD-1D72-4D98-BE06-68DF80337041}" srcOrd="0" destOrd="0" presId="urn:microsoft.com/office/officeart/2005/8/layout/list1"/>
    <dgm:cxn modelId="{7E8F2892-E2B7-4319-ADE5-98C65A6C7293}" type="presOf" srcId="{80A40A87-49F9-4EEF-B6FC-7A96EC4F2F39}" destId="{E175A77A-44A6-40FA-8EF7-9C38CCF71F6D}" srcOrd="0" destOrd="0" presId="urn:microsoft.com/office/officeart/2005/8/layout/list1"/>
    <dgm:cxn modelId="{02A63694-AAC9-4D77-B48C-A47EA4BFF0A2}" type="presOf" srcId="{D3BBB833-8EC5-49BC-BF22-468A5C25F18B}" destId="{398ABD5E-A71D-4FBD-99A9-26E7035706A9}" srcOrd="1" destOrd="0" presId="urn:microsoft.com/office/officeart/2005/8/layout/list1"/>
    <dgm:cxn modelId="{122AFBB0-8B1A-4BE3-8571-309052D25B3B}" type="presOf" srcId="{8ACDF968-A797-4450-BE7A-7D423225F180}" destId="{22087AC3-7643-477B-81D3-05C53014F917}" srcOrd="0" destOrd="0" presId="urn:microsoft.com/office/officeart/2005/8/layout/list1"/>
    <dgm:cxn modelId="{EAFD3EDD-C2F4-4DAB-88F3-00FE92CD786C}" type="presOf" srcId="{80A40A87-49F9-4EEF-B6FC-7A96EC4F2F39}" destId="{5206C478-C5F8-464E-B643-08D09181504E}" srcOrd="1" destOrd="0" presId="urn:microsoft.com/office/officeart/2005/8/layout/list1"/>
    <dgm:cxn modelId="{DC8115BD-E908-47F8-AF8E-399CDFCE1DEE}" type="presParOf" srcId="{A6D91CCD-1D72-4D98-BE06-68DF80337041}" destId="{DF3A9491-F280-4E32-B208-1C4E184892AE}" srcOrd="0" destOrd="0" presId="urn:microsoft.com/office/officeart/2005/8/layout/list1"/>
    <dgm:cxn modelId="{434CC0CF-8599-44C1-89BF-28230EFE0839}" type="presParOf" srcId="{DF3A9491-F280-4E32-B208-1C4E184892AE}" destId="{BC40C1EC-D6FE-4F19-AB82-A6C229C15DD4}" srcOrd="0" destOrd="0" presId="urn:microsoft.com/office/officeart/2005/8/layout/list1"/>
    <dgm:cxn modelId="{64C0490A-9843-44A7-8FC6-A8F96F0B3362}" type="presParOf" srcId="{DF3A9491-F280-4E32-B208-1C4E184892AE}" destId="{398ABD5E-A71D-4FBD-99A9-26E7035706A9}" srcOrd="1" destOrd="0" presId="urn:microsoft.com/office/officeart/2005/8/layout/list1"/>
    <dgm:cxn modelId="{C9002DDA-3ED2-4216-8781-27A11D2DDECF}" type="presParOf" srcId="{A6D91CCD-1D72-4D98-BE06-68DF80337041}" destId="{C09A5A9B-0F31-4FBA-8190-B449FD70A641}" srcOrd="1" destOrd="0" presId="urn:microsoft.com/office/officeart/2005/8/layout/list1"/>
    <dgm:cxn modelId="{48567CDB-585F-45D6-9BD8-B3D7284777EF}" type="presParOf" srcId="{A6D91CCD-1D72-4D98-BE06-68DF80337041}" destId="{798E03FD-6E81-447C-B690-DC98065717CE}" srcOrd="2" destOrd="0" presId="urn:microsoft.com/office/officeart/2005/8/layout/list1"/>
    <dgm:cxn modelId="{5C7FDF39-B0BB-42EA-BB1C-B866173B3552}" type="presParOf" srcId="{A6D91CCD-1D72-4D98-BE06-68DF80337041}" destId="{B9270B4B-EA6C-44B0-844C-591A01B69FCF}" srcOrd="3" destOrd="0" presId="urn:microsoft.com/office/officeart/2005/8/layout/list1"/>
    <dgm:cxn modelId="{7B31B242-A485-4734-B707-06F64181C216}" type="presParOf" srcId="{A6D91CCD-1D72-4D98-BE06-68DF80337041}" destId="{55B87BED-5FA3-4A5E-9BDA-97409E9BF510}" srcOrd="4" destOrd="0" presId="urn:microsoft.com/office/officeart/2005/8/layout/list1"/>
    <dgm:cxn modelId="{5CFBB743-7483-48C4-8E7A-A800B4481ACD}" type="presParOf" srcId="{55B87BED-5FA3-4A5E-9BDA-97409E9BF510}" destId="{22087AC3-7643-477B-81D3-05C53014F917}" srcOrd="0" destOrd="0" presId="urn:microsoft.com/office/officeart/2005/8/layout/list1"/>
    <dgm:cxn modelId="{6ED6EE92-A6D6-4F49-BE5B-F96FA3AB8CED}" type="presParOf" srcId="{55B87BED-5FA3-4A5E-9BDA-97409E9BF510}" destId="{9357F55F-6803-466B-9049-27D099978F07}" srcOrd="1" destOrd="0" presId="urn:microsoft.com/office/officeart/2005/8/layout/list1"/>
    <dgm:cxn modelId="{27C24C79-07B4-422A-9155-59A8C3C369EB}" type="presParOf" srcId="{A6D91CCD-1D72-4D98-BE06-68DF80337041}" destId="{358C1875-CCFD-4376-805D-572813BFACF3}" srcOrd="5" destOrd="0" presId="urn:microsoft.com/office/officeart/2005/8/layout/list1"/>
    <dgm:cxn modelId="{8C9B4FA4-455E-49AF-AFE3-8EB6D641C78B}" type="presParOf" srcId="{A6D91CCD-1D72-4D98-BE06-68DF80337041}" destId="{28B0D10C-D3D4-4840-BA15-D1494AD99E05}" srcOrd="6" destOrd="0" presId="urn:microsoft.com/office/officeart/2005/8/layout/list1"/>
    <dgm:cxn modelId="{FEFA9377-695B-49EE-BEB3-B7B171CEEB9C}" type="presParOf" srcId="{A6D91CCD-1D72-4D98-BE06-68DF80337041}" destId="{57AD0F7D-82C2-44DA-984E-E52F11B1E743}" srcOrd="7" destOrd="0" presId="urn:microsoft.com/office/officeart/2005/8/layout/list1"/>
    <dgm:cxn modelId="{677C5BD4-A8A5-4F68-B6CD-06B62D65DDF2}" type="presParOf" srcId="{A6D91CCD-1D72-4D98-BE06-68DF80337041}" destId="{1E40C191-E757-4E40-903A-7C3A21D051AC}" srcOrd="8" destOrd="0" presId="urn:microsoft.com/office/officeart/2005/8/layout/list1"/>
    <dgm:cxn modelId="{54C8ACB1-E6D1-4A0D-8B3A-0675A019AEFB}" type="presParOf" srcId="{1E40C191-E757-4E40-903A-7C3A21D051AC}" destId="{E175A77A-44A6-40FA-8EF7-9C38CCF71F6D}" srcOrd="0" destOrd="0" presId="urn:microsoft.com/office/officeart/2005/8/layout/list1"/>
    <dgm:cxn modelId="{1AC29A5A-2F83-4CDD-9CDE-A3F81750B48A}" type="presParOf" srcId="{1E40C191-E757-4E40-903A-7C3A21D051AC}" destId="{5206C478-C5F8-464E-B643-08D09181504E}" srcOrd="1" destOrd="0" presId="urn:microsoft.com/office/officeart/2005/8/layout/list1"/>
    <dgm:cxn modelId="{514F7B15-6E91-44C2-A007-36D7CE76DB6B}" type="presParOf" srcId="{A6D91CCD-1D72-4D98-BE06-68DF80337041}" destId="{02A8F65A-07BA-457F-913C-91E2A5A01B45}" srcOrd="9" destOrd="0" presId="urn:microsoft.com/office/officeart/2005/8/layout/list1"/>
    <dgm:cxn modelId="{4FB3EC8F-8E9E-4AA1-8F0F-41A869D3A19A}" type="presParOf" srcId="{A6D91CCD-1D72-4D98-BE06-68DF80337041}" destId="{66D25F67-D35D-4EEA-A4C8-03216A132F1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3DB42-2207-49F1-A462-B323091539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BAAFFA-0C1C-4FD0-B10D-314A5F548774}">
      <dgm:prSet phldrT="[Text]" custT="1"/>
      <dgm:spPr/>
      <dgm:t>
        <a:bodyPr/>
        <a:lstStyle/>
        <a:p>
          <a:pPr algn="ctr"/>
          <a:r>
            <a:rPr lang="en-US" sz="2800" dirty="0"/>
            <a:t>Leadership &amp; Constituency Building</a:t>
          </a:r>
        </a:p>
      </dgm:t>
    </dgm:pt>
    <dgm:pt modelId="{85E6D652-1EBB-43B2-BACF-C9BF87DDBEA9}" type="parTrans" cxnId="{2F8A32DC-D6A1-411E-B30B-138A95751293}">
      <dgm:prSet/>
      <dgm:spPr/>
      <dgm:t>
        <a:bodyPr/>
        <a:lstStyle/>
        <a:p>
          <a:endParaRPr lang="en-US" sz="2800"/>
        </a:p>
      </dgm:t>
    </dgm:pt>
    <dgm:pt modelId="{D1490A98-ADA6-4B5E-AE7F-27C260282F86}" type="sibTrans" cxnId="{2F8A32DC-D6A1-411E-B30B-138A95751293}">
      <dgm:prSet/>
      <dgm:spPr/>
      <dgm:t>
        <a:bodyPr/>
        <a:lstStyle/>
        <a:p>
          <a:endParaRPr lang="en-US" sz="2800"/>
        </a:p>
      </dgm:t>
    </dgm:pt>
    <dgm:pt modelId="{2E99125C-F582-4EDF-A858-0AD873C970BE}">
      <dgm:prSet phldrT="[Text]" custT="1"/>
      <dgm:spPr/>
      <dgm:t>
        <a:bodyPr/>
        <a:lstStyle/>
        <a:p>
          <a:pPr algn="ctr"/>
          <a:r>
            <a:rPr lang="en-US" sz="2800" dirty="0"/>
            <a:t>A Strategic Focus</a:t>
          </a:r>
        </a:p>
      </dgm:t>
    </dgm:pt>
    <dgm:pt modelId="{1B11CB3E-278C-4E67-98F4-B64557ED1C6E}" type="parTrans" cxnId="{DE324825-7D76-4ED7-8698-D8861FCB15EF}">
      <dgm:prSet/>
      <dgm:spPr/>
      <dgm:t>
        <a:bodyPr/>
        <a:lstStyle/>
        <a:p>
          <a:endParaRPr lang="en-US" sz="2800"/>
        </a:p>
      </dgm:t>
    </dgm:pt>
    <dgm:pt modelId="{7BA1A6EE-0E8A-40D2-8B38-054ECC9F0098}" type="sibTrans" cxnId="{DE324825-7D76-4ED7-8698-D8861FCB15EF}">
      <dgm:prSet/>
      <dgm:spPr/>
      <dgm:t>
        <a:bodyPr/>
        <a:lstStyle/>
        <a:p>
          <a:endParaRPr lang="en-US" sz="2800"/>
        </a:p>
      </dgm:t>
    </dgm:pt>
    <dgm:pt modelId="{054E02F4-F3C5-442C-980A-F43A55A4DA73}">
      <dgm:prSet phldrT="[Text]" custT="1"/>
      <dgm:spPr/>
      <dgm:t>
        <a:bodyPr/>
        <a:lstStyle/>
        <a:p>
          <a:pPr algn="ctr"/>
          <a:r>
            <a:rPr lang="en-US" sz="2800" dirty="0"/>
            <a:t>Orientation to Sustainability</a:t>
          </a:r>
        </a:p>
      </dgm:t>
    </dgm:pt>
    <dgm:pt modelId="{39A78DA9-2C60-4014-B379-BB8EC6DC1624}" type="parTrans" cxnId="{C996093B-80A1-4B1B-8CE7-05070B6FC0DC}">
      <dgm:prSet/>
      <dgm:spPr/>
      <dgm:t>
        <a:bodyPr/>
        <a:lstStyle/>
        <a:p>
          <a:endParaRPr lang="en-US" sz="2800"/>
        </a:p>
      </dgm:t>
    </dgm:pt>
    <dgm:pt modelId="{89B9A7AD-FF33-4B3F-870A-1FB62DE2481C}" type="sibTrans" cxnId="{C996093B-80A1-4B1B-8CE7-05070B6FC0DC}">
      <dgm:prSet/>
      <dgm:spPr/>
      <dgm:t>
        <a:bodyPr/>
        <a:lstStyle/>
        <a:p>
          <a:endParaRPr lang="en-US" sz="2800"/>
        </a:p>
      </dgm:t>
    </dgm:pt>
    <dgm:pt modelId="{9B75DA87-35ED-456E-B5C2-778D4419B999}" type="pres">
      <dgm:prSet presAssocID="{8853DB42-2207-49F1-A462-B3230915399C}" presName="linear" presStyleCnt="0">
        <dgm:presLayoutVars>
          <dgm:animLvl val="lvl"/>
          <dgm:resizeHandles val="exact"/>
        </dgm:presLayoutVars>
      </dgm:prSet>
      <dgm:spPr/>
    </dgm:pt>
    <dgm:pt modelId="{ACCC55FD-95C9-4B04-961C-F12947C91C14}" type="pres">
      <dgm:prSet presAssocID="{E0BAAFFA-0C1C-4FD0-B10D-314A5F548774}" presName="parentText" presStyleLbl="node1" presStyleIdx="0" presStyleCnt="3">
        <dgm:presLayoutVars>
          <dgm:chMax val="0"/>
          <dgm:bulletEnabled val="1"/>
        </dgm:presLayoutVars>
      </dgm:prSet>
      <dgm:spPr/>
    </dgm:pt>
    <dgm:pt modelId="{C16B7E52-02F6-4F18-98BF-E51364B91AF9}" type="pres">
      <dgm:prSet presAssocID="{D1490A98-ADA6-4B5E-AE7F-27C260282F86}" presName="spacer" presStyleCnt="0"/>
      <dgm:spPr/>
    </dgm:pt>
    <dgm:pt modelId="{43675F55-1082-4A38-8A63-D72B2790D73B}" type="pres">
      <dgm:prSet presAssocID="{2E99125C-F582-4EDF-A858-0AD873C970BE}" presName="parentText" presStyleLbl="node1" presStyleIdx="1" presStyleCnt="3">
        <dgm:presLayoutVars>
          <dgm:chMax val="0"/>
          <dgm:bulletEnabled val="1"/>
        </dgm:presLayoutVars>
      </dgm:prSet>
      <dgm:spPr/>
    </dgm:pt>
    <dgm:pt modelId="{0505CC5C-C2C7-40C7-9978-0DE58C897934}" type="pres">
      <dgm:prSet presAssocID="{7BA1A6EE-0E8A-40D2-8B38-054ECC9F0098}" presName="spacer" presStyleCnt="0"/>
      <dgm:spPr/>
    </dgm:pt>
    <dgm:pt modelId="{B2DC5D46-61B2-4503-A05A-49A15946B16B}" type="pres">
      <dgm:prSet presAssocID="{054E02F4-F3C5-442C-980A-F43A55A4DA73}" presName="parentText" presStyleLbl="node1" presStyleIdx="2" presStyleCnt="3">
        <dgm:presLayoutVars>
          <dgm:chMax val="0"/>
          <dgm:bulletEnabled val="1"/>
        </dgm:presLayoutVars>
      </dgm:prSet>
      <dgm:spPr/>
    </dgm:pt>
  </dgm:ptLst>
  <dgm:cxnLst>
    <dgm:cxn modelId="{DE324825-7D76-4ED7-8698-D8861FCB15EF}" srcId="{8853DB42-2207-49F1-A462-B3230915399C}" destId="{2E99125C-F582-4EDF-A858-0AD873C970BE}" srcOrd="1" destOrd="0" parTransId="{1B11CB3E-278C-4E67-98F4-B64557ED1C6E}" sibTransId="{7BA1A6EE-0E8A-40D2-8B38-054ECC9F0098}"/>
    <dgm:cxn modelId="{C996093B-80A1-4B1B-8CE7-05070B6FC0DC}" srcId="{8853DB42-2207-49F1-A462-B3230915399C}" destId="{054E02F4-F3C5-442C-980A-F43A55A4DA73}" srcOrd="2" destOrd="0" parTransId="{39A78DA9-2C60-4014-B379-BB8EC6DC1624}" sibTransId="{89B9A7AD-FF33-4B3F-870A-1FB62DE2481C}"/>
    <dgm:cxn modelId="{2A53466E-64AA-4EB3-A434-7CE9140877F6}" type="presOf" srcId="{2E99125C-F582-4EDF-A858-0AD873C970BE}" destId="{43675F55-1082-4A38-8A63-D72B2790D73B}" srcOrd="0" destOrd="0" presId="urn:microsoft.com/office/officeart/2005/8/layout/vList2"/>
    <dgm:cxn modelId="{23873956-3423-439C-A3CA-ED33E78EB4BB}" type="presOf" srcId="{E0BAAFFA-0C1C-4FD0-B10D-314A5F548774}" destId="{ACCC55FD-95C9-4B04-961C-F12947C91C14}" srcOrd="0" destOrd="0" presId="urn:microsoft.com/office/officeart/2005/8/layout/vList2"/>
    <dgm:cxn modelId="{1EC4A786-D0D7-472E-857A-0A6F182DD84A}" type="presOf" srcId="{054E02F4-F3C5-442C-980A-F43A55A4DA73}" destId="{B2DC5D46-61B2-4503-A05A-49A15946B16B}" srcOrd="0" destOrd="0" presId="urn:microsoft.com/office/officeart/2005/8/layout/vList2"/>
    <dgm:cxn modelId="{2F8A32DC-D6A1-411E-B30B-138A95751293}" srcId="{8853DB42-2207-49F1-A462-B3230915399C}" destId="{E0BAAFFA-0C1C-4FD0-B10D-314A5F548774}" srcOrd="0" destOrd="0" parTransId="{85E6D652-1EBB-43B2-BACF-C9BF87DDBEA9}" sibTransId="{D1490A98-ADA6-4B5E-AE7F-27C260282F86}"/>
    <dgm:cxn modelId="{C1399EEE-E55B-42AB-998D-132345280AE0}" type="presOf" srcId="{8853DB42-2207-49F1-A462-B3230915399C}" destId="{9B75DA87-35ED-456E-B5C2-778D4419B999}" srcOrd="0" destOrd="0" presId="urn:microsoft.com/office/officeart/2005/8/layout/vList2"/>
    <dgm:cxn modelId="{0950B98D-B4F5-43DC-9630-762E7ED9E160}" type="presParOf" srcId="{9B75DA87-35ED-456E-B5C2-778D4419B999}" destId="{ACCC55FD-95C9-4B04-961C-F12947C91C14}" srcOrd="0" destOrd="0" presId="urn:microsoft.com/office/officeart/2005/8/layout/vList2"/>
    <dgm:cxn modelId="{9DD4BEB9-1C0B-4B88-8F72-6EA48BC399EF}" type="presParOf" srcId="{9B75DA87-35ED-456E-B5C2-778D4419B999}" destId="{C16B7E52-02F6-4F18-98BF-E51364B91AF9}" srcOrd="1" destOrd="0" presId="urn:microsoft.com/office/officeart/2005/8/layout/vList2"/>
    <dgm:cxn modelId="{AFBFB67C-40DF-40CC-99FF-0B12C6FF21F4}" type="presParOf" srcId="{9B75DA87-35ED-456E-B5C2-778D4419B999}" destId="{43675F55-1082-4A38-8A63-D72B2790D73B}" srcOrd="2" destOrd="0" presId="urn:microsoft.com/office/officeart/2005/8/layout/vList2"/>
    <dgm:cxn modelId="{6568D487-141E-41FA-AA64-6EE977B8ACE2}" type="presParOf" srcId="{9B75DA87-35ED-456E-B5C2-778D4419B999}" destId="{0505CC5C-C2C7-40C7-9978-0DE58C897934}" srcOrd="3" destOrd="0" presId="urn:microsoft.com/office/officeart/2005/8/layout/vList2"/>
    <dgm:cxn modelId="{5C8FCC96-3CBE-4E42-B3B9-5162A866B313}" type="presParOf" srcId="{9B75DA87-35ED-456E-B5C2-778D4419B999}" destId="{B2DC5D46-61B2-4503-A05A-49A15946B16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60E94-6F4A-4E99-815A-8E91B60B205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EC107F4-BD80-4DCC-A1D4-9235A77170F6}">
      <dgm:prSet phldrT="[Text]" custT="1"/>
      <dgm:spPr/>
      <dgm:t>
        <a:bodyPr/>
        <a:lstStyle/>
        <a:p>
          <a:r>
            <a:rPr lang="en-US" sz="1000" b="1" dirty="0">
              <a:solidFill>
                <a:srgbClr val="FFFF00"/>
              </a:solidFill>
            </a:rPr>
            <a:t>System Transformation</a:t>
          </a:r>
        </a:p>
      </dgm:t>
    </dgm:pt>
    <dgm:pt modelId="{E048ACCC-EE53-42CA-BCBB-E8ACF9A39C11}" type="parTrans" cxnId="{CAD04995-4829-4001-B8FD-916679764CD1}">
      <dgm:prSet/>
      <dgm:spPr/>
      <dgm:t>
        <a:bodyPr/>
        <a:lstStyle/>
        <a:p>
          <a:endParaRPr lang="en-US" sz="1200"/>
        </a:p>
      </dgm:t>
    </dgm:pt>
    <dgm:pt modelId="{C66B7B75-D6F1-4F45-B3AA-89FFC0B38CE5}" type="sibTrans" cxnId="{CAD04995-4829-4001-B8FD-916679764CD1}">
      <dgm:prSet/>
      <dgm:spPr/>
      <dgm:t>
        <a:bodyPr/>
        <a:lstStyle/>
        <a:p>
          <a:endParaRPr lang="en-US" sz="1200"/>
        </a:p>
      </dgm:t>
    </dgm:pt>
    <dgm:pt modelId="{DA1D968B-7A55-4C27-BB50-2EA5BED6782B}">
      <dgm:prSet phldrT="[Text]" custT="1"/>
      <dgm:spPr/>
      <dgm:t>
        <a:bodyPr/>
        <a:lstStyle/>
        <a:p>
          <a:r>
            <a:rPr lang="en-US" sz="1200" b="1" dirty="0">
              <a:solidFill>
                <a:schemeClr val="bg1"/>
              </a:solidFill>
            </a:rPr>
            <a:t>Policy </a:t>
          </a:r>
        </a:p>
        <a:p>
          <a:r>
            <a:rPr lang="en-US" sz="1200" b="1" dirty="0">
              <a:solidFill>
                <a:schemeClr val="bg1"/>
              </a:solidFill>
            </a:rPr>
            <a:t>Level</a:t>
          </a:r>
        </a:p>
      </dgm:t>
    </dgm:pt>
    <dgm:pt modelId="{F323DEA4-8C3E-4F9F-ADF8-7DB3A476D15C}" type="parTrans" cxnId="{137DD838-E43A-4B52-B803-8A61ABF7E1BE}">
      <dgm:prSet/>
      <dgm:spPr/>
      <dgm:t>
        <a:bodyPr/>
        <a:lstStyle/>
        <a:p>
          <a:endParaRPr lang="en-US" sz="1200"/>
        </a:p>
      </dgm:t>
    </dgm:pt>
    <dgm:pt modelId="{E3D79C24-FE69-4409-8E64-35BBB2DEC512}" type="sibTrans" cxnId="{137DD838-E43A-4B52-B803-8A61ABF7E1BE}">
      <dgm:prSet/>
      <dgm:spPr/>
      <dgm:t>
        <a:bodyPr/>
        <a:lstStyle/>
        <a:p>
          <a:endParaRPr lang="en-US" sz="1200"/>
        </a:p>
      </dgm:t>
    </dgm:pt>
    <dgm:pt modelId="{C6976CA3-2276-489E-9185-7C5B2374EDF1}">
      <dgm:prSet phldrT="[Text]" custT="1"/>
      <dgm:spPr/>
      <dgm:t>
        <a:bodyPr/>
        <a:lstStyle/>
        <a:p>
          <a:r>
            <a:rPr lang="en-US" sz="1200" b="1" dirty="0">
              <a:solidFill>
                <a:schemeClr val="bg1"/>
              </a:solidFill>
            </a:rPr>
            <a:t>Frontline Practice Level </a:t>
          </a:r>
        </a:p>
      </dgm:t>
    </dgm:pt>
    <dgm:pt modelId="{17C3034B-8CFB-4841-998D-063FA10FFFA5}" type="parTrans" cxnId="{216E8B2A-8569-43B5-B824-ED8752103B7D}">
      <dgm:prSet/>
      <dgm:spPr/>
      <dgm:t>
        <a:bodyPr/>
        <a:lstStyle/>
        <a:p>
          <a:endParaRPr lang="en-US" sz="1200"/>
        </a:p>
      </dgm:t>
    </dgm:pt>
    <dgm:pt modelId="{01446887-BE9F-4A9C-A479-9733572CC8DF}" type="sibTrans" cxnId="{216E8B2A-8569-43B5-B824-ED8752103B7D}">
      <dgm:prSet/>
      <dgm:spPr/>
      <dgm:t>
        <a:bodyPr/>
        <a:lstStyle/>
        <a:p>
          <a:endParaRPr lang="en-US" sz="1200"/>
        </a:p>
      </dgm:t>
    </dgm:pt>
    <dgm:pt modelId="{3E241BC2-9710-4C93-9371-96291FD213E7}">
      <dgm:prSet phldrT="[Text]" custT="1"/>
      <dgm:spPr/>
      <dgm:t>
        <a:bodyPr/>
        <a:lstStyle/>
        <a:p>
          <a:r>
            <a:rPr lang="en-US" sz="1200" b="1" dirty="0">
              <a:solidFill>
                <a:schemeClr val="bg1"/>
              </a:solidFill>
            </a:rPr>
            <a:t>Community Level </a:t>
          </a:r>
        </a:p>
      </dgm:t>
    </dgm:pt>
    <dgm:pt modelId="{D2E565D9-21BB-4E0C-A605-06A3588927D9}" type="parTrans" cxnId="{012CB18F-3368-4B2A-B3BB-5F7068AFFFF5}">
      <dgm:prSet/>
      <dgm:spPr/>
      <dgm:t>
        <a:bodyPr/>
        <a:lstStyle/>
        <a:p>
          <a:endParaRPr lang="en-US" sz="1200"/>
        </a:p>
      </dgm:t>
    </dgm:pt>
    <dgm:pt modelId="{2901568A-CBB9-4EAA-ADB0-0FFADAFD1E1F}" type="sibTrans" cxnId="{012CB18F-3368-4B2A-B3BB-5F7068AFFFF5}">
      <dgm:prSet/>
      <dgm:spPr/>
      <dgm:t>
        <a:bodyPr/>
        <a:lstStyle/>
        <a:p>
          <a:endParaRPr lang="en-US" sz="1200"/>
        </a:p>
      </dgm:t>
    </dgm:pt>
    <dgm:pt modelId="{EA5D5C34-C7EE-4F26-A187-08A7F3F67CA7}">
      <dgm:prSet phldrT="[Text]" custT="1"/>
      <dgm:spPr/>
      <dgm:t>
        <a:bodyPr/>
        <a:lstStyle/>
        <a:p>
          <a:r>
            <a:rPr lang="en-US" sz="1200" b="1" dirty="0">
              <a:solidFill>
                <a:schemeClr val="bg1"/>
              </a:solidFill>
            </a:rPr>
            <a:t>Management Level</a:t>
          </a:r>
        </a:p>
      </dgm:t>
    </dgm:pt>
    <dgm:pt modelId="{3BCEF9B4-3D89-4945-BEAA-9CC876CD43D6}" type="parTrans" cxnId="{D8DD9DF9-98FA-4BE7-8D53-C5D28156C1BA}">
      <dgm:prSet/>
      <dgm:spPr/>
      <dgm:t>
        <a:bodyPr/>
        <a:lstStyle/>
        <a:p>
          <a:endParaRPr lang="en-US" sz="1200"/>
        </a:p>
      </dgm:t>
    </dgm:pt>
    <dgm:pt modelId="{5C2DA34A-C70B-4E0A-B1FA-92537375A099}" type="sibTrans" cxnId="{D8DD9DF9-98FA-4BE7-8D53-C5D28156C1BA}">
      <dgm:prSet/>
      <dgm:spPr/>
      <dgm:t>
        <a:bodyPr/>
        <a:lstStyle/>
        <a:p>
          <a:endParaRPr lang="en-US" sz="1200"/>
        </a:p>
      </dgm:t>
    </dgm:pt>
    <dgm:pt modelId="{677C7E12-C10F-440B-93BB-713FD7F8FC3D}" type="pres">
      <dgm:prSet presAssocID="{F8560E94-6F4A-4E99-815A-8E91B60B205E}" presName="Name0" presStyleCnt="0">
        <dgm:presLayoutVars>
          <dgm:chMax val="1"/>
          <dgm:dir/>
          <dgm:animLvl val="ctr"/>
          <dgm:resizeHandles val="exact"/>
        </dgm:presLayoutVars>
      </dgm:prSet>
      <dgm:spPr/>
    </dgm:pt>
    <dgm:pt modelId="{C80E188F-481E-417A-8AD6-EC0D159519F7}" type="pres">
      <dgm:prSet presAssocID="{6EC107F4-BD80-4DCC-A1D4-9235A77170F6}" presName="centerShape" presStyleLbl="node0" presStyleIdx="0" presStyleCnt="1" custLinFactNeighborX="294" custLinFactNeighborY="-442"/>
      <dgm:spPr/>
    </dgm:pt>
    <dgm:pt modelId="{3BEF015A-1364-44BF-83F1-194BC50B9B1F}" type="pres">
      <dgm:prSet presAssocID="{DA1D968B-7A55-4C27-BB50-2EA5BED6782B}" presName="node" presStyleLbl="node1" presStyleIdx="0" presStyleCnt="4" custScaleX="151237" custScaleY="118663">
        <dgm:presLayoutVars>
          <dgm:bulletEnabled val="1"/>
        </dgm:presLayoutVars>
      </dgm:prSet>
      <dgm:spPr/>
    </dgm:pt>
    <dgm:pt modelId="{0B32BCAD-154C-422F-A054-0EBA9AE34692}" type="pres">
      <dgm:prSet presAssocID="{DA1D968B-7A55-4C27-BB50-2EA5BED6782B}" presName="dummy" presStyleCnt="0"/>
      <dgm:spPr/>
    </dgm:pt>
    <dgm:pt modelId="{5DEEF74A-6E9C-4704-B2BD-BE5296EEAC7D}" type="pres">
      <dgm:prSet presAssocID="{E3D79C24-FE69-4409-8E64-35BBB2DEC512}" presName="sibTrans" presStyleLbl="sibTrans2D1" presStyleIdx="0" presStyleCnt="4"/>
      <dgm:spPr/>
    </dgm:pt>
    <dgm:pt modelId="{E3521FFA-CCDB-4996-85EE-DD82BBBA4AED}" type="pres">
      <dgm:prSet presAssocID="{C6976CA3-2276-489E-9185-7C5B2374EDF1}" presName="node" presStyleLbl="node1" presStyleIdx="1" presStyleCnt="4" custScaleX="147551" custScaleY="131292">
        <dgm:presLayoutVars>
          <dgm:bulletEnabled val="1"/>
        </dgm:presLayoutVars>
      </dgm:prSet>
      <dgm:spPr/>
    </dgm:pt>
    <dgm:pt modelId="{095460AD-91D5-419F-8C8B-82DF2FD29461}" type="pres">
      <dgm:prSet presAssocID="{C6976CA3-2276-489E-9185-7C5B2374EDF1}" presName="dummy" presStyleCnt="0"/>
      <dgm:spPr/>
    </dgm:pt>
    <dgm:pt modelId="{83863923-4BE2-4115-8B4E-5C801091EA72}" type="pres">
      <dgm:prSet presAssocID="{01446887-BE9F-4A9C-A479-9733572CC8DF}" presName="sibTrans" presStyleLbl="sibTrans2D1" presStyleIdx="1" presStyleCnt="4"/>
      <dgm:spPr/>
    </dgm:pt>
    <dgm:pt modelId="{7439CF74-5BE5-4B7E-9ABB-022FB540CFE1}" type="pres">
      <dgm:prSet presAssocID="{3E241BC2-9710-4C93-9371-96291FD213E7}" presName="node" presStyleLbl="node1" presStyleIdx="2" presStyleCnt="4" custScaleX="151238" custScaleY="128490">
        <dgm:presLayoutVars>
          <dgm:bulletEnabled val="1"/>
        </dgm:presLayoutVars>
      </dgm:prSet>
      <dgm:spPr/>
    </dgm:pt>
    <dgm:pt modelId="{E5622ACF-A67D-4A11-B1CD-3E4379598BF1}" type="pres">
      <dgm:prSet presAssocID="{3E241BC2-9710-4C93-9371-96291FD213E7}" presName="dummy" presStyleCnt="0"/>
      <dgm:spPr/>
    </dgm:pt>
    <dgm:pt modelId="{31078598-4FAC-452F-A6B6-3E1C7369828B}" type="pres">
      <dgm:prSet presAssocID="{2901568A-CBB9-4EAA-ADB0-0FFADAFD1E1F}" presName="sibTrans" presStyleLbl="sibTrans2D1" presStyleIdx="2" presStyleCnt="4"/>
      <dgm:spPr/>
    </dgm:pt>
    <dgm:pt modelId="{B51D45EC-7267-4578-B9CC-0040786A12AC}" type="pres">
      <dgm:prSet presAssocID="{EA5D5C34-C7EE-4F26-A187-08A7F3F67CA7}" presName="node" presStyleLbl="node1" presStyleIdx="3" presStyleCnt="4" custScaleX="152875" custScaleY="126378">
        <dgm:presLayoutVars>
          <dgm:bulletEnabled val="1"/>
        </dgm:presLayoutVars>
      </dgm:prSet>
      <dgm:spPr/>
    </dgm:pt>
    <dgm:pt modelId="{F5AE5266-C944-4386-9719-66694EEBCE72}" type="pres">
      <dgm:prSet presAssocID="{EA5D5C34-C7EE-4F26-A187-08A7F3F67CA7}" presName="dummy" presStyleCnt="0"/>
      <dgm:spPr/>
    </dgm:pt>
    <dgm:pt modelId="{49BD5590-4C00-41FD-89D4-93668EEAA20E}" type="pres">
      <dgm:prSet presAssocID="{5C2DA34A-C70B-4E0A-B1FA-92537375A099}" presName="sibTrans" presStyleLbl="sibTrans2D1" presStyleIdx="3" presStyleCnt="4"/>
      <dgm:spPr/>
    </dgm:pt>
  </dgm:ptLst>
  <dgm:cxnLst>
    <dgm:cxn modelId="{0D634310-2577-4E9C-B8B0-5F1A4DFBED63}" type="presOf" srcId="{E3D79C24-FE69-4409-8E64-35BBB2DEC512}" destId="{5DEEF74A-6E9C-4704-B2BD-BE5296EEAC7D}" srcOrd="0" destOrd="0" presId="urn:microsoft.com/office/officeart/2005/8/layout/radial6"/>
    <dgm:cxn modelId="{AC9D4E1E-0DAA-4DE5-A513-B987E37D126E}" type="presOf" srcId="{2901568A-CBB9-4EAA-ADB0-0FFADAFD1E1F}" destId="{31078598-4FAC-452F-A6B6-3E1C7369828B}" srcOrd="0" destOrd="0" presId="urn:microsoft.com/office/officeart/2005/8/layout/radial6"/>
    <dgm:cxn modelId="{FF828A29-C862-40BF-A9DB-1F53675343EE}" type="presOf" srcId="{EA5D5C34-C7EE-4F26-A187-08A7F3F67CA7}" destId="{B51D45EC-7267-4578-B9CC-0040786A12AC}" srcOrd="0" destOrd="0" presId="urn:microsoft.com/office/officeart/2005/8/layout/radial6"/>
    <dgm:cxn modelId="{216E8B2A-8569-43B5-B824-ED8752103B7D}" srcId="{6EC107F4-BD80-4DCC-A1D4-9235A77170F6}" destId="{C6976CA3-2276-489E-9185-7C5B2374EDF1}" srcOrd="1" destOrd="0" parTransId="{17C3034B-8CFB-4841-998D-063FA10FFFA5}" sibTransId="{01446887-BE9F-4A9C-A479-9733572CC8DF}"/>
    <dgm:cxn modelId="{137DD838-E43A-4B52-B803-8A61ABF7E1BE}" srcId="{6EC107F4-BD80-4DCC-A1D4-9235A77170F6}" destId="{DA1D968B-7A55-4C27-BB50-2EA5BED6782B}" srcOrd="0" destOrd="0" parTransId="{F323DEA4-8C3E-4F9F-ADF8-7DB3A476D15C}" sibTransId="{E3D79C24-FE69-4409-8E64-35BBB2DEC512}"/>
    <dgm:cxn modelId="{70EC645D-9B85-458C-9DE8-571370C9324B}" type="presOf" srcId="{DA1D968B-7A55-4C27-BB50-2EA5BED6782B}" destId="{3BEF015A-1364-44BF-83F1-194BC50B9B1F}" srcOrd="0" destOrd="0" presId="urn:microsoft.com/office/officeart/2005/8/layout/radial6"/>
    <dgm:cxn modelId="{654EB06D-8714-40AF-AEDE-0DCF40F82A38}" type="presOf" srcId="{3E241BC2-9710-4C93-9371-96291FD213E7}" destId="{7439CF74-5BE5-4B7E-9ABB-022FB540CFE1}" srcOrd="0" destOrd="0" presId="urn:microsoft.com/office/officeart/2005/8/layout/radial6"/>
    <dgm:cxn modelId="{AFBED54D-8793-4B2A-BD04-80A3C5FFD1B8}" type="presOf" srcId="{C6976CA3-2276-489E-9185-7C5B2374EDF1}" destId="{E3521FFA-CCDB-4996-85EE-DD82BBBA4AED}" srcOrd="0" destOrd="0" presId="urn:microsoft.com/office/officeart/2005/8/layout/radial6"/>
    <dgm:cxn modelId="{3616C487-8A5E-4C56-B027-ECCFA7DD5DD3}" type="presOf" srcId="{6EC107F4-BD80-4DCC-A1D4-9235A77170F6}" destId="{C80E188F-481E-417A-8AD6-EC0D159519F7}" srcOrd="0" destOrd="0" presId="urn:microsoft.com/office/officeart/2005/8/layout/radial6"/>
    <dgm:cxn modelId="{012CB18F-3368-4B2A-B3BB-5F7068AFFFF5}" srcId="{6EC107F4-BD80-4DCC-A1D4-9235A77170F6}" destId="{3E241BC2-9710-4C93-9371-96291FD213E7}" srcOrd="2" destOrd="0" parTransId="{D2E565D9-21BB-4E0C-A605-06A3588927D9}" sibTransId="{2901568A-CBB9-4EAA-ADB0-0FFADAFD1E1F}"/>
    <dgm:cxn modelId="{CAD04995-4829-4001-B8FD-916679764CD1}" srcId="{F8560E94-6F4A-4E99-815A-8E91B60B205E}" destId="{6EC107F4-BD80-4DCC-A1D4-9235A77170F6}" srcOrd="0" destOrd="0" parTransId="{E048ACCC-EE53-42CA-BCBB-E8ACF9A39C11}" sibTransId="{C66B7B75-D6F1-4F45-B3AA-89FFC0B38CE5}"/>
    <dgm:cxn modelId="{F859EBA3-91CB-4CEF-B0A3-25D9C6499BDA}" type="presOf" srcId="{01446887-BE9F-4A9C-A479-9733572CC8DF}" destId="{83863923-4BE2-4115-8B4E-5C801091EA72}" srcOrd="0" destOrd="0" presId="urn:microsoft.com/office/officeart/2005/8/layout/radial6"/>
    <dgm:cxn modelId="{77CF75ED-371C-4B2D-9776-1C9CB1A2CC50}" type="presOf" srcId="{5C2DA34A-C70B-4E0A-B1FA-92537375A099}" destId="{49BD5590-4C00-41FD-89D4-93668EEAA20E}" srcOrd="0" destOrd="0" presId="urn:microsoft.com/office/officeart/2005/8/layout/radial6"/>
    <dgm:cxn modelId="{7357B6F2-9DEB-4411-991A-48C403DDC50F}" type="presOf" srcId="{F8560E94-6F4A-4E99-815A-8E91B60B205E}" destId="{677C7E12-C10F-440B-93BB-713FD7F8FC3D}" srcOrd="0" destOrd="0" presId="urn:microsoft.com/office/officeart/2005/8/layout/radial6"/>
    <dgm:cxn modelId="{D8DD9DF9-98FA-4BE7-8D53-C5D28156C1BA}" srcId="{6EC107F4-BD80-4DCC-A1D4-9235A77170F6}" destId="{EA5D5C34-C7EE-4F26-A187-08A7F3F67CA7}" srcOrd="3" destOrd="0" parTransId="{3BCEF9B4-3D89-4945-BEAA-9CC876CD43D6}" sibTransId="{5C2DA34A-C70B-4E0A-B1FA-92537375A099}"/>
    <dgm:cxn modelId="{9535AA7C-CD8D-4C81-8A22-C2ED6CEC89E0}" type="presParOf" srcId="{677C7E12-C10F-440B-93BB-713FD7F8FC3D}" destId="{C80E188F-481E-417A-8AD6-EC0D159519F7}" srcOrd="0" destOrd="0" presId="urn:microsoft.com/office/officeart/2005/8/layout/radial6"/>
    <dgm:cxn modelId="{53FD55E5-87B4-40C1-A091-3800D30B3A02}" type="presParOf" srcId="{677C7E12-C10F-440B-93BB-713FD7F8FC3D}" destId="{3BEF015A-1364-44BF-83F1-194BC50B9B1F}" srcOrd="1" destOrd="0" presId="urn:microsoft.com/office/officeart/2005/8/layout/radial6"/>
    <dgm:cxn modelId="{D43281C6-73F7-4D0A-BCA0-ACE4CBA2660D}" type="presParOf" srcId="{677C7E12-C10F-440B-93BB-713FD7F8FC3D}" destId="{0B32BCAD-154C-422F-A054-0EBA9AE34692}" srcOrd="2" destOrd="0" presId="urn:microsoft.com/office/officeart/2005/8/layout/radial6"/>
    <dgm:cxn modelId="{64D83941-87C5-4A38-8ABB-011B217A1E65}" type="presParOf" srcId="{677C7E12-C10F-440B-93BB-713FD7F8FC3D}" destId="{5DEEF74A-6E9C-4704-B2BD-BE5296EEAC7D}" srcOrd="3" destOrd="0" presId="urn:microsoft.com/office/officeart/2005/8/layout/radial6"/>
    <dgm:cxn modelId="{48BD138B-2C2E-4C8C-A453-0C7066CA450E}" type="presParOf" srcId="{677C7E12-C10F-440B-93BB-713FD7F8FC3D}" destId="{E3521FFA-CCDB-4996-85EE-DD82BBBA4AED}" srcOrd="4" destOrd="0" presId="urn:microsoft.com/office/officeart/2005/8/layout/radial6"/>
    <dgm:cxn modelId="{1ABD8D8D-C49A-4173-B443-7A8FA0928542}" type="presParOf" srcId="{677C7E12-C10F-440B-93BB-713FD7F8FC3D}" destId="{095460AD-91D5-419F-8C8B-82DF2FD29461}" srcOrd="5" destOrd="0" presId="urn:microsoft.com/office/officeart/2005/8/layout/radial6"/>
    <dgm:cxn modelId="{9D5FF281-D929-4D4E-91EB-DD41E2D79ACA}" type="presParOf" srcId="{677C7E12-C10F-440B-93BB-713FD7F8FC3D}" destId="{83863923-4BE2-4115-8B4E-5C801091EA72}" srcOrd="6" destOrd="0" presId="urn:microsoft.com/office/officeart/2005/8/layout/radial6"/>
    <dgm:cxn modelId="{40AB74BD-4475-4934-87D5-541294F77AAF}" type="presParOf" srcId="{677C7E12-C10F-440B-93BB-713FD7F8FC3D}" destId="{7439CF74-5BE5-4B7E-9ABB-022FB540CFE1}" srcOrd="7" destOrd="0" presId="urn:microsoft.com/office/officeart/2005/8/layout/radial6"/>
    <dgm:cxn modelId="{08AB34D8-8310-47FB-AF5B-DC0029351A46}" type="presParOf" srcId="{677C7E12-C10F-440B-93BB-713FD7F8FC3D}" destId="{E5622ACF-A67D-4A11-B1CD-3E4379598BF1}" srcOrd="8" destOrd="0" presId="urn:microsoft.com/office/officeart/2005/8/layout/radial6"/>
    <dgm:cxn modelId="{8269F0F4-562D-41A8-8379-233A6A7E5C75}" type="presParOf" srcId="{677C7E12-C10F-440B-93BB-713FD7F8FC3D}" destId="{31078598-4FAC-452F-A6B6-3E1C7369828B}" srcOrd="9" destOrd="0" presId="urn:microsoft.com/office/officeart/2005/8/layout/radial6"/>
    <dgm:cxn modelId="{B6132387-7D9D-4A81-BF9A-BC2E433A1E19}" type="presParOf" srcId="{677C7E12-C10F-440B-93BB-713FD7F8FC3D}" destId="{B51D45EC-7267-4578-B9CC-0040786A12AC}" srcOrd="10" destOrd="0" presId="urn:microsoft.com/office/officeart/2005/8/layout/radial6"/>
    <dgm:cxn modelId="{1743C880-1C7E-43E8-932A-1AD068BDABB4}" type="presParOf" srcId="{677C7E12-C10F-440B-93BB-713FD7F8FC3D}" destId="{F5AE5266-C944-4386-9719-66694EEBCE72}" srcOrd="11" destOrd="0" presId="urn:microsoft.com/office/officeart/2005/8/layout/radial6"/>
    <dgm:cxn modelId="{9EFE029F-980A-46BA-A19A-B54E912082C2}" type="presParOf" srcId="{677C7E12-C10F-440B-93BB-713FD7F8FC3D}" destId="{49BD5590-4C00-41FD-89D4-93668EEAA20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05A9F3-7761-44E2-8CBD-776D578C7845}"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95F0D72-A0BD-4D44-AF92-32EBEEA70DC1}">
      <dgm:prSet phldrT="[Text]" custT="1"/>
      <dgm:spPr/>
      <dgm:t>
        <a:bodyPr/>
        <a:lstStyle/>
        <a:p>
          <a:endParaRPr lang="en-US" sz="1200" dirty="0"/>
        </a:p>
        <a:p>
          <a:endParaRPr lang="en-US" sz="1200" dirty="0"/>
        </a:p>
        <a:p>
          <a:endParaRPr lang="en-US" sz="1200" dirty="0"/>
        </a:p>
        <a:p>
          <a:endParaRPr lang="en-US" sz="1200" dirty="0"/>
        </a:p>
        <a:p>
          <a:endParaRPr lang="en-US" sz="1200" dirty="0">
            <a:solidFill>
              <a:schemeClr val="tx1"/>
            </a:solidFill>
          </a:endParaRPr>
        </a:p>
        <a:p>
          <a:r>
            <a:rPr lang="en-US" sz="1200" dirty="0">
              <a:solidFill>
                <a:schemeClr val="tx1"/>
              </a:solidFill>
            </a:rPr>
            <a:t>*Recipients of information </a:t>
          </a:r>
        </a:p>
        <a:p>
          <a:r>
            <a:rPr lang="en-US" sz="1200" dirty="0">
              <a:solidFill>
                <a:schemeClr val="tx1"/>
              </a:solidFill>
            </a:rPr>
            <a:t>*Unheard voice in program evaluation</a:t>
          </a:r>
        </a:p>
        <a:p>
          <a:r>
            <a:rPr lang="en-US" sz="1200" dirty="0">
              <a:solidFill>
                <a:schemeClr val="tx1"/>
              </a:solidFill>
            </a:rPr>
            <a:t>*Recipients of services</a:t>
          </a:r>
        </a:p>
        <a:p>
          <a:r>
            <a:rPr lang="en-US" sz="1200" dirty="0">
              <a:solidFill>
                <a:schemeClr val="tx1"/>
              </a:solidFill>
            </a:rPr>
            <a:t>*Uninvited key stake holders in training initiatives</a:t>
          </a:r>
        </a:p>
        <a:p>
          <a:r>
            <a:rPr lang="en-US" sz="1200" dirty="0">
              <a:solidFill>
                <a:schemeClr val="tx1"/>
              </a:solidFill>
            </a:rPr>
            <a:t>*Anger adversity  &amp; resistance </a:t>
          </a:r>
        </a:p>
        <a:p>
          <a:r>
            <a:rPr lang="en-US" sz="1200" dirty="0">
              <a:solidFill>
                <a:schemeClr val="tx1"/>
              </a:solidFill>
            </a:rPr>
            <a:t> </a:t>
          </a:r>
        </a:p>
        <a:p>
          <a:endParaRPr lang="en-US" sz="1200" dirty="0">
            <a:solidFill>
              <a:schemeClr val="tx1"/>
            </a:solidFill>
          </a:endParaRPr>
        </a:p>
        <a:p>
          <a:r>
            <a:rPr lang="en-US" sz="1200" dirty="0">
              <a:solidFill>
                <a:schemeClr val="tx1"/>
              </a:solidFill>
            </a:rPr>
            <a:t> </a:t>
          </a:r>
        </a:p>
        <a:p>
          <a:r>
            <a:rPr lang="en-US" sz="1200" dirty="0">
              <a:solidFill>
                <a:schemeClr val="tx1"/>
              </a:solidFill>
            </a:rPr>
            <a:t>  </a:t>
          </a:r>
        </a:p>
        <a:p>
          <a:endParaRPr lang="en-US" sz="1200" dirty="0">
            <a:solidFill>
              <a:schemeClr val="tx1"/>
            </a:solidFill>
          </a:endParaRPr>
        </a:p>
      </dgm:t>
    </dgm:pt>
    <dgm:pt modelId="{2082FC99-40E9-4EB7-884F-82DF990962A5}" type="parTrans" cxnId="{9FBF28C4-F074-41C8-9B94-0D4E4F354999}">
      <dgm:prSet/>
      <dgm:spPr/>
      <dgm:t>
        <a:bodyPr/>
        <a:lstStyle/>
        <a:p>
          <a:endParaRPr lang="en-US" sz="1400"/>
        </a:p>
      </dgm:t>
    </dgm:pt>
    <dgm:pt modelId="{96AE525B-0ED5-405D-87B2-222E1501CBFF}" type="sibTrans" cxnId="{9FBF28C4-F074-41C8-9B94-0D4E4F354999}">
      <dgm:prSet/>
      <dgm:spPr/>
      <dgm:t>
        <a:bodyPr/>
        <a:lstStyle/>
        <a:p>
          <a:endParaRPr lang="en-US" sz="1400"/>
        </a:p>
      </dgm:t>
    </dgm:pt>
    <dgm:pt modelId="{2490F1BD-A2E6-475B-A768-33B831BD1EBC}">
      <dgm:prSet phldrT="[Text]" custT="1"/>
      <dgm:spPr/>
      <dgm:t>
        <a:bodyP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*Passive partners in service planning</a:t>
          </a:r>
        </a:p>
        <a:p>
          <a:r>
            <a:rPr lang="en-US" sz="1200" dirty="0">
              <a:solidFill>
                <a:schemeClr val="tx1"/>
              </a:solidFill>
            </a:rPr>
            <a:t>*Participate in program evaluation </a:t>
          </a:r>
        </a:p>
        <a:p>
          <a:r>
            <a:rPr lang="en-US" sz="1200" dirty="0">
              <a:solidFill>
                <a:schemeClr val="tx1"/>
              </a:solidFill>
            </a:rPr>
            <a:t>*Partners in planning and developing services</a:t>
          </a:r>
        </a:p>
        <a:p>
          <a:r>
            <a:rPr lang="en-US" sz="1200" dirty="0">
              <a:solidFill>
                <a:schemeClr val="tx1"/>
              </a:solidFill>
            </a:rPr>
            <a:t>*Participants in training initiatives</a:t>
          </a:r>
        </a:p>
        <a:p>
          <a:r>
            <a:rPr lang="en-US" sz="1200" dirty="0">
              <a:solidFill>
                <a:schemeClr val="tx1"/>
              </a:solidFill>
            </a:rPr>
            <a:t>*Self- advocacy  </a:t>
          </a:r>
        </a:p>
        <a:p>
          <a:r>
            <a:rPr lang="en-US" sz="1200" dirty="0">
              <a:solidFill>
                <a:schemeClr val="tx1"/>
              </a:solidFill>
            </a:rPr>
            <a:t> </a:t>
          </a:r>
        </a:p>
        <a:p>
          <a:endParaRPr lang="en-US" sz="1200" dirty="0">
            <a:solidFill>
              <a:schemeClr val="tx1"/>
            </a:solidFill>
          </a:endParaRPr>
        </a:p>
        <a:p>
          <a:r>
            <a:rPr lang="en-US" sz="1200" dirty="0">
              <a:solidFill>
                <a:schemeClr val="tx1"/>
              </a:solidFill>
            </a:rPr>
            <a:t> </a:t>
          </a:r>
        </a:p>
        <a:p>
          <a:endParaRPr lang="en-US" sz="1200" dirty="0">
            <a:solidFill>
              <a:schemeClr val="tx1"/>
            </a:solidFill>
          </a:endParaRPr>
        </a:p>
      </dgm:t>
    </dgm:pt>
    <dgm:pt modelId="{C7573F20-025D-4E33-88AA-65CAD742C9E0}" type="parTrans" cxnId="{8A5500B5-D283-463D-87D2-809F76FEB790}">
      <dgm:prSet/>
      <dgm:spPr/>
      <dgm:t>
        <a:bodyPr/>
        <a:lstStyle/>
        <a:p>
          <a:endParaRPr lang="en-US" sz="1400"/>
        </a:p>
      </dgm:t>
    </dgm:pt>
    <dgm:pt modelId="{02CE1F90-AAD0-4A02-BCB6-B59335AB1111}" type="sibTrans" cxnId="{8A5500B5-D283-463D-87D2-809F76FEB790}">
      <dgm:prSet/>
      <dgm:spPr/>
      <dgm:t>
        <a:bodyPr/>
        <a:lstStyle/>
        <a:p>
          <a:endParaRPr lang="en-US" sz="1400"/>
        </a:p>
      </dgm:t>
    </dgm:pt>
    <dgm:pt modelId="{55DD6400-893A-4CB6-9E06-B44384BF020E}">
      <dgm:prSet phldrT="[Text]" custT="1"/>
      <dgm:spPr/>
      <dgm:t>
        <a:bodyPr/>
        <a:lstStyle/>
        <a:p>
          <a:r>
            <a:rPr lang="en-US" sz="1200" dirty="0">
              <a:solidFill>
                <a:schemeClr val="tx1"/>
              </a:solidFill>
            </a:rPr>
            <a:t>*Service planning team leader</a:t>
          </a:r>
        </a:p>
        <a:p>
          <a:r>
            <a:rPr lang="en-US" sz="1200" dirty="0">
              <a:solidFill>
                <a:schemeClr val="tx1"/>
              </a:solidFill>
            </a:rPr>
            <a:t>*Partner (or independent) in developing  and conducting program evaluation </a:t>
          </a:r>
        </a:p>
        <a:p>
          <a:r>
            <a:rPr lang="en-US" sz="1200" dirty="0">
              <a:solidFill>
                <a:schemeClr val="tx1"/>
              </a:solidFill>
            </a:rPr>
            <a:t>*Service providers </a:t>
          </a:r>
        </a:p>
        <a:p>
          <a:r>
            <a:rPr lang="en-US" sz="1200" dirty="0">
              <a:solidFill>
                <a:schemeClr val="tx1"/>
              </a:solidFill>
            </a:rPr>
            <a:t>*Partners and independent consultants </a:t>
          </a:r>
        </a:p>
        <a:p>
          <a:r>
            <a:rPr lang="en-US" sz="1200" dirty="0">
              <a:solidFill>
                <a:schemeClr val="tx1"/>
              </a:solidFill>
            </a:rPr>
            <a:t>*Advocacy &amp; peer  support </a:t>
          </a:r>
        </a:p>
        <a:p>
          <a:endParaRPr lang="en-US" sz="1200" dirty="0">
            <a:solidFill>
              <a:schemeClr val="bg1"/>
            </a:solidFill>
          </a:endParaRPr>
        </a:p>
      </dgm:t>
    </dgm:pt>
    <dgm:pt modelId="{DE117B48-D27E-4402-ACE4-E5318CD47A09}" type="parTrans" cxnId="{CB87726B-68A7-4B59-ADFE-92A8BB4635CF}">
      <dgm:prSet/>
      <dgm:spPr/>
      <dgm:t>
        <a:bodyPr/>
        <a:lstStyle/>
        <a:p>
          <a:endParaRPr lang="en-US" sz="1400"/>
        </a:p>
      </dgm:t>
    </dgm:pt>
    <dgm:pt modelId="{C9CD4C07-48FD-48E3-8BB2-5ECD15A1110B}" type="sibTrans" cxnId="{CB87726B-68A7-4B59-ADFE-92A8BB4635CF}">
      <dgm:prSet/>
      <dgm:spPr/>
      <dgm:t>
        <a:bodyPr/>
        <a:lstStyle/>
        <a:p>
          <a:endParaRPr lang="en-US" sz="1400"/>
        </a:p>
      </dgm:t>
    </dgm:pt>
    <dgm:pt modelId="{1884D1EF-2472-4696-B10A-F8A22CBD42CF}" type="pres">
      <dgm:prSet presAssocID="{F705A9F3-7761-44E2-8CBD-776D578C7845}" presName="Name0" presStyleCnt="0">
        <dgm:presLayoutVars>
          <dgm:dir/>
          <dgm:resizeHandles val="exact"/>
        </dgm:presLayoutVars>
      </dgm:prSet>
      <dgm:spPr/>
    </dgm:pt>
    <dgm:pt modelId="{23A3FB24-73E0-4101-B507-F0F8E5DF0664}" type="pres">
      <dgm:prSet presAssocID="{A95F0D72-A0BD-4D44-AF92-32EBEEA70DC1}" presName="composite" presStyleCnt="0"/>
      <dgm:spPr/>
    </dgm:pt>
    <dgm:pt modelId="{3DE7E97A-9116-4BA5-A061-9AA99BBBA2E6}" type="pres">
      <dgm:prSet presAssocID="{A95F0D72-A0BD-4D44-AF92-32EBEEA70DC1}" presName="bgChev" presStyleLbl="node1" presStyleIdx="0" presStyleCnt="3" custScaleX="224630" custScaleY="413537"/>
      <dgm:spPr/>
    </dgm:pt>
    <dgm:pt modelId="{5CB828D5-5CD8-43A3-A60F-001C78E2FB8A}" type="pres">
      <dgm:prSet presAssocID="{A95F0D72-A0BD-4D44-AF92-32EBEEA70DC1}" presName="txNode" presStyleLbl="fgAcc1" presStyleIdx="0" presStyleCnt="3" custScaleX="167880" custScaleY="652776" custLinFactNeighborX="-18390" custLinFactNeighborY="294">
        <dgm:presLayoutVars>
          <dgm:bulletEnabled val="1"/>
        </dgm:presLayoutVars>
      </dgm:prSet>
      <dgm:spPr/>
    </dgm:pt>
    <dgm:pt modelId="{85BF1DC1-14FD-424A-A7C2-604074F45560}" type="pres">
      <dgm:prSet presAssocID="{96AE525B-0ED5-405D-87B2-222E1501CBFF}" presName="compositeSpace" presStyleCnt="0"/>
      <dgm:spPr/>
    </dgm:pt>
    <dgm:pt modelId="{AF2BCA09-6049-4C7D-A267-DA05907BBD83}" type="pres">
      <dgm:prSet presAssocID="{2490F1BD-A2E6-475B-A768-33B831BD1EBC}" presName="composite" presStyleCnt="0"/>
      <dgm:spPr/>
    </dgm:pt>
    <dgm:pt modelId="{202CFBB7-7AB4-4333-9A35-10AF4191E9F7}" type="pres">
      <dgm:prSet presAssocID="{2490F1BD-A2E6-475B-A768-33B831BD1EBC}" presName="bgChev" presStyleLbl="node1" presStyleIdx="1" presStyleCnt="3" custScaleX="249229" custScaleY="427480" custLinFactNeighborX="6895" custLinFactNeighborY="-1059"/>
      <dgm:spPr/>
    </dgm:pt>
    <dgm:pt modelId="{7D79FB01-9E8C-47F7-A266-E0C906395EAB}" type="pres">
      <dgm:prSet presAssocID="{2490F1BD-A2E6-475B-A768-33B831BD1EBC}" presName="txNode" presStyleLbl="fgAcc1" presStyleIdx="1" presStyleCnt="3" custScaleX="180875" custScaleY="620267" custLinFactNeighborX="-8789" custLinFactNeighborY="1349">
        <dgm:presLayoutVars>
          <dgm:bulletEnabled val="1"/>
        </dgm:presLayoutVars>
      </dgm:prSet>
      <dgm:spPr/>
    </dgm:pt>
    <dgm:pt modelId="{4313D3F7-DF2A-4D0A-A98D-563B07AAE388}" type="pres">
      <dgm:prSet presAssocID="{02CE1F90-AAD0-4A02-BCB6-B59335AB1111}" presName="compositeSpace" presStyleCnt="0"/>
      <dgm:spPr/>
    </dgm:pt>
    <dgm:pt modelId="{605A79A2-44F6-4A91-9249-AED464EFD43B}" type="pres">
      <dgm:prSet presAssocID="{55DD6400-893A-4CB6-9E06-B44384BF020E}" presName="composite" presStyleCnt="0"/>
      <dgm:spPr/>
    </dgm:pt>
    <dgm:pt modelId="{FEE1AE0E-DF8F-4F1F-A629-11ACE80C7BDA}" type="pres">
      <dgm:prSet presAssocID="{55DD6400-893A-4CB6-9E06-B44384BF020E}" presName="bgChev" presStyleLbl="node1" presStyleIdx="2" presStyleCnt="3" custScaleX="273222" custScaleY="417271" custLinFactNeighborX="-1412" custLinFactNeighborY="1997"/>
      <dgm:spPr/>
    </dgm:pt>
    <dgm:pt modelId="{5CCB58B6-60F6-4A96-9370-3E28F8C9C9DF}" type="pres">
      <dgm:prSet presAssocID="{55DD6400-893A-4CB6-9E06-B44384BF020E}" presName="txNode" presStyleLbl="fgAcc1" presStyleIdx="2" presStyleCnt="3" custScaleX="197867" custScaleY="773010" custLinFactNeighborX="-23422" custLinFactNeighborY="-1188">
        <dgm:presLayoutVars>
          <dgm:bulletEnabled val="1"/>
        </dgm:presLayoutVars>
      </dgm:prSet>
      <dgm:spPr/>
    </dgm:pt>
  </dgm:ptLst>
  <dgm:cxnLst>
    <dgm:cxn modelId="{2F86C732-47AF-46FB-BED5-23E32EDAB833}" type="presOf" srcId="{F705A9F3-7761-44E2-8CBD-776D578C7845}" destId="{1884D1EF-2472-4696-B10A-F8A22CBD42CF}" srcOrd="0" destOrd="0" presId="urn:microsoft.com/office/officeart/2005/8/layout/chevronAccent+Icon"/>
    <dgm:cxn modelId="{CB87726B-68A7-4B59-ADFE-92A8BB4635CF}" srcId="{F705A9F3-7761-44E2-8CBD-776D578C7845}" destId="{55DD6400-893A-4CB6-9E06-B44384BF020E}" srcOrd="2" destOrd="0" parTransId="{DE117B48-D27E-4402-ACE4-E5318CD47A09}" sibTransId="{C9CD4C07-48FD-48E3-8BB2-5ECD15A1110B}"/>
    <dgm:cxn modelId="{76297255-E329-4A20-9AB1-EA0220B6966B}" type="presOf" srcId="{A95F0D72-A0BD-4D44-AF92-32EBEEA70DC1}" destId="{5CB828D5-5CD8-43A3-A60F-001C78E2FB8A}" srcOrd="0" destOrd="0" presId="urn:microsoft.com/office/officeart/2005/8/layout/chevronAccent+Icon"/>
    <dgm:cxn modelId="{B33CA775-3612-478E-B657-E0CB270F4E61}" type="presOf" srcId="{55DD6400-893A-4CB6-9E06-B44384BF020E}" destId="{5CCB58B6-60F6-4A96-9370-3E28F8C9C9DF}" srcOrd="0" destOrd="0" presId="urn:microsoft.com/office/officeart/2005/8/layout/chevronAccent+Icon"/>
    <dgm:cxn modelId="{0ADA0881-5C6F-46E6-86EA-D95F28324BDF}" type="presOf" srcId="{2490F1BD-A2E6-475B-A768-33B831BD1EBC}" destId="{7D79FB01-9E8C-47F7-A266-E0C906395EAB}" srcOrd="0" destOrd="0" presId="urn:microsoft.com/office/officeart/2005/8/layout/chevronAccent+Icon"/>
    <dgm:cxn modelId="{8A5500B5-D283-463D-87D2-809F76FEB790}" srcId="{F705A9F3-7761-44E2-8CBD-776D578C7845}" destId="{2490F1BD-A2E6-475B-A768-33B831BD1EBC}" srcOrd="1" destOrd="0" parTransId="{C7573F20-025D-4E33-88AA-65CAD742C9E0}" sibTransId="{02CE1F90-AAD0-4A02-BCB6-B59335AB1111}"/>
    <dgm:cxn modelId="{9FBF28C4-F074-41C8-9B94-0D4E4F354999}" srcId="{F705A9F3-7761-44E2-8CBD-776D578C7845}" destId="{A95F0D72-A0BD-4D44-AF92-32EBEEA70DC1}" srcOrd="0" destOrd="0" parTransId="{2082FC99-40E9-4EB7-884F-82DF990962A5}" sibTransId="{96AE525B-0ED5-405D-87B2-222E1501CBFF}"/>
    <dgm:cxn modelId="{92B5AAAD-94D7-4818-949A-9945A6B24F6F}" type="presParOf" srcId="{1884D1EF-2472-4696-B10A-F8A22CBD42CF}" destId="{23A3FB24-73E0-4101-B507-F0F8E5DF0664}" srcOrd="0" destOrd="0" presId="urn:microsoft.com/office/officeart/2005/8/layout/chevronAccent+Icon"/>
    <dgm:cxn modelId="{93B5B0F8-DE83-4FE4-9DD5-5FAC6FB7CFF9}" type="presParOf" srcId="{23A3FB24-73E0-4101-B507-F0F8E5DF0664}" destId="{3DE7E97A-9116-4BA5-A061-9AA99BBBA2E6}" srcOrd="0" destOrd="0" presId="urn:microsoft.com/office/officeart/2005/8/layout/chevronAccent+Icon"/>
    <dgm:cxn modelId="{D4DD0A96-678D-4733-8FD2-DFB979E88EB1}" type="presParOf" srcId="{23A3FB24-73E0-4101-B507-F0F8E5DF0664}" destId="{5CB828D5-5CD8-43A3-A60F-001C78E2FB8A}" srcOrd="1" destOrd="0" presId="urn:microsoft.com/office/officeart/2005/8/layout/chevronAccent+Icon"/>
    <dgm:cxn modelId="{0DE0E598-91AC-4628-94B2-9C3907FF7392}" type="presParOf" srcId="{1884D1EF-2472-4696-B10A-F8A22CBD42CF}" destId="{85BF1DC1-14FD-424A-A7C2-604074F45560}" srcOrd="1" destOrd="0" presId="urn:microsoft.com/office/officeart/2005/8/layout/chevronAccent+Icon"/>
    <dgm:cxn modelId="{32E29292-387E-4500-86E6-34AA8E029574}" type="presParOf" srcId="{1884D1EF-2472-4696-B10A-F8A22CBD42CF}" destId="{AF2BCA09-6049-4C7D-A267-DA05907BBD83}" srcOrd="2" destOrd="0" presId="urn:microsoft.com/office/officeart/2005/8/layout/chevronAccent+Icon"/>
    <dgm:cxn modelId="{030BC1C1-6869-4BF2-8C17-39628F798518}" type="presParOf" srcId="{AF2BCA09-6049-4C7D-A267-DA05907BBD83}" destId="{202CFBB7-7AB4-4333-9A35-10AF4191E9F7}" srcOrd="0" destOrd="0" presId="urn:microsoft.com/office/officeart/2005/8/layout/chevronAccent+Icon"/>
    <dgm:cxn modelId="{F1BA69F1-2C01-46AF-B4FF-C7EB1ED7EE6F}" type="presParOf" srcId="{AF2BCA09-6049-4C7D-A267-DA05907BBD83}" destId="{7D79FB01-9E8C-47F7-A266-E0C906395EAB}" srcOrd="1" destOrd="0" presId="urn:microsoft.com/office/officeart/2005/8/layout/chevronAccent+Icon"/>
    <dgm:cxn modelId="{B970BF1F-0831-4573-A68F-1B6520C04192}" type="presParOf" srcId="{1884D1EF-2472-4696-B10A-F8A22CBD42CF}" destId="{4313D3F7-DF2A-4D0A-A98D-563B07AAE388}" srcOrd="3" destOrd="0" presId="urn:microsoft.com/office/officeart/2005/8/layout/chevronAccent+Icon"/>
    <dgm:cxn modelId="{182D262B-CF00-4ECC-B757-94C0B56DE7C7}" type="presParOf" srcId="{1884D1EF-2472-4696-B10A-F8A22CBD42CF}" destId="{605A79A2-44F6-4A91-9249-AED464EFD43B}" srcOrd="4" destOrd="0" presId="urn:microsoft.com/office/officeart/2005/8/layout/chevronAccent+Icon"/>
    <dgm:cxn modelId="{48524A2D-668E-446D-9DCE-A561E5423BE4}" type="presParOf" srcId="{605A79A2-44F6-4A91-9249-AED464EFD43B}" destId="{FEE1AE0E-DF8F-4F1F-A629-11ACE80C7BDA}" srcOrd="0" destOrd="0" presId="urn:microsoft.com/office/officeart/2005/8/layout/chevronAccent+Icon"/>
    <dgm:cxn modelId="{B17F100C-D3E9-4546-B0DB-4B3E618EB434}" type="presParOf" srcId="{605A79A2-44F6-4A91-9249-AED464EFD43B}" destId="{5CCB58B6-60F6-4A96-9370-3E28F8C9C9DF}"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ACCAB6-633D-473F-B42B-DD8F07614E25}" type="doc">
      <dgm:prSet loTypeId="urn:microsoft.com/office/officeart/2005/8/layout/venn1" loCatId="relationship" qsTypeId="urn:microsoft.com/office/officeart/2005/8/quickstyle/simple1" qsCatId="simple" csTypeId="urn:microsoft.com/office/officeart/2005/8/colors/colorful2" csCatId="colorful" phldr="1"/>
      <dgm:spPr/>
    </dgm:pt>
    <dgm:pt modelId="{21936D11-05F7-4CBD-B2E1-A371040DC1E6}">
      <dgm:prSet phldrT="[Text]"/>
      <dgm:spPr/>
      <dgm:t>
        <a:bodyPr/>
        <a:lstStyle/>
        <a:p>
          <a:r>
            <a:rPr lang="en-US" dirty="0"/>
            <a:t>Advance Health Equity</a:t>
          </a:r>
        </a:p>
      </dgm:t>
    </dgm:pt>
    <dgm:pt modelId="{5E5F4B0C-0185-4625-A0DA-72C2E70BB601}" type="parTrans" cxnId="{8FB697DE-902B-4A2E-B6A9-0ABDF3B8EDAB}">
      <dgm:prSet/>
      <dgm:spPr/>
      <dgm:t>
        <a:bodyPr/>
        <a:lstStyle/>
        <a:p>
          <a:endParaRPr lang="en-US"/>
        </a:p>
      </dgm:t>
    </dgm:pt>
    <dgm:pt modelId="{3CDB0C87-CBF4-4932-AE4F-29AC12D49C09}" type="sibTrans" cxnId="{8FB697DE-902B-4A2E-B6A9-0ABDF3B8EDAB}">
      <dgm:prSet/>
      <dgm:spPr/>
      <dgm:t>
        <a:bodyPr/>
        <a:lstStyle/>
        <a:p>
          <a:endParaRPr lang="en-US"/>
        </a:p>
      </dgm:t>
    </dgm:pt>
    <dgm:pt modelId="{81F5BBF6-E3B9-4F86-BFF0-BA14C3C7FB72}">
      <dgm:prSet phldrT="[Text]"/>
      <dgm:spPr/>
      <dgm:t>
        <a:bodyPr/>
        <a:lstStyle/>
        <a:p>
          <a:r>
            <a:rPr lang="en-US" dirty="0"/>
            <a:t>Improve Quality</a:t>
          </a:r>
        </a:p>
      </dgm:t>
    </dgm:pt>
    <dgm:pt modelId="{5AF25155-3FD6-4349-9288-0B0F4FDC71CA}" type="parTrans" cxnId="{5E59B3CC-94A9-4914-836F-3A0BEEDA4AB2}">
      <dgm:prSet/>
      <dgm:spPr/>
      <dgm:t>
        <a:bodyPr/>
        <a:lstStyle/>
        <a:p>
          <a:endParaRPr lang="en-US"/>
        </a:p>
      </dgm:t>
    </dgm:pt>
    <dgm:pt modelId="{5CF0128C-1C5F-48FD-94E7-866800913C14}" type="sibTrans" cxnId="{5E59B3CC-94A9-4914-836F-3A0BEEDA4AB2}">
      <dgm:prSet/>
      <dgm:spPr/>
      <dgm:t>
        <a:bodyPr/>
        <a:lstStyle/>
        <a:p>
          <a:endParaRPr lang="en-US"/>
        </a:p>
      </dgm:t>
    </dgm:pt>
    <dgm:pt modelId="{11F5B742-3D78-4BD8-A9D0-805026676C15}">
      <dgm:prSet phldrT="[Text]"/>
      <dgm:spPr/>
      <dgm:t>
        <a:bodyPr/>
        <a:lstStyle/>
        <a:p>
          <a:r>
            <a:rPr lang="en-US" dirty="0"/>
            <a:t>Eliminate Health Disparities</a:t>
          </a:r>
        </a:p>
      </dgm:t>
    </dgm:pt>
    <dgm:pt modelId="{1DA6871E-712D-4739-8D0A-CE1AB3AE9EE3}" type="parTrans" cxnId="{1BBD107E-58F5-484F-99BF-63FE2DF3E6D3}">
      <dgm:prSet/>
      <dgm:spPr/>
      <dgm:t>
        <a:bodyPr/>
        <a:lstStyle/>
        <a:p>
          <a:endParaRPr lang="en-US"/>
        </a:p>
      </dgm:t>
    </dgm:pt>
    <dgm:pt modelId="{1B7D3FF2-FF08-40B6-9D1E-F350C093BE43}" type="sibTrans" cxnId="{1BBD107E-58F5-484F-99BF-63FE2DF3E6D3}">
      <dgm:prSet/>
      <dgm:spPr/>
      <dgm:t>
        <a:bodyPr/>
        <a:lstStyle/>
        <a:p>
          <a:endParaRPr lang="en-US"/>
        </a:p>
      </dgm:t>
    </dgm:pt>
    <dgm:pt modelId="{640FAC3C-843E-4715-8E8C-EB0583CD42EB}" type="pres">
      <dgm:prSet presAssocID="{31ACCAB6-633D-473F-B42B-DD8F07614E25}" presName="compositeShape" presStyleCnt="0">
        <dgm:presLayoutVars>
          <dgm:chMax val="7"/>
          <dgm:dir/>
          <dgm:resizeHandles val="exact"/>
        </dgm:presLayoutVars>
      </dgm:prSet>
      <dgm:spPr/>
    </dgm:pt>
    <dgm:pt modelId="{C5BE5D47-7D16-49C3-8E8F-5F1E0FB00F43}" type="pres">
      <dgm:prSet presAssocID="{21936D11-05F7-4CBD-B2E1-A371040DC1E6}" presName="circ1" presStyleLbl="vennNode1" presStyleIdx="0" presStyleCnt="3"/>
      <dgm:spPr/>
    </dgm:pt>
    <dgm:pt modelId="{6EDE3851-4765-44AF-8918-28B8461C74F6}" type="pres">
      <dgm:prSet presAssocID="{21936D11-05F7-4CBD-B2E1-A371040DC1E6}" presName="circ1Tx" presStyleLbl="revTx" presStyleIdx="0" presStyleCnt="0">
        <dgm:presLayoutVars>
          <dgm:chMax val="0"/>
          <dgm:chPref val="0"/>
          <dgm:bulletEnabled val="1"/>
        </dgm:presLayoutVars>
      </dgm:prSet>
      <dgm:spPr/>
    </dgm:pt>
    <dgm:pt modelId="{74043779-C9BE-457E-B903-93697B38AFE2}" type="pres">
      <dgm:prSet presAssocID="{81F5BBF6-E3B9-4F86-BFF0-BA14C3C7FB72}" presName="circ2" presStyleLbl="vennNode1" presStyleIdx="1" presStyleCnt="3"/>
      <dgm:spPr/>
    </dgm:pt>
    <dgm:pt modelId="{40FD1F50-0F61-416B-AE10-50126FAE51E8}" type="pres">
      <dgm:prSet presAssocID="{81F5BBF6-E3B9-4F86-BFF0-BA14C3C7FB72}" presName="circ2Tx" presStyleLbl="revTx" presStyleIdx="0" presStyleCnt="0">
        <dgm:presLayoutVars>
          <dgm:chMax val="0"/>
          <dgm:chPref val="0"/>
          <dgm:bulletEnabled val="1"/>
        </dgm:presLayoutVars>
      </dgm:prSet>
      <dgm:spPr/>
    </dgm:pt>
    <dgm:pt modelId="{5FFECFDD-721B-42B3-B34B-9A8F10E51DD5}" type="pres">
      <dgm:prSet presAssocID="{11F5B742-3D78-4BD8-A9D0-805026676C15}" presName="circ3" presStyleLbl="vennNode1" presStyleIdx="2" presStyleCnt="3"/>
      <dgm:spPr/>
    </dgm:pt>
    <dgm:pt modelId="{2C304676-929B-44DC-9EB7-B291A612C49B}" type="pres">
      <dgm:prSet presAssocID="{11F5B742-3D78-4BD8-A9D0-805026676C15}" presName="circ3Tx" presStyleLbl="revTx" presStyleIdx="0" presStyleCnt="0">
        <dgm:presLayoutVars>
          <dgm:chMax val="0"/>
          <dgm:chPref val="0"/>
          <dgm:bulletEnabled val="1"/>
        </dgm:presLayoutVars>
      </dgm:prSet>
      <dgm:spPr/>
    </dgm:pt>
  </dgm:ptLst>
  <dgm:cxnLst>
    <dgm:cxn modelId="{930E3306-41FC-4D65-80C6-1F808432FDAE}" type="presOf" srcId="{11F5B742-3D78-4BD8-A9D0-805026676C15}" destId="{2C304676-929B-44DC-9EB7-B291A612C49B}" srcOrd="1" destOrd="0" presId="urn:microsoft.com/office/officeart/2005/8/layout/venn1"/>
    <dgm:cxn modelId="{273D321D-8218-4EA3-ADB0-9266D901882F}" type="presOf" srcId="{21936D11-05F7-4CBD-B2E1-A371040DC1E6}" destId="{C5BE5D47-7D16-49C3-8E8F-5F1E0FB00F43}" srcOrd="0" destOrd="0" presId="urn:microsoft.com/office/officeart/2005/8/layout/venn1"/>
    <dgm:cxn modelId="{B8BFF12D-D4C2-4386-8F75-E022A4D6F077}" type="presOf" srcId="{81F5BBF6-E3B9-4F86-BFF0-BA14C3C7FB72}" destId="{74043779-C9BE-457E-B903-93697B38AFE2}" srcOrd="0" destOrd="0" presId="urn:microsoft.com/office/officeart/2005/8/layout/venn1"/>
    <dgm:cxn modelId="{1BBD107E-58F5-484F-99BF-63FE2DF3E6D3}" srcId="{31ACCAB6-633D-473F-B42B-DD8F07614E25}" destId="{11F5B742-3D78-4BD8-A9D0-805026676C15}" srcOrd="2" destOrd="0" parTransId="{1DA6871E-712D-4739-8D0A-CE1AB3AE9EE3}" sibTransId="{1B7D3FF2-FF08-40B6-9D1E-F350C093BE43}"/>
    <dgm:cxn modelId="{A6B2EE90-8847-457E-81B4-46E03AADDE59}" type="presOf" srcId="{11F5B742-3D78-4BD8-A9D0-805026676C15}" destId="{5FFECFDD-721B-42B3-B34B-9A8F10E51DD5}" srcOrd="0" destOrd="0" presId="urn:microsoft.com/office/officeart/2005/8/layout/venn1"/>
    <dgm:cxn modelId="{AAFF71AB-FA90-4312-A08D-C4984A71AFA0}" type="presOf" srcId="{31ACCAB6-633D-473F-B42B-DD8F07614E25}" destId="{640FAC3C-843E-4715-8E8C-EB0583CD42EB}" srcOrd="0" destOrd="0" presId="urn:microsoft.com/office/officeart/2005/8/layout/venn1"/>
    <dgm:cxn modelId="{5E59B3CC-94A9-4914-836F-3A0BEEDA4AB2}" srcId="{31ACCAB6-633D-473F-B42B-DD8F07614E25}" destId="{81F5BBF6-E3B9-4F86-BFF0-BA14C3C7FB72}" srcOrd="1" destOrd="0" parTransId="{5AF25155-3FD6-4349-9288-0B0F4FDC71CA}" sibTransId="{5CF0128C-1C5F-48FD-94E7-866800913C14}"/>
    <dgm:cxn modelId="{848ABAD6-8D61-480B-8150-E2866FC92844}" type="presOf" srcId="{21936D11-05F7-4CBD-B2E1-A371040DC1E6}" destId="{6EDE3851-4765-44AF-8918-28B8461C74F6}" srcOrd="1" destOrd="0" presId="urn:microsoft.com/office/officeart/2005/8/layout/venn1"/>
    <dgm:cxn modelId="{8FB697DE-902B-4A2E-B6A9-0ABDF3B8EDAB}" srcId="{31ACCAB6-633D-473F-B42B-DD8F07614E25}" destId="{21936D11-05F7-4CBD-B2E1-A371040DC1E6}" srcOrd="0" destOrd="0" parTransId="{5E5F4B0C-0185-4625-A0DA-72C2E70BB601}" sibTransId="{3CDB0C87-CBF4-4932-AE4F-29AC12D49C09}"/>
    <dgm:cxn modelId="{DC4642E3-4DF6-496F-8F16-D7DE4BEA023C}" type="presOf" srcId="{81F5BBF6-E3B9-4F86-BFF0-BA14C3C7FB72}" destId="{40FD1F50-0F61-416B-AE10-50126FAE51E8}" srcOrd="1" destOrd="0" presId="urn:microsoft.com/office/officeart/2005/8/layout/venn1"/>
    <dgm:cxn modelId="{00F3B95C-3C73-4FA0-8FA0-EAF8035E8C77}" type="presParOf" srcId="{640FAC3C-843E-4715-8E8C-EB0583CD42EB}" destId="{C5BE5D47-7D16-49C3-8E8F-5F1E0FB00F43}" srcOrd="0" destOrd="0" presId="urn:microsoft.com/office/officeart/2005/8/layout/venn1"/>
    <dgm:cxn modelId="{9EA4F18C-AB89-40BB-B678-923EFF85D5A9}" type="presParOf" srcId="{640FAC3C-843E-4715-8E8C-EB0583CD42EB}" destId="{6EDE3851-4765-44AF-8918-28B8461C74F6}" srcOrd="1" destOrd="0" presId="urn:microsoft.com/office/officeart/2005/8/layout/venn1"/>
    <dgm:cxn modelId="{DDF67D2D-68CC-44E3-9A71-3C29FA54E39F}" type="presParOf" srcId="{640FAC3C-843E-4715-8E8C-EB0583CD42EB}" destId="{74043779-C9BE-457E-B903-93697B38AFE2}" srcOrd="2" destOrd="0" presId="urn:microsoft.com/office/officeart/2005/8/layout/venn1"/>
    <dgm:cxn modelId="{EEA9DFF2-4F1D-49B4-A825-B9D1AD059402}" type="presParOf" srcId="{640FAC3C-843E-4715-8E8C-EB0583CD42EB}" destId="{40FD1F50-0F61-416B-AE10-50126FAE51E8}" srcOrd="3" destOrd="0" presId="urn:microsoft.com/office/officeart/2005/8/layout/venn1"/>
    <dgm:cxn modelId="{3C5D170E-6437-455C-9382-4DF066E2A8EE}" type="presParOf" srcId="{640FAC3C-843E-4715-8E8C-EB0583CD42EB}" destId="{5FFECFDD-721B-42B3-B34B-9A8F10E51DD5}" srcOrd="4" destOrd="0" presId="urn:microsoft.com/office/officeart/2005/8/layout/venn1"/>
    <dgm:cxn modelId="{C1F63D6D-9B3A-4B4A-AADB-C63E08340A5C}" type="presParOf" srcId="{640FAC3C-843E-4715-8E8C-EB0583CD42EB}" destId="{2C304676-929B-44DC-9EB7-B291A612C49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680162-406F-439D-947B-D324495A4583}" type="doc">
      <dgm:prSet loTypeId="urn:microsoft.com/office/officeart/2005/8/layout/hList7#1" loCatId="list" qsTypeId="urn:microsoft.com/office/officeart/2005/8/quickstyle/simple1" qsCatId="simple" csTypeId="urn:microsoft.com/office/officeart/2005/8/colors/colorful2" csCatId="colorful" phldr="1"/>
      <dgm:spPr/>
    </dgm:pt>
    <dgm:pt modelId="{BFC3C0B9-4CE9-401F-8AA4-835A8D27BFAB}">
      <dgm:prSet phldrT="[Text]"/>
      <dgm:spPr/>
      <dgm:t>
        <a:bodyPr/>
        <a:lstStyle/>
        <a:p>
          <a:r>
            <a:rPr lang="en-US" dirty="0"/>
            <a:t>Governance, Leadership and Workforce Development</a:t>
          </a:r>
        </a:p>
      </dgm:t>
    </dgm:pt>
    <dgm:pt modelId="{2F7CA7D8-20C9-4F5A-83D2-33835B8F1E05}" type="parTrans" cxnId="{5147FF82-39C3-4CA9-A3A3-0CB8DBB706A4}">
      <dgm:prSet/>
      <dgm:spPr/>
      <dgm:t>
        <a:bodyPr/>
        <a:lstStyle/>
        <a:p>
          <a:endParaRPr lang="en-US"/>
        </a:p>
      </dgm:t>
    </dgm:pt>
    <dgm:pt modelId="{8085CCF1-19BB-4123-838D-CC7043820319}" type="sibTrans" cxnId="{5147FF82-39C3-4CA9-A3A3-0CB8DBB706A4}">
      <dgm:prSet/>
      <dgm:spPr/>
      <dgm:t>
        <a:bodyPr/>
        <a:lstStyle/>
        <a:p>
          <a:endParaRPr lang="en-US"/>
        </a:p>
      </dgm:t>
    </dgm:pt>
    <dgm:pt modelId="{882B0EA2-C6AA-47CA-AC75-12F8D1444513}">
      <dgm:prSet phldrT="[Text]"/>
      <dgm:spPr/>
      <dgm:t>
        <a:bodyPr/>
        <a:lstStyle/>
        <a:p>
          <a:r>
            <a:rPr lang="en-US" dirty="0"/>
            <a:t>Communication and Language Assistance</a:t>
          </a:r>
        </a:p>
      </dgm:t>
    </dgm:pt>
    <dgm:pt modelId="{F5BB72DF-2DD3-4BD2-AA70-1333138E24F8}" type="parTrans" cxnId="{B6A97BA5-34DE-4779-8279-5126292A1883}">
      <dgm:prSet/>
      <dgm:spPr/>
      <dgm:t>
        <a:bodyPr/>
        <a:lstStyle/>
        <a:p>
          <a:endParaRPr lang="en-US"/>
        </a:p>
      </dgm:t>
    </dgm:pt>
    <dgm:pt modelId="{5BCD078B-27FC-456C-91F9-4CBC653942BD}" type="sibTrans" cxnId="{B6A97BA5-34DE-4779-8279-5126292A1883}">
      <dgm:prSet/>
      <dgm:spPr/>
      <dgm:t>
        <a:bodyPr/>
        <a:lstStyle/>
        <a:p>
          <a:endParaRPr lang="en-US"/>
        </a:p>
      </dgm:t>
    </dgm:pt>
    <dgm:pt modelId="{8EDCFA96-280F-40B9-A00A-80615726E4BA}">
      <dgm:prSet phldrT="[Text]"/>
      <dgm:spPr/>
      <dgm:t>
        <a:bodyPr/>
        <a:lstStyle/>
        <a:p>
          <a:r>
            <a:rPr lang="en-US" dirty="0"/>
            <a:t>Continuous Quality Improvement and Accountability</a:t>
          </a:r>
        </a:p>
      </dgm:t>
    </dgm:pt>
    <dgm:pt modelId="{13286863-37D7-40AB-A9D8-DC1D3EB2D983}" type="parTrans" cxnId="{C016432B-F8AC-4B8C-B2FC-E052038AEECA}">
      <dgm:prSet/>
      <dgm:spPr/>
      <dgm:t>
        <a:bodyPr/>
        <a:lstStyle/>
        <a:p>
          <a:endParaRPr lang="en-US"/>
        </a:p>
      </dgm:t>
    </dgm:pt>
    <dgm:pt modelId="{7683C68F-F04A-44DC-A95C-0AA78693AE00}" type="sibTrans" cxnId="{C016432B-F8AC-4B8C-B2FC-E052038AEECA}">
      <dgm:prSet/>
      <dgm:spPr/>
      <dgm:t>
        <a:bodyPr/>
        <a:lstStyle/>
        <a:p>
          <a:endParaRPr lang="en-US"/>
        </a:p>
      </dgm:t>
    </dgm:pt>
    <dgm:pt modelId="{7ECEDF1E-C5E9-4FC4-A768-1179BD2BEB73}" type="pres">
      <dgm:prSet presAssocID="{0B680162-406F-439D-947B-D324495A4583}" presName="Name0" presStyleCnt="0">
        <dgm:presLayoutVars>
          <dgm:dir/>
          <dgm:resizeHandles val="exact"/>
        </dgm:presLayoutVars>
      </dgm:prSet>
      <dgm:spPr/>
    </dgm:pt>
    <dgm:pt modelId="{8305B726-EFC3-4FF0-AA38-7DCAA8C8B039}" type="pres">
      <dgm:prSet presAssocID="{0B680162-406F-439D-947B-D324495A4583}" presName="fgShape" presStyleLbl="fgShp" presStyleIdx="0" presStyleCnt="1"/>
      <dgm:spPr/>
    </dgm:pt>
    <dgm:pt modelId="{49B56E58-4932-4EB0-9D75-AAE3B055A385}" type="pres">
      <dgm:prSet presAssocID="{0B680162-406F-439D-947B-D324495A4583}" presName="linComp" presStyleCnt="0"/>
      <dgm:spPr/>
    </dgm:pt>
    <dgm:pt modelId="{0310942A-1969-4EC6-9A35-EDF82B16E0B7}" type="pres">
      <dgm:prSet presAssocID="{BFC3C0B9-4CE9-401F-8AA4-835A8D27BFAB}" presName="compNode" presStyleCnt="0"/>
      <dgm:spPr/>
    </dgm:pt>
    <dgm:pt modelId="{D8A8227F-C8AB-4525-A38B-0E73C8882E62}" type="pres">
      <dgm:prSet presAssocID="{BFC3C0B9-4CE9-401F-8AA4-835A8D27BFAB}" presName="bkgdShape" presStyleLbl="node1" presStyleIdx="0" presStyleCnt="3"/>
      <dgm:spPr/>
    </dgm:pt>
    <dgm:pt modelId="{17125F4F-5016-462A-AE98-88C2065F6294}" type="pres">
      <dgm:prSet presAssocID="{BFC3C0B9-4CE9-401F-8AA4-835A8D27BFAB}" presName="nodeTx" presStyleLbl="node1" presStyleIdx="0" presStyleCnt="3">
        <dgm:presLayoutVars>
          <dgm:bulletEnabled val="1"/>
        </dgm:presLayoutVars>
      </dgm:prSet>
      <dgm:spPr/>
    </dgm:pt>
    <dgm:pt modelId="{1E648BC0-4B6D-4D36-88EA-D38290B9FA8B}" type="pres">
      <dgm:prSet presAssocID="{BFC3C0B9-4CE9-401F-8AA4-835A8D27BFAB}" presName="invisiNode" presStyleLbl="node1" presStyleIdx="0" presStyleCnt="3"/>
      <dgm:spPr/>
    </dgm:pt>
    <dgm:pt modelId="{DFE50DBC-CE64-48BC-9985-1D58B9F7B265}" type="pres">
      <dgm:prSet presAssocID="{BFC3C0B9-4CE9-401F-8AA4-835A8D27BFAB}" presName="imagNode" presStyleLbl="fgImgPlace1" presStyleIdx="0" presStyleCnt="3"/>
      <dgm:spPr>
        <a:blipFill>
          <a:blip xmlns:r="http://schemas.openxmlformats.org/officeDocument/2006/relationships" r:embed="rId1"/>
          <a:srcRect/>
          <a:stretch>
            <a:fillRect/>
          </a:stretch>
        </a:blipFill>
      </dgm:spPr>
    </dgm:pt>
    <dgm:pt modelId="{6A51AEDD-B1CA-43CE-B25E-D016CB4103EC}" type="pres">
      <dgm:prSet presAssocID="{8085CCF1-19BB-4123-838D-CC7043820319}" presName="sibTrans" presStyleLbl="sibTrans2D1" presStyleIdx="0" presStyleCnt="0"/>
      <dgm:spPr/>
    </dgm:pt>
    <dgm:pt modelId="{EC55ABB0-D8DB-480E-B9CB-009ED71D0169}" type="pres">
      <dgm:prSet presAssocID="{882B0EA2-C6AA-47CA-AC75-12F8D1444513}" presName="compNode" presStyleCnt="0"/>
      <dgm:spPr/>
    </dgm:pt>
    <dgm:pt modelId="{B695E6ED-6174-4204-A572-92D50B9B2FB8}" type="pres">
      <dgm:prSet presAssocID="{882B0EA2-C6AA-47CA-AC75-12F8D1444513}" presName="bkgdShape" presStyleLbl="node1" presStyleIdx="1" presStyleCnt="3"/>
      <dgm:spPr/>
    </dgm:pt>
    <dgm:pt modelId="{DAA5F038-A94D-43DA-8016-37AE3A6A2250}" type="pres">
      <dgm:prSet presAssocID="{882B0EA2-C6AA-47CA-AC75-12F8D1444513}" presName="nodeTx" presStyleLbl="node1" presStyleIdx="1" presStyleCnt="3">
        <dgm:presLayoutVars>
          <dgm:bulletEnabled val="1"/>
        </dgm:presLayoutVars>
      </dgm:prSet>
      <dgm:spPr/>
    </dgm:pt>
    <dgm:pt modelId="{2D3DBFBC-453D-4DF8-AC04-D116E6BE8F9D}" type="pres">
      <dgm:prSet presAssocID="{882B0EA2-C6AA-47CA-AC75-12F8D1444513}" presName="invisiNode" presStyleLbl="node1" presStyleIdx="1" presStyleCnt="3"/>
      <dgm:spPr/>
    </dgm:pt>
    <dgm:pt modelId="{760E6155-7211-47CE-AB9F-B8FBC8688649}" type="pres">
      <dgm:prSet presAssocID="{882B0EA2-C6AA-47CA-AC75-12F8D1444513}" presName="imagNode" presStyleLbl="fgImgPlace1" presStyleIdx="1" presStyleCnt="3"/>
      <dgm:spPr>
        <a:blipFill>
          <a:blip xmlns:r="http://schemas.openxmlformats.org/officeDocument/2006/relationships" r:embed="rId2"/>
          <a:srcRect/>
          <a:stretch>
            <a:fillRect l="-25000" r="-25000"/>
          </a:stretch>
        </a:blipFill>
      </dgm:spPr>
    </dgm:pt>
    <dgm:pt modelId="{74AC8CDA-99C9-4148-810D-4015715C61E3}" type="pres">
      <dgm:prSet presAssocID="{5BCD078B-27FC-456C-91F9-4CBC653942BD}" presName="sibTrans" presStyleLbl="sibTrans2D1" presStyleIdx="0" presStyleCnt="0"/>
      <dgm:spPr/>
    </dgm:pt>
    <dgm:pt modelId="{249E0A03-0BD4-4DA0-9FF7-206E9B5E8A78}" type="pres">
      <dgm:prSet presAssocID="{8EDCFA96-280F-40B9-A00A-80615726E4BA}" presName="compNode" presStyleCnt="0"/>
      <dgm:spPr/>
    </dgm:pt>
    <dgm:pt modelId="{71F2FCA7-42DF-4122-88AA-77386E55E971}" type="pres">
      <dgm:prSet presAssocID="{8EDCFA96-280F-40B9-A00A-80615726E4BA}" presName="bkgdShape" presStyleLbl="node1" presStyleIdx="2" presStyleCnt="3"/>
      <dgm:spPr/>
    </dgm:pt>
    <dgm:pt modelId="{9B7C208B-EA2C-4CD9-8E23-C69648AF9104}" type="pres">
      <dgm:prSet presAssocID="{8EDCFA96-280F-40B9-A00A-80615726E4BA}" presName="nodeTx" presStyleLbl="node1" presStyleIdx="2" presStyleCnt="3">
        <dgm:presLayoutVars>
          <dgm:bulletEnabled val="1"/>
        </dgm:presLayoutVars>
      </dgm:prSet>
      <dgm:spPr/>
    </dgm:pt>
    <dgm:pt modelId="{341FEBDB-3B06-4E41-9594-020A3EE32CF6}" type="pres">
      <dgm:prSet presAssocID="{8EDCFA96-280F-40B9-A00A-80615726E4BA}" presName="invisiNode" presStyleLbl="node1" presStyleIdx="2" presStyleCnt="3"/>
      <dgm:spPr/>
    </dgm:pt>
    <dgm:pt modelId="{9C2363E1-B082-486E-843D-50E455134B92}" type="pres">
      <dgm:prSet presAssocID="{8EDCFA96-280F-40B9-A00A-80615726E4BA}" presName="imagNode" presStyleLbl="fgImgPlace1" presStyleIdx="2" presStyleCnt="3"/>
      <dgm:spPr>
        <a:blipFill>
          <a:blip xmlns:r="http://schemas.openxmlformats.org/officeDocument/2006/relationships" r:embed="rId3"/>
          <a:srcRect/>
          <a:stretch>
            <a:fillRect t="-3000" b="-3000"/>
          </a:stretch>
        </a:blipFill>
      </dgm:spPr>
    </dgm:pt>
  </dgm:ptLst>
  <dgm:cxnLst>
    <dgm:cxn modelId="{C016432B-F8AC-4B8C-B2FC-E052038AEECA}" srcId="{0B680162-406F-439D-947B-D324495A4583}" destId="{8EDCFA96-280F-40B9-A00A-80615726E4BA}" srcOrd="2" destOrd="0" parTransId="{13286863-37D7-40AB-A9D8-DC1D3EB2D983}" sibTransId="{7683C68F-F04A-44DC-A95C-0AA78693AE00}"/>
    <dgm:cxn modelId="{7DF6BF2B-9C35-43B7-B86D-E010FF587AE0}" type="presOf" srcId="{8EDCFA96-280F-40B9-A00A-80615726E4BA}" destId="{9B7C208B-EA2C-4CD9-8E23-C69648AF9104}" srcOrd="1" destOrd="0" presId="urn:microsoft.com/office/officeart/2005/8/layout/hList7#1"/>
    <dgm:cxn modelId="{57D23D31-0A9C-4B4F-B0B8-3199F1C5E2D1}" type="presOf" srcId="{882B0EA2-C6AA-47CA-AC75-12F8D1444513}" destId="{DAA5F038-A94D-43DA-8016-37AE3A6A2250}" srcOrd="1" destOrd="0" presId="urn:microsoft.com/office/officeart/2005/8/layout/hList7#1"/>
    <dgm:cxn modelId="{D5F9A232-4635-4D28-8EC9-9E1622A582C7}" type="presOf" srcId="{882B0EA2-C6AA-47CA-AC75-12F8D1444513}" destId="{B695E6ED-6174-4204-A572-92D50B9B2FB8}" srcOrd="0" destOrd="0" presId="urn:microsoft.com/office/officeart/2005/8/layout/hList7#1"/>
    <dgm:cxn modelId="{CC957B69-862E-47DA-AEBA-A5FD03456820}" type="presOf" srcId="{BFC3C0B9-4CE9-401F-8AA4-835A8D27BFAB}" destId="{D8A8227F-C8AB-4525-A38B-0E73C8882E62}" srcOrd="0" destOrd="0" presId="urn:microsoft.com/office/officeart/2005/8/layout/hList7#1"/>
    <dgm:cxn modelId="{5147FF82-39C3-4CA9-A3A3-0CB8DBB706A4}" srcId="{0B680162-406F-439D-947B-D324495A4583}" destId="{BFC3C0B9-4CE9-401F-8AA4-835A8D27BFAB}" srcOrd="0" destOrd="0" parTransId="{2F7CA7D8-20C9-4F5A-83D2-33835B8F1E05}" sibTransId="{8085CCF1-19BB-4123-838D-CC7043820319}"/>
    <dgm:cxn modelId="{7CDE108D-BDEF-481A-B748-C72FC5ED9262}" type="presOf" srcId="{8085CCF1-19BB-4123-838D-CC7043820319}" destId="{6A51AEDD-B1CA-43CE-B25E-D016CB4103EC}" srcOrd="0" destOrd="0" presId="urn:microsoft.com/office/officeart/2005/8/layout/hList7#1"/>
    <dgm:cxn modelId="{05DC028F-8995-4AB0-9D6E-745A4672F56B}" type="presOf" srcId="{0B680162-406F-439D-947B-D324495A4583}" destId="{7ECEDF1E-C5E9-4FC4-A768-1179BD2BEB73}" srcOrd="0" destOrd="0" presId="urn:microsoft.com/office/officeart/2005/8/layout/hList7#1"/>
    <dgm:cxn modelId="{B6A97BA5-34DE-4779-8279-5126292A1883}" srcId="{0B680162-406F-439D-947B-D324495A4583}" destId="{882B0EA2-C6AA-47CA-AC75-12F8D1444513}" srcOrd="1" destOrd="0" parTransId="{F5BB72DF-2DD3-4BD2-AA70-1333138E24F8}" sibTransId="{5BCD078B-27FC-456C-91F9-4CBC653942BD}"/>
    <dgm:cxn modelId="{BF038BB0-121C-40B6-8D70-FFC5D5E7B5A3}" type="presOf" srcId="{5BCD078B-27FC-456C-91F9-4CBC653942BD}" destId="{74AC8CDA-99C9-4148-810D-4015715C61E3}" srcOrd="0" destOrd="0" presId="urn:microsoft.com/office/officeart/2005/8/layout/hList7#1"/>
    <dgm:cxn modelId="{B2B8CFC9-0A53-4F33-B7B8-225A11FBF233}" type="presOf" srcId="{BFC3C0B9-4CE9-401F-8AA4-835A8D27BFAB}" destId="{17125F4F-5016-462A-AE98-88C2065F6294}" srcOrd="1" destOrd="0" presId="urn:microsoft.com/office/officeart/2005/8/layout/hList7#1"/>
    <dgm:cxn modelId="{7B3A86F9-86E1-4E91-9138-924D1607085A}" type="presOf" srcId="{8EDCFA96-280F-40B9-A00A-80615726E4BA}" destId="{71F2FCA7-42DF-4122-88AA-77386E55E971}" srcOrd="0" destOrd="0" presId="urn:microsoft.com/office/officeart/2005/8/layout/hList7#1"/>
    <dgm:cxn modelId="{5AC4D354-2085-4CEB-AA9A-4E0DCF0C67F8}" type="presParOf" srcId="{7ECEDF1E-C5E9-4FC4-A768-1179BD2BEB73}" destId="{8305B726-EFC3-4FF0-AA38-7DCAA8C8B039}" srcOrd="0" destOrd="0" presId="urn:microsoft.com/office/officeart/2005/8/layout/hList7#1"/>
    <dgm:cxn modelId="{57FD4398-0026-4465-96C8-3E83A8DA6EE8}" type="presParOf" srcId="{7ECEDF1E-C5E9-4FC4-A768-1179BD2BEB73}" destId="{49B56E58-4932-4EB0-9D75-AAE3B055A385}" srcOrd="1" destOrd="0" presId="urn:microsoft.com/office/officeart/2005/8/layout/hList7#1"/>
    <dgm:cxn modelId="{D8C4642B-06AE-4EF0-9CE8-749B4FB2D069}" type="presParOf" srcId="{49B56E58-4932-4EB0-9D75-AAE3B055A385}" destId="{0310942A-1969-4EC6-9A35-EDF82B16E0B7}" srcOrd="0" destOrd="0" presId="urn:microsoft.com/office/officeart/2005/8/layout/hList7#1"/>
    <dgm:cxn modelId="{BBBBE33D-1AF0-4F55-B2C4-58F46854B74C}" type="presParOf" srcId="{0310942A-1969-4EC6-9A35-EDF82B16E0B7}" destId="{D8A8227F-C8AB-4525-A38B-0E73C8882E62}" srcOrd="0" destOrd="0" presId="urn:microsoft.com/office/officeart/2005/8/layout/hList7#1"/>
    <dgm:cxn modelId="{B35C27CD-41EE-452B-9606-173CE212BDF1}" type="presParOf" srcId="{0310942A-1969-4EC6-9A35-EDF82B16E0B7}" destId="{17125F4F-5016-462A-AE98-88C2065F6294}" srcOrd="1" destOrd="0" presId="urn:microsoft.com/office/officeart/2005/8/layout/hList7#1"/>
    <dgm:cxn modelId="{C5C83EF9-2C1D-4E90-A59E-BAE3CA6E0734}" type="presParOf" srcId="{0310942A-1969-4EC6-9A35-EDF82B16E0B7}" destId="{1E648BC0-4B6D-4D36-88EA-D38290B9FA8B}" srcOrd="2" destOrd="0" presId="urn:microsoft.com/office/officeart/2005/8/layout/hList7#1"/>
    <dgm:cxn modelId="{0F7A00D0-7506-4756-B015-FB79728F3219}" type="presParOf" srcId="{0310942A-1969-4EC6-9A35-EDF82B16E0B7}" destId="{DFE50DBC-CE64-48BC-9985-1D58B9F7B265}" srcOrd="3" destOrd="0" presId="urn:microsoft.com/office/officeart/2005/8/layout/hList7#1"/>
    <dgm:cxn modelId="{1EB55CCB-4D98-4A84-9DCE-82DDD85BDBCB}" type="presParOf" srcId="{49B56E58-4932-4EB0-9D75-AAE3B055A385}" destId="{6A51AEDD-B1CA-43CE-B25E-D016CB4103EC}" srcOrd="1" destOrd="0" presId="urn:microsoft.com/office/officeart/2005/8/layout/hList7#1"/>
    <dgm:cxn modelId="{C93A3C23-A01A-4160-8080-8EEEFBB0D773}" type="presParOf" srcId="{49B56E58-4932-4EB0-9D75-AAE3B055A385}" destId="{EC55ABB0-D8DB-480E-B9CB-009ED71D0169}" srcOrd="2" destOrd="0" presId="urn:microsoft.com/office/officeart/2005/8/layout/hList7#1"/>
    <dgm:cxn modelId="{C8B66063-C564-4149-872F-9B0B919CC620}" type="presParOf" srcId="{EC55ABB0-D8DB-480E-B9CB-009ED71D0169}" destId="{B695E6ED-6174-4204-A572-92D50B9B2FB8}" srcOrd="0" destOrd="0" presId="urn:microsoft.com/office/officeart/2005/8/layout/hList7#1"/>
    <dgm:cxn modelId="{BC559A6F-FBFF-44E0-994F-078FDB93886F}" type="presParOf" srcId="{EC55ABB0-D8DB-480E-B9CB-009ED71D0169}" destId="{DAA5F038-A94D-43DA-8016-37AE3A6A2250}" srcOrd="1" destOrd="0" presId="urn:microsoft.com/office/officeart/2005/8/layout/hList7#1"/>
    <dgm:cxn modelId="{659732AB-0257-42A1-A9B2-6D60B9B7D839}" type="presParOf" srcId="{EC55ABB0-D8DB-480E-B9CB-009ED71D0169}" destId="{2D3DBFBC-453D-4DF8-AC04-D116E6BE8F9D}" srcOrd="2" destOrd="0" presId="urn:microsoft.com/office/officeart/2005/8/layout/hList7#1"/>
    <dgm:cxn modelId="{B762CBDA-E06F-405C-8CBF-52D317458202}" type="presParOf" srcId="{EC55ABB0-D8DB-480E-B9CB-009ED71D0169}" destId="{760E6155-7211-47CE-AB9F-B8FBC8688649}" srcOrd="3" destOrd="0" presId="urn:microsoft.com/office/officeart/2005/8/layout/hList7#1"/>
    <dgm:cxn modelId="{C799E883-E6FF-4251-9236-76825EFD96CA}" type="presParOf" srcId="{49B56E58-4932-4EB0-9D75-AAE3B055A385}" destId="{74AC8CDA-99C9-4148-810D-4015715C61E3}" srcOrd="3" destOrd="0" presId="urn:microsoft.com/office/officeart/2005/8/layout/hList7#1"/>
    <dgm:cxn modelId="{56850597-3961-4A6A-AE4D-87E9E4DCE01C}" type="presParOf" srcId="{49B56E58-4932-4EB0-9D75-AAE3B055A385}" destId="{249E0A03-0BD4-4DA0-9FF7-206E9B5E8A78}" srcOrd="4" destOrd="0" presId="urn:microsoft.com/office/officeart/2005/8/layout/hList7#1"/>
    <dgm:cxn modelId="{52E31E73-D3CE-4F08-9855-FCDE8CD45FFA}" type="presParOf" srcId="{249E0A03-0BD4-4DA0-9FF7-206E9B5E8A78}" destId="{71F2FCA7-42DF-4122-88AA-77386E55E971}" srcOrd="0" destOrd="0" presId="urn:microsoft.com/office/officeart/2005/8/layout/hList7#1"/>
    <dgm:cxn modelId="{B15A68A4-C041-4909-B183-6EC180AD7AF4}" type="presParOf" srcId="{249E0A03-0BD4-4DA0-9FF7-206E9B5E8A78}" destId="{9B7C208B-EA2C-4CD9-8E23-C69648AF9104}" srcOrd="1" destOrd="0" presId="urn:microsoft.com/office/officeart/2005/8/layout/hList7#1"/>
    <dgm:cxn modelId="{31E2A55A-B716-4EC9-AB6D-0B90AEAE6B46}" type="presParOf" srcId="{249E0A03-0BD4-4DA0-9FF7-206E9B5E8A78}" destId="{341FEBDB-3B06-4E41-9594-020A3EE32CF6}" srcOrd="2" destOrd="0" presId="urn:microsoft.com/office/officeart/2005/8/layout/hList7#1"/>
    <dgm:cxn modelId="{8BF293B5-ED7F-445A-A5F8-24D21B9DA339}" type="presParOf" srcId="{249E0A03-0BD4-4DA0-9FF7-206E9B5E8A78}" destId="{9C2363E1-B082-486E-843D-50E455134B92}" srcOrd="3" destOrd="0" presId="urn:microsoft.com/office/officeart/2005/8/layout/hList7#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088DE4-1DE9-4D07-88ED-FB4FCDD5EAC1}" type="doc">
      <dgm:prSet loTypeId="urn:microsoft.com/office/officeart/2005/8/layout/vList3#1" loCatId="list" qsTypeId="urn:microsoft.com/office/officeart/2005/8/quickstyle/simple1" qsCatId="simple" csTypeId="urn:microsoft.com/office/officeart/2005/8/colors/accent1_2" csCatId="accent1" phldr="1"/>
      <dgm:spPr/>
    </dgm:pt>
    <dgm:pt modelId="{7D49ABFB-E720-4406-9978-A4603FBD63B7}">
      <dgm:prSet phldrT="[Text]" custT="1"/>
      <dgm:spPr/>
      <dgm:t>
        <a:bodyPr/>
        <a:lstStyle/>
        <a:p>
          <a:r>
            <a:rPr lang="en-US" sz="2800" b="0" dirty="0"/>
            <a:t>Planning</a:t>
          </a:r>
        </a:p>
      </dgm:t>
    </dgm:pt>
    <dgm:pt modelId="{105F7890-5737-4F51-BD5F-7F3E830EBCEE}" type="parTrans" cxnId="{D91734C3-45E9-4012-9911-7AC553966CF1}">
      <dgm:prSet/>
      <dgm:spPr/>
      <dgm:t>
        <a:bodyPr/>
        <a:lstStyle/>
        <a:p>
          <a:endParaRPr lang="en-US" b="0"/>
        </a:p>
      </dgm:t>
    </dgm:pt>
    <dgm:pt modelId="{D1C3119F-0CD8-49BE-BD99-416CDB59FC7F}" type="sibTrans" cxnId="{D91734C3-45E9-4012-9911-7AC553966CF1}">
      <dgm:prSet/>
      <dgm:spPr/>
      <dgm:t>
        <a:bodyPr/>
        <a:lstStyle/>
        <a:p>
          <a:endParaRPr lang="en-US" b="0"/>
        </a:p>
      </dgm:t>
    </dgm:pt>
    <dgm:pt modelId="{877FDD70-0E65-4FAA-B41C-AF1C2800BE68}">
      <dgm:prSet phldrT="[Text]" custT="1"/>
      <dgm:spPr/>
      <dgm:t>
        <a:bodyPr/>
        <a:lstStyle/>
        <a:p>
          <a:r>
            <a:rPr lang="en-US" sz="2800" b="0" dirty="0"/>
            <a:t>Governance</a:t>
          </a:r>
        </a:p>
      </dgm:t>
    </dgm:pt>
    <dgm:pt modelId="{9AA17B4A-A7A7-40E8-9FFD-64309F75DC4C}" type="parTrans" cxnId="{31C9C49D-77F6-4C8E-9299-6AE7856A9DAC}">
      <dgm:prSet/>
      <dgm:spPr/>
      <dgm:t>
        <a:bodyPr/>
        <a:lstStyle/>
        <a:p>
          <a:endParaRPr lang="en-US" b="0"/>
        </a:p>
      </dgm:t>
    </dgm:pt>
    <dgm:pt modelId="{6D799C58-9C3A-47B4-96CB-7BB6505D7F47}" type="sibTrans" cxnId="{31C9C49D-77F6-4C8E-9299-6AE7856A9DAC}">
      <dgm:prSet/>
      <dgm:spPr/>
      <dgm:t>
        <a:bodyPr/>
        <a:lstStyle/>
        <a:p>
          <a:endParaRPr lang="en-US" b="0"/>
        </a:p>
      </dgm:t>
    </dgm:pt>
    <dgm:pt modelId="{D3B98ECB-066F-49EC-932C-90C82AE0A509}">
      <dgm:prSet phldrT="[Text]" custT="1"/>
      <dgm:spPr/>
      <dgm:t>
        <a:bodyPr/>
        <a:lstStyle/>
        <a:p>
          <a:r>
            <a:rPr lang="en-US" sz="2800" b="0" dirty="0"/>
            <a:t>System Management</a:t>
          </a:r>
        </a:p>
      </dgm:t>
    </dgm:pt>
    <dgm:pt modelId="{C1434890-B4BA-46E2-BACD-AC887FF6D819}" type="parTrans" cxnId="{106CB64B-458C-4E1E-8704-F126A2FCD4F9}">
      <dgm:prSet/>
      <dgm:spPr/>
      <dgm:t>
        <a:bodyPr/>
        <a:lstStyle/>
        <a:p>
          <a:endParaRPr lang="en-US" b="0"/>
        </a:p>
      </dgm:t>
    </dgm:pt>
    <dgm:pt modelId="{98EB2D37-644E-4809-8283-8D95F12AF1DC}" type="sibTrans" cxnId="{106CB64B-458C-4E1E-8704-F126A2FCD4F9}">
      <dgm:prSet/>
      <dgm:spPr/>
      <dgm:t>
        <a:bodyPr/>
        <a:lstStyle/>
        <a:p>
          <a:endParaRPr lang="en-US" b="0"/>
        </a:p>
      </dgm:t>
    </dgm:pt>
    <dgm:pt modelId="{8BB39C8B-F633-407A-A60D-3224458AC1FF}" type="pres">
      <dgm:prSet presAssocID="{EF088DE4-1DE9-4D07-88ED-FB4FCDD5EAC1}" presName="linearFlow" presStyleCnt="0">
        <dgm:presLayoutVars>
          <dgm:dir/>
          <dgm:resizeHandles val="exact"/>
        </dgm:presLayoutVars>
      </dgm:prSet>
      <dgm:spPr/>
    </dgm:pt>
    <dgm:pt modelId="{8878A780-4784-4599-91F3-F522FD558C5D}" type="pres">
      <dgm:prSet presAssocID="{7D49ABFB-E720-4406-9978-A4603FBD63B7}" presName="composite" presStyleCnt="0"/>
      <dgm:spPr/>
    </dgm:pt>
    <dgm:pt modelId="{C8D80EEB-E960-403D-836B-24EA237CFE5A}" type="pres">
      <dgm:prSet presAssocID="{7D49ABFB-E720-4406-9978-A4603FBD63B7}" presName="imgShp" presStyleLbl="fgImgPlace1" presStyleIdx="0" presStyleCnt="3" custFlipVert="0" custFlipHor="1" custScaleX="7919" custScaleY="7919"/>
      <dgm:spPr/>
    </dgm:pt>
    <dgm:pt modelId="{01E4C456-8D2F-465F-B0FA-B41F49FD1D56}" type="pres">
      <dgm:prSet presAssocID="{7D49ABFB-E720-4406-9978-A4603FBD63B7}" presName="txShp" presStyleLbl="node1" presStyleIdx="0" presStyleCnt="3" custLinFactNeighborX="22126" custLinFactNeighborY="2727">
        <dgm:presLayoutVars>
          <dgm:bulletEnabled val="1"/>
        </dgm:presLayoutVars>
      </dgm:prSet>
      <dgm:spPr/>
    </dgm:pt>
    <dgm:pt modelId="{1138FC0D-77ED-4496-B97A-7C01FB4C32BD}" type="pres">
      <dgm:prSet presAssocID="{D1C3119F-0CD8-49BE-BD99-416CDB59FC7F}" presName="spacing" presStyleCnt="0"/>
      <dgm:spPr/>
    </dgm:pt>
    <dgm:pt modelId="{D58D9279-AEE2-4E8D-BA56-1D7FBAF48349}" type="pres">
      <dgm:prSet presAssocID="{877FDD70-0E65-4FAA-B41C-AF1C2800BE68}" presName="composite" presStyleCnt="0"/>
      <dgm:spPr/>
    </dgm:pt>
    <dgm:pt modelId="{6152F5FB-D683-4BA8-B096-F492E7E80C44}" type="pres">
      <dgm:prSet presAssocID="{877FDD70-0E65-4FAA-B41C-AF1C2800BE68}" presName="imgShp" presStyleLbl="fgImgPlace1" presStyleIdx="1" presStyleCnt="3" custScaleX="102050" custScaleY="140009"/>
      <dgm:spPr/>
    </dgm:pt>
    <dgm:pt modelId="{7A9FDE5F-1F00-472A-865B-A45706C1C1CB}" type="pres">
      <dgm:prSet presAssocID="{877FDD70-0E65-4FAA-B41C-AF1C2800BE68}" presName="txShp" presStyleLbl="node1" presStyleIdx="1" presStyleCnt="3" custLinFactNeighborX="16711" custLinFactNeighborY="8571">
        <dgm:presLayoutVars>
          <dgm:bulletEnabled val="1"/>
        </dgm:presLayoutVars>
      </dgm:prSet>
      <dgm:spPr/>
    </dgm:pt>
    <dgm:pt modelId="{B0C7DA92-57E4-4801-A6AD-9B2100E159C5}" type="pres">
      <dgm:prSet presAssocID="{6D799C58-9C3A-47B4-96CB-7BB6505D7F47}" presName="spacing" presStyleCnt="0"/>
      <dgm:spPr/>
    </dgm:pt>
    <dgm:pt modelId="{A12E5A43-A5ED-4941-BC50-9E8BCFF9107C}" type="pres">
      <dgm:prSet presAssocID="{D3B98ECB-066F-49EC-932C-90C82AE0A509}" presName="composite" presStyleCnt="0"/>
      <dgm:spPr/>
    </dgm:pt>
    <dgm:pt modelId="{7434023A-335E-4EAE-90EA-A1D7C5BFF49C}" type="pres">
      <dgm:prSet presAssocID="{D3B98ECB-066F-49EC-932C-90C82AE0A509}" presName="imgShp" presStyleLbl="fgImgPlace1" presStyleIdx="2" presStyleCnt="3" custScaleX="146864" custScaleY="159204" custLinFactNeighborX="-30492" custLinFactNeighborY="3381"/>
      <dgm:spPr/>
    </dgm:pt>
    <dgm:pt modelId="{0B89BEDD-41E7-4FB5-A584-4FBAE6E585F7}" type="pres">
      <dgm:prSet presAssocID="{D3B98ECB-066F-49EC-932C-90C82AE0A509}" presName="txShp" presStyleLbl="node1" presStyleIdx="2" presStyleCnt="3" custLinFactNeighborX="13062" custLinFactNeighborY="-2081">
        <dgm:presLayoutVars>
          <dgm:bulletEnabled val="1"/>
        </dgm:presLayoutVars>
      </dgm:prSet>
      <dgm:spPr/>
    </dgm:pt>
  </dgm:ptLst>
  <dgm:cxnLst>
    <dgm:cxn modelId="{9450DF0F-16EB-4E18-9C0A-D4BD221A20DD}" type="presOf" srcId="{EF088DE4-1DE9-4D07-88ED-FB4FCDD5EAC1}" destId="{8BB39C8B-F633-407A-A60D-3224458AC1FF}" srcOrd="0" destOrd="0" presId="urn:microsoft.com/office/officeart/2005/8/layout/vList3#1"/>
    <dgm:cxn modelId="{96FAE44A-0D11-4F72-9822-AD13F4AC77BF}" type="presOf" srcId="{7D49ABFB-E720-4406-9978-A4603FBD63B7}" destId="{01E4C456-8D2F-465F-B0FA-B41F49FD1D56}" srcOrd="0" destOrd="0" presId="urn:microsoft.com/office/officeart/2005/8/layout/vList3#1"/>
    <dgm:cxn modelId="{106CB64B-458C-4E1E-8704-F126A2FCD4F9}" srcId="{EF088DE4-1DE9-4D07-88ED-FB4FCDD5EAC1}" destId="{D3B98ECB-066F-49EC-932C-90C82AE0A509}" srcOrd="2" destOrd="0" parTransId="{C1434890-B4BA-46E2-BACD-AC887FF6D819}" sibTransId="{98EB2D37-644E-4809-8283-8D95F12AF1DC}"/>
    <dgm:cxn modelId="{31C9C49D-77F6-4C8E-9299-6AE7856A9DAC}" srcId="{EF088DE4-1DE9-4D07-88ED-FB4FCDD5EAC1}" destId="{877FDD70-0E65-4FAA-B41C-AF1C2800BE68}" srcOrd="1" destOrd="0" parTransId="{9AA17B4A-A7A7-40E8-9FFD-64309F75DC4C}" sibTransId="{6D799C58-9C3A-47B4-96CB-7BB6505D7F47}"/>
    <dgm:cxn modelId="{EAF0C2AF-B01E-4006-85FA-A49F8C9E2863}" type="presOf" srcId="{877FDD70-0E65-4FAA-B41C-AF1C2800BE68}" destId="{7A9FDE5F-1F00-472A-865B-A45706C1C1CB}" srcOrd="0" destOrd="0" presId="urn:microsoft.com/office/officeart/2005/8/layout/vList3#1"/>
    <dgm:cxn modelId="{D91734C3-45E9-4012-9911-7AC553966CF1}" srcId="{EF088DE4-1DE9-4D07-88ED-FB4FCDD5EAC1}" destId="{7D49ABFB-E720-4406-9978-A4603FBD63B7}" srcOrd="0" destOrd="0" parTransId="{105F7890-5737-4F51-BD5F-7F3E830EBCEE}" sibTransId="{D1C3119F-0CD8-49BE-BD99-416CDB59FC7F}"/>
    <dgm:cxn modelId="{D899A5DA-6174-40F4-8C53-C836D4AD9C71}" type="presOf" srcId="{D3B98ECB-066F-49EC-932C-90C82AE0A509}" destId="{0B89BEDD-41E7-4FB5-A584-4FBAE6E585F7}" srcOrd="0" destOrd="0" presId="urn:microsoft.com/office/officeart/2005/8/layout/vList3#1"/>
    <dgm:cxn modelId="{F7BB6C59-990B-44CE-84BC-2B3623E9600B}" type="presParOf" srcId="{8BB39C8B-F633-407A-A60D-3224458AC1FF}" destId="{8878A780-4784-4599-91F3-F522FD558C5D}" srcOrd="0" destOrd="0" presId="urn:microsoft.com/office/officeart/2005/8/layout/vList3#1"/>
    <dgm:cxn modelId="{039BB06C-C207-40A4-8317-ACE9C968BFB8}" type="presParOf" srcId="{8878A780-4784-4599-91F3-F522FD558C5D}" destId="{C8D80EEB-E960-403D-836B-24EA237CFE5A}" srcOrd="0" destOrd="0" presId="urn:microsoft.com/office/officeart/2005/8/layout/vList3#1"/>
    <dgm:cxn modelId="{0DFC6E0D-E6CC-4EA2-B4C7-05E37B3ACD80}" type="presParOf" srcId="{8878A780-4784-4599-91F3-F522FD558C5D}" destId="{01E4C456-8D2F-465F-B0FA-B41F49FD1D56}" srcOrd="1" destOrd="0" presId="urn:microsoft.com/office/officeart/2005/8/layout/vList3#1"/>
    <dgm:cxn modelId="{8FB216A0-54D8-4109-9271-ED5D215D5EE1}" type="presParOf" srcId="{8BB39C8B-F633-407A-A60D-3224458AC1FF}" destId="{1138FC0D-77ED-4496-B97A-7C01FB4C32BD}" srcOrd="1" destOrd="0" presId="urn:microsoft.com/office/officeart/2005/8/layout/vList3#1"/>
    <dgm:cxn modelId="{8528E6B8-E2A2-4D14-9118-B0DFC21CFC0B}" type="presParOf" srcId="{8BB39C8B-F633-407A-A60D-3224458AC1FF}" destId="{D58D9279-AEE2-4E8D-BA56-1D7FBAF48349}" srcOrd="2" destOrd="0" presId="urn:microsoft.com/office/officeart/2005/8/layout/vList3#1"/>
    <dgm:cxn modelId="{428651E9-69EC-4A42-A7EE-6EB1FEFFA8BD}" type="presParOf" srcId="{D58D9279-AEE2-4E8D-BA56-1D7FBAF48349}" destId="{6152F5FB-D683-4BA8-B096-F492E7E80C44}" srcOrd="0" destOrd="0" presId="urn:microsoft.com/office/officeart/2005/8/layout/vList3#1"/>
    <dgm:cxn modelId="{859EC213-7190-4CC6-9A56-A4AAE813A977}" type="presParOf" srcId="{D58D9279-AEE2-4E8D-BA56-1D7FBAF48349}" destId="{7A9FDE5F-1F00-472A-865B-A45706C1C1CB}" srcOrd="1" destOrd="0" presId="urn:microsoft.com/office/officeart/2005/8/layout/vList3#1"/>
    <dgm:cxn modelId="{31060BD1-4910-4200-BCBF-858FFDCBA50D}" type="presParOf" srcId="{8BB39C8B-F633-407A-A60D-3224458AC1FF}" destId="{B0C7DA92-57E4-4801-A6AD-9B2100E159C5}" srcOrd="3" destOrd="0" presId="urn:microsoft.com/office/officeart/2005/8/layout/vList3#1"/>
    <dgm:cxn modelId="{42DAF678-7A08-464D-9B42-9395421DE83B}" type="presParOf" srcId="{8BB39C8B-F633-407A-A60D-3224458AC1FF}" destId="{A12E5A43-A5ED-4941-BC50-9E8BCFF9107C}" srcOrd="4" destOrd="0" presId="urn:microsoft.com/office/officeart/2005/8/layout/vList3#1"/>
    <dgm:cxn modelId="{7152EB53-C6AA-4513-8F56-2DE56955F24C}" type="presParOf" srcId="{A12E5A43-A5ED-4941-BC50-9E8BCFF9107C}" destId="{7434023A-335E-4EAE-90EA-A1D7C5BFF49C}" srcOrd="0" destOrd="0" presId="urn:microsoft.com/office/officeart/2005/8/layout/vList3#1"/>
    <dgm:cxn modelId="{FA2DE53E-989B-42F1-ADCD-B09E301B7433}" type="presParOf" srcId="{A12E5A43-A5ED-4941-BC50-9E8BCFF9107C}" destId="{0B89BEDD-41E7-4FB5-A584-4FBAE6E585F7}"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F46E19-4CEE-4F57-B566-C123B9302574}" type="doc">
      <dgm:prSet loTypeId="urn:microsoft.com/office/officeart/2005/8/layout/default#9" loCatId="list" qsTypeId="urn:microsoft.com/office/officeart/2005/8/quickstyle/simple1" qsCatId="simple" csTypeId="urn:microsoft.com/office/officeart/2005/8/colors/accent1_2" csCatId="accent1" phldr="1"/>
      <dgm:spPr/>
      <dgm:t>
        <a:bodyPr/>
        <a:lstStyle/>
        <a:p>
          <a:endParaRPr lang="en-US"/>
        </a:p>
      </dgm:t>
    </dgm:pt>
    <dgm:pt modelId="{434F0514-5AA7-4735-82A1-3B12F007ABEA}">
      <dgm:prSet custT="1"/>
      <dgm:spPr>
        <a:solidFill>
          <a:srgbClr val="336699"/>
        </a:solidFill>
      </dgm:spPr>
      <dgm:t>
        <a:bodyPr/>
        <a:lstStyle/>
        <a:p>
          <a:pPr rtl="0"/>
          <a:r>
            <a:rPr lang="en-US" sz="1400" dirty="0"/>
            <a:t>Intensive Care Coordination: Wraparound Approach</a:t>
          </a:r>
        </a:p>
      </dgm:t>
    </dgm:pt>
    <dgm:pt modelId="{DC762539-94C7-4110-B10E-C23D2A72750B}" type="parTrans" cxnId="{A32C84F0-24DD-4E28-8E4B-C3FD11AD7138}">
      <dgm:prSet/>
      <dgm:spPr/>
      <dgm:t>
        <a:bodyPr/>
        <a:lstStyle/>
        <a:p>
          <a:endParaRPr lang="en-US" sz="1400"/>
        </a:p>
      </dgm:t>
    </dgm:pt>
    <dgm:pt modelId="{0122A1AD-B678-43C7-BEDD-9C5890DD3730}" type="sibTrans" cxnId="{A32C84F0-24DD-4E28-8E4B-C3FD11AD7138}">
      <dgm:prSet/>
      <dgm:spPr/>
      <dgm:t>
        <a:bodyPr/>
        <a:lstStyle/>
        <a:p>
          <a:endParaRPr lang="en-US" sz="1400"/>
        </a:p>
      </dgm:t>
    </dgm:pt>
    <dgm:pt modelId="{06845697-B61C-440B-9DAD-4133B1E28DEE}">
      <dgm:prSet custT="1"/>
      <dgm:spPr>
        <a:solidFill>
          <a:srgbClr val="336699"/>
        </a:solidFill>
      </dgm:spPr>
      <dgm:t>
        <a:bodyPr/>
        <a:lstStyle/>
        <a:p>
          <a:pPr rtl="0"/>
          <a:r>
            <a:rPr lang="en-US" sz="1400" dirty="0"/>
            <a:t>Parent and Youth Support Services</a:t>
          </a:r>
        </a:p>
      </dgm:t>
    </dgm:pt>
    <dgm:pt modelId="{038C661A-1B6B-474A-B870-5B1B2DFFAFAD}" type="parTrans" cxnId="{C8CD7AC3-D8B7-458B-8FCE-CABE9EF16F45}">
      <dgm:prSet/>
      <dgm:spPr/>
      <dgm:t>
        <a:bodyPr/>
        <a:lstStyle/>
        <a:p>
          <a:endParaRPr lang="en-US" sz="1400"/>
        </a:p>
      </dgm:t>
    </dgm:pt>
    <dgm:pt modelId="{1416F5EB-1C37-4E82-8344-F25EEB2B2828}" type="sibTrans" cxnId="{C8CD7AC3-D8B7-458B-8FCE-CABE9EF16F45}">
      <dgm:prSet/>
      <dgm:spPr/>
      <dgm:t>
        <a:bodyPr/>
        <a:lstStyle/>
        <a:p>
          <a:endParaRPr lang="en-US" sz="1400"/>
        </a:p>
      </dgm:t>
    </dgm:pt>
    <dgm:pt modelId="{326AB9DC-8D15-419D-8A39-ADF5DC704EA1}">
      <dgm:prSet custT="1"/>
      <dgm:spPr>
        <a:solidFill>
          <a:srgbClr val="336699"/>
        </a:solidFill>
      </dgm:spPr>
      <dgm:t>
        <a:bodyPr/>
        <a:lstStyle/>
        <a:p>
          <a:pPr rtl="0"/>
          <a:r>
            <a:rPr lang="en-US" sz="1400" dirty="0"/>
            <a:t>Intensive In-Home Services</a:t>
          </a:r>
        </a:p>
      </dgm:t>
    </dgm:pt>
    <dgm:pt modelId="{4B5E3DB6-1996-4B89-B065-ECEEA67A6FB0}" type="parTrans" cxnId="{037CB167-B204-4C65-B9F2-3A3D2457FF9E}">
      <dgm:prSet/>
      <dgm:spPr/>
      <dgm:t>
        <a:bodyPr/>
        <a:lstStyle/>
        <a:p>
          <a:endParaRPr lang="en-US" sz="1400"/>
        </a:p>
      </dgm:t>
    </dgm:pt>
    <dgm:pt modelId="{399DA2B9-6E15-4269-83A6-047DEE764202}" type="sibTrans" cxnId="{037CB167-B204-4C65-B9F2-3A3D2457FF9E}">
      <dgm:prSet/>
      <dgm:spPr/>
      <dgm:t>
        <a:bodyPr/>
        <a:lstStyle/>
        <a:p>
          <a:endParaRPr lang="en-US" sz="1400"/>
        </a:p>
      </dgm:t>
    </dgm:pt>
    <dgm:pt modelId="{59A785B2-FC6F-4A83-A516-4944EC6C68DE}">
      <dgm:prSet custT="1"/>
      <dgm:spPr>
        <a:solidFill>
          <a:srgbClr val="336699"/>
        </a:solidFill>
      </dgm:spPr>
      <dgm:t>
        <a:bodyPr/>
        <a:lstStyle/>
        <a:p>
          <a:pPr rtl="0"/>
          <a:r>
            <a:rPr lang="en-US" sz="1400" dirty="0"/>
            <a:t>Respite</a:t>
          </a:r>
        </a:p>
      </dgm:t>
    </dgm:pt>
    <dgm:pt modelId="{1640DE05-904B-4CA2-9A1D-4F3EDF0D0761}" type="parTrans" cxnId="{58F3362F-6E32-45F9-8CC6-E32BF47AAFF5}">
      <dgm:prSet/>
      <dgm:spPr/>
      <dgm:t>
        <a:bodyPr/>
        <a:lstStyle/>
        <a:p>
          <a:endParaRPr lang="en-US" sz="1400"/>
        </a:p>
      </dgm:t>
    </dgm:pt>
    <dgm:pt modelId="{BC7B0B45-FF26-47B0-8611-791E20903269}" type="sibTrans" cxnId="{58F3362F-6E32-45F9-8CC6-E32BF47AAFF5}">
      <dgm:prSet/>
      <dgm:spPr/>
      <dgm:t>
        <a:bodyPr/>
        <a:lstStyle/>
        <a:p>
          <a:endParaRPr lang="en-US" sz="1400"/>
        </a:p>
      </dgm:t>
    </dgm:pt>
    <dgm:pt modelId="{EFEF9FE3-F152-4E90-AE5A-CCF75F78A3F7}">
      <dgm:prSet custT="1"/>
      <dgm:spPr>
        <a:solidFill>
          <a:srgbClr val="336699"/>
        </a:solidFill>
      </dgm:spPr>
      <dgm:t>
        <a:bodyPr/>
        <a:lstStyle/>
        <a:p>
          <a:pPr rtl="0"/>
          <a:r>
            <a:rPr lang="en-US" sz="1400" dirty="0"/>
            <a:t>Mobile Crisis Response and Stabilization</a:t>
          </a:r>
        </a:p>
      </dgm:t>
    </dgm:pt>
    <dgm:pt modelId="{BBEBE627-CDAF-425E-A931-5EE7C563A956}" type="parTrans" cxnId="{24288EF7-9EE7-4BAF-91D7-C38984B05BAB}">
      <dgm:prSet/>
      <dgm:spPr/>
      <dgm:t>
        <a:bodyPr/>
        <a:lstStyle/>
        <a:p>
          <a:endParaRPr lang="en-US" sz="1400"/>
        </a:p>
      </dgm:t>
    </dgm:pt>
    <dgm:pt modelId="{564CD87A-F256-4AC8-B44F-216539D42445}" type="sibTrans" cxnId="{24288EF7-9EE7-4BAF-91D7-C38984B05BAB}">
      <dgm:prSet/>
      <dgm:spPr/>
      <dgm:t>
        <a:bodyPr/>
        <a:lstStyle/>
        <a:p>
          <a:endParaRPr lang="en-US" sz="1400"/>
        </a:p>
      </dgm:t>
    </dgm:pt>
    <dgm:pt modelId="{8664BD94-794A-48AA-98D1-D0AB78856255}">
      <dgm:prSet custT="1"/>
      <dgm:spPr>
        <a:solidFill>
          <a:srgbClr val="336699"/>
        </a:solidFill>
      </dgm:spPr>
      <dgm:t>
        <a:bodyPr/>
        <a:lstStyle/>
        <a:p>
          <a:pPr rtl="0"/>
          <a:r>
            <a:rPr lang="en-US" sz="1400" dirty="0"/>
            <a:t>Flex Funds</a:t>
          </a:r>
        </a:p>
      </dgm:t>
    </dgm:pt>
    <dgm:pt modelId="{F63308A1-2F53-4977-B2C6-896D70D0B1D4}" type="parTrans" cxnId="{7B61A8C9-61A4-4A4B-9ABF-8094821E3C94}">
      <dgm:prSet/>
      <dgm:spPr/>
      <dgm:t>
        <a:bodyPr/>
        <a:lstStyle/>
        <a:p>
          <a:endParaRPr lang="en-US" sz="1400"/>
        </a:p>
      </dgm:t>
    </dgm:pt>
    <dgm:pt modelId="{3648DDF4-D42D-4901-86E6-D143786B6BB4}" type="sibTrans" cxnId="{7B61A8C9-61A4-4A4B-9ABF-8094821E3C94}">
      <dgm:prSet/>
      <dgm:spPr/>
      <dgm:t>
        <a:bodyPr/>
        <a:lstStyle/>
        <a:p>
          <a:endParaRPr lang="en-US" sz="1400"/>
        </a:p>
      </dgm:t>
    </dgm:pt>
    <dgm:pt modelId="{744EEADB-9B51-4BDE-8F98-A6F367765F85}">
      <dgm:prSet custT="1"/>
      <dgm:spPr>
        <a:solidFill>
          <a:srgbClr val="336699"/>
        </a:solidFill>
      </dgm:spPr>
      <dgm:t>
        <a:bodyPr/>
        <a:lstStyle/>
        <a:p>
          <a:pPr rtl="0"/>
          <a:r>
            <a:rPr lang="en-US" sz="1400" dirty="0"/>
            <a:t>Trauma Informed Systems and Evidence-Based Treatments Addressing Trauma</a:t>
          </a:r>
        </a:p>
      </dgm:t>
    </dgm:pt>
    <dgm:pt modelId="{C93AC5E6-FE8A-4970-8786-CC631C415965}" type="parTrans" cxnId="{E3AD9898-BFDC-46B7-8403-2AE112DF7E6C}">
      <dgm:prSet/>
      <dgm:spPr/>
      <dgm:t>
        <a:bodyPr/>
        <a:lstStyle/>
        <a:p>
          <a:endParaRPr lang="en-US" sz="1400"/>
        </a:p>
      </dgm:t>
    </dgm:pt>
    <dgm:pt modelId="{C53E8B54-959C-4C34-9D2F-4535726577BC}" type="sibTrans" cxnId="{E3AD9898-BFDC-46B7-8403-2AE112DF7E6C}">
      <dgm:prSet/>
      <dgm:spPr/>
      <dgm:t>
        <a:bodyPr/>
        <a:lstStyle/>
        <a:p>
          <a:endParaRPr lang="en-US" sz="1400"/>
        </a:p>
      </dgm:t>
    </dgm:pt>
    <dgm:pt modelId="{700DE6BF-FEFA-4FEE-BCDF-8048FB8060E6}" type="pres">
      <dgm:prSet presAssocID="{64F46E19-4CEE-4F57-B566-C123B9302574}" presName="diagram" presStyleCnt="0">
        <dgm:presLayoutVars>
          <dgm:dir/>
          <dgm:resizeHandles val="exact"/>
        </dgm:presLayoutVars>
      </dgm:prSet>
      <dgm:spPr/>
    </dgm:pt>
    <dgm:pt modelId="{1B7B1806-8C78-43F5-B35F-A084D9866A9E}" type="pres">
      <dgm:prSet presAssocID="{434F0514-5AA7-4735-82A1-3B12F007ABEA}" presName="node" presStyleLbl="node1" presStyleIdx="0" presStyleCnt="7" custScaleY="66193">
        <dgm:presLayoutVars>
          <dgm:bulletEnabled val="1"/>
        </dgm:presLayoutVars>
      </dgm:prSet>
      <dgm:spPr/>
    </dgm:pt>
    <dgm:pt modelId="{6280196D-CD72-4D0D-B2C1-3ECCCFB7FA15}" type="pres">
      <dgm:prSet presAssocID="{0122A1AD-B678-43C7-BEDD-9C5890DD3730}" presName="sibTrans" presStyleCnt="0"/>
      <dgm:spPr/>
    </dgm:pt>
    <dgm:pt modelId="{92EF9DF9-74F7-414A-B973-61CEA71EBA16}" type="pres">
      <dgm:prSet presAssocID="{06845697-B61C-440B-9DAD-4133B1E28DEE}" presName="node" presStyleLbl="node1" presStyleIdx="1" presStyleCnt="7" custScaleY="64734">
        <dgm:presLayoutVars>
          <dgm:bulletEnabled val="1"/>
        </dgm:presLayoutVars>
      </dgm:prSet>
      <dgm:spPr/>
    </dgm:pt>
    <dgm:pt modelId="{C4230657-9968-447C-A175-47A4AF5A826C}" type="pres">
      <dgm:prSet presAssocID="{1416F5EB-1C37-4E82-8344-F25EEB2B2828}" presName="sibTrans" presStyleCnt="0"/>
      <dgm:spPr/>
    </dgm:pt>
    <dgm:pt modelId="{17EA55F2-3618-4B77-AB80-497EDBF89C2F}" type="pres">
      <dgm:prSet presAssocID="{326AB9DC-8D15-419D-8A39-ADF5DC704EA1}" presName="node" presStyleLbl="node1" presStyleIdx="2" presStyleCnt="7" custScaleY="62894">
        <dgm:presLayoutVars>
          <dgm:bulletEnabled val="1"/>
        </dgm:presLayoutVars>
      </dgm:prSet>
      <dgm:spPr/>
    </dgm:pt>
    <dgm:pt modelId="{8610038D-8FDE-4633-9FCB-A21A130C8B30}" type="pres">
      <dgm:prSet presAssocID="{399DA2B9-6E15-4269-83A6-047DEE764202}" presName="sibTrans" presStyleCnt="0"/>
      <dgm:spPr/>
    </dgm:pt>
    <dgm:pt modelId="{A2D7801C-578C-403D-A1CA-3AA688330427}" type="pres">
      <dgm:prSet presAssocID="{59A785B2-FC6F-4A83-A516-4944EC6C68DE}" presName="node" presStyleLbl="node1" presStyleIdx="3" presStyleCnt="7" custScaleY="43057">
        <dgm:presLayoutVars>
          <dgm:bulletEnabled val="1"/>
        </dgm:presLayoutVars>
      </dgm:prSet>
      <dgm:spPr/>
    </dgm:pt>
    <dgm:pt modelId="{8156F07B-F5F3-44BB-AC90-FE51809F67EC}" type="pres">
      <dgm:prSet presAssocID="{BC7B0B45-FF26-47B0-8611-791E20903269}" presName="sibTrans" presStyleCnt="0"/>
      <dgm:spPr/>
    </dgm:pt>
    <dgm:pt modelId="{80F12653-66BA-4F46-9BDB-8435D0468BB3}" type="pres">
      <dgm:prSet presAssocID="{EFEF9FE3-F152-4E90-AE5A-CCF75F78A3F7}" presName="node" presStyleLbl="node1" presStyleIdx="4" presStyleCnt="7" custScaleY="42884">
        <dgm:presLayoutVars>
          <dgm:bulletEnabled val="1"/>
        </dgm:presLayoutVars>
      </dgm:prSet>
      <dgm:spPr/>
    </dgm:pt>
    <dgm:pt modelId="{A065D3D5-A44A-4863-9AB0-3134B4424D45}" type="pres">
      <dgm:prSet presAssocID="{564CD87A-F256-4AC8-B44F-216539D42445}" presName="sibTrans" presStyleCnt="0"/>
      <dgm:spPr/>
    </dgm:pt>
    <dgm:pt modelId="{A1147029-384E-4AD3-989C-1AC7B1112A34}" type="pres">
      <dgm:prSet presAssocID="{8664BD94-794A-48AA-98D1-D0AB78856255}" presName="node" presStyleLbl="node1" presStyleIdx="5" presStyleCnt="7" custScaleY="44196">
        <dgm:presLayoutVars>
          <dgm:bulletEnabled val="1"/>
        </dgm:presLayoutVars>
      </dgm:prSet>
      <dgm:spPr/>
    </dgm:pt>
    <dgm:pt modelId="{7B162529-58C2-44C2-9E70-B5909A4828FB}" type="pres">
      <dgm:prSet presAssocID="{3648DDF4-D42D-4901-86E6-D143786B6BB4}" presName="sibTrans" presStyleCnt="0"/>
      <dgm:spPr/>
    </dgm:pt>
    <dgm:pt modelId="{F28D8D98-7E3A-47FA-B699-51884A4FB23D}" type="pres">
      <dgm:prSet presAssocID="{744EEADB-9B51-4BDE-8F98-A6F367765F85}" presName="node" presStyleLbl="node1" presStyleIdx="6" presStyleCnt="7" custScaleX="176236" custScaleY="40995" custLinFactNeighborX="375" custLinFactNeighborY="603">
        <dgm:presLayoutVars>
          <dgm:bulletEnabled val="1"/>
        </dgm:presLayoutVars>
      </dgm:prSet>
      <dgm:spPr/>
    </dgm:pt>
  </dgm:ptLst>
  <dgm:cxnLst>
    <dgm:cxn modelId="{1FD4861C-A9DA-4665-8D07-576A90776741}" type="presOf" srcId="{EFEF9FE3-F152-4E90-AE5A-CCF75F78A3F7}" destId="{80F12653-66BA-4F46-9BDB-8435D0468BB3}" srcOrd="0" destOrd="0" presId="urn:microsoft.com/office/officeart/2005/8/layout/default#9"/>
    <dgm:cxn modelId="{58F3362F-6E32-45F9-8CC6-E32BF47AAFF5}" srcId="{64F46E19-4CEE-4F57-B566-C123B9302574}" destId="{59A785B2-FC6F-4A83-A516-4944EC6C68DE}" srcOrd="3" destOrd="0" parTransId="{1640DE05-904B-4CA2-9A1D-4F3EDF0D0761}" sibTransId="{BC7B0B45-FF26-47B0-8611-791E20903269}"/>
    <dgm:cxn modelId="{037CB167-B204-4C65-B9F2-3A3D2457FF9E}" srcId="{64F46E19-4CEE-4F57-B566-C123B9302574}" destId="{326AB9DC-8D15-419D-8A39-ADF5DC704EA1}" srcOrd="2" destOrd="0" parTransId="{4B5E3DB6-1996-4B89-B065-ECEEA67A6FB0}" sibTransId="{399DA2B9-6E15-4269-83A6-047DEE764202}"/>
    <dgm:cxn modelId="{E172984C-0588-4E09-9F04-00D6A0007485}" type="presOf" srcId="{8664BD94-794A-48AA-98D1-D0AB78856255}" destId="{A1147029-384E-4AD3-989C-1AC7B1112A34}" srcOrd="0" destOrd="0" presId="urn:microsoft.com/office/officeart/2005/8/layout/default#9"/>
    <dgm:cxn modelId="{94C2A950-7365-4EAB-AA5F-9CE8C5948373}" type="presOf" srcId="{06845697-B61C-440B-9DAD-4133B1E28DEE}" destId="{92EF9DF9-74F7-414A-B973-61CEA71EBA16}" srcOrd="0" destOrd="0" presId="urn:microsoft.com/office/officeart/2005/8/layout/default#9"/>
    <dgm:cxn modelId="{778C317F-2DD6-45FA-8750-D00A734BF187}" type="presOf" srcId="{434F0514-5AA7-4735-82A1-3B12F007ABEA}" destId="{1B7B1806-8C78-43F5-B35F-A084D9866A9E}" srcOrd="0" destOrd="0" presId="urn:microsoft.com/office/officeart/2005/8/layout/default#9"/>
    <dgm:cxn modelId="{1A52808C-8EC5-47CE-A2E3-29A8AC36B35A}" type="presOf" srcId="{59A785B2-FC6F-4A83-A516-4944EC6C68DE}" destId="{A2D7801C-578C-403D-A1CA-3AA688330427}" srcOrd="0" destOrd="0" presId="urn:microsoft.com/office/officeart/2005/8/layout/default#9"/>
    <dgm:cxn modelId="{E3AD9898-BFDC-46B7-8403-2AE112DF7E6C}" srcId="{64F46E19-4CEE-4F57-B566-C123B9302574}" destId="{744EEADB-9B51-4BDE-8F98-A6F367765F85}" srcOrd="6" destOrd="0" parTransId="{C93AC5E6-FE8A-4970-8786-CC631C415965}" sibTransId="{C53E8B54-959C-4C34-9D2F-4535726577BC}"/>
    <dgm:cxn modelId="{DEA214A6-5FC4-47EC-8833-2B39AAE6078F}" type="presOf" srcId="{64F46E19-4CEE-4F57-B566-C123B9302574}" destId="{700DE6BF-FEFA-4FEE-BCDF-8048FB8060E6}" srcOrd="0" destOrd="0" presId="urn:microsoft.com/office/officeart/2005/8/layout/default#9"/>
    <dgm:cxn modelId="{B7816EB3-8F37-49E0-944C-835648EFF4E6}" type="presOf" srcId="{744EEADB-9B51-4BDE-8F98-A6F367765F85}" destId="{F28D8D98-7E3A-47FA-B699-51884A4FB23D}" srcOrd="0" destOrd="0" presId="urn:microsoft.com/office/officeart/2005/8/layout/default#9"/>
    <dgm:cxn modelId="{C8CD7AC3-D8B7-458B-8FCE-CABE9EF16F45}" srcId="{64F46E19-4CEE-4F57-B566-C123B9302574}" destId="{06845697-B61C-440B-9DAD-4133B1E28DEE}" srcOrd="1" destOrd="0" parTransId="{038C661A-1B6B-474A-B870-5B1B2DFFAFAD}" sibTransId="{1416F5EB-1C37-4E82-8344-F25EEB2B2828}"/>
    <dgm:cxn modelId="{7B61A8C9-61A4-4A4B-9ABF-8094821E3C94}" srcId="{64F46E19-4CEE-4F57-B566-C123B9302574}" destId="{8664BD94-794A-48AA-98D1-D0AB78856255}" srcOrd="5" destOrd="0" parTransId="{F63308A1-2F53-4977-B2C6-896D70D0B1D4}" sibTransId="{3648DDF4-D42D-4901-86E6-D143786B6BB4}"/>
    <dgm:cxn modelId="{9B1A3FE5-66D0-4809-AE68-F812DB4786BB}" type="presOf" srcId="{326AB9DC-8D15-419D-8A39-ADF5DC704EA1}" destId="{17EA55F2-3618-4B77-AB80-497EDBF89C2F}" srcOrd="0" destOrd="0" presId="urn:microsoft.com/office/officeart/2005/8/layout/default#9"/>
    <dgm:cxn modelId="{A32C84F0-24DD-4E28-8E4B-C3FD11AD7138}" srcId="{64F46E19-4CEE-4F57-B566-C123B9302574}" destId="{434F0514-5AA7-4735-82A1-3B12F007ABEA}" srcOrd="0" destOrd="0" parTransId="{DC762539-94C7-4110-B10E-C23D2A72750B}" sibTransId="{0122A1AD-B678-43C7-BEDD-9C5890DD3730}"/>
    <dgm:cxn modelId="{24288EF7-9EE7-4BAF-91D7-C38984B05BAB}" srcId="{64F46E19-4CEE-4F57-B566-C123B9302574}" destId="{EFEF9FE3-F152-4E90-AE5A-CCF75F78A3F7}" srcOrd="4" destOrd="0" parTransId="{BBEBE627-CDAF-425E-A931-5EE7C563A956}" sibTransId="{564CD87A-F256-4AC8-B44F-216539D42445}"/>
    <dgm:cxn modelId="{6B0FC563-D1F7-4814-A9C1-C33946A43DFF}" type="presParOf" srcId="{700DE6BF-FEFA-4FEE-BCDF-8048FB8060E6}" destId="{1B7B1806-8C78-43F5-B35F-A084D9866A9E}" srcOrd="0" destOrd="0" presId="urn:microsoft.com/office/officeart/2005/8/layout/default#9"/>
    <dgm:cxn modelId="{D621C67B-4454-458E-A6C8-4FA6F5B75EA8}" type="presParOf" srcId="{700DE6BF-FEFA-4FEE-BCDF-8048FB8060E6}" destId="{6280196D-CD72-4D0D-B2C1-3ECCCFB7FA15}" srcOrd="1" destOrd="0" presId="urn:microsoft.com/office/officeart/2005/8/layout/default#9"/>
    <dgm:cxn modelId="{2530B5E2-3FCF-410E-9129-20B2D635FE69}" type="presParOf" srcId="{700DE6BF-FEFA-4FEE-BCDF-8048FB8060E6}" destId="{92EF9DF9-74F7-414A-B973-61CEA71EBA16}" srcOrd="2" destOrd="0" presId="urn:microsoft.com/office/officeart/2005/8/layout/default#9"/>
    <dgm:cxn modelId="{1654BB7B-E08E-43E8-ADEE-DF7D27AB7307}" type="presParOf" srcId="{700DE6BF-FEFA-4FEE-BCDF-8048FB8060E6}" destId="{C4230657-9968-447C-A175-47A4AF5A826C}" srcOrd="3" destOrd="0" presId="urn:microsoft.com/office/officeart/2005/8/layout/default#9"/>
    <dgm:cxn modelId="{8AD51CBD-9EFE-4C95-A2C6-021ED5EADB86}" type="presParOf" srcId="{700DE6BF-FEFA-4FEE-BCDF-8048FB8060E6}" destId="{17EA55F2-3618-4B77-AB80-497EDBF89C2F}" srcOrd="4" destOrd="0" presId="urn:microsoft.com/office/officeart/2005/8/layout/default#9"/>
    <dgm:cxn modelId="{6EBCD925-9E04-4903-9A46-C8A6B34B642E}" type="presParOf" srcId="{700DE6BF-FEFA-4FEE-BCDF-8048FB8060E6}" destId="{8610038D-8FDE-4633-9FCB-A21A130C8B30}" srcOrd="5" destOrd="0" presId="urn:microsoft.com/office/officeart/2005/8/layout/default#9"/>
    <dgm:cxn modelId="{12EEAADE-27C8-4B6C-BCB9-DE34A12AF447}" type="presParOf" srcId="{700DE6BF-FEFA-4FEE-BCDF-8048FB8060E6}" destId="{A2D7801C-578C-403D-A1CA-3AA688330427}" srcOrd="6" destOrd="0" presId="urn:microsoft.com/office/officeart/2005/8/layout/default#9"/>
    <dgm:cxn modelId="{81EB7D05-1EF5-488A-9AAF-4DFD784A1C99}" type="presParOf" srcId="{700DE6BF-FEFA-4FEE-BCDF-8048FB8060E6}" destId="{8156F07B-F5F3-44BB-AC90-FE51809F67EC}" srcOrd="7" destOrd="0" presId="urn:microsoft.com/office/officeart/2005/8/layout/default#9"/>
    <dgm:cxn modelId="{8AEEAE9C-42FD-4B59-8E6E-891519659700}" type="presParOf" srcId="{700DE6BF-FEFA-4FEE-BCDF-8048FB8060E6}" destId="{80F12653-66BA-4F46-9BDB-8435D0468BB3}" srcOrd="8" destOrd="0" presId="urn:microsoft.com/office/officeart/2005/8/layout/default#9"/>
    <dgm:cxn modelId="{BBE83051-5228-4891-B541-FA90DC41652C}" type="presParOf" srcId="{700DE6BF-FEFA-4FEE-BCDF-8048FB8060E6}" destId="{A065D3D5-A44A-4863-9AB0-3134B4424D45}" srcOrd="9" destOrd="0" presId="urn:microsoft.com/office/officeart/2005/8/layout/default#9"/>
    <dgm:cxn modelId="{E32AD65F-56CB-4BDF-A661-20EA9D1D8C45}" type="presParOf" srcId="{700DE6BF-FEFA-4FEE-BCDF-8048FB8060E6}" destId="{A1147029-384E-4AD3-989C-1AC7B1112A34}" srcOrd="10" destOrd="0" presId="urn:microsoft.com/office/officeart/2005/8/layout/default#9"/>
    <dgm:cxn modelId="{334F4455-0C20-433C-9F72-4D47B6AA741A}" type="presParOf" srcId="{700DE6BF-FEFA-4FEE-BCDF-8048FB8060E6}" destId="{7B162529-58C2-44C2-9E70-B5909A4828FB}" srcOrd="11" destOrd="0" presId="urn:microsoft.com/office/officeart/2005/8/layout/default#9"/>
    <dgm:cxn modelId="{89B713DE-32A2-4812-AA20-9402A6DB4EC9}" type="presParOf" srcId="{700DE6BF-FEFA-4FEE-BCDF-8048FB8060E6}" destId="{F28D8D98-7E3A-47FA-B699-51884A4FB23D}" srcOrd="12" destOrd="0" presId="urn:microsoft.com/office/officeart/2005/8/layout/defaul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546961-3743-4651-90A6-764EE33855CA}"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6E5F0307-8A0B-4B42-980E-2C891C914261}">
      <dgm:prSet/>
      <dgm:spPr/>
      <dgm:t>
        <a:bodyPr/>
        <a:lstStyle/>
        <a:p>
          <a:endParaRPr lang="en-US" dirty="0">
            <a:solidFill>
              <a:prstClr val="black"/>
            </a:solidFill>
            <a:ea typeface="+mn-ea"/>
            <a:cs typeface="+mn-cs"/>
          </a:endParaRPr>
        </a:p>
      </dgm:t>
    </dgm:pt>
    <dgm:pt modelId="{1D5A10BE-297B-42B2-A757-E035B8DC3383}" type="parTrans" cxnId="{2DA23081-F5F3-4B02-A694-9A59E81340E6}">
      <dgm:prSet/>
      <dgm:spPr/>
      <dgm:t>
        <a:bodyPr/>
        <a:lstStyle/>
        <a:p>
          <a:endParaRPr lang="en-US"/>
        </a:p>
      </dgm:t>
    </dgm:pt>
    <dgm:pt modelId="{A53FE426-4C59-431F-B481-FC4ECDF48B75}" type="sibTrans" cxnId="{2DA23081-F5F3-4B02-A694-9A59E81340E6}">
      <dgm:prSet/>
      <dgm:spPr/>
      <dgm:t>
        <a:bodyPr/>
        <a:lstStyle/>
        <a:p>
          <a:endParaRPr lang="en-US"/>
        </a:p>
      </dgm:t>
    </dgm:pt>
    <dgm:pt modelId="{097E7EE0-E96D-4983-BE41-9B3162F159F1}">
      <dgm:prSet/>
      <dgm:spPr/>
      <dgm:t>
        <a:bodyPr/>
        <a:lstStyle/>
        <a:p>
          <a:endParaRPr lang="en-US" dirty="0">
            <a:solidFill>
              <a:prstClr val="black"/>
            </a:solidFill>
            <a:ea typeface="+mn-ea"/>
            <a:cs typeface="+mn-cs"/>
          </a:endParaRPr>
        </a:p>
      </dgm:t>
    </dgm:pt>
    <dgm:pt modelId="{EB73F796-3715-4A0B-86EC-A2D6E10F5873}" type="parTrans" cxnId="{4D2BB2BF-20AC-4859-9EEE-9B467C9E443E}">
      <dgm:prSet/>
      <dgm:spPr/>
      <dgm:t>
        <a:bodyPr/>
        <a:lstStyle/>
        <a:p>
          <a:endParaRPr lang="en-US"/>
        </a:p>
      </dgm:t>
    </dgm:pt>
    <dgm:pt modelId="{8F3D2D47-7F69-4878-B05F-EF8EF92843C5}" type="sibTrans" cxnId="{4D2BB2BF-20AC-4859-9EEE-9B467C9E443E}">
      <dgm:prSet/>
      <dgm:spPr/>
      <dgm:t>
        <a:bodyPr/>
        <a:lstStyle/>
        <a:p>
          <a:endParaRPr lang="en-US"/>
        </a:p>
      </dgm:t>
    </dgm:pt>
    <dgm:pt modelId="{A760B886-802D-45B6-B6D8-1B780648D975}">
      <dgm:prSet/>
      <dgm:spPr/>
      <dgm:t>
        <a:bodyPr/>
        <a:lstStyle/>
        <a:p>
          <a:r>
            <a:rPr lang="en-US">
              <a:solidFill>
                <a:prstClr val="black"/>
              </a:solidFill>
              <a:ea typeface="+mn-ea"/>
              <a:cs typeface="+mn-cs"/>
            </a:rPr>
            <a:t>Family-centered care can be mitigating</a:t>
          </a:r>
          <a:endParaRPr lang="en-US" dirty="0">
            <a:solidFill>
              <a:prstClr val="black"/>
            </a:solidFill>
            <a:ea typeface="+mn-ea"/>
            <a:cs typeface="+mn-cs"/>
          </a:endParaRPr>
        </a:p>
      </dgm:t>
    </dgm:pt>
    <dgm:pt modelId="{4BD707C0-348B-47D0-BE12-4FD88B1B4B78}" type="parTrans" cxnId="{F84E14FD-6756-49E9-9FFC-2DDBCE5F4115}">
      <dgm:prSet/>
      <dgm:spPr/>
      <dgm:t>
        <a:bodyPr/>
        <a:lstStyle/>
        <a:p>
          <a:endParaRPr lang="en-US"/>
        </a:p>
      </dgm:t>
    </dgm:pt>
    <dgm:pt modelId="{04F32159-EDBD-4F9E-9551-DE898415286D}" type="sibTrans" cxnId="{F84E14FD-6756-49E9-9FFC-2DDBCE5F4115}">
      <dgm:prSet/>
      <dgm:spPr/>
      <dgm:t>
        <a:bodyPr/>
        <a:lstStyle/>
        <a:p>
          <a:endParaRPr lang="en-US"/>
        </a:p>
      </dgm:t>
    </dgm:pt>
    <dgm:pt modelId="{B3437A69-62D3-4D54-A190-AC7909D930D9}">
      <dgm:prSet/>
      <dgm:spPr/>
      <dgm:t>
        <a:bodyPr/>
        <a:lstStyle/>
        <a:p>
          <a:r>
            <a:rPr lang="en-US">
              <a:solidFill>
                <a:prstClr val="black"/>
              </a:solidFill>
              <a:ea typeface="+mn-ea"/>
              <a:cs typeface="+mn-cs"/>
            </a:rPr>
            <a:t>Unmet need for care coordination is high for children and youth with mental health conditions</a:t>
          </a:r>
          <a:endParaRPr lang="en-US"/>
        </a:p>
      </dgm:t>
    </dgm:pt>
    <dgm:pt modelId="{9CA0589D-292A-4CA0-8E79-2F18F3614DDD}" type="parTrans" cxnId="{421A1F8F-750B-4278-AB21-D3E8F3BC8A24}">
      <dgm:prSet/>
      <dgm:spPr/>
      <dgm:t>
        <a:bodyPr/>
        <a:lstStyle/>
        <a:p>
          <a:endParaRPr lang="en-US"/>
        </a:p>
      </dgm:t>
    </dgm:pt>
    <dgm:pt modelId="{2B78369A-44F1-4343-A850-528E6157CC93}" type="sibTrans" cxnId="{421A1F8F-750B-4278-AB21-D3E8F3BC8A24}">
      <dgm:prSet/>
      <dgm:spPr/>
      <dgm:t>
        <a:bodyPr/>
        <a:lstStyle/>
        <a:p>
          <a:endParaRPr lang="en-US"/>
        </a:p>
      </dgm:t>
    </dgm:pt>
    <dgm:pt modelId="{60207C44-79B4-49D0-BB59-A3B8212AD098}" type="pres">
      <dgm:prSet presAssocID="{C3546961-3743-4651-90A6-764EE33855CA}" presName="linearFlow" presStyleCnt="0">
        <dgm:presLayoutVars>
          <dgm:dir/>
          <dgm:animLvl val="lvl"/>
          <dgm:resizeHandles/>
        </dgm:presLayoutVars>
      </dgm:prSet>
      <dgm:spPr/>
    </dgm:pt>
    <dgm:pt modelId="{F829DBDC-4F8B-4E8A-91D8-6647EC1D6847}" type="pres">
      <dgm:prSet presAssocID="{6E5F0307-8A0B-4B42-980E-2C891C914261}" presName="compositeNode" presStyleCnt="0">
        <dgm:presLayoutVars>
          <dgm:bulletEnabled val="1"/>
        </dgm:presLayoutVars>
      </dgm:prSet>
      <dgm:spPr/>
    </dgm:pt>
    <dgm:pt modelId="{D163CAA8-5BBF-45AE-8D1A-7BE4E874AD4E}" type="pres">
      <dgm:prSet presAssocID="{6E5F0307-8A0B-4B42-980E-2C891C914261}"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86C887A8-9DF4-4A5E-9D4B-8D48E29E4149}" type="pres">
      <dgm:prSet presAssocID="{6E5F0307-8A0B-4B42-980E-2C891C914261}" presName="childNode" presStyleLbl="node1" presStyleIdx="0" presStyleCnt="2">
        <dgm:presLayoutVars>
          <dgm:bulletEnabled val="1"/>
        </dgm:presLayoutVars>
      </dgm:prSet>
      <dgm:spPr/>
    </dgm:pt>
    <dgm:pt modelId="{4510F363-C170-451B-BC86-FB2FF1BF8619}" type="pres">
      <dgm:prSet presAssocID="{6E5F0307-8A0B-4B42-980E-2C891C914261}" presName="parentNode" presStyleLbl="revTx" presStyleIdx="0" presStyleCnt="2">
        <dgm:presLayoutVars>
          <dgm:chMax val="0"/>
          <dgm:bulletEnabled val="1"/>
        </dgm:presLayoutVars>
      </dgm:prSet>
      <dgm:spPr/>
    </dgm:pt>
    <dgm:pt modelId="{85A76EC2-639A-4055-A5EC-BD080B7EE61C}" type="pres">
      <dgm:prSet presAssocID="{A53FE426-4C59-431F-B481-FC4ECDF48B75}" presName="sibTrans" presStyleCnt="0"/>
      <dgm:spPr/>
    </dgm:pt>
    <dgm:pt modelId="{543C3A7E-0769-4627-B506-B36FA11E0CEA}" type="pres">
      <dgm:prSet presAssocID="{097E7EE0-E96D-4983-BE41-9B3162F159F1}" presName="compositeNode" presStyleCnt="0">
        <dgm:presLayoutVars>
          <dgm:bulletEnabled val="1"/>
        </dgm:presLayoutVars>
      </dgm:prSet>
      <dgm:spPr/>
    </dgm:pt>
    <dgm:pt modelId="{BB559332-FC14-4247-B599-71BB74FBAD1C}" type="pres">
      <dgm:prSet presAssocID="{097E7EE0-E96D-4983-BE41-9B3162F159F1}"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8000" r="-18000"/>
          </a:stretch>
        </a:blipFill>
      </dgm:spPr>
    </dgm:pt>
    <dgm:pt modelId="{B3BBF22D-A689-4DB4-B19D-F6DB2936555A}" type="pres">
      <dgm:prSet presAssocID="{097E7EE0-E96D-4983-BE41-9B3162F159F1}" presName="childNode" presStyleLbl="node1" presStyleIdx="1" presStyleCnt="2">
        <dgm:presLayoutVars>
          <dgm:bulletEnabled val="1"/>
        </dgm:presLayoutVars>
      </dgm:prSet>
      <dgm:spPr/>
    </dgm:pt>
    <dgm:pt modelId="{90F1F7DA-9DBB-4C5F-8F69-5A25ED52953A}" type="pres">
      <dgm:prSet presAssocID="{097E7EE0-E96D-4983-BE41-9B3162F159F1}" presName="parentNode" presStyleLbl="revTx" presStyleIdx="1" presStyleCnt="2">
        <dgm:presLayoutVars>
          <dgm:chMax val="0"/>
          <dgm:bulletEnabled val="1"/>
        </dgm:presLayoutVars>
      </dgm:prSet>
      <dgm:spPr/>
    </dgm:pt>
  </dgm:ptLst>
  <dgm:cxnLst>
    <dgm:cxn modelId="{5FCFCA10-3CB7-4B83-879A-5C576F33D942}" type="presOf" srcId="{C3546961-3743-4651-90A6-764EE33855CA}" destId="{60207C44-79B4-49D0-BB59-A3B8212AD098}" srcOrd="0" destOrd="0" presId="urn:microsoft.com/office/officeart/2005/8/layout/hList2"/>
    <dgm:cxn modelId="{6BB44428-2E25-4C37-82BD-44705CE2CFF4}" type="presOf" srcId="{A760B886-802D-45B6-B6D8-1B780648D975}" destId="{B3BBF22D-A689-4DB4-B19D-F6DB2936555A}" srcOrd="0" destOrd="0" presId="urn:microsoft.com/office/officeart/2005/8/layout/hList2"/>
    <dgm:cxn modelId="{D0C3365F-412C-4387-8EA8-DA98EE3DE136}" type="presOf" srcId="{097E7EE0-E96D-4983-BE41-9B3162F159F1}" destId="{90F1F7DA-9DBB-4C5F-8F69-5A25ED52953A}" srcOrd="0" destOrd="0" presId="urn:microsoft.com/office/officeart/2005/8/layout/hList2"/>
    <dgm:cxn modelId="{359FAB4F-A381-4F7D-BB57-B1D2E41FE148}" type="presOf" srcId="{B3437A69-62D3-4D54-A190-AC7909D930D9}" destId="{86C887A8-9DF4-4A5E-9D4B-8D48E29E4149}" srcOrd="0" destOrd="0" presId="urn:microsoft.com/office/officeart/2005/8/layout/hList2"/>
    <dgm:cxn modelId="{2DA23081-F5F3-4B02-A694-9A59E81340E6}" srcId="{C3546961-3743-4651-90A6-764EE33855CA}" destId="{6E5F0307-8A0B-4B42-980E-2C891C914261}" srcOrd="0" destOrd="0" parTransId="{1D5A10BE-297B-42B2-A757-E035B8DC3383}" sibTransId="{A53FE426-4C59-431F-B481-FC4ECDF48B75}"/>
    <dgm:cxn modelId="{421A1F8F-750B-4278-AB21-D3E8F3BC8A24}" srcId="{6E5F0307-8A0B-4B42-980E-2C891C914261}" destId="{B3437A69-62D3-4D54-A190-AC7909D930D9}" srcOrd="0" destOrd="0" parTransId="{9CA0589D-292A-4CA0-8E79-2F18F3614DDD}" sibTransId="{2B78369A-44F1-4343-A850-528E6157CC93}"/>
    <dgm:cxn modelId="{4D2BB2BF-20AC-4859-9EEE-9B467C9E443E}" srcId="{C3546961-3743-4651-90A6-764EE33855CA}" destId="{097E7EE0-E96D-4983-BE41-9B3162F159F1}" srcOrd="1" destOrd="0" parTransId="{EB73F796-3715-4A0B-86EC-A2D6E10F5873}" sibTransId="{8F3D2D47-7F69-4878-B05F-EF8EF92843C5}"/>
    <dgm:cxn modelId="{75B716CA-1315-402C-BAD7-8393EDAFD047}" type="presOf" srcId="{6E5F0307-8A0B-4B42-980E-2C891C914261}" destId="{4510F363-C170-451B-BC86-FB2FF1BF8619}" srcOrd="0" destOrd="0" presId="urn:microsoft.com/office/officeart/2005/8/layout/hList2"/>
    <dgm:cxn modelId="{F84E14FD-6756-49E9-9FFC-2DDBCE5F4115}" srcId="{097E7EE0-E96D-4983-BE41-9B3162F159F1}" destId="{A760B886-802D-45B6-B6D8-1B780648D975}" srcOrd="0" destOrd="0" parTransId="{4BD707C0-348B-47D0-BE12-4FD88B1B4B78}" sibTransId="{04F32159-EDBD-4F9E-9551-DE898415286D}"/>
    <dgm:cxn modelId="{5144A9C1-C7C4-419B-B89A-96C4CB411BBB}" type="presParOf" srcId="{60207C44-79B4-49D0-BB59-A3B8212AD098}" destId="{F829DBDC-4F8B-4E8A-91D8-6647EC1D6847}" srcOrd="0" destOrd="0" presId="urn:microsoft.com/office/officeart/2005/8/layout/hList2"/>
    <dgm:cxn modelId="{3842EDB6-2512-4AFE-977C-0E5591474AAD}" type="presParOf" srcId="{F829DBDC-4F8B-4E8A-91D8-6647EC1D6847}" destId="{D163CAA8-5BBF-45AE-8D1A-7BE4E874AD4E}" srcOrd="0" destOrd="0" presId="urn:microsoft.com/office/officeart/2005/8/layout/hList2"/>
    <dgm:cxn modelId="{44BB1485-33BB-48B7-A4EF-C918F3742021}" type="presParOf" srcId="{F829DBDC-4F8B-4E8A-91D8-6647EC1D6847}" destId="{86C887A8-9DF4-4A5E-9D4B-8D48E29E4149}" srcOrd="1" destOrd="0" presId="urn:microsoft.com/office/officeart/2005/8/layout/hList2"/>
    <dgm:cxn modelId="{ED976101-8D42-4254-947B-61C2C5AF900F}" type="presParOf" srcId="{F829DBDC-4F8B-4E8A-91D8-6647EC1D6847}" destId="{4510F363-C170-451B-BC86-FB2FF1BF8619}" srcOrd="2" destOrd="0" presId="urn:microsoft.com/office/officeart/2005/8/layout/hList2"/>
    <dgm:cxn modelId="{5427FD2C-50AA-4E3C-80B4-D17AD592439E}" type="presParOf" srcId="{60207C44-79B4-49D0-BB59-A3B8212AD098}" destId="{85A76EC2-639A-4055-A5EC-BD080B7EE61C}" srcOrd="1" destOrd="0" presId="urn:microsoft.com/office/officeart/2005/8/layout/hList2"/>
    <dgm:cxn modelId="{61107A04-A9DC-42C3-9680-13F160627DD0}" type="presParOf" srcId="{60207C44-79B4-49D0-BB59-A3B8212AD098}" destId="{543C3A7E-0769-4627-B506-B36FA11E0CEA}" srcOrd="2" destOrd="0" presId="urn:microsoft.com/office/officeart/2005/8/layout/hList2"/>
    <dgm:cxn modelId="{E2AAF014-0BF8-4206-93FA-D47633853604}" type="presParOf" srcId="{543C3A7E-0769-4627-B506-B36FA11E0CEA}" destId="{BB559332-FC14-4247-B599-71BB74FBAD1C}" srcOrd="0" destOrd="0" presId="urn:microsoft.com/office/officeart/2005/8/layout/hList2"/>
    <dgm:cxn modelId="{1CBE7807-D21E-44BD-A808-4E8759757C55}" type="presParOf" srcId="{543C3A7E-0769-4627-B506-B36FA11E0CEA}" destId="{B3BBF22D-A689-4DB4-B19D-F6DB2936555A}" srcOrd="1" destOrd="0" presId="urn:microsoft.com/office/officeart/2005/8/layout/hList2"/>
    <dgm:cxn modelId="{03A65028-7226-46B3-9C5A-3A570A566280}" type="presParOf" srcId="{543C3A7E-0769-4627-B506-B36FA11E0CEA}" destId="{90F1F7DA-9DBB-4C5F-8F69-5A25ED52953A}"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07FF2-CEB9-4C54-89A6-E42F3DD1CFAA}">
      <dsp:nvSpPr>
        <dsp:cNvPr id="0" name=""/>
        <dsp:cNvSpPr/>
      </dsp:nvSpPr>
      <dsp:spPr>
        <a:xfrm>
          <a:off x="2473" y="532316"/>
          <a:ext cx="1962290" cy="11773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Lack of home and community-based services and supports</a:t>
          </a:r>
        </a:p>
      </dsp:txBody>
      <dsp:txXfrm>
        <a:off x="2473" y="532316"/>
        <a:ext cx="1962290" cy="1177374"/>
      </dsp:txXfrm>
    </dsp:sp>
    <dsp:sp modelId="{F438A8B0-3B5E-411E-9BB4-2DD6DA12AA17}">
      <dsp:nvSpPr>
        <dsp:cNvPr id="0" name=""/>
        <dsp:cNvSpPr/>
      </dsp:nvSpPr>
      <dsp:spPr>
        <a:xfrm>
          <a:off x="2160993" y="532316"/>
          <a:ext cx="1962290" cy="11773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Deficit-based/medical models, limited types of interventions</a:t>
          </a:r>
        </a:p>
      </dsp:txBody>
      <dsp:txXfrm>
        <a:off x="2160993" y="532316"/>
        <a:ext cx="1962290" cy="1177374"/>
      </dsp:txXfrm>
    </dsp:sp>
    <dsp:sp modelId="{BA671D34-9301-4E21-8BE4-7E824311FD49}">
      <dsp:nvSpPr>
        <dsp:cNvPr id="0" name=""/>
        <dsp:cNvSpPr/>
      </dsp:nvSpPr>
      <dsp:spPr>
        <a:xfrm>
          <a:off x="4319513" y="532316"/>
          <a:ext cx="1962290" cy="11773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Patterns of utilization; racial/ethnic disproportionality and disparities</a:t>
          </a:r>
        </a:p>
      </dsp:txBody>
      <dsp:txXfrm>
        <a:off x="4319513" y="532316"/>
        <a:ext cx="1962290" cy="1177374"/>
      </dsp:txXfrm>
    </dsp:sp>
    <dsp:sp modelId="{01825C53-4259-4E53-8D3E-209EA41763A2}">
      <dsp:nvSpPr>
        <dsp:cNvPr id="0" name=""/>
        <dsp:cNvSpPr/>
      </dsp:nvSpPr>
      <dsp:spPr>
        <a:xfrm>
          <a:off x="6478032" y="532316"/>
          <a:ext cx="1962290" cy="11773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Poor outcomes</a:t>
          </a:r>
        </a:p>
      </dsp:txBody>
      <dsp:txXfrm>
        <a:off x="6478032" y="532316"/>
        <a:ext cx="1962290" cy="1177374"/>
      </dsp:txXfrm>
    </dsp:sp>
    <dsp:sp modelId="{B09DC9C3-619C-4D9E-9756-03DA8A35F6E9}">
      <dsp:nvSpPr>
        <dsp:cNvPr id="0" name=""/>
        <dsp:cNvSpPr/>
      </dsp:nvSpPr>
      <dsp:spPr>
        <a:xfrm>
          <a:off x="2473" y="1905919"/>
          <a:ext cx="1962290" cy="11773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Cost</a:t>
          </a:r>
        </a:p>
      </dsp:txBody>
      <dsp:txXfrm>
        <a:off x="2473" y="1905919"/>
        <a:ext cx="1962290" cy="1177374"/>
      </dsp:txXfrm>
    </dsp:sp>
    <dsp:sp modelId="{D1108003-E50A-45F3-9FD1-FCF8E44BB227}">
      <dsp:nvSpPr>
        <dsp:cNvPr id="0" name=""/>
        <dsp:cNvSpPr/>
      </dsp:nvSpPr>
      <dsp:spPr>
        <a:xfrm>
          <a:off x="2160993" y="1905919"/>
          <a:ext cx="1962290" cy="11773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Rigid financing structures</a:t>
          </a:r>
        </a:p>
      </dsp:txBody>
      <dsp:txXfrm>
        <a:off x="2160993" y="1905919"/>
        <a:ext cx="1962290" cy="1177374"/>
      </dsp:txXfrm>
    </dsp:sp>
    <dsp:sp modelId="{5629078C-B39F-4938-9BAD-E82F16D9FD89}">
      <dsp:nvSpPr>
        <dsp:cNvPr id="0" name=""/>
        <dsp:cNvSpPr/>
      </dsp:nvSpPr>
      <dsp:spPr>
        <a:xfrm>
          <a:off x="4319513" y="1905919"/>
          <a:ext cx="1962290" cy="11773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Administrative inefficiencies; fragmentation</a:t>
          </a:r>
        </a:p>
      </dsp:txBody>
      <dsp:txXfrm>
        <a:off x="4319513" y="1905919"/>
        <a:ext cx="1962290" cy="1177374"/>
      </dsp:txXfrm>
    </dsp:sp>
    <dsp:sp modelId="{3FB3E18F-112D-4C3D-87A4-A3DD7492BB8D}">
      <dsp:nvSpPr>
        <dsp:cNvPr id="0" name=""/>
        <dsp:cNvSpPr/>
      </dsp:nvSpPr>
      <dsp:spPr>
        <a:xfrm>
          <a:off x="6480505" y="1906802"/>
          <a:ext cx="1962290" cy="11773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Knowledge, skills and attitudes of key stakeholders</a:t>
          </a:r>
        </a:p>
      </dsp:txBody>
      <dsp:txXfrm>
        <a:off x="6480505" y="1906802"/>
        <a:ext cx="1962290" cy="11773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E182F-0D5F-4DDE-86E8-DAE873131034}">
      <dsp:nvSpPr>
        <dsp:cNvPr id="0" name=""/>
        <dsp:cNvSpPr/>
      </dsp:nvSpPr>
      <dsp:spPr>
        <a:xfrm>
          <a:off x="1019782" y="0"/>
          <a:ext cx="3316378" cy="3316378"/>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rPr>
            <a:t>All Children </a:t>
          </a:r>
        </a:p>
      </dsp:txBody>
      <dsp:txXfrm>
        <a:off x="2098434" y="165818"/>
        <a:ext cx="1159074" cy="497456"/>
      </dsp:txXfrm>
    </dsp:sp>
    <dsp:sp modelId="{D257B4EF-F912-455C-ABC1-773BF3F56BF1}">
      <dsp:nvSpPr>
        <dsp:cNvPr id="0" name=""/>
        <dsp:cNvSpPr/>
      </dsp:nvSpPr>
      <dsp:spPr>
        <a:xfrm>
          <a:off x="1367591" y="519825"/>
          <a:ext cx="2697931" cy="2487283"/>
        </a:xfrm>
        <a:prstGeom prst="ellipse">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100000"/>
            </a:lnSpc>
            <a:spcBef>
              <a:spcPct val="0"/>
            </a:spcBef>
            <a:spcAft>
              <a:spcPts val="0"/>
            </a:spcAft>
            <a:buNone/>
          </a:pPr>
          <a:endParaRPr lang="en-US" sz="1200" b="1" kern="1200" dirty="0"/>
        </a:p>
        <a:p>
          <a:pPr marL="0" lvl="0" indent="0" algn="ctr" defTabSz="533400">
            <a:lnSpc>
              <a:spcPct val="100000"/>
            </a:lnSpc>
            <a:spcBef>
              <a:spcPct val="0"/>
            </a:spcBef>
            <a:spcAft>
              <a:spcPts val="0"/>
            </a:spcAft>
            <a:buNone/>
          </a:pPr>
          <a:endParaRPr lang="en-US" sz="1200" b="1" kern="1200" dirty="0"/>
        </a:p>
        <a:p>
          <a:pPr marL="0" lvl="0" indent="0" algn="ctr" defTabSz="533400">
            <a:lnSpc>
              <a:spcPct val="100000"/>
            </a:lnSpc>
            <a:spcBef>
              <a:spcPct val="0"/>
            </a:spcBef>
            <a:spcAft>
              <a:spcPts val="0"/>
            </a:spcAft>
            <a:buNone/>
          </a:pPr>
          <a:endParaRPr lang="en-US" sz="1200" b="1" kern="1200" dirty="0"/>
        </a:p>
        <a:p>
          <a:pPr marL="0" lvl="0" indent="0" algn="ctr" defTabSz="533400">
            <a:lnSpc>
              <a:spcPct val="100000"/>
            </a:lnSpc>
            <a:spcBef>
              <a:spcPct val="0"/>
            </a:spcBef>
            <a:spcAft>
              <a:spcPts val="0"/>
            </a:spcAft>
            <a:buNone/>
          </a:pPr>
          <a:endParaRPr lang="en-US" sz="1200" b="1" kern="1200" dirty="0"/>
        </a:p>
        <a:p>
          <a:pPr marL="0" lvl="0" indent="0" algn="ctr" defTabSz="533400">
            <a:lnSpc>
              <a:spcPct val="100000"/>
            </a:lnSpc>
            <a:spcBef>
              <a:spcPct val="0"/>
            </a:spcBef>
            <a:spcAft>
              <a:spcPts val="0"/>
            </a:spcAft>
            <a:buNone/>
          </a:pPr>
          <a:endParaRPr lang="en-US" sz="1200" b="1" kern="1200" dirty="0"/>
        </a:p>
        <a:p>
          <a:pPr marL="0" lvl="0" indent="0" algn="ctr" defTabSz="533400">
            <a:lnSpc>
              <a:spcPct val="100000"/>
            </a:lnSpc>
            <a:spcBef>
              <a:spcPct val="0"/>
            </a:spcBef>
            <a:spcAft>
              <a:spcPts val="0"/>
            </a:spcAft>
            <a:buNone/>
          </a:pPr>
          <a:endParaRPr lang="en-US" sz="1200" b="1" kern="1200" dirty="0"/>
        </a:p>
        <a:p>
          <a:pPr marL="0" lvl="0" indent="0" algn="ctr" defTabSz="533400">
            <a:lnSpc>
              <a:spcPct val="100000"/>
            </a:lnSpc>
            <a:spcBef>
              <a:spcPct val="0"/>
            </a:spcBef>
            <a:spcAft>
              <a:spcPts val="0"/>
            </a:spcAft>
            <a:buNone/>
          </a:pPr>
          <a:endParaRPr lang="en-US" sz="1200" b="1" kern="1200" dirty="0"/>
        </a:p>
        <a:p>
          <a:pPr marL="0" lvl="0" indent="0" algn="ctr" defTabSz="533400">
            <a:lnSpc>
              <a:spcPct val="100000"/>
            </a:lnSpc>
            <a:spcBef>
              <a:spcPct val="0"/>
            </a:spcBef>
            <a:spcAft>
              <a:spcPts val="0"/>
            </a:spcAft>
            <a:buNone/>
          </a:pPr>
          <a:r>
            <a:rPr lang="en-US" sz="1200" b="1" kern="1200" dirty="0"/>
            <a:t>Children with an </a:t>
          </a:r>
        </a:p>
        <a:p>
          <a:pPr marL="0" lvl="0" indent="0" algn="ctr" defTabSz="533400">
            <a:lnSpc>
              <a:spcPct val="100000"/>
            </a:lnSpc>
            <a:spcBef>
              <a:spcPct val="0"/>
            </a:spcBef>
            <a:spcAft>
              <a:spcPts val="0"/>
            </a:spcAft>
            <a:buNone/>
          </a:pPr>
          <a:r>
            <a:rPr lang="en-US" sz="1200" b="1" kern="1200" dirty="0"/>
            <a:t>Identified Behavioral Health Need</a:t>
          </a:r>
        </a:p>
      </dsp:txBody>
      <dsp:txXfrm>
        <a:off x="2087939" y="675280"/>
        <a:ext cx="1257236" cy="466365"/>
      </dsp:txXfrm>
    </dsp:sp>
    <dsp:sp modelId="{67021E86-FDCA-4FE0-8DD5-9A2B1254916D}">
      <dsp:nvSpPr>
        <dsp:cNvPr id="0" name=""/>
        <dsp:cNvSpPr/>
      </dsp:nvSpPr>
      <dsp:spPr>
        <a:xfrm>
          <a:off x="1952132" y="2189638"/>
          <a:ext cx="1658189" cy="824716"/>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Children with Complex Behavioral Health Needs</a:t>
          </a:r>
        </a:p>
      </dsp:txBody>
      <dsp:txXfrm>
        <a:off x="2194968" y="2395817"/>
        <a:ext cx="1172516" cy="4123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E7A15-368A-41FD-A6A1-9C88888A6D0C}">
      <dsp:nvSpPr>
        <dsp:cNvPr id="0" name=""/>
        <dsp:cNvSpPr/>
      </dsp:nvSpPr>
      <dsp:spPr>
        <a:xfrm>
          <a:off x="10" y="0"/>
          <a:ext cx="2237687" cy="38850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itchFamily="34" charset="0"/>
            </a:rPr>
            <a:t>Child and family needs are complex</a:t>
          </a:r>
          <a:endParaRPr lang="en-US" sz="1400" kern="1200" dirty="0"/>
        </a:p>
      </dsp:txBody>
      <dsp:txXfrm>
        <a:off x="10" y="0"/>
        <a:ext cx="2237687" cy="1165503"/>
      </dsp:txXfrm>
    </dsp:sp>
    <dsp:sp modelId="{EEEA0836-F850-4B19-9E33-8706A0460609}">
      <dsp:nvSpPr>
        <dsp:cNvPr id="0" name=""/>
        <dsp:cNvSpPr/>
      </dsp:nvSpPr>
      <dsp:spPr>
        <a:xfrm>
          <a:off x="224629" y="1046644"/>
          <a:ext cx="1790150" cy="7563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itchFamily="34" charset="0"/>
            </a:rPr>
            <a:t>Youth with serious EBD typically have multiple and overlapping areas that need attention</a:t>
          </a:r>
          <a:endParaRPr lang="en-US" sz="1100" kern="1200" dirty="0"/>
        </a:p>
      </dsp:txBody>
      <dsp:txXfrm>
        <a:off x="246780" y="1068795"/>
        <a:ext cx="1745848" cy="712004"/>
      </dsp:txXfrm>
    </dsp:sp>
    <dsp:sp modelId="{267487F3-C5AE-4957-BB9B-89AFD0B7717C}">
      <dsp:nvSpPr>
        <dsp:cNvPr id="0" name=""/>
        <dsp:cNvSpPr/>
      </dsp:nvSpPr>
      <dsp:spPr>
        <a:xfrm>
          <a:off x="212957" y="1888450"/>
          <a:ext cx="1790150" cy="4802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itchFamily="34" charset="0"/>
            </a:rPr>
            <a:t>Families often have unmet basic needs </a:t>
          </a:r>
          <a:endParaRPr lang="en-US" sz="1100" kern="1200" dirty="0"/>
        </a:p>
      </dsp:txBody>
      <dsp:txXfrm>
        <a:off x="227024" y="1902517"/>
        <a:ext cx="1762016" cy="452133"/>
      </dsp:txXfrm>
    </dsp:sp>
    <dsp:sp modelId="{419DC518-858B-4EE5-9B44-00E730C77711}">
      <dsp:nvSpPr>
        <dsp:cNvPr id="0" name=""/>
        <dsp:cNvSpPr/>
      </dsp:nvSpPr>
      <dsp:spPr>
        <a:xfrm>
          <a:off x="224629" y="2550947"/>
          <a:ext cx="1790150" cy="1138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itchFamily="34" charset="0"/>
            </a:rPr>
            <a:t>Traditional services don’t attend to health, mental health, substance abuse, and basic needs holistically</a:t>
          </a:r>
        </a:p>
        <a:p>
          <a:pPr marL="0" lvl="0" indent="0" algn="ctr" defTabSz="488950">
            <a:lnSpc>
              <a:spcPct val="90000"/>
            </a:lnSpc>
            <a:spcBef>
              <a:spcPct val="0"/>
            </a:spcBef>
            <a:spcAft>
              <a:spcPct val="35000"/>
            </a:spcAft>
            <a:buNone/>
          </a:pPr>
          <a:r>
            <a:rPr lang="en-US" sz="1100" kern="1200" dirty="0">
              <a:latin typeface="Calibri" pitchFamily="34" charset="0"/>
            </a:rPr>
            <a:t>Or even know how to prioritize what to work on</a:t>
          </a:r>
        </a:p>
      </dsp:txBody>
      <dsp:txXfrm>
        <a:off x="257981" y="2584299"/>
        <a:ext cx="1723446" cy="1072015"/>
      </dsp:txXfrm>
    </dsp:sp>
    <dsp:sp modelId="{FE5EF280-7A51-4011-8F70-9F4AB85013C0}">
      <dsp:nvSpPr>
        <dsp:cNvPr id="0" name=""/>
        <dsp:cNvSpPr/>
      </dsp:nvSpPr>
      <dsp:spPr>
        <a:xfrm>
          <a:off x="2406375" y="0"/>
          <a:ext cx="2237687" cy="38850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itchFamily="34" charset="0"/>
            </a:rPr>
            <a:t>Families are often not fully engaged in services</a:t>
          </a:r>
          <a:endParaRPr lang="en-US" sz="1400" kern="1200" dirty="0"/>
        </a:p>
      </dsp:txBody>
      <dsp:txXfrm>
        <a:off x="2406375" y="0"/>
        <a:ext cx="2237687" cy="1165503"/>
      </dsp:txXfrm>
    </dsp:sp>
    <dsp:sp modelId="{678F4A95-BC91-4EEF-8C94-9816578C3A30}">
      <dsp:nvSpPr>
        <dsp:cNvPr id="0" name=""/>
        <dsp:cNvSpPr/>
      </dsp:nvSpPr>
      <dsp:spPr>
        <a:xfrm>
          <a:off x="2630143" y="1166642"/>
          <a:ext cx="1790150" cy="1171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itchFamily="34" charset="0"/>
            </a:rPr>
            <a:t>Families often feel that the system is not working for them</a:t>
          </a:r>
          <a:endParaRPr lang="en-US" sz="1100" kern="1200" dirty="0"/>
        </a:p>
      </dsp:txBody>
      <dsp:txXfrm>
        <a:off x="2664452" y="1200951"/>
        <a:ext cx="1721532" cy="1102766"/>
      </dsp:txXfrm>
    </dsp:sp>
    <dsp:sp modelId="{E9ECFBA0-6F5D-4BB1-A2F5-B40D3FB480BA}">
      <dsp:nvSpPr>
        <dsp:cNvPr id="0" name=""/>
        <dsp:cNvSpPr/>
      </dsp:nvSpPr>
      <dsp:spPr>
        <a:xfrm>
          <a:off x="2630143" y="2518239"/>
          <a:ext cx="1790150" cy="1171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itchFamily="34" charset="0"/>
            </a:rPr>
            <a:t>Limited engagement leads to treatment dropouts and missed opportunities</a:t>
          </a:r>
          <a:endParaRPr lang="en-US" sz="1100" kern="1200" dirty="0"/>
        </a:p>
      </dsp:txBody>
      <dsp:txXfrm>
        <a:off x="2664452" y="2552548"/>
        <a:ext cx="1721532" cy="1102766"/>
      </dsp:txXfrm>
    </dsp:sp>
    <dsp:sp modelId="{B26C0D3F-9D27-45D4-88CB-1C3A7C91835F}">
      <dsp:nvSpPr>
        <dsp:cNvPr id="0" name=""/>
        <dsp:cNvSpPr/>
      </dsp:nvSpPr>
      <dsp:spPr>
        <a:xfrm>
          <a:off x="4811889" y="0"/>
          <a:ext cx="2237687" cy="38850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itchFamily="34" charset="0"/>
            </a:rPr>
            <a:t>Systems are in “silos”</a:t>
          </a:r>
          <a:endParaRPr lang="en-US" sz="1400" kern="1200" dirty="0"/>
        </a:p>
      </dsp:txBody>
      <dsp:txXfrm>
        <a:off x="4811889" y="0"/>
        <a:ext cx="2237687" cy="1165503"/>
      </dsp:txXfrm>
    </dsp:sp>
    <dsp:sp modelId="{8EF57E3D-3518-4278-A5D6-F4931DFE633F}">
      <dsp:nvSpPr>
        <dsp:cNvPr id="0" name=""/>
        <dsp:cNvSpPr/>
      </dsp:nvSpPr>
      <dsp:spPr>
        <a:xfrm>
          <a:off x="5035658" y="1165503"/>
          <a:ext cx="1790150" cy="252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pitchFamily="34" charset="0"/>
            </a:rPr>
            <a:t>Systems don’t work together well for individual families unless there is a way to bring them together</a:t>
          </a:r>
        </a:p>
        <a:p>
          <a:pPr marL="0" lvl="0" indent="0" algn="l" defTabSz="488950">
            <a:lnSpc>
              <a:spcPct val="90000"/>
            </a:lnSpc>
            <a:spcBef>
              <a:spcPct val="0"/>
            </a:spcBef>
            <a:spcAft>
              <a:spcPct val="35000"/>
            </a:spcAft>
            <a:buNone/>
          </a:pPr>
          <a:r>
            <a:rPr lang="en-US" sz="1100" kern="1200" dirty="0">
              <a:latin typeface="Calibri" pitchFamily="34" charset="0"/>
            </a:rPr>
            <a:t>- Youth get passed from one system to another as problems get worse</a:t>
          </a:r>
        </a:p>
        <a:p>
          <a:pPr marL="0" lvl="0" indent="0" algn="l" defTabSz="488950">
            <a:lnSpc>
              <a:spcPct val="90000"/>
            </a:lnSpc>
            <a:spcBef>
              <a:spcPct val="0"/>
            </a:spcBef>
            <a:spcAft>
              <a:spcPct val="35000"/>
            </a:spcAft>
            <a:buNone/>
          </a:pPr>
          <a:r>
            <a:rPr lang="en-US" sz="1100" kern="1200" dirty="0">
              <a:latin typeface="Calibri" pitchFamily="34" charset="0"/>
            </a:rPr>
            <a:t>- Families relinquish custody to get help</a:t>
          </a:r>
        </a:p>
        <a:p>
          <a:pPr marL="0" lvl="0" indent="0" algn="l" defTabSz="488950">
            <a:lnSpc>
              <a:spcPct val="90000"/>
            </a:lnSpc>
            <a:spcBef>
              <a:spcPct val="0"/>
            </a:spcBef>
            <a:spcAft>
              <a:spcPct val="35000"/>
            </a:spcAft>
            <a:buNone/>
          </a:pPr>
          <a:r>
            <a:rPr lang="en-US" sz="1100" kern="1200" dirty="0">
              <a:latin typeface="Calibri" pitchFamily="34" charset="0"/>
            </a:rPr>
            <a:t>- Children are placed out of home</a:t>
          </a:r>
          <a:endParaRPr lang="en-US" sz="1100" kern="1200" dirty="0"/>
        </a:p>
      </dsp:txBody>
      <dsp:txXfrm>
        <a:off x="5088090" y="1217935"/>
        <a:ext cx="1685286" cy="24203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A01E-4936-4407-89A1-5113A4CB9052}">
      <dsp:nvSpPr>
        <dsp:cNvPr id="0" name=""/>
        <dsp:cNvSpPr/>
      </dsp:nvSpPr>
      <dsp:spPr>
        <a:xfrm>
          <a:off x="0" y="45107"/>
          <a:ext cx="8288704" cy="30431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Wraparound Milwaukee</a:t>
          </a:r>
        </a:p>
      </dsp:txBody>
      <dsp:txXfrm>
        <a:off x="14855" y="59962"/>
        <a:ext cx="8258994" cy="274604"/>
      </dsp:txXfrm>
    </dsp:sp>
    <dsp:sp modelId="{859E09AE-D510-470E-92E3-628DADC9325D}">
      <dsp:nvSpPr>
        <dsp:cNvPr id="0" name=""/>
        <dsp:cNvSpPr/>
      </dsp:nvSpPr>
      <dsp:spPr>
        <a:xfrm>
          <a:off x="0" y="349421"/>
          <a:ext cx="8288704"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66"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t>Reduced psychiatric hospitalization from 5000 to less than 200 days annually</a:t>
          </a:r>
        </a:p>
        <a:p>
          <a:pPr marL="57150" lvl="1" indent="-57150" algn="l" defTabSz="444500">
            <a:lnSpc>
              <a:spcPct val="90000"/>
            </a:lnSpc>
            <a:spcBef>
              <a:spcPct val="0"/>
            </a:spcBef>
            <a:spcAft>
              <a:spcPct val="20000"/>
            </a:spcAft>
            <a:buChar char="•"/>
          </a:pPr>
          <a:r>
            <a:rPr lang="en-US" sz="1000" kern="1200" dirty="0"/>
            <a:t>Reduced average daily residential treatment facility population from 375 to 50 (</a:t>
          </a:r>
          <a:r>
            <a:rPr lang="en-US" sz="1000" kern="1200" dirty="0" err="1"/>
            <a:t>Kamradt</a:t>
          </a:r>
          <a:r>
            <a:rPr lang="en-US" sz="1000" kern="1200" dirty="0"/>
            <a:t> &amp; Jefferson, 2008)</a:t>
          </a:r>
        </a:p>
      </dsp:txBody>
      <dsp:txXfrm>
        <a:off x="0" y="349421"/>
        <a:ext cx="8288704" cy="339480"/>
      </dsp:txXfrm>
    </dsp:sp>
    <dsp:sp modelId="{40A93849-F97D-4A28-AD84-6EA02ECF55B9}">
      <dsp:nvSpPr>
        <dsp:cNvPr id="0" name=""/>
        <dsp:cNvSpPr/>
      </dsp:nvSpPr>
      <dsp:spPr>
        <a:xfrm>
          <a:off x="0" y="688901"/>
          <a:ext cx="8288704" cy="3837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Controlled study of Mental Health Services Program for Youth in Massachusetts (Grimes, 2011)</a:t>
          </a:r>
        </a:p>
      </dsp:txBody>
      <dsp:txXfrm>
        <a:off x="18734" y="707635"/>
        <a:ext cx="8251236" cy="346292"/>
      </dsp:txXfrm>
    </dsp:sp>
    <dsp:sp modelId="{BB988BA4-8225-4298-AC71-6D4F770A6311}">
      <dsp:nvSpPr>
        <dsp:cNvPr id="0" name=""/>
        <dsp:cNvSpPr/>
      </dsp:nvSpPr>
      <dsp:spPr>
        <a:xfrm>
          <a:off x="0" y="1072661"/>
          <a:ext cx="8288704"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66"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t>Reduced psychiatric hospitalization from 5000 to less than 200 days annually</a:t>
          </a:r>
        </a:p>
        <a:p>
          <a:pPr marL="57150" lvl="1" indent="-57150" algn="l" defTabSz="444500">
            <a:lnSpc>
              <a:spcPct val="90000"/>
            </a:lnSpc>
            <a:spcBef>
              <a:spcPct val="0"/>
            </a:spcBef>
            <a:spcAft>
              <a:spcPct val="20000"/>
            </a:spcAft>
            <a:buChar char="•"/>
          </a:pPr>
          <a:r>
            <a:rPr lang="en-US" sz="1000" kern="1200" dirty="0"/>
            <a:t>Reduced average daily residential treatment facility population from 375 to 50 (</a:t>
          </a:r>
          <a:r>
            <a:rPr lang="en-US" sz="1000" kern="1200" dirty="0" err="1"/>
            <a:t>Kamradt</a:t>
          </a:r>
          <a:r>
            <a:rPr lang="en-US" sz="1000" kern="1200" dirty="0"/>
            <a:t> &amp; Jefferson, 2008</a:t>
          </a:r>
          <a:r>
            <a:rPr lang="en-US" sz="900" kern="1200" dirty="0"/>
            <a:t>)</a:t>
          </a:r>
        </a:p>
      </dsp:txBody>
      <dsp:txXfrm>
        <a:off x="0" y="1072661"/>
        <a:ext cx="8288704" cy="339480"/>
      </dsp:txXfrm>
    </dsp:sp>
    <dsp:sp modelId="{C0BE0719-50E2-48D8-BB72-5A0701C8BA08}">
      <dsp:nvSpPr>
        <dsp:cNvPr id="0" name=""/>
        <dsp:cNvSpPr/>
      </dsp:nvSpPr>
      <dsp:spPr>
        <a:xfrm>
          <a:off x="0" y="1412141"/>
          <a:ext cx="8288704" cy="3837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CMS Psychiatric Residential Treatment Facility Waiver Demonstration (Urdapilleta et al., 2011)</a:t>
          </a:r>
        </a:p>
      </dsp:txBody>
      <dsp:txXfrm>
        <a:off x="18734" y="1430875"/>
        <a:ext cx="8251236" cy="346292"/>
      </dsp:txXfrm>
    </dsp:sp>
    <dsp:sp modelId="{595BD2BD-5B5C-4415-9B7C-48930ACCC768}">
      <dsp:nvSpPr>
        <dsp:cNvPr id="0" name=""/>
        <dsp:cNvSpPr/>
      </dsp:nvSpPr>
      <dsp:spPr>
        <a:xfrm>
          <a:off x="0" y="1795901"/>
          <a:ext cx="828870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66"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t>Reduced average daily residential treatment facility population from 375 to 50 (</a:t>
          </a:r>
          <a:r>
            <a:rPr lang="en-US" sz="1000" kern="1200" dirty="0" err="1"/>
            <a:t>Kamradt</a:t>
          </a:r>
          <a:r>
            <a:rPr lang="en-US" sz="1000" kern="1200" dirty="0"/>
            <a:t> &amp; Jefferson, 2008</a:t>
          </a:r>
          <a:r>
            <a:rPr lang="en-US" sz="900" kern="1200" dirty="0"/>
            <a:t>)</a:t>
          </a:r>
        </a:p>
      </dsp:txBody>
      <dsp:txXfrm>
        <a:off x="0" y="1795901"/>
        <a:ext cx="8288704" cy="264960"/>
      </dsp:txXfrm>
    </dsp:sp>
    <dsp:sp modelId="{0C2B15C5-D2F6-405F-A712-76B61CD3E24E}">
      <dsp:nvSpPr>
        <dsp:cNvPr id="0" name=""/>
        <dsp:cNvSpPr/>
      </dsp:nvSpPr>
      <dsp:spPr>
        <a:xfrm>
          <a:off x="0" y="2060861"/>
          <a:ext cx="8288704" cy="3837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New Jersey</a:t>
          </a:r>
        </a:p>
      </dsp:txBody>
      <dsp:txXfrm>
        <a:off x="18734" y="2079595"/>
        <a:ext cx="8251236" cy="346292"/>
      </dsp:txXfrm>
    </dsp:sp>
    <dsp:sp modelId="{E6C69DDD-98C8-4A5A-AFA2-F998E1370FC5}">
      <dsp:nvSpPr>
        <dsp:cNvPr id="0" name=""/>
        <dsp:cNvSpPr/>
      </dsp:nvSpPr>
      <dsp:spPr>
        <a:xfrm>
          <a:off x="0" y="2444621"/>
          <a:ext cx="828870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66"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t>Saved over $30 million in inpatient psychiatric expenditures over 3 years (Hancock, 2012)</a:t>
          </a:r>
        </a:p>
      </dsp:txBody>
      <dsp:txXfrm>
        <a:off x="0" y="2444621"/>
        <a:ext cx="8288704" cy="264960"/>
      </dsp:txXfrm>
    </dsp:sp>
    <dsp:sp modelId="{AEC60ED3-9B83-480E-9BE7-9C7A3767DEA7}">
      <dsp:nvSpPr>
        <dsp:cNvPr id="0" name=""/>
        <dsp:cNvSpPr/>
      </dsp:nvSpPr>
      <dsp:spPr>
        <a:xfrm>
          <a:off x="0" y="2709581"/>
          <a:ext cx="8288704" cy="3837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Maine </a:t>
          </a:r>
        </a:p>
      </dsp:txBody>
      <dsp:txXfrm>
        <a:off x="18734" y="2728315"/>
        <a:ext cx="8251236" cy="346292"/>
      </dsp:txXfrm>
    </dsp:sp>
    <dsp:sp modelId="{4D42E807-F328-43AD-B82A-82838DE47806}">
      <dsp:nvSpPr>
        <dsp:cNvPr id="0" name=""/>
        <dsp:cNvSpPr/>
      </dsp:nvSpPr>
      <dsp:spPr>
        <a:xfrm>
          <a:off x="0" y="3093341"/>
          <a:ext cx="8288704"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66"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t>Reduced net Medicaid spending by 30%, even as use of home and community services increased</a:t>
          </a:r>
        </a:p>
        <a:p>
          <a:pPr marL="57150" lvl="1" indent="-57150" algn="l" defTabSz="444500">
            <a:lnSpc>
              <a:spcPct val="90000"/>
            </a:lnSpc>
            <a:spcBef>
              <a:spcPct val="0"/>
            </a:spcBef>
            <a:spcAft>
              <a:spcPct val="20000"/>
            </a:spcAft>
            <a:buChar char="•"/>
          </a:pPr>
          <a:r>
            <a:rPr lang="en-US" sz="1000" kern="1200" dirty="0"/>
            <a:t>43% reduction in inpatient and 29% in residential treatment expenses (</a:t>
          </a:r>
          <a:r>
            <a:rPr lang="en-US" sz="1000" kern="1200" dirty="0" err="1"/>
            <a:t>Yoe</a:t>
          </a:r>
          <a:r>
            <a:rPr lang="en-US" sz="1000" kern="1200" dirty="0"/>
            <a:t>, Bruns, &amp; Ryan, 2011</a:t>
          </a:r>
          <a:r>
            <a:rPr lang="en-US" sz="900" kern="1200" dirty="0"/>
            <a:t>)</a:t>
          </a:r>
        </a:p>
      </dsp:txBody>
      <dsp:txXfrm>
        <a:off x="0" y="3093341"/>
        <a:ext cx="8288704" cy="339480"/>
      </dsp:txXfrm>
    </dsp:sp>
    <dsp:sp modelId="{74D66474-87C7-4B52-954F-BEFBCEDD86E8}">
      <dsp:nvSpPr>
        <dsp:cNvPr id="0" name=""/>
        <dsp:cNvSpPr/>
      </dsp:nvSpPr>
      <dsp:spPr>
        <a:xfrm>
          <a:off x="0" y="3432821"/>
          <a:ext cx="8288704" cy="3837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Los Angeles County Dept. of Social Services</a:t>
          </a:r>
        </a:p>
      </dsp:txBody>
      <dsp:txXfrm>
        <a:off x="18734" y="3451555"/>
        <a:ext cx="8251236" cy="346292"/>
      </dsp:txXfrm>
    </dsp:sp>
    <dsp:sp modelId="{A955256A-0E4A-4A76-A724-626BC87725BA}">
      <dsp:nvSpPr>
        <dsp:cNvPr id="0" name=""/>
        <dsp:cNvSpPr/>
      </dsp:nvSpPr>
      <dsp:spPr>
        <a:xfrm>
          <a:off x="0" y="3816581"/>
          <a:ext cx="8288704" cy="30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66"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t>Found 12 month placement costs were $10,800 for wraparound-discharged youths compared to $27,400 for matched group of residential treatment center youths</a:t>
          </a:r>
        </a:p>
      </dsp:txBody>
      <dsp:txXfrm>
        <a:off x="0" y="3816581"/>
        <a:ext cx="8288704" cy="3063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A34B0-D819-4A3B-8303-C4DE1AF6B0B8}">
      <dsp:nvSpPr>
        <dsp:cNvPr id="0" name=""/>
        <dsp:cNvSpPr/>
      </dsp:nvSpPr>
      <dsp:spPr>
        <a:xfrm>
          <a:off x="1071609" y="692478"/>
          <a:ext cx="1725120" cy="17251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NJ Children’s System of Care</a:t>
          </a:r>
        </a:p>
      </dsp:txBody>
      <dsp:txXfrm>
        <a:off x="1324247" y="945116"/>
        <a:ext cx="1219844" cy="1219844"/>
      </dsp:txXfrm>
    </dsp:sp>
    <dsp:sp modelId="{B920C44C-2040-4608-A6A4-78139CF2BC3B}">
      <dsp:nvSpPr>
        <dsp:cNvPr id="0" name=""/>
        <dsp:cNvSpPr/>
      </dsp:nvSpPr>
      <dsp:spPr>
        <a:xfrm>
          <a:off x="1502889" y="0"/>
          <a:ext cx="862560" cy="862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Contracted Systems Administrator PerformCare</a:t>
          </a:r>
        </a:p>
      </dsp:txBody>
      <dsp:txXfrm>
        <a:off x="1629208" y="126319"/>
        <a:ext cx="609922" cy="609922"/>
      </dsp:txXfrm>
    </dsp:sp>
    <dsp:sp modelId="{4E0E1DB7-93B8-4528-9B74-AEE235D47523}">
      <dsp:nvSpPr>
        <dsp:cNvPr id="0" name=""/>
        <dsp:cNvSpPr/>
      </dsp:nvSpPr>
      <dsp:spPr>
        <a:xfrm>
          <a:off x="2626340" y="1123758"/>
          <a:ext cx="862560" cy="862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Rutgers Training Partners</a:t>
          </a:r>
        </a:p>
      </dsp:txBody>
      <dsp:txXfrm>
        <a:off x="2752659" y="1250077"/>
        <a:ext cx="609922" cy="609922"/>
      </dsp:txXfrm>
    </dsp:sp>
    <dsp:sp modelId="{0632E546-9AB2-4F17-9468-4832D1ECE67E}">
      <dsp:nvSpPr>
        <dsp:cNvPr id="0" name=""/>
        <dsp:cNvSpPr/>
      </dsp:nvSpPr>
      <dsp:spPr>
        <a:xfrm>
          <a:off x="1502889" y="2247208"/>
          <a:ext cx="862560" cy="862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Boggs Center/Center of Excellence for IDD</a:t>
          </a:r>
        </a:p>
      </dsp:txBody>
      <dsp:txXfrm>
        <a:off x="1629208" y="2373527"/>
        <a:ext cx="609922" cy="609922"/>
      </dsp:txXfrm>
    </dsp:sp>
    <dsp:sp modelId="{18C91EC0-F045-4408-A32A-402A98FCB6DB}">
      <dsp:nvSpPr>
        <dsp:cNvPr id="0" name=""/>
        <dsp:cNvSpPr/>
      </dsp:nvSpPr>
      <dsp:spPr>
        <a:xfrm>
          <a:off x="379439" y="1123758"/>
          <a:ext cx="862560" cy="862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Autism NJ</a:t>
          </a:r>
        </a:p>
      </dsp:txBody>
      <dsp:txXfrm>
        <a:off x="505758" y="1250077"/>
        <a:ext cx="609922" cy="6099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E77A7-6BBC-4C1C-B7ED-8A1513685CF8}">
      <dsp:nvSpPr>
        <dsp:cNvPr id="0" name=""/>
        <dsp:cNvSpPr/>
      </dsp:nvSpPr>
      <dsp:spPr>
        <a:xfrm>
          <a:off x="0" y="0"/>
          <a:ext cx="4155060" cy="132118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Strategic financing begins with cross-system and community stakeholders answering two questions:</a:t>
          </a:r>
        </a:p>
      </dsp:txBody>
      <dsp:txXfrm>
        <a:off x="38696" y="38696"/>
        <a:ext cx="2729399" cy="1243793"/>
      </dsp:txXfrm>
    </dsp:sp>
    <dsp:sp modelId="{FAAFCA9B-2F99-4F75-8642-F768744719D2}">
      <dsp:nvSpPr>
        <dsp:cNvPr id="0" name=""/>
        <dsp:cNvSpPr/>
      </dsp:nvSpPr>
      <dsp:spPr>
        <a:xfrm>
          <a:off x="366623" y="1541382"/>
          <a:ext cx="4155060" cy="1321185"/>
        </a:xfrm>
        <a:prstGeom prst="roundRect">
          <a:avLst>
            <a:gd name="adj" fmla="val 1000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Financing for </a:t>
          </a:r>
          <a:r>
            <a:rPr lang="en-US" sz="3200" u="sng" kern="1200" dirty="0"/>
            <a:t>whom</a:t>
          </a:r>
          <a:r>
            <a:rPr lang="en-US" sz="3200" kern="1200" dirty="0"/>
            <a:t>???</a:t>
          </a:r>
        </a:p>
      </dsp:txBody>
      <dsp:txXfrm>
        <a:off x="405319" y="1580078"/>
        <a:ext cx="2852275" cy="1243793"/>
      </dsp:txXfrm>
    </dsp:sp>
    <dsp:sp modelId="{DEDEA2E6-01F5-4769-828D-389E9BCA1321}">
      <dsp:nvSpPr>
        <dsp:cNvPr id="0" name=""/>
        <dsp:cNvSpPr/>
      </dsp:nvSpPr>
      <dsp:spPr>
        <a:xfrm>
          <a:off x="733246" y="3082765"/>
          <a:ext cx="4155060" cy="1321185"/>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Financing for </a:t>
          </a:r>
          <a:r>
            <a:rPr lang="en-US" sz="3200" u="sng" kern="1200" dirty="0"/>
            <a:t>what</a:t>
          </a:r>
          <a:r>
            <a:rPr lang="en-US" sz="3200" kern="1200" dirty="0"/>
            <a:t>???</a:t>
          </a:r>
        </a:p>
      </dsp:txBody>
      <dsp:txXfrm>
        <a:off x="771942" y="3121461"/>
        <a:ext cx="2852275" cy="1243793"/>
      </dsp:txXfrm>
    </dsp:sp>
    <dsp:sp modelId="{D9E7D0EC-1E3B-4159-B577-D7E16267AAF8}">
      <dsp:nvSpPr>
        <dsp:cNvPr id="0" name=""/>
        <dsp:cNvSpPr/>
      </dsp:nvSpPr>
      <dsp:spPr>
        <a:xfrm>
          <a:off x="3296290" y="1001898"/>
          <a:ext cx="858770" cy="85877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489513" y="1001898"/>
        <a:ext cx="472324" cy="646224"/>
      </dsp:txXfrm>
    </dsp:sp>
    <dsp:sp modelId="{05697E8B-A40B-48B5-831B-8E45EB8269F8}">
      <dsp:nvSpPr>
        <dsp:cNvPr id="0" name=""/>
        <dsp:cNvSpPr/>
      </dsp:nvSpPr>
      <dsp:spPr>
        <a:xfrm>
          <a:off x="3662913" y="2534473"/>
          <a:ext cx="858770" cy="858770"/>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856136" y="2534473"/>
        <a:ext cx="472324" cy="6462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CDA48-50C6-4C5C-902D-3FE31B07E3A6}">
      <dsp:nvSpPr>
        <dsp:cNvPr id="0" name=""/>
        <dsp:cNvSpPr/>
      </dsp:nvSpPr>
      <dsp:spPr>
        <a:xfrm rot="16200000">
          <a:off x="-478569" y="482292"/>
          <a:ext cx="4546731" cy="358214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marL="0" lvl="0" indent="0" algn="l" defTabSz="844550">
            <a:lnSpc>
              <a:spcPct val="90000"/>
            </a:lnSpc>
            <a:spcBef>
              <a:spcPct val="0"/>
            </a:spcBef>
            <a:spcAft>
              <a:spcPct val="35000"/>
            </a:spcAft>
            <a:buNone/>
          </a:pPr>
          <a:r>
            <a:rPr lang="en-US" sz="1900" b="1" kern="1200" dirty="0"/>
            <a:t>How will services/supports be organized? What is the </a:t>
          </a:r>
          <a:r>
            <a:rPr lang="en-US" sz="1900" b="1" i="1" u="sng" kern="1200" dirty="0"/>
            <a:t>system design?</a:t>
          </a:r>
          <a:endParaRPr lang="en-US" sz="1900" kern="1200" dirty="0"/>
        </a:p>
        <a:p>
          <a:pPr marL="171450" lvl="1" indent="-171450" algn="l" defTabSz="711200">
            <a:lnSpc>
              <a:spcPct val="90000"/>
            </a:lnSpc>
            <a:spcBef>
              <a:spcPct val="0"/>
            </a:spcBef>
            <a:spcAft>
              <a:spcPct val="15000"/>
            </a:spcAft>
            <a:buChar char="•"/>
          </a:pPr>
          <a:r>
            <a:rPr lang="en-US" sz="1600" kern="1200" dirty="0"/>
            <a:t>Customization within Medicaid delivery system?</a:t>
          </a:r>
        </a:p>
        <a:p>
          <a:pPr marL="171450" lvl="1" indent="-171450" algn="l" defTabSz="711200">
            <a:lnSpc>
              <a:spcPct val="90000"/>
            </a:lnSpc>
            <a:spcBef>
              <a:spcPct val="0"/>
            </a:spcBef>
            <a:spcAft>
              <a:spcPct val="15000"/>
            </a:spcAft>
            <a:buChar char="•"/>
          </a:pPr>
          <a:r>
            <a:rPr lang="en-US" sz="1600" kern="1200" dirty="0"/>
            <a:t>Changes in what child welfare, juvenile justice, schools, behavioral health systems provide?</a:t>
          </a:r>
        </a:p>
        <a:p>
          <a:pPr marL="171450" lvl="1" indent="-171450" algn="l" defTabSz="711200">
            <a:lnSpc>
              <a:spcPct val="90000"/>
            </a:lnSpc>
            <a:spcBef>
              <a:spcPct val="0"/>
            </a:spcBef>
            <a:spcAft>
              <a:spcPct val="15000"/>
            </a:spcAft>
            <a:buChar char="•"/>
          </a:pPr>
          <a:r>
            <a:rPr lang="en-US" sz="1600" kern="1200" dirty="0"/>
            <a:t>Specialized cross-system capacity? (e.g., Care Management Entities; Family-Run Organizations; Youth-Run Organizations; screening and assessment) </a:t>
          </a:r>
        </a:p>
      </dsp:txBody>
      <dsp:txXfrm rot="5400000">
        <a:off x="3724" y="909345"/>
        <a:ext cx="3582145" cy="2728039"/>
      </dsp:txXfrm>
    </dsp:sp>
    <dsp:sp modelId="{352DCD9C-038F-4F99-98AA-C974F43829B0}">
      <dsp:nvSpPr>
        <dsp:cNvPr id="0" name=""/>
        <dsp:cNvSpPr/>
      </dsp:nvSpPr>
      <dsp:spPr>
        <a:xfrm rot="16200000">
          <a:off x="3348181" y="482292"/>
          <a:ext cx="4546731" cy="358214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844550">
            <a:lnSpc>
              <a:spcPct val="90000"/>
            </a:lnSpc>
            <a:spcBef>
              <a:spcPct val="0"/>
            </a:spcBef>
            <a:spcAft>
              <a:spcPct val="35000"/>
            </a:spcAft>
            <a:buNone/>
          </a:pPr>
          <a:r>
            <a:rPr lang="en-US" sz="1900" b="1" kern="1200" dirty="0"/>
            <a:t>What is the </a:t>
          </a:r>
          <a:r>
            <a:rPr lang="en-US" sz="1900" b="1" i="1" kern="1200" dirty="0"/>
            <a:t>a</a:t>
          </a:r>
          <a:r>
            <a:rPr lang="en-US" sz="1900" b="1" i="1" u="sng" kern="1200" dirty="0"/>
            <a:t>dministrative/system infrastructure</a:t>
          </a:r>
          <a:r>
            <a:rPr lang="en-US" sz="1900" b="1" i="1" kern="1200" dirty="0"/>
            <a:t> </a:t>
          </a:r>
          <a:r>
            <a:rPr lang="en-US" sz="1900" b="1" kern="1200" dirty="0"/>
            <a:t>needed to support the delivery system? </a:t>
          </a:r>
          <a:endParaRPr lang="en-US" sz="1900" kern="1200" dirty="0"/>
        </a:p>
        <a:p>
          <a:pPr marL="171450" lvl="1" indent="-171450" algn="l" defTabSz="711200">
            <a:lnSpc>
              <a:spcPct val="90000"/>
            </a:lnSpc>
            <a:spcBef>
              <a:spcPct val="0"/>
            </a:spcBef>
            <a:spcAft>
              <a:spcPct val="15000"/>
            </a:spcAft>
            <a:buChar char="•"/>
          </a:pPr>
          <a:r>
            <a:rPr lang="en-US" sz="1600" kern="1200" dirty="0"/>
            <a:t>Training and capacity development?</a:t>
          </a:r>
        </a:p>
        <a:p>
          <a:pPr marL="171450" lvl="1" indent="-171450" algn="l" defTabSz="711200">
            <a:lnSpc>
              <a:spcPct val="90000"/>
            </a:lnSpc>
            <a:spcBef>
              <a:spcPct val="0"/>
            </a:spcBef>
            <a:spcAft>
              <a:spcPct val="15000"/>
            </a:spcAft>
            <a:buChar char="•"/>
          </a:pPr>
          <a:r>
            <a:rPr lang="en-US" sz="1600" kern="1200" dirty="0"/>
            <a:t>IT systems?</a:t>
          </a:r>
        </a:p>
        <a:p>
          <a:pPr marL="171450" lvl="1" indent="-171450" algn="l" defTabSz="711200">
            <a:lnSpc>
              <a:spcPct val="90000"/>
            </a:lnSpc>
            <a:spcBef>
              <a:spcPct val="0"/>
            </a:spcBef>
            <a:spcAft>
              <a:spcPct val="15000"/>
            </a:spcAft>
            <a:buChar char="•"/>
          </a:pPr>
          <a:r>
            <a:rPr lang="en-US" sz="1600" kern="1200" dirty="0"/>
            <a:t>Cross-agency governance?</a:t>
          </a:r>
        </a:p>
        <a:p>
          <a:pPr marL="171450" lvl="1" indent="-171450" algn="l" defTabSz="711200">
            <a:lnSpc>
              <a:spcPct val="90000"/>
            </a:lnSpc>
            <a:spcBef>
              <a:spcPct val="0"/>
            </a:spcBef>
            <a:spcAft>
              <a:spcPct val="15000"/>
            </a:spcAft>
            <a:buChar char="•"/>
          </a:pPr>
          <a:r>
            <a:rPr lang="en-US" sz="1600" kern="1200" dirty="0"/>
            <a:t>Social marketing/strategic communications capacity?</a:t>
          </a:r>
        </a:p>
        <a:p>
          <a:pPr marL="171450" lvl="1" indent="-171450" algn="l" defTabSz="711200">
            <a:lnSpc>
              <a:spcPct val="90000"/>
            </a:lnSpc>
            <a:spcBef>
              <a:spcPct val="0"/>
            </a:spcBef>
            <a:spcAft>
              <a:spcPct val="15000"/>
            </a:spcAft>
            <a:buChar char="•"/>
          </a:pPr>
          <a:r>
            <a:rPr lang="en-US" sz="1600" kern="1200" dirty="0"/>
            <a:t>Quality oversight and outcomes tracking</a:t>
          </a:r>
          <a:r>
            <a:rPr lang="en-US" sz="1500" kern="1200" dirty="0"/>
            <a:t>?</a:t>
          </a:r>
        </a:p>
      </dsp:txBody>
      <dsp:txXfrm rot="5400000">
        <a:off x="3830474" y="909345"/>
        <a:ext cx="3582145" cy="27280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E03FD-6E81-447C-B690-DC98065717CE}">
      <dsp:nvSpPr>
        <dsp:cNvPr id="0" name=""/>
        <dsp:cNvSpPr/>
      </dsp:nvSpPr>
      <dsp:spPr>
        <a:xfrm>
          <a:off x="0" y="450880"/>
          <a:ext cx="5867399"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8ABD5E-A71D-4FBD-99A9-26E7035706A9}">
      <dsp:nvSpPr>
        <dsp:cNvPr id="0" name=""/>
        <dsp:cNvSpPr/>
      </dsp:nvSpPr>
      <dsp:spPr>
        <a:xfrm>
          <a:off x="293370" y="22840"/>
          <a:ext cx="410718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marL="0" lvl="0" indent="0" algn="l" defTabSz="1066800">
            <a:lnSpc>
              <a:spcPct val="90000"/>
            </a:lnSpc>
            <a:spcBef>
              <a:spcPct val="0"/>
            </a:spcBef>
            <a:spcAft>
              <a:spcPct val="35000"/>
            </a:spcAft>
            <a:buNone/>
          </a:pPr>
          <a:r>
            <a:rPr lang="en-US" sz="2400" kern="1200" dirty="0"/>
            <a:t>Utilization Management</a:t>
          </a:r>
        </a:p>
      </dsp:txBody>
      <dsp:txXfrm>
        <a:off x="335160" y="64630"/>
        <a:ext cx="4023600" cy="772500"/>
      </dsp:txXfrm>
    </dsp:sp>
    <dsp:sp modelId="{28B0D10C-D3D4-4840-BA15-D1494AD99E05}">
      <dsp:nvSpPr>
        <dsp:cNvPr id="0" name=""/>
        <dsp:cNvSpPr/>
      </dsp:nvSpPr>
      <dsp:spPr>
        <a:xfrm>
          <a:off x="0" y="1766320"/>
          <a:ext cx="5867399"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7F55F-6803-466B-9049-27D099978F07}">
      <dsp:nvSpPr>
        <dsp:cNvPr id="0" name=""/>
        <dsp:cNvSpPr/>
      </dsp:nvSpPr>
      <dsp:spPr>
        <a:xfrm>
          <a:off x="293370" y="1338280"/>
          <a:ext cx="410718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marL="0" lvl="0" indent="0" algn="l" defTabSz="1066800">
            <a:lnSpc>
              <a:spcPct val="90000"/>
            </a:lnSpc>
            <a:spcBef>
              <a:spcPct val="0"/>
            </a:spcBef>
            <a:spcAft>
              <a:spcPct val="35000"/>
            </a:spcAft>
            <a:buNone/>
          </a:pPr>
          <a:r>
            <a:rPr lang="en-US" sz="2400" kern="1200" dirty="0"/>
            <a:t>Quality Improvement</a:t>
          </a:r>
        </a:p>
      </dsp:txBody>
      <dsp:txXfrm>
        <a:off x="335160" y="1380070"/>
        <a:ext cx="4023600" cy="772500"/>
      </dsp:txXfrm>
    </dsp:sp>
    <dsp:sp modelId="{66D25F67-D35D-4EEA-A4C8-03216A132F1E}">
      <dsp:nvSpPr>
        <dsp:cNvPr id="0" name=""/>
        <dsp:cNvSpPr/>
      </dsp:nvSpPr>
      <dsp:spPr>
        <a:xfrm>
          <a:off x="0" y="3081760"/>
          <a:ext cx="5867399"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6C478-C5F8-464E-B643-08D09181504E}">
      <dsp:nvSpPr>
        <dsp:cNvPr id="0" name=""/>
        <dsp:cNvSpPr/>
      </dsp:nvSpPr>
      <dsp:spPr>
        <a:xfrm>
          <a:off x="293370" y="2653719"/>
          <a:ext cx="410718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marL="0" lvl="0" indent="0" algn="l" defTabSz="1066800">
            <a:lnSpc>
              <a:spcPct val="90000"/>
            </a:lnSpc>
            <a:spcBef>
              <a:spcPct val="0"/>
            </a:spcBef>
            <a:spcAft>
              <a:spcPct val="35000"/>
            </a:spcAft>
            <a:buNone/>
          </a:pPr>
          <a:r>
            <a:rPr lang="en-US" sz="2400" kern="1200" dirty="0"/>
            <a:t>Cost and Outcome Monitoring</a:t>
          </a:r>
        </a:p>
      </dsp:txBody>
      <dsp:txXfrm>
        <a:off x="335160" y="2695509"/>
        <a:ext cx="4023600"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C55FD-95C9-4B04-961C-F12947C91C14}">
      <dsp:nvSpPr>
        <dsp:cNvPr id="0" name=""/>
        <dsp:cNvSpPr/>
      </dsp:nvSpPr>
      <dsp:spPr>
        <a:xfrm>
          <a:off x="0" y="27319"/>
          <a:ext cx="5937101" cy="80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Leadership &amp; Constituency Building</a:t>
          </a:r>
        </a:p>
      </dsp:txBody>
      <dsp:txXfrm>
        <a:off x="39295" y="66614"/>
        <a:ext cx="5858511" cy="726370"/>
      </dsp:txXfrm>
    </dsp:sp>
    <dsp:sp modelId="{43675F55-1082-4A38-8A63-D72B2790D73B}">
      <dsp:nvSpPr>
        <dsp:cNvPr id="0" name=""/>
        <dsp:cNvSpPr/>
      </dsp:nvSpPr>
      <dsp:spPr>
        <a:xfrm>
          <a:off x="0" y="956119"/>
          <a:ext cx="5937101" cy="80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 Strategic Focus</a:t>
          </a:r>
        </a:p>
      </dsp:txBody>
      <dsp:txXfrm>
        <a:off x="39295" y="995414"/>
        <a:ext cx="5858511" cy="726370"/>
      </dsp:txXfrm>
    </dsp:sp>
    <dsp:sp modelId="{B2DC5D46-61B2-4503-A05A-49A15946B16B}">
      <dsp:nvSpPr>
        <dsp:cNvPr id="0" name=""/>
        <dsp:cNvSpPr/>
      </dsp:nvSpPr>
      <dsp:spPr>
        <a:xfrm>
          <a:off x="0" y="1884919"/>
          <a:ext cx="5937101" cy="80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Orientation to Sustainability</a:t>
          </a:r>
        </a:p>
      </dsp:txBody>
      <dsp:txXfrm>
        <a:off x="39295" y="1924214"/>
        <a:ext cx="5858511" cy="726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D5590-4C00-41FD-89D4-93668EEAA20E}">
      <dsp:nvSpPr>
        <dsp:cNvPr id="0" name=""/>
        <dsp:cNvSpPr/>
      </dsp:nvSpPr>
      <dsp:spPr>
        <a:xfrm>
          <a:off x="1979815" y="438399"/>
          <a:ext cx="3094639" cy="3094639"/>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078598-4FAC-452F-A6B6-3E1C7369828B}">
      <dsp:nvSpPr>
        <dsp:cNvPr id="0" name=""/>
        <dsp:cNvSpPr/>
      </dsp:nvSpPr>
      <dsp:spPr>
        <a:xfrm>
          <a:off x="1979815" y="438399"/>
          <a:ext cx="3094639" cy="3094639"/>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863923-4BE2-4115-8B4E-5C801091EA72}">
      <dsp:nvSpPr>
        <dsp:cNvPr id="0" name=""/>
        <dsp:cNvSpPr/>
      </dsp:nvSpPr>
      <dsp:spPr>
        <a:xfrm>
          <a:off x="1979815" y="438399"/>
          <a:ext cx="3094639" cy="3094639"/>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EEF74A-6E9C-4704-B2BD-BE5296EEAC7D}">
      <dsp:nvSpPr>
        <dsp:cNvPr id="0" name=""/>
        <dsp:cNvSpPr/>
      </dsp:nvSpPr>
      <dsp:spPr>
        <a:xfrm>
          <a:off x="1979815" y="438399"/>
          <a:ext cx="3094639" cy="3094639"/>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E188F-481E-417A-8AD6-EC0D159519F7}">
      <dsp:nvSpPr>
        <dsp:cNvPr id="0" name=""/>
        <dsp:cNvSpPr/>
      </dsp:nvSpPr>
      <dsp:spPr>
        <a:xfrm>
          <a:off x="2823984" y="1260319"/>
          <a:ext cx="1424077" cy="1424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FF00"/>
              </a:solidFill>
            </a:rPr>
            <a:t>System Transformation</a:t>
          </a:r>
        </a:p>
      </dsp:txBody>
      <dsp:txXfrm>
        <a:off x="3032535" y="1468870"/>
        <a:ext cx="1006975" cy="1006975"/>
      </dsp:txXfrm>
    </dsp:sp>
    <dsp:sp modelId="{3BEF015A-1364-44BF-83F1-194BC50B9B1F}">
      <dsp:nvSpPr>
        <dsp:cNvPr id="0" name=""/>
        <dsp:cNvSpPr/>
      </dsp:nvSpPr>
      <dsp:spPr>
        <a:xfrm>
          <a:off x="2773329" y="-117162"/>
          <a:ext cx="1507612" cy="1182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Policy </a:t>
          </a:r>
        </a:p>
        <a:p>
          <a:pPr marL="0" lvl="0" indent="0" algn="ctr" defTabSz="533400">
            <a:lnSpc>
              <a:spcPct val="90000"/>
            </a:lnSpc>
            <a:spcBef>
              <a:spcPct val="0"/>
            </a:spcBef>
            <a:spcAft>
              <a:spcPct val="35000"/>
            </a:spcAft>
            <a:buNone/>
          </a:pPr>
          <a:r>
            <a:rPr lang="en-US" sz="1200" b="1" kern="1200" dirty="0">
              <a:solidFill>
                <a:schemeClr val="bg1"/>
              </a:solidFill>
            </a:rPr>
            <a:t>Level</a:t>
          </a:r>
        </a:p>
      </dsp:txBody>
      <dsp:txXfrm>
        <a:off x="2994114" y="56069"/>
        <a:ext cx="1066042" cy="836434"/>
      </dsp:txXfrm>
    </dsp:sp>
    <dsp:sp modelId="{E3521FFA-CCDB-4996-85EE-DD82BBBA4AED}">
      <dsp:nvSpPr>
        <dsp:cNvPr id="0" name=""/>
        <dsp:cNvSpPr/>
      </dsp:nvSpPr>
      <dsp:spPr>
        <a:xfrm>
          <a:off x="4303134" y="1331324"/>
          <a:ext cx="1470868" cy="13087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Frontline Practice Level </a:t>
          </a:r>
        </a:p>
      </dsp:txBody>
      <dsp:txXfrm>
        <a:off x="4518538" y="1522992"/>
        <a:ext cx="1040060" cy="925453"/>
      </dsp:txXfrm>
    </dsp:sp>
    <dsp:sp modelId="{7439CF74-5BE5-4B7E-9ABB-022FB540CFE1}">
      <dsp:nvSpPr>
        <dsp:cNvPr id="0" name=""/>
        <dsp:cNvSpPr/>
      </dsp:nvSpPr>
      <dsp:spPr>
        <a:xfrm>
          <a:off x="2773324" y="2856723"/>
          <a:ext cx="1507622" cy="12808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Community Level </a:t>
          </a:r>
        </a:p>
      </dsp:txBody>
      <dsp:txXfrm>
        <a:off x="2994110" y="3044300"/>
        <a:ext cx="1066050" cy="905703"/>
      </dsp:txXfrm>
    </dsp:sp>
    <dsp:sp modelId="{B51D45EC-7267-4578-B9CC-0040786A12AC}">
      <dsp:nvSpPr>
        <dsp:cNvPr id="0" name=""/>
        <dsp:cNvSpPr/>
      </dsp:nvSpPr>
      <dsp:spPr>
        <a:xfrm>
          <a:off x="1253732" y="1355817"/>
          <a:ext cx="1523940" cy="12598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Management Level</a:t>
          </a:r>
        </a:p>
      </dsp:txBody>
      <dsp:txXfrm>
        <a:off x="1476908" y="1540311"/>
        <a:ext cx="1077588" cy="890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E97A-9116-4BA5-A061-9AA99BBBA2E6}">
      <dsp:nvSpPr>
        <dsp:cNvPr id="0" name=""/>
        <dsp:cNvSpPr/>
      </dsp:nvSpPr>
      <dsp:spPr>
        <a:xfrm>
          <a:off x="986" y="980012"/>
          <a:ext cx="2309308" cy="1641027"/>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828D5-5CD8-43A3-A60F-001C78E2FB8A}">
      <dsp:nvSpPr>
        <dsp:cNvPr id="0" name=""/>
        <dsp:cNvSpPr/>
      </dsp:nvSpPr>
      <dsp:spPr>
        <a:xfrm>
          <a:off x="461469" y="605703"/>
          <a:ext cx="1457418" cy="25903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solidFill>
              <a:schemeClr val="tx1"/>
            </a:solidFill>
          </a:endParaRPr>
        </a:p>
        <a:p>
          <a:pPr marL="0" lvl="0" indent="0" algn="ctr" defTabSz="533400">
            <a:lnSpc>
              <a:spcPct val="90000"/>
            </a:lnSpc>
            <a:spcBef>
              <a:spcPct val="0"/>
            </a:spcBef>
            <a:spcAft>
              <a:spcPct val="35000"/>
            </a:spcAft>
            <a:buNone/>
          </a:pPr>
          <a:r>
            <a:rPr lang="en-US" sz="1200" kern="1200" dirty="0">
              <a:solidFill>
                <a:schemeClr val="tx1"/>
              </a:solidFill>
            </a:rPr>
            <a:t>*Recipients of information </a:t>
          </a:r>
        </a:p>
        <a:p>
          <a:pPr marL="0" lvl="0" indent="0" algn="ctr" defTabSz="533400">
            <a:lnSpc>
              <a:spcPct val="90000"/>
            </a:lnSpc>
            <a:spcBef>
              <a:spcPct val="0"/>
            </a:spcBef>
            <a:spcAft>
              <a:spcPct val="35000"/>
            </a:spcAft>
            <a:buNone/>
          </a:pPr>
          <a:r>
            <a:rPr lang="en-US" sz="1200" kern="1200" dirty="0">
              <a:solidFill>
                <a:schemeClr val="tx1"/>
              </a:solidFill>
            </a:rPr>
            <a:t>*Unheard voice in program evaluation</a:t>
          </a:r>
        </a:p>
        <a:p>
          <a:pPr marL="0" lvl="0" indent="0" algn="ctr" defTabSz="533400">
            <a:lnSpc>
              <a:spcPct val="90000"/>
            </a:lnSpc>
            <a:spcBef>
              <a:spcPct val="0"/>
            </a:spcBef>
            <a:spcAft>
              <a:spcPct val="35000"/>
            </a:spcAft>
            <a:buNone/>
          </a:pPr>
          <a:r>
            <a:rPr lang="en-US" sz="1200" kern="1200" dirty="0">
              <a:solidFill>
                <a:schemeClr val="tx1"/>
              </a:solidFill>
            </a:rPr>
            <a:t>*Recipients of services</a:t>
          </a:r>
        </a:p>
        <a:p>
          <a:pPr marL="0" lvl="0" indent="0" algn="ctr" defTabSz="533400">
            <a:lnSpc>
              <a:spcPct val="90000"/>
            </a:lnSpc>
            <a:spcBef>
              <a:spcPct val="0"/>
            </a:spcBef>
            <a:spcAft>
              <a:spcPct val="35000"/>
            </a:spcAft>
            <a:buNone/>
          </a:pPr>
          <a:r>
            <a:rPr lang="en-US" sz="1200" kern="1200" dirty="0">
              <a:solidFill>
                <a:schemeClr val="tx1"/>
              </a:solidFill>
            </a:rPr>
            <a:t>*Uninvited key stake holders in training initiatives</a:t>
          </a:r>
        </a:p>
        <a:p>
          <a:pPr marL="0" lvl="0" indent="0" algn="ctr" defTabSz="533400">
            <a:lnSpc>
              <a:spcPct val="90000"/>
            </a:lnSpc>
            <a:spcBef>
              <a:spcPct val="0"/>
            </a:spcBef>
            <a:spcAft>
              <a:spcPct val="35000"/>
            </a:spcAft>
            <a:buNone/>
          </a:pPr>
          <a:r>
            <a:rPr lang="en-US" sz="1200" kern="1200" dirty="0">
              <a:solidFill>
                <a:schemeClr val="tx1"/>
              </a:solidFill>
            </a:rPr>
            <a:t>*Anger adversity  &amp; resistance </a:t>
          </a:r>
        </a:p>
        <a:p>
          <a:pPr marL="0" lvl="0" indent="0" algn="ctr" defTabSz="533400">
            <a:lnSpc>
              <a:spcPct val="90000"/>
            </a:lnSpc>
            <a:spcBef>
              <a:spcPct val="0"/>
            </a:spcBef>
            <a:spcAft>
              <a:spcPct val="35000"/>
            </a:spcAft>
            <a:buNone/>
          </a:pPr>
          <a:r>
            <a:rPr lang="en-US" sz="1200" kern="1200" dirty="0">
              <a:solidFill>
                <a:schemeClr val="tx1"/>
              </a:solidFill>
            </a:rPr>
            <a:t> </a:t>
          </a:r>
        </a:p>
        <a:p>
          <a:pPr marL="0" lvl="0" indent="0" algn="ctr" defTabSz="533400">
            <a:lnSpc>
              <a:spcPct val="90000"/>
            </a:lnSpc>
            <a:spcBef>
              <a:spcPct val="0"/>
            </a:spcBef>
            <a:spcAft>
              <a:spcPct val="35000"/>
            </a:spcAft>
            <a:buNone/>
          </a:pPr>
          <a:endParaRPr lang="en-US" sz="1200" kern="1200" dirty="0">
            <a:solidFill>
              <a:schemeClr val="tx1"/>
            </a:solidFill>
          </a:endParaRPr>
        </a:p>
        <a:p>
          <a:pPr marL="0" lvl="0" indent="0" algn="ctr" defTabSz="533400">
            <a:lnSpc>
              <a:spcPct val="90000"/>
            </a:lnSpc>
            <a:spcBef>
              <a:spcPct val="0"/>
            </a:spcBef>
            <a:spcAft>
              <a:spcPct val="35000"/>
            </a:spcAft>
            <a:buNone/>
          </a:pPr>
          <a:r>
            <a:rPr lang="en-US" sz="1200" kern="1200" dirty="0">
              <a:solidFill>
                <a:schemeClr val="tx1"/>
              </a:solidFill>
            </a:rPr>
            <a:t> </a:t>
          </a:r>
        </a:p>
        <a:p>
          <a:pPr marL="0" lvl="0" indent="0" algn="ctr" defTabSz="533400">
            <a:lnSpc>
              <a:spcPct val="90000"/>
            </a:lnSpc>
            <a:spcBef>
              <a:spcPct val="0"/>
            </a:spcBef>
            <a:spcAft>
              <a:spcPct val="35000"/>
            </a:spcAft>
            <a:buNone/>
          </a:pPr>
          <a:r>
            <a:rPr lang="en-US" sz="1200" kern="1200" dirty="0">
              <a:solidFill>
                <a:schemeClr val="tx1"/>
              </a:solidFill>
            </a:rPr>
            <a:t>  </a:t>
          </a:r>
        </a:p>
        <a:p>
          <a:pPr marL="0" lvl="0" indent="0" algn="ctr" defTabSz="533400">
            <a:lnSpc>
              <a:spcPct val="90000"/>
            </a:lnSpc>
            <a:spcBef>
              <a:spcPct val="0"/>
            </a:spcBef>
            <a:spcAft>
              <a:spcPct val="35000"/>
            </a:spcAft>
            <a:buNone/>
          </a:pPr>
          <a:endParaRPr lang="en-US" sz="1200" kern="1200" dirty="0">
            <a:solidFill>
              <a:schemeClr val="tx1"/>
            </a:solidFill>
          </a:endParaRPr>
        </a:p>
      </dsp:txBody>
      <dsp:txXfrm>
        <a:off x="504155" y="648389"/>
        <a:ext cx="1372046" cy="2505021"/>
      </dsp:txXfrm>
    </dsp:sp>
    <dsp:sp modelId="{202CFBB7-7AB4-4333-9A35-10AF4191E9F7}">
      <dsp:nvSpPr>
        <dsp:cNvPr id="0" name=""/>
        <dsp:cNvSpPr/>
      </dsp:nvSpPr>
      <dsp:spPr>
        <a:xfrm>
          <a:off x="2413163" y="948145"/>
          <a:ext cx="2562198" cy="1696357"/>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9FB01-9E8C-47F7-A266-E0C906395EAB}">
      <dsp:nvSpPr>
        <dsp:cNvPr id="0" name=""/>
        <dsp:cNvSpPr/>
      </dsp:nvSpPr>
      <dsp:spPr>
        <a:xfrm>
          <a:off x="2956149" y="674391"/>
          <a:ext cx="1570232" cy="24613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tx1"/>
            </a:solidFill>
          </a:endParaRPr>
        </a:p>
        <a:p>
          <a:pPr marL="0" lvl="0" indent="0" algn="ctr" defTabSz="533400">
            <a:lnSpc>
              <a:spcPct val="90000"/>
            </a:lnSpc>
            <a:spcBef>
              <a:spcPct val="0"/>
            </a:spcBef>
            <a:spcAft>
              <a:spcPct val="35000"/>
            </a:spcAft>
            <a:buNone/>
          </a:pPr>
          <a:endParaRPr lang="en-US" sz="1200" kern="1200" dirty="0">
            <a:solidFill>
              <a:schemeClr val="tx1"/>
            </a:solidFill>
          </a:endParaRPr>
        </a:p>
        <a:p>
          <a:pPr marL="0" lvl="0" indent="0" algn="ctr" defTabSz="533400">
            <a:lnSpc>
              <a:spcPct val="90000"/>
            </a:lnSpc>
            <a:spcBef>
              <a:spcPct val="0"/>
            </a:spcBef>
            <a:spcAft>
              <a:spcPct val="35000"/>
            </a:spcAft>
            <a:buNone/>
          </a:pPr>
          <a:endParaRPr lang="en-US" sz="1200" kern="1200" dirty="0">
            <a:solidFill>
              <a:schemeClr val="tx1"/>
            </a:solidFill>
          </a:endParaRPr>
        </a:p>
        <a:p>
          <a:pPr marL="0" lvl="0" indent="0" algn="ctr" defTabSz="533400">
            <a:lnSpc>
              <a:spcPct val="90000"/>
            </a:lnSpc>
            <a:spcBef>
              <a:spcPct val="0"/>
            </a:spcBef>
            <a:spcAft>
              <a:spcPct val="35000"/>
            </a:spcAft>
            <a:buNone/>
          </a:pPr>
          <a:endParaRPr lang="en-US" sz="1200" kern="1200" dirty="0">
            <a:solidFill>
              <a:schemeClr val="tx1"/>
            </a:solidFill>
          </a:endParaRPr>
        </a:p>
        <a:p>
          <a:pPr marL="0" lvl="0" indent="0" algn="ctr" defTabSz="533400">
            <a:lnSpc>
              <a:spcPct val="90000"/>
            </a:lnSpc>
            <a:spcBef>
              <a:spcPct val="0"/>
            </a:spcBef>
            <a:spcAft>
              <a:spcPct val="35000"/>
            </a:spcAft>
            <a:buNone/>
          </a:pPr>
          <a:endParaRPr lang="en-US" sz="1200" kern="1200" dirty="0">
            <a:solidFill>
              <a:schemeClr val="tx1"/>
            </a:solidFill>
          </a:endParaRPr>
        </a:p>
        <a:p>
          <a:pPr marL="0" lvl="0" indent="0" algn="ctr" defTabSz="533400">
            <a:lnSpc>
              <a:spcPct val="90000"/>
            </a:lnSpc>
            <a:spcBef>
              <a:spcPct val="0"/>
            </a:spcBef>
            <a:spcAft>
              <a:spcPct val="35000"/>
            </a:spcAft>
            <a:buNone/>
          </a:pPr>
          <a:r>
            <a:rPr lang="en-US" sz="1200" kern="1200" dirty="0">
              <a:solidFill>
                <a:schemeClr val="tx1"/>
              </a:solidFill>
            </a:rPr>
            <a:t>*Passive partners in service planning</a:t>
          </a:r>
        </a:p>
        <a:p>
          <a:pPr marL="0" lvl="0" indent="0" algn="ctr" defTabSz="533400">
            <a:lnSpc>
              <a:spcPct val="90000"/>
            </a:lnSpc>
            <a:spcBef>
              <a:spcPct val="0"/>
            </a:spcBef>
            <a:spcAft>
              <a:spcPct val="35000"/>
            </a:spcAft>
            <a:buNone/>
          </a:pPr>
          <a:r>
            <a:rPr lang="en-US" sz="1200" kern="1200" dirty="0">
              <a:solidFill>
                <a:schemeClr val="tx1"/>
              </a:solidFill>
            </a:rPr>
            <a:t>*Participate in program evaluation </a:t>
          </a:r>
        </a:p>
        <a:p>
          <a:pPr marL="0" lvl="0" indent="0" algn="ctr" defTabSz="533400">
            <a:lnSpc>
              <a:spcPct val="90000"/>
            </a:lnSpc>
            <a:spcBef>
              <a:spcPct val="0"/>
            </a:spcBef>
            <a:spcAft>
              <a:spcPct val="35000"/>
            </a:spcAft>
            <a:buNone/>
          </a:pPr>
          <a:r>
            <a:rPr lang="en-US" sz="1200" kern="1200" dirty="0">
              <a:solidFill>
                <a:schemeClr val="tx1"/>
              </a:solidFill>
            </a:rPr>
            <a:t>*Partners in planning and developing services</a:t>
          </a:r>
        </a:p>
        <a:p>
          <a:pPr marL="0" lvl="0" indent="0" algn="ctr" defTabSz="533400">
            <a:lnSpc>
              <a:spcPct val="90000"/>
            </a:lnSpc>
            <a:spcBef>
              <a:spcPct val="0"/>
            </a:spcBef>
            <a:spcAft>
              <a:spcPct val="35000"/>
            </a:spcAft>
            <a:buNone/>
          </a:pPr>
          <a:r>
            <a:rPr lang="en-US" sz="1200" kern="1200" dirty="0">
              <a:solidFill>
                <a:schemeClr val="tx1"/>
              </a:solidFill>
            </a:rPr>
            <a:t>*Participants in training initiatives</a:t>
          </a:r>
        </a:p>
        <a:p>
          <a:pPr marL="0" lvl="0" indent="0" algn="ctr" defTabSz="533400">
            <a:lnSpc>
              <a:spcPct val="90000"/>
            </a:lnSpc>
            <a:spcBef>
              <a:spcPct val="0"/>
            </a:spcBef>
            <a:spcAft>
              <a:spcPct val="35000"/>
            </a:spcAft>
            <a:buNone/>
          </a:pPr>
          <a:r>
            <a:rPr lang="en-US" sz="1200" kern="1200" dirty="0">
              <a:solidFill>
                <a:schemeClr val="tx1"/>
              </a:solidFill>
            </a:rPr>
            <a:t>*Self- advocacy  </a:t>
          </a:r>
        </a:p>
        <a:p>
          <a:pPr marL="0" lvl="0" indent="0" algn="ctr" defTabSz="533400">
            <a:lnSpc>
              <a:spcPct val="90000"/>
            </a:lnSpc>
            <a:spcBef>
              <a:spcPct val="0"/>
            </a:spcBef>
            <a:spcAft>
              <a:spcPct val="35000"/>
            </a:spcAft>
            <a:buNone/>
          </a:pPr>
          <a:r>
            <a:rPr lang="en-US" sz="1200" kern="1200" dirty="0">
              <a:solidFill>
                <a:schemeClr val="tx1"/>
              </a:solidFill>
            </a:rPr>
            <a:t> </a:t>
          </a:r>
        </a:p>
        <a:p>
          <a:pPr marL="0" lvl="0" indent="0" algn="ctr" defTabSz="533400">
            <a:lnSpc>
              <a:spcPct val="90000"/>
            </a:lnSpc>
            <a:spcBef>
              <a:spcPct val="0"/>
            </a:spcBef>
            <a:spcAft>
              <a:spcPct val="35000"/>
            </a:spcAft>
            <a:buNone/>
          </a:pPr>
          <a:endParaRPr lang="en-US" sz="1200" kern="1200" dirty="0">
            <a:solidFill>
              <a:schemeClr val="tx1"/>
            </a:solidFill>
          </a:endParaRPr>
        </a:p>
        <a:p>
          <a:pPr marL="0" lvl="0" indent="0" algn="ctr" defTabSz="533400">
            <a:lnSpc>
              <a:spcPct val="90000"/>
            </a:lnSpc>
            <a:spcBef>
              <a:spcPct val="0"/>
            </a:spcBef>
            <a:spcAft>
              <a:spcPct val="35000"/>
            </a:spcAft>
            <a:buNone/>
          </a:pPr>
          <a:r>
            <a:rPr lang="en-US" sz="1200" kern="1200" dirty="0">
              <a:solidFill>
                <a:schemeClr val="tx1"/>
              </a:solidFill>
            </a:rPr>
            <a:t> </a:t>
          </a:r>
        </a:p>
        <a:p>
          <a:pPr marL="0" lvl="0" indent="0" algn="ctr" defTabSz="533400">
            <a:lnSpc>
              <a:spcPct val="90000"/>
            </a:lnSpc>
            <a:spcBef>
              <a:spcPct val="0"/>
            </a:spcBef>
            <a:spcAft>
              <a:spcPct val="35000"/>
            </a:spcAft>
            <a:buNone/>
          </a:pPr>
          <a:endParaRPr lang="en-US" sz="1200" kern="1200" dirty="0">
            <a:solidFill>
              <a:schemeClr val="tx1"/>
            </a:solidFill>
          </a:endParaRPr>
        </a:p>
      </dsp:txBody>
      <dsp:txXfrm>
        <a:off x="3002140" y="720382"/>
        <a:ext cx="1478250" cy="2369406"/>
      </dsp:txXfrm>
    </dsp:sp>
    <dsp:sp modelId="{FEE1AE0E-DF8F-4F1F-A629-11ACE80C7BDA}">
      <dsp:nvSpPr>
        <dsp:cNvPr id="0" name=""/>
        <dsp:cNvSpPr/>
      </dsp:nvSpPr>
      <dsp:spPr>
        <a:xfrm>
          <a:off x="4921945" y="980528"/>
          <a:ext cx="2808858" cy="165584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B58B6-60F6-4A96-9370-3E28F8C9C9DF}">
      <dsp:nvSpPr>
        <dsp:cNvPr id="0" name=""/>
        <dsp:cNvSpPr/>
      </dsp:nvSpPr>
      <dsp:spPr>
        <a:xfrm>
          <a:off x="5472871" y="361261"/>
          <a:ext cx="1717744" cy="30675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*Service planning team leader</a:t>
          </a:r>
        </a:p>
        <a:p>
          <a:pPr marL="0" lvl="0" indent="0" algn="ctr" defTabSz="533400">
            <a:lnSpc>
              <a:spcPct val="90000"/>
            </a:lnSpc>
            <a:spcBef>
              <a:spcPct val="0"/>
            </a:spcBef>
            <a:spcAft>
              <a:spcPct val="35000"/>
            </a:spcAft>
            <a:buNone/>
          </a:pPr>
          <a:r>
            <a:rPr lang="en-US" sz="1200" kern="1200" dirty="0">
              <a:solidFill>
                <a:schemeClr val="tx1"/>
              </a:solidFill>
            </a:rPr>
            <a:t>*Partner (or independent) in developing  and conducting program evaluation </a:t>
          </a:r>
        </a:p>
        <a:p>
          <a:pPr marL="0" lvl="0" indent="0" algn="ctr" defTabSz="533400">
            <a:lnSpc>
              <a:spcPct val="90000"/>
            </a:lnSpc>
            <a:spcBef>
              <a:spcPct val="0"/>
            </a:spcBef>
            <a:spcAft>
              <a:spcPct val="35000"/>
            </a:spcAft>
            <a:buNone/>
          </a:pPr>
          <a:r>
            <a:rPr lang="en-US" sz="1200" kern="1200" dirty="0">
              <a:solidFill>
                <a:schemeClr val="tx1"/>
              </a:solidFill>
            </a:rPr>
            <a:t>*Service providers </a:t>
          </a:r>
        </a:p>
        <a:p>
          <a:pPr marL="0" lvl="0" indent="0" algn="ctr" defTabSz="533400">
            <a:lnSpc>
              <a:spcPct val="90000"/>
            </a:lnSpc>
            <a:spcBef>
              <a:spcPct val="0"/>
            </a:spcBef>
            <a:spcAft>
              <a:spcPct val="35000"/>
            </a:spcAft>
            <a:buNone/>
          </a:pPr>
          <a:r>
            <a:rPr lang="en-US" sz="1200" kern="1200" dirty="0">
              <a:solidFill>
                <a:schemeClr val="tx1"/>
              </a:solidFill>
            </a:rPr>
            <a:t>*Partners and independent consultants </a:t>
          </a:r>
        </a:p>
        <a:p>
          <a:pPr marL="0" lvl="0" indent="0" algn="ctr" defTabSz="533400">
            <a:lnSpc>
              <a:spcPct val="90000"/>
            </a:lnSpc>
            <a:spcBef>
              <a:spcPct val="0"/>
            </a:spcBef>
            <a:spcAft>
              <a:spcPct val="35000"/>
            </a:spcAft>
            <a:buNone/>
          </a:pPr>
          <a:r>
            <a:rPr lang="en-US" sz="1200" kern="1200" dirty="0">
              <a:solidFill>
                <a:schemeClr val="tx1"/>
              </a:solidFill>
            </a:rPr>
            <a:t>*Advocacy &amp; peer  support </a:t>
          </a:r>
        </a:p>
        <a:p>
          <a:pPr marL="0" lvl="0" indent="0" algn="ctr" defTabSz="533400">
            <a:lnSpc>
              <a:spcPct val="90000"/>
            </a:lnSpc>
            <a:spcBef>
              <a:spcPct val="0"/>
            </a:spcBef>
            <a:spcAft>
              <a:spcPct val="35000"/>
            </a:spcAft>
            <a:buNone/>
          </a:pPr>
          <a:endParaRPr lang="en-US" sz="1200" kern="1200" dirty="0">
            <a:solidFill>
              <a:schemeClr val="bg1"/>
            </a:solidFill>
          </a:endParaRPr>
        </a:p>
      </dsp:txBody>
      <dsp:txXfrm>
        <a:off x="5523182" y="411572"/>
        <a:ext cx="1617122" cy="2966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E5D47-7D16-49C3-8E8F-5F1E0FB00F43}">
      <dsp:nvSpPr>
        <dsp:cNvPr id="0" name=""/>
        <dsp:cNvSpPr/>
      </dsp:nvSpPr>
      <dsp:spPr>
        <a:xfrm>
          <a:off x="507108" y="21018"/>
          <a:ext cx="1008874" cy="100887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Advance Health Equity</a:t>
          </a:r>
        </a:p>
      </dsp:txBody>
      <dsp:txXfrm>
        <a:off x="641624" y="197571"/>
        <a:ext cx="739841" cy="453993"/>
      </dsp:txXfrm>
    </dsp:sp>
    <dsp:sp modelId="{74043779-C9BE-457E-B903-93697B38AFE2}">
      <dsp:nvSpPr>
        <dsp:cNvPr id="0" name=""/>
        <dsp:cNvSpPr/>
      </dsp:nvSpPr>
      <dsp:spPr>
        <a:xfrm>
          <a:off x="871143" y="651564"/>
          <a:ext cx="1008874" cy="1008874"/>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Improve Quality</a:t>
          </a:r>
        </a:p>
      </dsp:txBody>
      <dsp:txXfrm>
        <a:off x="1179691" y="912190"/>
        <a:ext cx="605324" cy="554880"/>
      </dsp:txXfrm>
    </dsp:sp>
    <dsp:sp modelId="{5FFECFDD-721B-42B3-B34B-9A8F10E51DD5}">
      <dsp:nvSpPr>
        <dsp:cNvPr id="0" name=""/>
        <dsp:cNvSpPr/>
      </dsp:nvSpPr>
      <dsp:spPr>
        <a:xfrm>
          <a:off x="143072" y="651564"/>
          <a:ext cx="1008874" cy="1008874"/>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Eliminate Health Disparities</a:t>
          </a:r>
        </a:p>
      </dsp:txBody>
      <dsp:txXfrm>
        <a:off x="238075" y="912190"/>
        <a:ext cx="605324" cy="554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8227F-C8AB-4525-A38B-0E73C8882E62}">
      <dsp:nvSpPr>
        <dsp:cNvPr id="0" name=""/>
        <dsp:cNvSpPr/>
      </dsp:nvSpPr>
      <dsp:spPr>
        <a:xfrm>
          <a:off x="1113" y="0"/>
          <a:ext cx="1732731" cy="2239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Governance, Leadership and Workforce Development</a:t>
          </a:r>
        </a:p>
      </dsp:txBody>
      <dsp:txXfrm>
        <a:off x="1113" y="895909"/>
        <a:ext cx="1732731" cy="895909"/>
      </dsp:txXfrm>
    </dsp:sp>
    <dsp:sp modelId="{DFE50DBC-CE64-48BC-9985-1D58B9F7B265}">
      <dsp:nvSpPr>
        <dsp:cNvPr id="0" name=""/>
        <dsp:cNvSpPr/>
      </dsp:nvSpPr>
      <dsp:spPr>
        <a:xfrm>
          <a:off x="494557" y="134386"/>
          <a:ext cx="745844" cy="745844"/>
        </a:xfrm>
        <a:prstGeom prst="ellipse">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5E6ED-6174-4204-A572-92D50B9B2FB8}">
      <dsp:nvSpPr>
        <dsp:cNvPr id="0" name=""/>
        <dsp:cNvSpPr/>
      </dsp:nvSpPr>
      <dsp:spPr>
        <a:xfrm>
          <a:off x="1785827" y="0"/>
          <a:ext cx="1732731" cy="2239773"/>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Communication and Language Assistance</a:t>
          </a:r>
        </a:p>
      </dsp:txBody>
      <dsp:txXfrm>
        <a:off x="1785827" y="895909"/>
        <a:ext cx="1732731" cy="895909"/>
      </dsp:txXfrm>
    </dsp:sp>
    <dsp:sp modelId="{760E6155-7211-47CE-AB9F-B8FBC8688649}">
      <dsp:nvSpPr>
        <dsp:cNvPr id="0" name=""/>
        <dsp:cNvSpPr/>
      </dsp:nvSpPr>
      <dsp:spPr>
        <a:xfrm>
          <a:off x="2279271" y="134386"/>
          <a:ext cx="745844" cy="745844"/>
        </a:xfrm>
        <a:prstGeom prst="ellipse">
          <a:avLst/>
        </a:prstGeom>
        <a:blipFill>
          <a:blip xmlns:r="http://schemas.openxmlformats.org/officeDocument/2006/relationships" r:embed="rId2"/>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F2FCA7-42DF-4122-88AA-77386E55E971}">
      <dsp:nvSpPr>
        <dsp:cNvPr id="0" name=""/>
        <dsp:cNvSpPr/>
      </dsp:nvSpPr>
      <dsp:spPr>
        <a:xfrm>
          <a:off x="3570541" y="0"/>
          <a:ext cx="1732731" cy="223977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Continuous Quality Improvement and Accountability</a:t>
          </a:r>
        </a:p>
      </dsp:txBody>
      <dsp:txXfrm>
        <a:off x="3570541" y="895909"/>
        <a:ext cx="1732731" cy="895909"/>
      </dsp:txXfrm>
    </dsp:sp>
    <dsp:sp modelId="{9C2363E1-B082-486E-843D-50E455134B92}">
      <dsp:nvSpPr>
        <dsp:cNvPr id="0" name=""/>
        <dsp:cNvSpPr/>
      </dsp:nvSpPr>
      <dsp:spPr>
        <a:xfrm>
          <a:off x="4063985" y="134386"/>
          <a:ext cx="745844" cy="745844"/>
        </a:xfrm>
        <a:prstGeom prst="ellipse">
          <a:avLst/>
        </a:prstGeom>
        <a:blipFill>
          <a:blip xmlns:r="http://schemas.openxmlformats.org/officeDocument/2006/relationships" r:embed="rId3"/>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5B726-EFC3-4FF0-AA38-7DCAA8C8B039}">
      <dsp:nvSpPr>
        <dsp:cNvPr id="0" name=""/>
        <dsp:cNvSpPr/>
      </dsp:nvSpPr>
      <dsp:spPr>
        <a:xfrm>
          <a:off x="212175" y="1791818"/>
          <a:ext cx="4880036" cy="335965"/>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4C456-8D2F-465F-B0FA-B41F49FD1D56}">
      <dsp:nvSpPr>
        <dsp:cNvPr id="0" name=""/>
        <dsp:cNvSpPr/>
      </dsp:nvSpPr>
      <dsp:spPr>
        <a:xfrm rot="10800000">
          <a:off x="1935562" y="24376"/>
          <a:ext cx="4053840" cy="8854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Planning</a:t>
          </a:r>
        </a:p>
      </dsp:txBody>
      <dsp:txXfrm rot="10800000">
        <a:off x="2156929" y="24376"/>
        <a:ext cx="3832473" cy="885467"/>
      </dsp:txXfrm>
    </dsp:sp>
    <dsp:sp modelId="{C8D80EEB-E960-403D-836B-24EA237CFE5A}">
      <dsp:nvSpPr>
        <dsp:cNvPr id="0" name=""/>
        <dsp:cNvSpPr/>
      </dsp:nvSpPr>
      <dsp:spPr>
        <a:xfrm flipH="1">
          <a:off x="1003549" y="407903"/>
          <a:ext cx="70120" cy="701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9FDE5F-1F00-472A-865B-A45706C1C1CB}">
      <dsp:nvSpPr>
        <dsp:cNvPr id="0" name=""/>
        <dsp:cNvSpPr/>
      </dsp:nvSpPr>
      <dsp:spPr>
        <a:xfrm rot="10800000">
          <a:off x="1924422" y="1403043"/>
          <a:ext cx="4053840" cy="8854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Governance</a:t>
          </a:r>
        </a:p>
      </dsp:txBody>
      <dsp:txXfrm rot="10800000">
        <a:off x="2145789" y="1403043"/>
        <a:ext cx="3832473" cy="885467"/>
      </dsp:txXfrm>
    </dsp:sp>
    <dsp:sp modelId="{6152F5FB-D683-4BA8-B096-F492E7E80C44}">
      <dsp:nvSpPr>
        <dsp:cNvPr id="0" name=""/>
        <dsp:cNvSpPr/>
      </dsp:nvSpPr>
      <dsp:spPr>
        <a:xfrm>
          <a:off x="795175" y="1150016"/>
          <a:ext cx="903619" cy="123973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9BEDD-41E7-4FB5-A584-4FBAE6E585F7}">
      <dsp:nvSpPr>
        <dsp:cNvPr id="0" name=""/>
        <dsp:cNvSpPr/>
      </dsp:nvSpPr>
      <dsp:spPr>
        <a:xfrm rot="10800000">
          <a:off x="1875700" y="2897759"/>
          <a:ext cx="4053840" cy="8854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System Management</a:t>
          </a:r>
        </a:p>
      </dsp:txBody>
      <dsp:txXfrm rot="10800000">
        <a:off x="2097067" y="2897759"/>
        <a:ext cx="3832473" cy="885467"/>
      </dsp:txXfrm>
    </dsp:sp>
    <dsp:sp modelId="{7434023A-335E-4EAE-90EA-A1D7C5BFF49C}">
      <dsp:nvSpPr>
        <dsp:cNvPr id="0" name=""/>
        <dsp:cNvSpPr/>
      </dsp:nvSpPr>
      <dsp:spPr>
        <a:xfrm>
          <a:off x="425974" y="2654299"/>
          <a:ext cx="1300433" cy="140970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B1806-8C78-43F5-B35F-A084D9866A9E}">
      <dsp:nvSpPr>
        <dsp:cNvPr id="0" name=""/>
        <dsp:cNvSpPr/>
      </dsp:nvSpPr>
      <dsp:spPr>
        <a:xfrm>
          <a:off x="0" y="146002"/>
          <a:ext cx="2547937" cy="1011933"/>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Intensive Care Coordination: Wraparound Approach</a:t>
          </a:r>
        </a:p>
      </dsp:txBody>
      <dsp:txXfrm>
        <a:off x="0" y="146002"/>
        <a:ext cx="2547937" cy="1011933"/>
      </dsp:txXfrm>
    </dsp:sp>
    <dsp:sp modelId="{92EF9DF9-74F7-414A-B973-61CEA71EBA16}">
      <dsp:nvSpPr>
        <dsp:cNvPr id="0" name=""/>
        <dsp:cNvSpPr/>
      </dsp:nvSpPr>
      <dsp:spPr>
        <a:xfrm>
          <a:off x="2802731" y="157154"/>
          <a:ext cx="2547937" cy="989629"/>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Parent and Youth Support Services</a:t>
          </a:r>
        </a:p>
      </dsp:txBody>
      <dsp:txXfrm>
        <a:off x="2802731" y="157154"/>
        <a:ext cx="2547937" cy="989629"/>
      </dsp:txXfrm>
    </dsp:sp>
    <dsp:sp modelId="{17EA55F2-3618-4B77-AB80-497EDBF89C2F}">
      <dsp:nvSpPr>
        <dsp:cNvPr id="0" name=""/>
        <dsp:cNvSpPr/>
      </dsp:nvSpPr>
      <dsp:spPr>
        <a:xfrm>
          <a:off x="5605462" y="171219"/>
          <a:ext cx="2547937" cy="961499"/>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Intensive In-Home Services</a:t>
          </a:r>
        </a:p>
      </dsp:txBody>
      <dsp:txXfrm>
        <a:off x="5605462" y="171219"/>
        <a:ext cx="2547937" cy="961499"/>
      </dsp:txXfrm>
    </dsp:sp>
    <dsp:sp modelId="{A2D7801C-578C-403D-A1CA-3AA688330427}">
      <dsp:nvSpPr>
        <dsp:cNvPr id="0" name=""/>
        <dsp:cNvSpPr/>
      </dsp:nvSpPr>
      <dsp:spPr>
        <a:xfrm>
          <a:off x="0" y="1421436"/>
          <a:ext cx="2547937" cy="658239"/>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Respite</a:t>
          </a:r>
        </a:p>
      </dsp:txBody>
      <dsp:txXfrm>
        <a:off x="0" y="1421436"/>
        <a:ext cx="2547937" cy="658239"/>
      </dsp:txXfrm>
    </dsp:sp>
    <dsp:sp modelId="{80F12653-66BA-4F46-9BDB-8435D0468BB3}">
      <dsp:nvSpPr>
        <dsp:cNvPr id="0" name=""/>
        <dsp:cNvSpPr/>
      </dsp:nvSpPr>
      <dsp:spPr>
        <a:xfrm>
          <a:off x="2802731" y="1422758"/>
          <a:ext cx="2547937" cy="655594"/>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Mobile Crisis Response and Stabilization</a:t>
          </a:r>
        </a:p>
      </dsp:txBody>
      <dsp:txXfrm>
        <a:off x="2802731" y="1422758"/>
        <a:ext cx="2547937" cy="655594"/>
      </dsp:txXfrm>
    </dsp:sp>
    <dsp:sp modelId="{A1147029-384E-4AD3-989C-1AC7B1112A34}">
      <dsp:nvSpPr>
        <dsp:cNvPr id="0" name=""/>
        <dsp:cNvSpPr/>
      </dsp:nvSpPr>
      <dsp:spPr>
        <a:xfrm>
          <a:off x="5605462" y="1412729"/>
          <a:ext cx="2547937" cy="675651"/>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Flex Funds</a:t>
          </a:r>
        </a:p>
      </dsp:txBody>
      <dsp:txXfrm>
        <a:off x="5605462" y="1412729"/>
        <a:ext cx="2547937" cy="675651"/>
      </dsp:txXfrm>
    </dsp:sp>
    <dsp:sp modelId="{F28D8D98-7E3A-47FA-B699-51884A4FB23D}">
      <dsp:nvSpPr>
        <dsp:cNvPr id="0" name=""/>
        <dsp:cNvSpPr/>
      </dsp:nvSpPr>
      <dsp:spPr>
        <a:xfrm>
          <a:off x="1841063" y="2352393"/>
          <a:ext cx="4490383" cy="626716"/>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Trauma Informed Systems and Evidence-Based Treatments Addressing Trauma</a:t>
          </a:r>
        </a:p>
      </dsp:txBody>
      <dsp:txXfrm>
        <a:off x="1841063" y="2352393"/>
        <a:ext cx="4490383" cy="6267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0F363-C170-451B-BC86-FB2FF1BF8619}">
      <dsp:nvSpPr>
        <dsp:cNvPr id="0" name=""/>
        <dsp:cNvSpPr/>
      </dsp:nvSpPr>
      <dsp:spPr>
        <a:xfrm rot="16200000">
          <a:off x="-1162957" y="1902293"/>
          <a:ext cx="2854030" cy="45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1212" bIns="0" numCol="1" spcCol="1270" anchor="t" anchorCtr="0">
          <a:noAutofit/>
        </a:bodyPr>
        <a:lstStyle/>
        <a:p>
          <a:pPr marL="0" lvl="0" indent="0" algn="r" defTabSz="1422400">
            <a:lnSpc>
              <a:spcPct val="90000"/>
            </a:lnSpc>
            <a:spcBef>
              <a:spcPct val="0"/>
            </a:spcBef>
            <a:spcAft>
              <a:spcPct val="35000"/>
            </a:spcAft>
            <a:buNone/>
          </a:pPr>
          <a:endParaRPr lang="en-US" sz="3200" kern="1200" dirty="0">
            <a:solidFill>
              <a:prstClr val="black"/>
            </a:solidFill>
            <a:ea typeface="+mn-ea"/>
            <a:cs typeface="+mn-cs"/>
          </a:endParaRPr>
        </a:p>
      </dsp:txBody>
      <dsp:txXfrm>
        <a:off x="-1162957" y="1902293"/>
        <a:ext cx="2854030" cy="454917"/>
      </dsp:txXfrm>
    </dsp:sp>
    <dsp:sp modelId="{86C887A8-9DF4-4A5E-9D4B-8D48E29E4149}">
      <dsp:nvSpPr>
        <dsp:cNvPr id="0" name=""/>
        <dsp:cNvSpPr/>
      </dsp:nvSpPr>
      <dsp:spPr>
        <a:xfrm>
          <a:off x="491516" y="702736"/>
          <a:ext cx="2265970" cy="28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401212"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prstClr val="black"/>
              </a:solidFill>
              <a:ea typeface="+mn-ea"/>
              <a:cs typeface="+mn-cs"/>
            </a:rPr>
            <a:t>Unmet need for care coordination is high for children and youth with mental health conditions</a:t>
          </a:r>
          <a:endParaRPr lang="en-US" sz="2000" kern="1200"/>
        </a:p>
      </dsp:txBody>
      <dsp:txXfrm>
        <a:off x="491516" y="702736"/>
        <a:ext cx="2265970" cy="2854030"/>
      </dsp:txXfrm>
    </dsp:sp>
    <dsp:sp modelId="{D163CAA8-5BBF-45AE-8D1A-7BE4E874AD4E}">
      <dsp:nvSpPr>
        <dsp:cNvPr id="0" name=""/>
        <dsp:cNvSpPr/>
      </dsp:nvSpPr>
      <dsp:spPr>
        <a:xfrm>
          <a:off x="36599" y="102246"/>
          <a:ext cx="909834" cy="909834"/>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F1F7DA-9DBB-4C5F-8F69-5A25ED52953A}">
      <dsp:nvSpPr>
        <dsp:cNvPr id="0" name=""/>
        <dsp:cNvSpPr/>
      </dsp:nvSpPr>
      <dsp:spPr>
        <a:xfrm rot="16200000">
          <a:off x="2138955" y="1902293"/>
          <a:ext cx="2854030" cy="45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1212" bIns="0" numCol="1" spcCol="1270" anchor="t" anchorCtr="0">
          <a:noAutofit/>
        </a:bodyPr>
        <a:lstStyle/>
        <a:p>
          <a:pPr marL="0" lvl="0" indent="0" algn="r" defTabSz="1422400">
            <a:lnSpc>
              <a:spcPct val="90000"/>
            </a:lnSpc>
            <a:spcBef>
              <a:spcPct val="0"/>
            </a:spcBef>
            <a:spcAft>
              <a:spcPct val="35000"/>
            </a:spcAft>
            <a:buNone/>
          </a:pPr>
          <a:endParaRPr lang="en-US" sz="3200" kern="1200" dirty="0">
            <a:solidFill>
              <a:prstClr val="black"/>
            </a:solidFill>
            <a:ea typeface="+mn-ea"/>
            <a:cs typeface="+mn-cs"/>
          </a:endParaRPr>
        </a:p>
      </dsp:txBody>
      <dsp:txXfrm>
        <a:off x="2138955" y="1902293"/>
        <a:ext cx="2854030" cy="454917"/>
      </dsp:txXfrm>
    </dsp:sp>
    <dsp:sp modelId="{B3BBF22D-A689-4DB4-B19D-F6DB2936555A}">
      <dsp:nvSpPr>
        <dsp:cNvPr id="0" name=""/>
        <dsp:cNvSpPr/>
      </dsp:nvSpPr>
      <dsp:spPr>
        <a:xfrm>
          <a:off x="3793429" y="702736"/>
          <a:ext cx="2265970" cy="28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401212"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prstClr val="black"/>
              </a:solidFill>
              <a:ea typeface="+mn-ea"/>
              <a:cs typeface="+mn-cs"/>
            </a:rPr>
            <a:t>Family-centered care can be mitigating</a:t>
          </a:r>
          <a:endParaRPr lang="en-US" sz="2000" kern="1200" dirty="0">
            <a:solidFill>
              <a:prstClr val="black"/>
            </a:solidFill>
            <a:ea typeface="+mn-ea"/>
            <a:cs typeface="+mn-cs"/>
          </a:endParaRPr>
        </a:p>
      </dsp:txBody>
      <dsp:txXfrm>
        <a:off x="3793429" y="702736"/>
        <a:ext cx="2265970" cy="2854030"/>
      </dsp:txXfrm>
    </dsp:sp>
    <dsp:sp modelId="{BB559332-FC14-4247-B599-71BB74FBAD1C}">
      <dsp:nvSpPr>
        <dsp:cNvPr id="0" name=""/>
        <dsp:cNvSpPr/>
      </dsp:nvSpPr>
      <dsp:spPr>
        <a:xfrm>
          <a:off x="3338512" y="102246"/>
          <a:ext cx="909834" cy="909834"/>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486AB6-40ED-465D-8045-FBBB0C386C13}" type="datetimeFigureOut">
              <a:rPr lang="en-US" smtClean="0"/>
              <a:t>2/21/2020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134BD7-5DD2-432A-8F84-0E05342D6162}" type="slidenum">
              <a:rPr lang="en-US" smtClean="0"/>
              <a:t>‹#›</a:t>
            </a:fld>
            <a:endParaRPr lang="en-US"/>
          </a:p>
        </p:txBody>
      </p:sp>
    </p:spTree>
    <p:extLst>
      <p:ext uri="{BB962C8B-B14F-4D97-AF65-F5344CB8AC3E}">
        <p14:creationId xmlns:p14="http://schemas.microsoft.com/office/powerpoint/2010/main" val="70874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endParaRPr lang="en-US" dirty="0"/>
          </a:p>
        </p:txBody>
      </p:sp>
      <p:sp>
        <p:nvSpPr>
          <p:cNvPr id="271364" name="Slide Number Placeholder 3"/>
          <p:cNvSpPr>
            <a:spLocks noGrp="1"/>
          </p:cNvSpPr>
          <p:nvPr>
            <p:ph type="sldNum" sz="quarter" idx="5"/>
          </p:nvPr>
        </p:nvSpPr>
        <p:spPr>
          <a:noFill/>
        </p:spPr>
        <p:txBody>
          <a:bodyPr/>
          <a:lstStyle/>
          <a:p>
            <a:fld id="{BD0D3CB0-3865-4DDA-8084-3BD419D86C46}" type="slidenum">
              <a:rPr lang="en-US" smtClean="0"/>
              <a:pPr/>
              <a:t>29</a:t>
            </a:fld>
            <a:endParaRPr lang="en-US" dirty="0"/>
          </a:p>
        </p:txBody>
      </p:sp>
    </p:spTree>
    <p:extLst>
      <p:ext uri="{BB962C8B-B14F-4D97-AF65-F5344CB8AC3E}">
        <p14:creationId xmlns:p14="http://schemas.microsoft.com/office/powerpoint/2010/main" val="67893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D6AD3254-95F8-4EC0-B649-50B6DFB31F66}" type="slidenum">
              <a:rPr lang="en-US" smtClean="0"/>
              <a:pPr/>
              <a:t>80</a:t>
            </a:fld>
            <a:endParaRPr lang="en-US" dirty="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2670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05D7C-B880-4EDC-9179-EE6C5C12DA70}" type="slidenum">
              <a:rPr lang="en-US" smtClean="0"/>
              <a:pPr>
                <a:defRPr/>
              </a:pPr>
              <a:t>82</a:t>
            </a:fld>
            <a:endParaRPr lang="en-US" dirty="0"/>
          </a:p>
        </p:txBody>
      </p:sp>
    </p:spTree>
    <p:extLst>
      <p:ext uri="{BB962C8B-B14F-4D97-AF65-F5344CB8AC3E}">
        <p14:creationId xmlns:p14="http://schemas.microsoft.com/office/powerpoint/2010/main" val="90850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a:ln/>
        </p:spPr>
        <p:txBody>
          <a:bodyPr/>
          <a:lstStyle/>
          <a:p>
            <a:endParaRPr lang="en-US" dirty="0"/>
          </a:p>
        </p:txBody>
      </p:sp>
      <p:sp>
        <p:nvSpPr>
          <p:cNvPr id="394244" name="Slide Number Placeholder 3"/>
          <p:cNvSpPr>
            <a:spLocks noGrp="1"/>
          </p:cNvSpPr>
          <p:nvPr>
            <p:ph type="sldNum" sz="quarter" idx="5"/>
          </p:nvPr>
        </p:nvSpPr>
        <p:spPr>
          <a:noFill/>
        </p:spPr>
        <p:txBody>
          <a:bodyPr/>
          <a:lstStyle/>
          <a:p>
            <a:fld id="{78B5E3DC-2508-4212-B02D-D166D90B4ED4}" type="slidenum">
              <a:rPr lang="en-US" smtClean="0"/>
              <a:pPr/>
              <a:t>87</a:t>
            </a:fld>
            <a:endParaRPr lang="en-US" dirty="0"/>
          </a:p>
        </p:txBody>
      </p:sp>
    </p:spTree>
    <p:extLst>
      <p:ext uri="{BB962C8B-B14F-4D97-AF65-F5344CB8AC3E}">
        <p14:creationId xmlns:p14="http://schemas.microsoft.com/office/powerpoint/2010/main" val="363118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756BA-A710-421D-9B95-4E9D01AED958}" type="slidenum">
              <a:rPr lang="en-US" smtClean="0"/>
              <a:t>91</a:t>
            </a:fld>
            <a:endParaRPr lang="en-US"/>
          </a:p>
        </p:txBody>
      </p:sp>
    </p:spTree>
    <p:extLst>
      <p:ext uri="{BB962C8B-B14F-4D97-AF65-F5344CB8AC3E}">
        <p14:creationId xmlns:p14="http://schemas.microsoft.com/office/powerpoint/2010/main" val="251655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xfrm>
            <a:off x="1220788" y="708025"/>
            <a:ext cx="4727575" cy="3546475"/>
          </a:xfrm>
          <a:ln/>
        </p:spPr>
      </p:sp>
      <p:sp>
        <p:nvSpPr>
          <p:cNvPr id="253955" name="Notes Placeholder 2"/>
          <p:cNvSpPr>
            <a:spLocks noGrp="1"/>
          </p:cNvSpPr>
          <p:nvPr>
            <p:ph type="body" idx="1"/>
          </p:nvPr>
        </p:nvSpPr>
        <p:spPr>
          <a:xfrm>
            <a:off x="954850" y="4490068"/>
            <a:ext cx="5256490" cy="4252065"/>
          </a:xfrm>
          <a:noFill/>
          <a:ln/>
        </p:spPr>
        <p:txBody>
          <a:bodyPr lIns="94930" tIns="47465" rIns="94930" bIns="47465"/>
          <a:lstStyle/>
          <a:p>
            <a:endParaRPr lang="en-US" dirty="0"/>
          </a:p>
        </p:txBody>
      </p:sp>
      <p:sp>
        <p:nvSpPr>
          <p:cNvPr id="253956" name="Slide Number Placeholder 3"/>
          <p:cNvSpPr txBox="1">
            <a:spLocks noGrp="1"/>
          </p:cNvSpPr>
          <p:nvPr/>
        </p:nvSpPr>
        <p:spPr bwMode="auto">
          <a:xfrm>
            <a:off x="4060519" y="8978535"/>
            <a:ext cx="3105670" cy="472807"/>
          </a:xfrm>
          <a:prstGeom prst="rect">
            <a:avLst/>
          </a:prstGeom>
          <a:noFill/>
          <a:ln w="9525">
            <a:noFill/>
            <a:miter lim="800000"/>
            <a:headEnd/>
            <a:tailEnd/>
          </a:ln>
        </p:spPr>
        <p:txBody>
          <a:bodyPr lIns="94930" tIns="47465" rIns="94930" bIns="47465" anchor="b"/>
          <a:lstStyle/>
          <a:p>
            <a:pPr algn="r" defTabSz="949585"/>
            <a:fld id="{D9C1C8BA-A29C-4ABB-99BB-D1C828A4B9D1}" type="slidenum">
              <a:rPr lang="en-US" sz="1200"/>
              <a:pPr algn="r" defTabSz="949585"/>
              <a:t>30</a:t>
            </a:fld>
            <a:endParaRPr lang="en-US" sz="1200" dirty="0"/>
          </a:p>
        </p:txBody>
      </p:sp>
    </p:spTree>
    <p:extLst>
      <p:ext uri="{BB962C8B-B14F-4D97-AF65-F5344CB8AC3E}">
        <p14:creationId xmlns:p14="http://schemas.microsoft.com/office/powerpoint/2010/main" val="426666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xfrm>
            <a:off x="1220788" y="708025"/>
            <a:ext cx="4727575" cy="3544888"/>
          </a:xfrm>
          <a:ln/>
        </p:spPr>
      </p:sp>
      <p:sp>
        <p:nvSpPr>
          <p:cNvPr id="273411" name="Notes Placeholder 2"/>
          <p:cNvSpPr>
            <a:spLocks noGrp="1"/>
          </p:cNvSpPr>
          <p:nvPr>
            <p:ph type="body" idx="1"/>
          </p:nvPr>
        </p:nvSpPr>
        <p:spPr>
          <a:noFill/>
          <a:ln/>
        </p:spPr>
        <p:txBody>
          <a:bodyPr lIns="95297" tIns="47649" rIns="95297" bIns="47649"/>
          <a:lstStyle/>
          <a:p>
            <a:endParaRPr lang="en-US" dirty="0"/>
          </a:p>
        </p:txBody>
      </p:sp>
      <p:sp>
        <p:nvSpPr>
          <p:cNvPr id="273412" name="Slide Number Placeholder 3"/>
          <p:cNvSpPr txBox="1">
            <a:spLocks noGrp="1"/>
          </p:cNvSpPr>
          <p:nvPr/>
        </p:nvSpPr>
        <p:spPr bwMode="auto">
          <a:xfrm>
            <a:off x="4060519" y="8978535"/>
            <a:ext cx="3105670" cy="472807"/>
          </a:xfrm>
          <a:prstGeom prst="rect">
            <a:avLst/>
          </a:prstGeom>
          <a:noFill/>
          <a:ln w="9525">
            <a:noFill/>
            <a:miter lim="800000"/>
            <a:headEnd/>
            <a:tailEnd/>
          </a:ln>
        </p:spPr>
        <p:txBody>
          <a:bodyPr lIns="95297" tIns="47649" rIns="95297" bIns="47649" anchor="b"/>
          <a:lstStyle/>
          <a:p>
            <a:pPr algn="r" defTabSz="952786"/>
            <a:fld id="{BAB4AB5C-5F8A-483D-8079-97F6E00B1DF7}" type="slidenum">
              <a:rPr lang="en-US" sz="1200"/>
              <a:pPr algn="r" defTabSz="952786"/>
              <a:t>32</a:t>
            </a:fld>
            <a:endParaRPr lang="en-US" sz="1200" dirty="0"/>
          </a:p>
        </p:txBody>
      </p:sp>
    </p:spTree>
    <p:extLst>
      <p:ext uri="{BB962C8B-B14F-4D97-AF65-F5344CB8AC3E}">
        <p14:creationId xmlns:p14="http://schemas.microsoft.com/office/powerpoint/2010/main" val="360650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C0D76D90-A138-4CD4-8557-7079887BB408}" type="slidenum">
              <a:rPr lang="en-US" smtClean="0"/>
              <a:pPr/>
              <a:t>33</a:t>
            </a:fld>
            <a:endParaRPr lang="en-US" dirty="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411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A74E0921-6A14-4487-9913-DDE24D82DE28}" type="slidenum">
              <a:rPr lang="en-US" smtClean="0"/>
              <a:pPr/>
              <a:t>34</a:t>
            </a:fld>
            <a:endParaRPr lang="en-US" dirty="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6347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231DDD95-F2EA-474C-AEAC-8E428D1BC7E2}" type="slidenum">
              <a:rPr lang="en-US" smtClean="0"/>
              <a:pPr/>
              <a:t>35</a:t>
            </a:fld>
            <a:endParaRPr lang="en-US" dirty="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138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6A524AD4-ECFF-4B8D-AA98-F157771BC94A}" type="slidenum">
              <a:rPr lang="en-US" smtClean="0"/>
              <a:pPr/>
              <a:t>36</a:t>
            </a:fld>
            <a:endParaRPr lang="en-US" dirty="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8963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43000" y="234950"/>
            <a:ext cx="4727575" cy="3546475"/>
          </a:xfrm>
          <a:noFill/>
          <a:ln>
            <a:solidFill>
              <a:srgbClr val="000000"/>
            </a:solidFill>
            <a:miter lim="800000"/>
            <a:headEnd/>
            <a:tailEnd/>
          </a:ln>
        </p:spPr>
      </p:sp>
      <p:sp>
        <p:nvSpPr>
          <p:cNvPr id="46083" name="Rectangle 3"/>
          <p:cNvSpPr>
            <a:spLocks noGrp="1" noChangeArrowheads="1"/>
          </p:cNvSpPr>
          <p:nvPr>
            <p:ph type="body" idx="1"/>
          </p:nvPr>
        </p:nvSpPr>
        <p:spPr>
          <a:noFill/>
          <a:ln/>
        </p:spPr>
        <p:txBody>
          <a:bodyPr>
            <a:normAutofit fontScale="85000" lnSpcReduction="10000"/>
          </a:bodyPr>
          <a:lstStyle/>
          <a:p>
            <a:pPr defTabSz="931774">
              <a:spcBef>
                <a:spcPct val="0"/>
              </a:spcBef>
              <a:defRPr/>
            </a:pPr>
            <a:r>
              <a:rPr lang="en-US" dirty="0"/>
              <a:t>Explain that there is a process for social marketing that needs to be completed in full in order to be strategic about social marketing efforts. </a:t>
            </a:r>
            <a:r>
              <a:rPr lang="en-US" dirty="0">
                <a:ea typeface="ＭＳ Ｐゴシック" pitchFamily="34" charset="-128"/>
              </a:rPr>
              <a:t>**Note that for this presentation, we will focus in on audience identification, segmentation,</a:t>
            </a:r>
            <a:r>
              <a:rPr lang="en-US" baseline="0" dirty="0">
                <a:ea typeface="ＭＳ Ｐゴシック" pitchFamily="34" charset="-128"/>
              </a:rPr>
              <a:t> and message development, and discuss how data and storytelling are utilized in these steps.</a:t>
            </a:r>
            <a:endParaRPr lang="en-US" dirty="0">
              <a:ea typeface="ＭＳ Ｐゴシック" pitchFamily="34" charset="-128"/>
            </a:endParaRPr>
          </a:p>
          <a:p>
            <a:pPr defTabSz="931774">
              <a:spcBef>
                <a:spcPct val="0"/>
              </a:spcBef>
              <a:defRPr/>
            </a:pPr>
            <a:endParaRPr lang="en-US" dirty="0"/>
          </a:p>
          <a:p>
            <a:pPr eaLnBrk="1" hangingPunct="1">
              <a:spcBef>
                <a:spcPct val="0"/>
              </a:spcBef>
            </a:pPr>
            <a:endParaRPr lang="en-US" dirty="0">
              <a:ea typeface="ＭＳ Ｐゴシック" pitchFamily="34" charset="-128"/>
            </a:endParaRPr>
          </a:p>
          <a:p>
            <a:pPr marL="174708" indent="-174708">
              <a:buFont typeface="Arial" panose="020B0604020202020204" pitchFamily="34" charset="0"/>
              <a:buChar char="•"/>
            </a:pPr>
            <a:r>
              <a:rPr lang="en-US" dirty="0"/>
              <a:t>What is my social marketing goal?</a:t>
            </a:r>
          </a:p>
          <a:p>
            <a:pPr marL="640594" lvl="1" indent="-174708">
              <a:buFont typeface="Arial" panose="020B0604020202020204" pitchFamily="34" charset="0"/>
              <a:buChar char="•"/>
            </a:pPr>
            <a:r>
              <a:rPr lang="en-US" dirty="0"/>
              <a:t>Your social marketing plan goals should state desired outcomes for your communications efforts. </a:t>
            </a:r>
          </a:p>
          <a:p>
            <a:pPr marL="174708" indent="-174708">
              <a:buFont typeface="Arial" panose="020B0604020202020204" pitchFamily="34" charset="0"/>
              <a:buChar char="•"/>
            </a:pPr>
            <a:r>
              <a:rPr lang="en-US" dirty="0"/>
              <a:t>Who is the primary audience?</a:t>
            </a:r>
          </a:p>
          <a:p>
            <a:pPr marL="640594" lvl="1" indent="-174708">
              <a:buFont typeface="Arial" panose="020B0604020202020204" pitchFamily="34" charset="0"/>
              <a:buChar char="•"/>
            </a:pPr>
            <a:r>
              <a:rPr lang="en-US" dirty="0"/>
              <a:t>Individuals or groups within the stakeholder communities that you need to engage to reach program goals.</a:t>
            </a:r>
          </a:p>
          <a:p>
            <a:pPr marL="174708" indent="-174708">
              <a:buFont typeface="Arial" panose="020B0604020202020204" pitchFamily="34" charset="0"/>
              <a:buChar char="•"/>
            </a:pPr>
            <a:r>
              <a:rPr lang="en-US" dirty="0"/>
              <a:t>What are the messages to which your audience will respond?</a:t>
            </a:r>
          </a:p>
          <a:p>
            <a:pPr marL="640594" lvl="1" indent="-174708">
              <a:buFont typeface="Arial" panose="020B0604020202020204" pitchFamily="34" charset="0"/>
              <a:buChar char="•"/>
            </a:pPr>
            <a:r>
              <a:rPr lang="en-US" dirty="0"/>
              <a:t>Messages are closely tied to your goals and deliver important information about the issue compelling the intended audience to think, feel, or act.</a:t>
            </a:r>
          </a:p>
          <a:p>
            <a:pPr marL="174708" indent="-174708">
              <a:buFont typeface="Arial" panose="020B0604020202020204" pitchFamily="34" charset="0"/>
              <a:buChar char="•"/>
            </a:pPr>
            <a:r>
              <a:rPr lang="en-US" dirty="0"/>
              <a:t>What channels will reach your audiences?</a:t>
            </a:r>
          </a:p>
          <a:p>
            <a:pPr marL="640594" lvl="1" indent="-174708">
              <a:buFont typeface="Arial" panose="020B0604020202020204" pitchFamily="34" charset="0"/>
              <a:buChar char="•"/>
            </a:pPr>
            <a:r>
              <a:rPr lang="en-US" dirty="0"/>
              <a:t>Communications channels carry the messages to the target audiences. </a:t>
            </a:r>
          </a:p>
          <a:p>
            <a:pPr marL="174708" indent="-174708">
              <a:buFont typeface="Arial" panose="020B0604020202020204" pitchFamily="34" charset="0"/>
              <a:buChar char="•"/>
            </a:pPr>
            <a:r>
              <a:rPr lang="en-US" dirty="0"/>
              <a:t>What activities, events, and materials will get their attention and get them involved?</a:t>
            </a:r>
          </a:p>
          <a:p>
            <a:pPr marL="640594" lvl="1" indent="-174708">
              <a:buFont typeface="Arial" panose="020B0604020202020204" pitchFamily="34" charset="0"/>
              <a:buChar char="•"/>
            </a:pPr>
            <a:r>
              <a:rPr lang="en-US" dirty="0"/>
              <a:t>Activities, events, and/or materials—to be used in your selected channels—that will most effectively carry your message to the intended audiences. </a:t>
            </a:r>
          </a:p>
          <a:p>
            <a:pPr marL="174708" indent="-174708">
              <a:buFont typeface="Arial" panose="020B0604020202020204" pitchFamily="34" charset="0"/>
              <a:buChar char="•"/>
            </a:pPr>
            <a:r>
              <a:rPr lang="en-US" dirty="0"/>
              <a:t>Pre-testing and Implementation</a:t>
            </a:r>
          </a:p>
          <a:p>
            <a:pPr marL="640594" lvl="1" indent="-174708">
              <a:buFont typeface="Arial" panose="020B0604020202020204" pitchFamily="34" charset="0"/>
              <a:buChar char="•"/>
            </a:pPr>
            <a:r>
              <a:rPr lang="en-US" dirty="0"/>
              <a:t>Messages should be pre-tested with the intended audiences to assure understanding and other intended responses.</a:t>
            </a:r>
          </a:p>
          <a:p>
            <a:pPr marL="174708" indent="-174708">
              <a:buFont typeface="Arial" panose="020B0604020202020204" pitchFamily="34" charset="0"/>
              <a:buChar char="•"/>
            </a:pPr>
            <a:r>
              <a:rPr lang="en-US" dirty="0"/>
              <a:t>Evaluation and Mid-course Corrections</a:t>
            </a:r>
          </a:p>
          <a:p>
            <a:pPr marL="640594" lvl="1" indent="-174708">
              <a:buFont typeface="Arial" panose="020B0604020202020204" pitchFamily="34" charset="0"/>
              <a:buChar char="•"/>
            </a:pPr>
            <a:r>
              <a:rPr lang="en-US" dirty="0"/>
              <a:t>Evaluating your social marketing efforts allows you to correct your plans mid-course, or to inform the next iteration of the social marketing planning process (it is continuous!)</a:t>
            </a:r>
          </a:p>
        </p:txBody>
      </p:sp>
    </p:spTree>
    <p:extLst>
      <p:ext uri="{BB962C8B-B14F-4D97-AF65-F5344CB8AC3E}">
        <p14:creationId xmlns:p14="http://schemas.microsoft.com/office/powerpoint/2010/main" val="222051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81BDCBD3-8CEC-4763-A2B6-3C00CBCC5D32}" type="slidenum">
              <a:rPr lang="en-US" smtClean="0"/>
              <a:pPr/>
              <a:t>79</a:t>
            </a:fld>
            <a:endParaRPr lang="en-US" dirty="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5007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53961"/>
            <a:ext cx="9144000" cy="1071726"/>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11094" y="0"/>
            <a:ext cx="8832906" cy="550067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11094" cy="5500678"/>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826170" y="2607562"/>
            <a:ext cx="7317829"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1283204" y="157888"/>
            <a:ext cx="7676582" cy="552282"/>
          </a:xfrm>
          <a:prstGeom prst="rect">
            <a:avLst/>
          </a:prstGeom>
        </p:spPr>
        <p:txBody>
          <a:bodyPr>
            <a:normAutofit/>
          </a:bodyPr>
          <a:lstStyle>
            <a:lvl1pPr algn="r">
              <a:defRPr sz="36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310603" y="5769643"/>
            <a:ext cx="2841625" cy="825500"/>
          </a:xfrm>
        </p:spPr>
        <p:txBody>
          <a:bodyPr anchor="ctr">
            <a:normAutofit/>
          </a:bodyPr>
          <a:lstStyle>
            <a:lvl1pPr marL="0" indent="0">
              <a:buNone/>
              <a:defRPr sz="180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1826171" y="2607562"/>
            <a:ext cx="7133614" cy="2600046"/>
          </a:xfrm>
        </p:spPr>
        <p:txBody>
          <a:bodyPr anchor="ctr">
            <a:normAutofit/>
          </a:bodyPr>
          <a:lstStyle>
            <a:lvl1pPr marL="0" indent="0" algn="r">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grpSp>
        <p:nvGrpSpPr>
          <p:cNvPr id="14" name="Group 13"/>
          <p:cNvGrpSpPr/>
          <p:nvPr userDrawn="1"/>
        </p:nvGrpSpPr>
        <p:grpSpPr>
          <a:xfrm>
            <a:off x="5991773" y="5724577"/>
            <a:ext cx="2968012" cy="915633"/>
            <a:chOff x="5991773" y="5731961"/>
            <a:chExt cx="2968012" cy="915633"/>
          </a:xfrm>
        </p:grpSpPr>
        <p:pic>
          <p:nvPicPr>
            <p:cNvPr id="12" name="Picture 11"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3" name="Picture 12" descr="HHS-Logo-camera-read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18859823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262684"/>
            <a:ext cx="8229600" cy="4863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12652_SAMHSA_LogoRedesign_FINAL.png">
            <a:extLst>
              <a:ext uri="{FF2B5EF4-FFF2-40B4-BE49-F238E27FC236}">
                <a16:creationId xmlns:a16="http://schemas.microsoft.com/office/drawing/2014/main" id="{38EC583C-B20D-4E80-B420-DAD379FC7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615" y="6273456"/>
            <a:ext cx="1492185" cy="530912"/>
          </a:xfrm>
          <a:prstGeom prst="rect">
            <a:avLst/>
          </a:prstGeom>
        </p:spPr>
      </p:pic>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505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457200" y="1262684"/>
            <a:ext cx="6019800" cy="4863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12652_SAMHSA_LogoRedesign_FINAL.png">
            <a:extLst>
              <a:ext uri="{FF2B5EF4-FFF2-40B4-BE49-F238E27FC236}">
                <a16:creationId xmlns:a16="http://schemas.microsoft.com/office/drawing/2014/main" id="{71DF3169-8C4B-44F6-B362-B50981FD9D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615" y="6273456"/>
            <a:ext cx="1492185" cy="530912"/>
          </a:xfrm>
          <a:prstGeom prst="rect">
            <a:avLst/>
          </a:prstGeom>
        </p:spPr>
      </p:pic>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5226361" y="2665726"/>
            <a:ext cx="4863478" cy="205739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38137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dirty="0"/>
              <a:t>Thank You</a:t>
            </a:r>
          </a:p>
        </p:txBody>
      </p:sp>
      <p:sp>
        <p:nvSpPr>
          <p:cNvPr id="9" name="Content Placeholder 2">
            <a:extLst>
              <a:ext uri="{FF2B5EF4-FFF2-40B4-BE49-F238E27FC236}">
                <a16:creationId xmlns:a16="http://schemas.microsoft.com/office/drawing/2014/main" id="{9BAA8C3C-5033-4A07-909A-E1D011252F59}"/>
              </a:ext>
            </a:extLst>
          </p:cNvPr>
          <p:cNvSpPr txBox="1">
            <a:spLocks/>
          </p:cNvSpPr>
          <p:nvPr userDrawn="1"/>
        </p:nvSpPr>
        <p:spPr bwMode="auto">
          <a:xfrm>
            <a:off x="457201" y="1262684"/>
            <a:ext cx="8229599" cy="488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US" sz="2600" dirty="0"/>
          </a:p>
          <a:p>
            <a:pPr algn="ctr"/>
            <a:r>
              <a:rPr lang="en-US" sz="2600" dirty="0"/>
              <a:t>SAMHSA’s mission is to reduce the impact of substance abuse and mental illness on America’s communities.</a:t>
            </a:r>
          </a:p>
          <a:p>
            <a:r>
              <a:rPr lang="en-US" sz="2600" dirty="0"/>
              <a:t>                  </a:t>
            </a:r>
          </a:p>
          <a:p>
            <a:pPr algn="ctr">
              <a:spcBef>
                <a:spcPts val="0"/>
              </a:spcBef>
            </a:pPr>
            <a:endParaRPr lang="en-US" dirty="0"/>
          </a:p>
          <a:p>
            <a:pPr>
              <a:spcBef>
                <a:spcPts val="0"/>
              </a:spcBef>
            </a:pPr>
            <a:endParaRPr lang="en-US" sz="2000" dirty="0"/>
          </a:p>
          <a:p>
            <a:pPr>
              <a:spcBef>
                <a:spcPts val="0"/>
              </a:spcBef>
            </a:pPr>
            <a:endParaRPr lang="en-US" sz="2000" dirty="0"/>
          </a:p>
          <a:p>
            <a:pPr algn="ctr">
              <a:spcBef>
                <a:spcPts val="2400"/>
              </a:spcBef>
            </a:pPr>
            <a:r>
              <a:rPr lang="en-US" sz="4000" dirty="0"/>
              <a:t>www.samhsa.gov</a:t>
            </a:r>
          </a:p>
          <a:p>
            <a:pPr algn="ctr">
              <a:spcBef>
                <a:spcPts val="3000"/>
              </a:spcBef>
            </a:pPr>
            <a:r>
              <a:rPr lang="en-US" sz="2400" dirty="0"/>
              <a:t>1-877-SAMHSA-7 (1-877-726-4727) ● 1-800-487-4889 (TDD)</a:t>
            </a:r>
          </a:p>
          <a:p>
            <a:pPr marL="0" indent="0" eaLnBrk="1" hangingPunct="1">
              <a:spcBef>
                <a:spcPct val="0"/>
              </a:spcBef>
            </a:pPr>
            <a:endParaRPr lang="en-US" altLang="en-US" b="1" dirty="0"/>
          </a:p>
        </p:txBody>
      </p:sp>
      <p:sp>
        <p:nvSpPr>
          <p:cNvPr id="16" name="Text Placeholder 15">
            <a:extLst>
              <a:ext uri="{FF2B5EF4-FFF2-40B4-BE49-F238E27FC236}">
                <a16:creationId xmlns:a16="http://schemas.microsoft.com/office/drawing/2014/main" id="{766F0145-0415-4C3D-A4FB-B7443F7D3764}"/>
              </a:ext>
            </a:extLst>
          </p:cNvPr>
          <p:cNvSpPr>
            <a:spLocks noGrp="1"/>
          </p:cNvSpPr>
          <p:nvPr>
            <p:ph type="body" sz="quarter" idx="11"/>
          </p:nvPr>
        </p:nvSpPr>
        <p:spPr>
          <a:xfrm>
            <a:off x="457201" y="2752725"/>
            <a:ext cx="8229598" cy="1428750"/>
          </a:xfrm>
        </p:spPr>
        <p:txBody>
          <a:bodyPr/>
          <a:lstStyle>
            <a:lvl1pPr marL="0" indent="0" algn="ctr">
              <a:buNone/>
              <a:defRPr sz="2000">
                <a:solidFill>
                  <a:schemeClr val="tx1"/>
                </a:solidFill>
              </a:defRPr>
            </a:lvl1pPr>
            <a:lvl2pPr marL="457200" indent="0">
              <a:buNone/>
              <a:defRPr/>
            </a:lvl2pPr>
          </a:lstStyle>
          <a:p>
            <a:pPr lvl="0"/>
            <a:endParaRPr lang="en-US" dirty="0"/>
          </a:p>
        </p:txBody>
      </p:sp>
    </p:spTree>
    <p:extLst>
      <p:ext uri="{BB962C8B-B14F-4D97-AF65-F5344CB8AC3E}">
        <p14:creationId xmlns:p14="http://schemas.microsoft.com/office/powerpoint/2010/main" val="296448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24B3A-48C3-44AE-866F-D3FE7BFD6BE3}" type="datetime1">
              <a:rPr lang="en-US" smtClean="0"/>
              <a:t>2/21/2020</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2FD4E5D-D392-4D5F-8F8C-CE55CEC4F5D9}" type="slidenum">
              <a:rPr lang="en-US" smtClean="0"/>
              <a:t>‹#›</a:t>
            </a:fld>
            <a:endParaRPr lang="en-US" dirty="0"/>
          </a:p>
        </p:txBody>
      </p:sp>
    </p:spTree>
    <p:extLst>
      <p:ext uri="{BB962C8B-B14F-4D97-AF65-F5344CB8AC3E}">
        <p14:creationId xmlns:p14="http://schemas.microsoft.com/office/powerpoint/2010/main" val="1396428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4"/>
          <p:cNvSpPr/>
          <p:nvPr userDrawn="1"/>
        </p:nvSpPr>
        <p:spPr>
          <a:xfrm>
            <a:off x="2691764" y="6330317"/>
            <a:ext cx="6452236" cy="527684"/>
          </a:xfrm>
          <a:prstGeom prst="rect">
            <a:avLst/>
          </a:prstGeom>
          <a:solidFill>
            <a:srgbClr val="363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6"/>
          <p:cNvSpPr>
            <a:spLocks noGrp="1"/>
          </p:cNvSpPr>
          <p:nvPr>
            <p:ph type="sldNum" sz="quarter" idx="12"/>
          </p:nvPr>
        </p:nvSpPr>
        <p:spPr>
          <a:xfrm>
            <a:off x="7010400" y="6417311"/>
            <a:ext cx="2057400" cy="366183"/>
          </a:xfrm>
        </p:spPr>
        <p:txBody>
          <a:bodyPr/>
          <a:lstStyle>
            <a:lvl1pPr algn="r">
              <a:defRPr>
                <a:solidFill>
                  <a:srgbClr val="EF7630"/>
                </a:solidFill>
              </a:defRPr>
            </a:lvl1pPr>
          </a:lstStyle>
          <a:p>
            <a:fld id="{BF403B22-14C2-45C5-93C0-510502EE998C}" type="slidenum">
              <a:rPr lang="en-US" smtClean="0"/>
              <a:pPr/>
              <a:t>‹#›</a:t>
            </a:fld>
            <a:endParaRPr lang="en-US"/>
          </a:p>
        </p:txBody>
      </p:sp>
      <p:sp>
        <p:nvSpPr>
          <p:cNvPr id="7" name="Rectangle 6"/>
          <p:cNvSpPr/>
          <p:nvPr userDrawn="1"/>
        </p:nvSpPr>
        <p:spPr>
          <a:xfrm>
            <a:off x="0" y="0"/>
            <a:ext cx="171450" cy="6858000"/>
          </a:xfrm>
          <a:prstGeom prst="rect">
            <a:avLst/>
          </a:prstGeom>
          <a:solidFill>
            <a:srgbClr val="363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2998" t="53417" r="8392" b="12334"/>
          <a:stretch/>
        </p:blipFill>
        <p:spPr>
          <a:xfrm>
            <a:off x="171450" y="5372125"/>
            <a:ext cx="2557780" cy="1485875"/>
          </a:xfrm>
          <a:prstGeom prst="rect">
            <a:avLst/>
          </a:prstGeom>
          <a:ln>
            <a:noFill/>
          </a:ln>
        </p:spPr>
      </p:pic>
      <p:sp>
        <p:nvSpPr>
          <p:cNvPr id="3" name="Content Placeholder 2"/>
          <p:cNvSpPr>
            <a:spLocks noGrp="1"/>
          </p:cNvSpPr>
          <p:nvPr>
            <p:ph sz="quarter" idx="13"/>
          </p:nvPr>
        </p:nvSpPr>
        <p:spPr>
          <a:xfrm>
            <a:off x="256785" y="1310217"/>
            <a:ext cx="8742754" cy="426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a:xfrm>
            <a:off x="312738" y="232834"/>
            <a:ext cx="8686800" cy="895351"/>
          </a:xfrm>
        </p:spPr>
        <p:txBody>
          <a:bodyPr/>
          <a:lstStyle>
            <a:lvl1pPr marL="0" indent="0">
              <a:buNone/>
              <a:defRPr/>
            </a:lvl1pPr>
          </a:lstStyle>
          <a:p>
            <a:pPr lvl="0"/>
            <a:r>
              <a:rPr lang="en-US" dirty="0"/>
              <a:t>Title</a:t>
            </a:r>
          </a:p>
        </p:txBody>
      </p:sp>
    </p:spTree>
    <p:custDataLst>
      <p:tags r:id="rId1"/>
    </p:custDataLst>
    <p:extLst>
      <p:ext uri="{BB962C8B-B14F-4D97-AF65-F5344CB8AC3E}">
        <p14:creationId xmlns:p14="http://schemas.microsoft.com/office/powerpoint/2010/main" val="3496455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E3B1BAD-1A4A-429E-B43F-5C78491959F8}" type="datetimeFigureOut">
              <a:rPr lang="en-US" smtClean="0"/>
              <a:t>2/21/2020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C621FEC-9734-40C3-BAD0-E6707E149292}" type="slidenum">
              <a:rPr lang="en-US" smtClean="0"/>
              <a:t>‹#›</a:t>
            </a:fld>
            <a:endParaRPr lang="en-US"/>
          </a:p>
        </p:txBody>
      </p:sp>
    </p:spTree>
    <p:extLst>
      <p:ext uri="{BB962C8B-B14F-4D97-AF65-F5344CB8AC3E}">
        <p14:creationId xmlns:p14="http://schemas.microsoft.com/office/powerpoint/2010/main" val="266122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684"/>
            <a:ext cx="8229600" cy="4863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descr="12652_SAMHSA_LogoRedesign_FINAL.png">
            <a:extLst>
              <a:ext uri="{FF2B5EF4-FFF2-40B4-BE49-F238E27FC236}">
                <a16:creationId xmlns:a16="http://schemas.microsoft.com/office/drawing/2014/main" id="{DFC9F5BC-EEB5-4B67-9BEF-C5850425A5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615" y="6273456"/>
            <a:ext cx="1492185" cy="530912"/>
          </a:xfrm>
          <a:prstGeom prst="rect">
            <a:avLst/>
          </a:prstGeom>
        </p:spPr>
      </p:pic>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338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descr="12652_SAMHSA_LogoRedesign_FINAL.png">
            <a:extLst>
              <a:ext uri="{FF2B5EF4-FFF2-40B4-BE49-F238E27FC236}">
                <a16:creationId xmlns:a16="http://schemas.microsoft.com/office/drawing/2014/main" id="{6F113F65-C867-4789-9E25-34FE631C5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615" y="6273456"/>
            <a:ext cx="1492185" cy="530912"/>
          </a:xfrm>
          <a:prstGeom prst="rect">
            <a:avLst/>
          </a:prstGeom>
        </p:spPr>
      </p:pic>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722313" y="4424655"/>
            <a:ext cx="7772400" cy="972967"/>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3390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2684"/>
            <a:ext cx="4038600" cy="4863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2684"/>
            <a:ext cx="4038600" cy="4863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12652_SAMHSA_LogoRedesign_FINAL.png">
            <a:extLst>
              <a:ext uri="{FF2B5EF4-FFF2-40B4-BE49-F238E27FC236}">
                <a16:creationId xmlns:a16="http://schemas.microsoft.com/office/drawing/2014/main" id="{B5D2026A-94A6-4272-94A5-B8943F2AD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615" y="6273456"/>
            <a:ext cx="1492185" cy="530912"/>
          </a:xfrm>
          <a:prstGeom prst="rect">
            <a:avLst/>
          </a:prstGeom>
        </p:spPr>
      </p:pic>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28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268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70843"/>
            <a:ext cx="4040188"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268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70843"/>
            <a:ext cx="4041775"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12652_SAMHSA_LogoRedesign_FINAL.png">
            <a:extLst>
              <a:ext uri="{FF2B5EF4-FFF2-40B4-BE49-F238E27FC236}">
                <a16:creationId xmlns:a16="http://schemas.microsoft.com/office/drawing/2014/main" id="{07679F62-54CE-4A16-A773-20779948D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615" y="6273456"/>
            <a:ext cx="1492185" cy="530912"/>
          </a:xfrm>
          <a:prstGeom prst="rect">
            <a:avLst/>
          </a:prstGeom>
        </p:spPr>
      </p:pic>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04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12652_SAMHSA_LogoRedesign_FINAL.png">
            <a:extLst>
              <a:ext uri="{FF2B5EF4-FFF2-40B4-BE49-F238E27FC236}">
                <a16:creationId xmlns:a16="http://schemas.microsoft.com/office/drawing/2014/main" id="{C1598257-6D9F-4D4F-BED4-78A0C372C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615" y="6273456"/>
            <a:ext cx="1492185" cy="530912"/>
          </a:xfrm>
          <a:prstGeom prst="rect">
            <a:avLst/>
          </a:prstGeom>
        </p:spPr>
      </p:pic>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47"/>
            <a:ext cx="9143999" cy="5358215"/>
          </a:xfrm>
        </p:spPr>
        <p:txBody>
          <a:bodyPr/>
          <a:lstStyle>
            <a:lvl1pPr>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3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12652_SAMHSA_LogoRedesign_FINAL.png">
            <a:extLst>
              <a:ext uri="{FF2B5EF4-FFF2-40B4-BE49-F238E27FC236}">
                <a16:creationId xmlns:a16="http://schemas.microsoft.com/office/drawing/2014/main" id="{095E1B94-4CB7-4334-9FD2-26A0EE30A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615" y="6273456"/>
            <a:ext cx="1492185" cy="530912"/>
          </a:xfrm>
          <a:prstGeom prst="rect">
            <a:avLst/>
          </a:prstGeom>
        </p:spPr>
      </p:pic>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05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731836"/>
            <a:ext cx="5111750" cy="5394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descr="12652_SAMHSA_LogoRedesign_FINAL.png">
            <a:extLst>
              <a:ext uri="{FF2B5EF4-FFF2-40B4-BE49-F238E27FC236}">
                <a16:creationId xmlns:a16="http://schemas.microsoft.com/office/drawing/2014/main" id="{03299B2B-39F0-4554-B618-72BB6E35B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615" y="6273456"/>
            <a:ext cx="1492185" cy="530912"/>
          </a:xfrm>
          <a:prstGeom prst="rect">
            <a:avLst/>
          </a:prstGeom>
        </p:spPr>
      </p:pic>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457199" y="731836"/>
            <a:ext cx="3008313" cy="703264"/>
          </a:xfrm>
        </p:spPr>
        <p:txBody>
          <a:bodyPr anchor="ctr">
            <a:normAutofit/>
          </a:bodyPr>
          <a:lstStyle>
            <a:lvl1pPr marL="0" indent="0">
              <a:buNone/>
              <a:defRPr sz="2000" b="1"/>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666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767947"/>
            <a:ext cx="5486400" cy="39596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descr="12652_SAMHSA_LogoRedesign_FINAL.png">
            <a:extLst>
              <a:ext uri="{FF2B5EF4-FFF2-40B4-BE49-F238E27FC236}">
                <a16:creationId xmlns:a16="http://schemas.microsoft.com/office/drawing/2014/main" id="{2F7CDA53-D3F0-4495-9AA0-9BE475D2F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615" y="6273456"/>
            <a:ext cx="1492185" cy="530912"/>
          </a:xfrm>
          <a:prstGeom prst="rect">
            <a:avLst/>
          </a:prstGeom>
        </p:spPr>
      </p:pic>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1792288" y="4727574"/>
            <a:ext cx="5486400" cy="639764"/>
          </a:xfrm>
        </p:spPr>
        <p:txBody>
          <a:bodyPr anchor="ctr">
            <a:normAutofit/>
          </a:bodyPr>
          <a:lstStyle>
            <a:lvl1pPr marL="0" indent="0">
              <a:buNone/>
              <a:defRPr sz="2000" b="1"/>
            </a:lvl1pPr>
          </a:lstStyle>
          <a:p>
            <a:pPr lvl="0"/>
            <a:endParaRPr lang="en-US" dirty="0"/>
          </a:p>
        </p:txBody>
      </p:sp>
    </p:spTree>
    <p:extLst>
      <p:ext uri="{BB962C8B-B14F-4D97-AF65-F5344CB8AC3E}">
        <p14:creationId xmlns:p14="http://schemas.microsoft.com/office/powerpoint/2010/main" val="339184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0"/>
            <a:ext cx="9144000" cy="76794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262684"/>
            <a:ext cx="8229600" cy="48634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457200" y="6356349"/>
            <a:ext cx="2057400" cy="365125"/>
          </a:xfrm>
          <a:prstGeom prst="rect">
            <a:avLst/>
          </a:prstGeom>
        </p:spPr>
        <p:txBody>
          <a:bodyPr vert="horz" lIns="91440" tIns="45720" rIns="91440" bIns="45720" rtlCol="0" anchor="ctr"/>
          <a:lstStyle>
            <a:lvl1pPr algn="l">
              <a:defRPr sz="1400" b="1">
                <a:solidFill>
                  <a:schemeClr val="tx1">
                    <a:tint val="75000"/>
                  </a:schemeClr>
                </a:solidFill>
              </a:defRPr>
            </a:lvl1pPr>
          </a:lstStyle>
          <a:p>
            <a:fld id="{D07D4089-40B5-457D-927F-16367A53BB79}" type="slidenum">
              <a:rPr lang="en-US" smtClean="0"/>
              <a:pPr/>
              <a:t>‹#›</a:t>
            </a:fld>
            <a:endParaRPr lang="en-US" dirty="0"/>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317506" y="65803"/>
            <a:ext cx="8369294" cy="63300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4792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6.xml"/><Relationship Id="rId3" Type="http://schemas.openxmlformats.org/officeDocument/2006/relationships/diagramLayout" Target="../diagrams/layout5.xml"/><Relationship Id="rId7" Type="http://schemas.openxmlformats.org/officeDocument/2006/relationships/hyperlink" Target="http://www.thinkculturalhealth.hhs.gov/pdfs/NationalCLASStandards" TargetMode="External"/><Relationship Id="rId12" Type="http://schemas.openxmlformats.org/officeDocument/2006/relationships/diagramQuickStyle" Target="../diagrams/quickStyle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Layout" Target="../diagrams/layout6.xml"/><Relationship Id="rId5" Type="http://schemas.openxmlformats.org/officeDocument/2006/relationships/diagramColors" Target="../diagrams/colors5.xml"/><Relationship Id="rId10" Type="http://schemas.openxmlformats.org/officeDocument/2006/relationships/diagramData" Target="../diagrams/data6.xml"/><Relationship Id="rId4" Type="http://schemas.openxmlformats.org/officeDocument/2006/relationships/diagramQuickStyle" Target="../diagrams/quickStyle5.xml"/><Relationship Id="rId9" Type="http://schemas.openxmlformats.org/officeDocument/2006/relationships/image" Target="../media/image7.jpeg"/><Relationship Id="rId14" Type="http://schemas.microsoft.com/office/2007/relationships/diagramDrawing" Target="../diagrams/drawing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hyperlink" Target="https://en.wikipedia.org/wiki/New_Jersey" TargetMode="External"/><Relationship Id="rId4" Type="http://schemas.openxmlformats.org/officeDocument/2006/relationships/image" Target="../media/image18.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en.wikipedia.org/wiki/New_Jerse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heiryn.wikispaces.com/salient+point+on+the+Enhanced+K+to+12+Basic+Education+Curriculum" TargetMode="External"/><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7.xml"/><Relationship Id="rId11" Type="http://schemas.openxmlformats.org/officeDocument/2006/relationships/image" Target="../media/image26.wmf"/><Relationship Id="rId5" Type="http://schemas.openxmlformats.org/officeDocument/2006/relationships/diagramLayout" Target="../diagrams/layout7.xml"/><Relationship Id="rId10" Type="http://schemas.openxmlformats.org/officeDocument/2006/relationships/image" Target="../media/image25.wmf"/><Relationship Id="rId4" Type="http://schemas.openxmlformats.org/officeDocument/2006/relationships/diagramData" Target="../diagrams/data7.xml"/><Relationship Id="rId9" Type="http://schemas.openxmlformats.org/officeDocument/2006/relationships/image" Target="../media/image24.wmf"/></Relationships>
</file>

<file path=ppt/slides/_rels/slide3.xml.rels><?xml version="1.0" encoding="UTF-8" standalone="yes"?>
<Relationships xmlns="http://schemas.openxmlformats.org/package/2006/relationships"><Relationship Id="rId3" Type="http://schemas.openxmlformats.org/officeDocument/2006/relationships/hyperlink" Target="https://522etec.wikispaces.com/Terms+%26+Definitions" TargetMode="External"/><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communities.qld.gov.au/gateway/reform-and-renewal/child-and-family/achieving-better-outcomes-for-children-and-families/supporting-families-earlier" TargetMode="Externa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buildingbridges4youth.or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New_Jersey" TargetMode="Externa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innovisions.wordpress.com/" TargetMode="External"/><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jpeg"/><Relationship Id="rId7" Type="http://schemas.openxmlformats.org/officeDocument/2006/relationships/diagramColors" Target="../diagrams/colors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7.jpeg"/><Relationship Id="rId7" Type="http://schemas.openxmlformats.org/officeDocument/2006/relationships/diagramColors" Target="../diagrams/colors1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ahs2012s-techdraw1c.wikispaces.com/aerospace+engineer" TargetMode="External"/><Relationship Id="rId7" Type="http://schemas.openxmlformats.org/officeDocument/2006/relationships/image" Target="../media/image7.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darkarchive.wordpress.com/2011/01/14/how-to-write-a-job-description" TargetMode="External"/><Relationship Id="rId4" Type="http://schemas.openxmlformats.org/officeDocument/2006/relationships/image" Target="../media/image35.jpg"/></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hyperlink" Target="https://en.wikipedia.org/wiki/New_Jersey"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6.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temoney47jeffie.wikidot.com/blog:_start/date/2016" TargetMode="External"/><Relationship Id="rId4" Type="http://schemas.openxmlformats.org/officeDocument/2006/relationships/image" Target="../media/image40.jpg"/></Relationships>
</file>

<file path=ppt/slides/_rels/slide74.xml.rels><?xml version="1.0" encoding="UTF-8" standalone="yes"?>
<Relationships xmlns="http://schemas.openxmlformats.org/package/2006/relationships"><Relationship Id="rId3" Type="http://schemas.openxmlformats.org/officeDocument/2006/relationships/hyperlink" Target="http://en.wikipedia.org/wiki/File:Talk2.png" TargetMode="Externa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75.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diagramLayout" Target="../diagrams/layout14.xml"/><Relationship Id="rId7" Type="http://schemas.openxmlformats.org/officeDocument/2006/relationships/image" Target="../media/image42.wmf"/><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image" Target="../media/image6.jpeg"/><Relationship Id="rId5" Type="http://schemas.openxmlformats.org/officeDocument/2006/relationships/diagramColors" Target="../diagrams/colors14.xml"/><Relationship Id="rId10" Type="http://schemas.openxmlformats.org/officeDocument/2006/relationships/image" Target="../media/image7.jpeg"/><Relationship Id="rId4" Type="http://schemas.openxmlformats.org/officeDocument/2006/relationships/diagramQuickStyle" Target="../diagrams/quickStyle14.xml"/><Relationship Id="rId9" Type="http://schemas.openxmlformats.org/officeDocument/2006/relationships/hyperlink" Target="http://fee.org/the_freeman/detail/after-the-welfare-state"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6.jpeg"/><Relationship Id="rId7" Type="http://schemas.openxmlformats.org/officeDocument/2006/relationships/diagramColors" Target="../diagrams/colors1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42.wmf"/></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hyperlink" Target="https://en.wikipedia.org/wiki/New_Jersey"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idreflections.blogspot.com/2009/10/data-information-insightdont-assumeknow.html" TargetMode="External"/><Relationship Id="rId2" Type="http://schemas.openxmlformats.org/officeDocument/2006/relationships/image" Target="../media/image47.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7.jpeg"/><Relationship Id="rId7" Type="http://schemas.openxmlformats.org/officeDocument/2006/relationships/diagramColors" Target="../diagrams/colors16.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en.wikipedia.org/wiki/New_Jersey"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en.wikipedia.org/wiki/New_Jersey" TargetMode="External"/><Relationship Id="rId5" Type="http://schemas.openxmlformats.org/officeDocument/2006/relationships/image" Target="../media/image22.png"/><Relationship Id="rId4" Type="http://schemas.openxmlformats.org/officeDocument/2006/relationships/image" Target="../media/image49.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hyperlink" Target="http://mathslworkshopwiki.wikispaces.com/Question+and+Answer" TargetMode="External"/><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93.xml.rels><?xml version="1.0" encoding="UTF-8" standalone="yes"?>
<Relationships xmlns="http://schemas.openxmlformats.org/package/2006/relationships"><Relationship Id="rId8" Type="http://schemas.openxmlformats.org/officeDocument/2006/relationships/hyperlink" Target="https://dbhdd.georgia.gov/sites/dbhdd.georgia.gov/files/related_files/site_page/SOC%20State%20Plan%202017_FINAL%20(002).pdf" TargetMode="External"/><Relationship Id="rId3" Type="http://schemas.openxmlformats.org/officeDocument/2006/relationships/hyperlink" Target="https://gucchd.georgetown.edu/products/PRIMER_CompleteBook.pdf" TargetMode="External"/><Relationship Id="rId7" Type="http://schemas.openxmlformats.org/officeDocument/2006/relationships/hyperlink" Target="https://www.nasmhpd.org/content/six-core-strategies-reduce-seclusion-and-restraint-use" TargetMode="External"/><Relationship Id="rId2" Type="http://schemas.openxmlformats.org/officeDocument/2006/relationships/hyperlink" Target="https://www.nasmhpd.org/sites/default/files/TACPaper8_ChildrensCrisisContinuumofCare_508C.pdf" TargetMode="External"/><Relationship Id="rId1" Type="http://schemas.openxmlformats.org/officeDocument/2006/relationships/slideLayout" Target="../slideLayouts/slideLayout2.xml"/><Relationship Id="rId6" Type="http://schemas.openxmlformats.org/officeDocument/2006/relationships/hyperlink" Target="https://childrenssuccessfoundation.com/" TargetMode="External"/><Relationship Id="rId5" Type="http://schemas.openxmlformats.org/officeDocument/2006/relationships/hyperlink" Target="https://theinstitute.umaryland.edu/media/ssw/institute/national-center-documents/Intensive-Care-Coordination-Using-HQ-Wraparound-Rates-and-Billing-Structure.pdf" TargetMode="External"/><Relationship Id="rId4" Type="http://schemas.openxmlformats.org/officeDocument/2006/relationships/hyperlink" Target="https://nwi.pdx.edu/pdf/CustomizingHealthHomes.pdf"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state.nj.us/dcf/documents/home/childdata/behavioral/DCBHS10yrReview.pdf" TargetMode="External"/><Relationship Id="rId2" Type="http://schemas.openxmlformats.org/officeDocument/2006/relationships/hyperlink" Target="https://www.casey.org/nj-mobile-response-stabilization-services/" TargetMode="External"/><Relationship Id="rId1" Type="http://schemas.openxmlformats.org/officeDocument/2006/relationships/slideLayout" Target="../slideLayouts/slideLayout2.xml"/><Relationship Id="rId6" Type="http://schemas.openxmlformats.org/officeDocument/2006/relationships/hyperlink" Target="https://www.ssw.umaryland.edu/media/ssw/institute/training-institutes/presentation-notes/Institute-No-36-Notes-2.pdf" TargetMode="External"/><Relationship Id="rId5" Type="http://schemas.openxmlformats.org/officeDocument/2006/relationships/hyperlink" Target="https://www.medicaid.gov/federal-policy-guidance/downloads/cib-05-07-2013.pdf" TargetMode="External"/><Relationship Id="rId4" Type="http://schemas.openxmlformats.org/officeDocument/2006/relationships/hyperlink" Target="https://www.nj.gov/dcf/about/divisions/dcsc/CSOC_15.Year.Conference.Presentation.pdf"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mailto:Elizabeth.manley@sww.umaryland.edu" TargetMode="Externa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9EE626-EEC0-43FB-B603-AA0AC5C12AF2}"/>
              </a:ext>
            </a:extLst>
          </p:cNvPr>
          <p:cNvSpPr>
            <a:spLocks noGrp="1"/>
          </p:cNvSpPr>
          <p:nvPr>
            <p:ph type="ctrTitle"/>
          </p:nvPr>
        </p:nvSpPr>
        <p:spPr>
          <a:xfrm>
            <a:off x="1283204" y="157887"/>
            <a:ext cx="7676582" cy="1576319"/>
          </a:xfrm>
        </p:spPr>
        <p:txBody>
          <a:bodyPr>
            <a:normAutofit fontScale="90000"/>
          </a:bodyPr>
          <a:lstStyle/>
          <a:p>
            <a:r>
              <a:rPr lang="en-US" b="0" dirty="0">
                <a:cs typeface="Calibri Light" panose="020F0302020204030204" pitchFamily="34" charset="0"/>
              </a:rPr>
              <a:t>Building Systems of Care:</a:t>
            </a:r>
            <a:br>
              <a:rPr lang="en-US" b="0" dirty="0">
                <a:cs typeface="Calibri Light" panose="020F0302020204030204" pitchFamily="34" charset="0"/>
              </a:rPr>
            </a:br>
            <a:r>
              <a:rPr lang="en-US" b="0" dirty="0">
                <a:cs typeface="Calibri Light" panose="020F0302020204030204" pitchFamily="34" charset="0"/>
              </a:rPr>
              <a:t>A Primer </a:t>
            </a:r>
            <a:r>
              <a:rPr lang="en-US" b="0" dirty="0"/>
              <a:t>on Designing and Implementing Effective Systems of Care </a:t>
            </a:r>
            <a:r>
              <a:rPr lang="en-US" dirty="0"/>
              <a:t> </a:t>
            </a:r>
          </a:p>
        </p:txBody>
      </p:sp>
      <p:sp>
        <p:nvSpPr>
          <p:cNvPr id="7" name="Text Placeholder 6">
            <a:extLst>
              <a:ext uri="{FF2B5EF4-FFF2-40B4-BE49-F238E27FC236}">
                <a16:creationId xmlns:a16="http://schemas.microsoft.com/office/drawing/2014/main" id="{7B1DB14A-3049-4866-BD99-5A18DF86BAA2}"/>
              </a:ext>
            </a:extLst>
          </p:cNvPr>
          <p:cNvSpPr>
            <a:spLocks noGrp="1"/>
          </p:cNvSpPr>
          <p:nvPr>
            <p:ph type="body" sz="quarter" idx="10"/>
          </p:nvPr>
        </p:nvSpPr>
        <p:spPr/>
        <p:txBody>
          <a:bodyPr>
            <a:normAutofit/>
          </a:bodyPr>
          <a:lstStyle/>
          <a:p>
            <a:r>
              <a:rPr lang="en-US" dirty="0"/>
              <a:t>Hennepin County Technical Assistance Visit</a:t>
            </a:r>
          </a:p>
        </p:txBody>
      </p:sp>
      <p:sp>
        <p:nvSpPr>
          <p:cNvPr id="6" name="Subtitle 5">
            <a:extLst>
              <a:ext uri="{FF2B5EF4-FFF2-40B4-BE49-F238E27FC236}">
                <a16:creationId xmlns:a16="http://schemas.microsoft.com/office/drawing/2014/main" id="{1EC365AA-61DB-46DD-9742-F7B4A5D30598}"/>
              </a:ext>
            </a:extLst>
          </p:cNvPr>
          <p:cNvSpPr>
            <a:spLocks noGrp="1"/>
          </p:cNvSpPr>
          <p:nvPr>
            <p:ph type="subTitle" idx="1"/>
          </p:nvPr>
        </p:nvSpPr>
        <p:spPr/>
        <p:txBody>
          <a:bodyPr/>
          <a:lstStyle/>
          <a:p>
            <a:r>
              <a:rPr lang="en-US" dirty="0"/>
              <a:t>Elizabeth Manley</a:t>
            </a:r>
          </a:p>
          <a:p>
            <a:r>
              <a:rPr lang="en-US" dirty="0"/>
              <a:t>The TA Network for Children’s Behavioral Health</a:t>
            </a:r>
          </a:p>
          <a:p>
            <a:r>
              <a:rPr lang="en-US" dirty="0"/>
              <a:t>The Institute for Innovation and Implementation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4428" y="5882955"/>
            <a:ext cx="994133" cy="598875"/>
          </a:xfrm>
          <a:prstGeom prst="rect">
            <a:avLst/>
          </a:prstGeom>
        </p:spPr>
      </p:pic>
    </p:spTree>
    <p:extLst>
      <p:ext uri="{BB962C8B-B14F-4D97-AF65-F5344CB8AC3E}">
        <p14:creationId xmlns:p14="http://schemas.microsoft.com/office/powerpoint/2010/main" val="30253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0CEB-7F91-4CE1-AD41-285030C7E295}"/>
              </a:ext>
            </a:extLst>
          </p:cNvPr>
          <p:cNvSpPr>
            <a:spLocks noGrp="1"/>
          </p:cNvSpPr>
          <p:nvPr>
            <p:ph type="title"/>
          </p:nvPr>
        </p:nvSpPr>
        <p:spPr>
          <a:xfrm>
            <a:off x="1434929" y="629340"/>
            <a:ext cx="7886700" cy="993775"/>
          </a:xfrm>
        </p:spPr>
        <p:txBody>
          <a:bodyPr>
            <a:normAutofit/>
          </a:bodyPr>
          <a:lstStyle/>
          <a:p>
            <a:r>
              <a:rPr lang="en-US" b="1" dirty="0">
                <a:solidFill>
                  <a:schemeClr val="tx1"/>
                </a:solidFill>
              </a:rPr>
              <a:t>System Change/Transformation Focus</a:t>
            </a:r>
          </a:p>
        </p:txBody>
      </p:sp>
      <p:graphicFrame>
        <p:nvGraphicFramePr>
          <p:cNvPr id="4" name="Diagram 3">
            <a:extLst>
              <a:ext uri="{FF2B5EF4-FFF2-40B4-BE49-F238E27FC236}">
                <a16:creationId xmlns:a16="http://schemas.microsoft.com/office/drawing/2014/main" id="{C08FE46B-9ECE-4968-A83E-CE06DD98AC51}"/>
              </a:ext>
            </a:extLst>
          </p:cNvPr>
          <p:cNvGraphicFramePr/>
          <p:nvPr>
            <p:extLst>
              <p:ext uri="{D42A27DB-BD31-4B8C-83A1-F6EECF244321}">
                <p14:modId xmlns:p14="http://schemas.microsoft.com/office/powerpoint/2010/main" val="139122732"/>
              </p:ext>
            </p:extLst>
          </p:nvPr>
        </p:nvGraphicFramePr>
        <p:xfrm>
          <a:off x="1058133" y="1766232"/>
          <a:ext cx="7027735" cy="4020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7">
            <a:extLst>
              <a:ext uri="{FF2B5EF4-FFF2-40B4-BE49-F238E27FC236}">
                <a16:creationId xmlns:a16="http://schemas.microsoft.com/office/drawing/2014/main" id="{88246AFE-B8D6-4CC3-B89F-85F7431999FE}"/>
              </a:ext>
            </a:extLst>
          </p:cNvPr>
          <p:cNvSpPr txBox="1">
            <a:spLocks noChangeArrowheads="1"/>
          </p:cNvSpPr>
          <p:nvPr/>
        </p:nvSpPr>
        <p:spPr bwMode="auto">
          <a:xfrm>
            <a:off x="824652" y="3558110"/>
            <a:ext cx="1686735" cy="1015663"/>
          </a:xfrm>
          <a:prstGeom prst="rect">
            <a:avLst/>
          </a:prstGeom>
          <a:noFill/>
          <a:ln w="9525">
            <a:noFill/>
            <a:miter lim="800000"/>
            <a:headEnd/>
            <a:tailEnd/>
          </a:ln>
        </p:spPr>
        <p:txBody>
          <a:bodyPr wrap="square">
            <a:spAutoFit/>
          </a:bodyPr>
          <a:lstStyle/>
          <a:p>
            <a:r>
              <a:rPr lang="en-US" sz="1200" dirty="0"/>
              <a:t>(e.g., data; quality improvement; human resource development; system organization)</a:t>
            </a:r>
          </a:p>
          <a:p>
            <a:endParaRPr lang="en-US" sz="1200" dirty="0"/>
          </a:p>
        </p:txBody>
      </p:sp>
      <p:sp>
        <p:nvSpPr>
          <p:cNvPr id="6" name="TextBox 8">
            <a:extLst>
              <a:ext uri="{FF2B5EF4-FFF2-40B4-BE49-F238E27FC236}">
                <a16:creationId xmlns:a16="http://schemas.microsoft.com/office/drawing/2014/main" id="{D98F96DE-6F9E-435E-8262-AEFE4317336C}"/>
              </a:ext>
            </a:extLst>
          </p:cNvPr>
          <p:cNvSpPr txBox="1">
            <a:spLocks noChangeArrowheads="1"/>
          </p:cNvSpPr>
          <p:nvPr/>
        </p:nvSpPr>
        <p:spPr bwMode="auto">
          <a:xfrm>
            <a:off x="2511387" y="1766232"/>
            <a:ext cx="1637530" cy="646331"/>
          </a:xfrm>
          <a:prstGeom prst="rect">
            <a:avLst/>
          </a:prstGeom>
          <a:noFill/>
          <a:ln w="9525">
            <a:noFill/>
            <a:miter lim="800000"/>
            <a:headEnd/>
            <a:tailEnd/>
          </a:ln>
        </p:spPr>
        <p:txBody>
          <a:bodyPr wrap="square">
            <a:spAutoFit/>
          </a:bodyPr>
          <a:lstStyle/>
          <a:p>
            <a:r>
              <a:rPr lang="en-US" sz="1200" dirty="0"/>
              <a:t>(e.g., financing; regulations; rates)</a:t>
            </a:r>
          </a:p>
          <a:p>
            <a:endParaRPr lang="en-US" sz="1200" dirty="0"/>
          </a:p>
        </p:txBody>
      </p:sp>
      <p:sp>
        <p:nvSpPr>
          <p:cNvPr id="7" name="TextBox 9">
            <a:extLst>
              <a:ext uri="{FF2B5EF4-FFF2-40B4-BE49-F238E27FC236}">
                <a16:creationId xmlns:a16="http://schemas.microsoft.com/office/drawing/2014/main" id="{4166B6EE-B125-4C38-B571-9B3C493A2CD8}"/>
              </a:ext>
            </a:extLst>
          </p:cNvPr>
          <p:cNvSpPr txBox="1">
            <a:spLocks noChangeArrowheads="1"/>
          </p:cNvSpPr>
          <p:nvPr/>
        </p:nvSpPr>
        <p:spPr bwMode="auto">
          <a:xfrm>
            <a:off x="6743804" y="2408492"/>
            <a:ext cx="1529559" cy="1200329"/>
          </a:xfrm>
          <a:prstGeom prst="rect">
            <a:avLst/>
          </a:prstGeom>
          <a:noFill/>
          <a:ln w="9525">
            <a:noFill/>
            <a:miter lim="800000"/>
            <a:headEnd/>
            <a:tailEnd/>
          </a:ln>
        </p:spPr>
        <p:txBody>
          <a:bodyPr wrap="square">
            <a:spAutoFit/>
          </a:bodyPr>
          <a:lstStyle/>
          <a:p>
            <a:r>
              <a:rPr lang="en-US" sz="1200" dirty="0"/>
              <a:t>(e.g., assessment; service planning; care management; services/supports provision)</a:t>
            </a:r>
          </a:p>
          <a:p>
            <a:endParaRPr lang="en-US" sz="1200" dirty="0"/>
          </a:p>
        </p:txBody>
      </p:sp>
      <p:sp>
        <p:nvSpPr>
          <p:cNvPr id="8" name="TextBox 10">
            <a:extLst>
              <a:ext uri="{FF2B5EF4-FFF2-40B4-BE49-F238E27FC236}">
                <a16:creationId xmlns:a16="http://schemas.microsoft.com/office/drawing/2014/main" id="{9CED2CF4-E2E4-4916-836D-674D2DEC3624}"/>
              </a:ext>
            </a:extLst>
          </p:cNvPr>
          <p:cNvSpPr txBox="1">
            <a:spLocks noChangeArrowheads="1"/>
          </p:cNvSpPr>
          <p:nvPr/>
        </p:nvSpPr>
        <p:spPr bwMode="auto">
          <a:xfrm>
            <a:off x="5699496" y="4716607"/>
            <a:ext cx="2120672" cy="646331"/>
          </a:xfrm>
          <a:prstGeom prst="rect">
            <a:avLst/>
          </a:prstGeom>
          <a:noFill/>
          <a:ln w="9525">
            <a:noFill/>
            <a:miter lim="800000"/>
            <a:headEnd/>
            <a:tailEnd/>
          </a:ln>
        </p:spPr>
        <p:txBody>
          <a:bodyPr wrap="square">
            <a:spAutoFit/>
          </a:bodyPr>
          <a:lstStyle/>
          <a:p>
            <a:r>
              <a:rPr lang="en-US" sz="1200" dirty="0"/>
              <a:t>(e.g., partnerships with families and youth; natural helpers; community buy-in)</a:t>
            </a:r>
          </a:p>
        </p:txBody>
      </p:sp>
      <p:sp>
        <p:nvSpPr>
          <p:cNvPr id="9" name="Rectangle 4">
            <a:extLst>
              <a:ext uri="{FF2B5EF4-FFF2-40B4-BE49-F238E27FC236}">
                <a16:creationId xmlns:a16="http://schemas.microsoft.com/office/drawing/2014/main" id="{31FF704B-39D6-4B1A-98C3-8C9C26EEBC20}"/>
              </a:ext>
            </a:extLst>
          </p:cNvPr>
          <p:cNvSpPr>
            <a:spLocks noChangeArrowheads="1"/>
          </p:cNvSpPr>
          <p:nvPr/>
        </p:nvSpPr>
        <p:spPr bwMode="auto">
          <a:xfrm>
            <a:off x="1915692" y="6303071"/>
            <a:ext cx="5312616"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pic>
        <p:nvPicPr>
          <p:cNvPr id="10" name="Picture 9">
            <a:extLst>
              <a:ext uri="{FF2B5EF4-FFF2-40B4-BE49-F238E27FC236}">
                <a16:creationId xmlns:a16="http://schemas.microsoft.com/office/drawing/2014/main" id="{B122CAC5-F34C-4174-85FD-08A7D1BF60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8291" y="5596336"/>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rimer cover">
            <a:extLst>
              <a:ext uri="{FF2B5EF4-FFF2-40B4-BE49-F238E27FC236}">
                <a16:creationId xmlns:a16="http://schemas.microsoft.com/office/drawing/2014/main" id="{C2E88763-1C05-47F1-91AE-C8DB36E1714F}"/>
              </a:ext>
            </a:extLst>
          </p:cNvPr>
          <p:cNvPicPr>
            <a:picLocks noChangeAspect="1" noChangeArrowheads="1"/>
          </p:cNvPicPr>
          <p:nvPr/>
        </p:nvPicPr>
        <p:blipFill>
          <a:blip r:embed="rId8"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390519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A305-1F73-41C2-929D-803FAA6D3101}"/>
              </a:ext>
            </a:extLst>
          </p:cNvPr>
          <p:cNvSpPr>
            <a:spLocks noGrp="1"/>
          </p:cNvSpPr>
          <p:nvPr>
            <p:ph type="title"/>
          </p:nvPr>
        </p:nvSpPr>
        <p:spPr>
          <a:xfrm>
            <a:off x="1257300" y="855083"/>
            <a:ext cx="7886700" cy="993775"/>
          </a:xfrm>
        </p:spPr>
        <p:txBody>
          <a:bodyPr>
            <a:normAutofit/>
          </a:bodyPr>
          <a:lstStyle/>
          <a:p>
            <a:r>
              <a:rPr lang="en-US" b="1" dirty="0">
                <a:solidFill>
                  <a:schemeClr val="tx1"/>
                </a:solidFill>
              </a:rPr>
              <a:t>System of care is, first and foremost,</a:t>
            </a:r>
          </a:p>
        </p:txBody>
      </p:sp>
      <p:sp>
        <p:nvSpPr>
          <p:cNvPr id="4" name="Text Box 2">
            <a:extLst>
              <a:ext uri="{FF2B5EF4-FFF2-40B4-BE49-F238E27FC236}">
                <a16:creationId xmlns:a16="http://schemas.microsoft.com/office/drawing/2014/main" id="{3517BD62-FDEA-4360-95DB-1D11FEC68CAA}"/>
              </a:ext>
            </a:extLst>
          </p:cNvPr>
          <p:cNvSpPr txBox="1">
            <a:spLocks noChangeArrowheads="1"/>
          </p:cNvSpPr>
          <p:nvPr/>
        </p:nvSpPr>
        <p:spPr bwMode="auto">
          <a:xfrm>
            <a:off x="926137" y="1705913"/>
            <a:ext cx="7291726" cy="707886"/>
          </a:xfrm>
          <a:prstGeom prst="rect">
            <a:avLst/>
          </a:prstGeom>
          <a:noFill/>
          <a:ln w="9525">
            <a:noFill/>
            <a:miter lim="800000"/>
            <a:headEnd/>
            <a:tailEnd/>
          </a:ln>
        </p:spPr>
        <p:txBody>
          <a:bodyPr wrap="square">
            <a:spAutoFit/>
          </a:bodyPr>
          <a:lstStyle/>
          <a:p>
            <a:r>
              <a:rPr lang="en-US" sz="2000" i="1" dirty="0"/>
              <a:t>a set of values and principles that provides an organizing framework for systems reform on behalf of children, youth and families.</a:t>
            </a:r>
          </a:p>
        </p:txBody>
      </p:sp>
      <p:sp>
        <p:nvSpPr>
          <p:cNvPr id="5" name="TextBox 4">
            <a:extLst>
              <a:ext uri="{FF2B5EF4-FFF2-40B4-BE49-F238E27FC236}">
                <a16:creationId xmlns:a16="http://schemas.microsoft.com/office/drawing/2014/main" id="{2832467D-E16D-4FF7-B871-FE89185BCC52}"/>
              </a:ext>
            </a:extLst>
          </p:cNvPr>
          <p:cNvSpPr txBox="1"/>
          <p:nvPr/>
        </p:nvSpPr>
        <p:spPr>
          <a:xfrm>
            <a:off x="1109414" y="2413799"/>
            <a:ext cx="7839571" cy="3539430"/>
          </a:xfrm>
          <a:prstGeom prst="rect">
            <a:avLst/>
          </a:prstGeom>
          <a:noFill/>
        </p:spPr>
        <p:txBody>
          <a:bodyPr wrap="square" rtlCol="0">
            <a:spAutoFit/>
          </a:bodyPr>
          <a:lstStyle/>
          <a:p>
            <a:pPr marL="228600" indent="-228600">
              <a:buFont typeface="Arial" pitchFamily="34" charset="0"/>
              <a:buChar char="•"/>
            </a:pPr>
            <a:r>
              <a:rPr lang="en-US" sz="2000" dirty="0">
                <a:latin typeface="+mj-lt"/>
              </a:rPr>
              <a:t>Family-driven and youth-guided </a:t>
            </a:r>
          </a:p>
          <a:p>
            <a:pPr marL="228600" indent="-228600">
              <a:buFont typeface="Arial" pitchFamily="34" charset="0"/>
              <a:buChar char="•"/>
            </a:pPr>
            <a:r>
              <a:rPr lang="en-US" sz="2000" dirty="0">
                <a:latin typeface="+mj-lt"/>
              </a:rPr>
              <a:t>Home and community based</a:t>
            </a:r>
          </a:p>
          <a:p>
            <a:pPr marL="228600" indent="-228600">
              <a:buFont typeface="Arial" pitchFamily="34" charset="0"/>
              <a:buChar char="•"/>
            </a:pPr>
            <a:r>
              <a:rPr lang="en-US" sz="2000" dirty="0">
                <a:latin typeface="+mj-lt"/>
              </a:rPr>
              <a:t>Strengths-based and individualized</a:t>
            </a:r>
          </a:p>
          <a:p>
            <a:pPr marL="228600" indent="-228600">
              <a:buFont typeface="Arial" pitchFamily="34" charset="0"/>
              <a:buChar char="•"/>
            </a:pPr>
            <a:r>
              <a:rPr lang="en-US" sz="2000" dirty="0">
                <a:latin typeface="+mj-lt"/>
              </a:rPr>
              <a:t>Coordinated across providers and systems</a:t>
            </a:r>
          </a:p>
          <a:p>
            <a:pPr marL="228600" indent="-228600">
              <a:buFont typeface="Arial" pitchFamily="34" charset="0"/>
              <a:buChar char="•"/>
            </a:pPr>
            <a:r>
              <a:rPr lang="en-US" sz="2000" dirty="0">
                <a:latin typeface="+mj-lt"/>
              </a:rPr>
              <a:t>Trauma-informed </a:t>
            </a:r>
          </a:p>
          <a:p>
            <a:pPr marL="228600" indent="-228600">
              <a:buFont typeface="Arial" pitchFamily="34" charset="0"/>
              <a:buChar char="•"/>
            </a:pPr>
            <a:r>
              <a:rPr lang="en-US" sz="2000" dirty="0">
                <a:latin typeface="+mj-lt"/>
              </a:rPr>
              <a:t>Commitment to health equity through cultural and linguistic competency</a:t>
            </a:r>
          </a:p>
          <a:p>
            <a:pPr marL="228600" indent="-228600">
              <a:buFont typeface="Arial" pitchFamily="34" charset="0"/>
              <a:buChar char="•"/>
            </a:pPr>
            <a:r>
              <a:rPr lang="en-US" sz="2000" dirty="0">
                <a:latin typeface="+mj-lt"/>
              </a:rPr>
              <a:t>Connected to natural helping networks</a:t>
            </a:r>
          </a:p>
          <a:p>
            <a:pPr marL="228600" indent="-228600">
              <a:buFont typeface="Arial" pitchFamily="34" charset="0"/>
              <a:buChar char="•"/>
            </a:pPr>
            <a:r>
              <a:rPr lang="en-US" sz="2000" dirty="0">
                <a:latin typeface="+mj-lt"/>
              </a:rPr>
              <a:t>Resiliency-and recovery-oriented</a:t>
            </a:r>
          </a:p>
          <a:p>
            <a:pPr marL="228600" indent="-228600">
              <a:buFont typeface="Arial" pitchFamily="34" charset="0"/>
              <a:buChar char="•"/>
            </a:pPr>
            <a:r>
              <a:rPr lang="en-US" sz="2000" dirty="0">
                <a:latin typeface="+mj-lt"/>
              </a:rPr>
              <a:t>Data-driven, quality and outcomes oriented</a:t>
            </a:r>
          </a:p>
          <a:p>
            <a:endParaRPr lang="en-US" sz="2400" dirty="0"/>
          </a:p>
        </p:txBody>
      </p:sp>
      <p:sp>
        <p:nvSpPr>
          <p:cNvPr id="6" name="Rectangle 5">
            <a:extLst>
              <a:ext uri="{FF2B5EF4-FFF2-40B4-BE49-F238E27FC236}">
                <a16:creationId xmlns:a16="http://schemas.microsoft.com/office/drawing/2014/main" id="{6C0C7FBF-B5CA-4477-98E9-3CDFA5AADF59}"/>
              </a:ext>
            </a:extLst>
          </p:cNvPr>
          <p:cNvSpPr>
            <a:spLocks noChangeArrowheads="1"/>
          </p:cNvSpPr>
          <p:nvPr/>
        </p:nvSpPr>
        <p:spPr bwMode="auto">
          <a:xfrm>
            <a:off x="1471510" y="6476449"/>
            <a:ext cx="5312616"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pic>
        <p:nvPicPr>
          <p:cNvPr id="7" name="Picture 6">
            <a:extLst>
              <a:ext uri="{FF2B5EF4-FFF2-40B4-BE49-F238E27FC236}">
                <a16:creationId xmlns:a16="http://schemas.microsoft.com/office/drawing/2014/main" id="{AA2FFA0C-28D0-4B3C-9F26-FEBED638FD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4946" y="5721216"/>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rimer cover">
            <a:extLst>
              <a:ext uri="{FF2B5EF4-FFF2-40B4-BE49-F238E27FC236}">
                <a16:creationId xmlns:a16="http://schemas.microsoft.com/office/drawing/2014/main" id="{62632F82-F724-4A4A-BD30-46E70FCF4639}"/>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pic>
        <p:nvPicPr>
          <p:cNvPr id="9" name="Picture 6" descr="in00119_">
            <a:extLst>
              <a:ext uri="{FF2B5EF4-FFF2-40B4-BE49-F238E27FC236}">
                <a16:creationId xmlns:a16="http://schemas.microsoft.com/office/drawing/2014/main" id="{4C134205-A464-4761-AF60-C741F2FAECB1}"/>
              </a:ext>
            </a:extLst>
          </p:cNvPr>
          <p:cNvPicPr>
            <a:picLocks noChangeAspect="1" noChangeArrowheads="1"/>
          </p:cNvPicPr>
          <p:nvPr/>
        </p:nvPicPr>
        <p:blipFill>
          <a:blip r:embed="rId4" cstate="print"/>
          <a:srcRect/>
          <a:stretch>
            <a:fillRect/>
          </a:stretch>
        </p:blipFill>
        <p:spPr bwMode="auto">
          <a:xfrm>
            <a:off x="6882155" y="2607207"/>
            <a:ext cx="1273774" cy="1145828"/>
          </a:xfrm>
          <a:prstGeom prst="rect">
            <a:avLst/>
          </a:prstGeom>
          <a:noFill/>
          <a:ln w="9525">
            <a:noFill/>
            <a:miter lim="800000"/>
            <a:headEnd/>
            <a:tailEnd/>
          </a:ln>
        </p:spPr>
      </p:pic>
    </p:spTree>
    <p:extLst>
      <p:ext uri="{BB962C8B-B14F-4D97-AF65-F5344CB8AC3E}">
        <p14:creationId xmlns:p14="http://schemas.microsoft.com/office/powerpoint/2010/main" val="117008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CDDD-2E40-48EE-8CD2-E12C9D901596}"/>
              </a:ext>
            </a:extLst>
          </p:cNvPr>
          <p:cNvSpPr>
            <a:spLocks noGrp="1"/>
          </p:cNvSpPr>
          <p:nvPr>
            <p:ph type="title"/>
          </p:nvPr>
        </p:nvSpPr>
        <p:spPr>
          <a:xfrm>
            <a:off x="1725212" y="939591"/>
            <a:ext cx="4939869" cy="1257452"/>
          </a:xfrm>
        </p:spPr>
        <p:txBody>
          <a:bodyPr vert="horz" lIns="91440" tIns="45720" rIns="91440" bIns="45720" rtlCol="0" anchor="ctr">
            <a:normAutofit fontScale="90000"/>
          </a:bodyPr>
          <a:lstStyle/>
          <a:p>
            <a:r>
              <a:rPr lang="en-US" sz="3600" dirty="0">
                <a:solidFill>
                  <a:schemeClr val="tx1"/>
                </a:solidFill>
              </a:rPr>
              <a:t>Definition of Family Driven</a:t>
            </a:r>
            <a:br>
              <a:rPr lang="en-US" sz="3400" dirty="0">
                <a:solidFill>
                  <a:schemeClr val="tx1"/>
                </a:solidFill>
              </a:rPr>
            </a:br>
            <a:endParaRPr lang="en-US" sz="3400" dirty="0">
              <a:solidFill>
                <a:schemeClr val="tx1"/>
              </a:solidFill>
            </a:endParaRPr>
          </a:p>
        </p:txBody>
      </p:sp>
      <p:sp>
        <p:nvSpPr>
          <p:cNvPr id="5" name="Text Box 6">
            <a:extLst>
              <a:ext uri="{FF2B5EF4-FFF2-40B4-BE49-F238E27FC236}">
                <a16:creationId xmlns:a16="http://schemas.microsoft.com/office/drawing/2014/main" id="{202158AD-D40D-4253-86A3-151B2CC4B5E7}"/>
              </a:ext>
            </a:extLst>
          </p:cNvPr>
          <p:cNvSpPr txBox="1">
            <a:spLocks noChangeArrowheads="1"/>
          </p:cNvSpPr>
          <p:nvPr/>
        </p:nvSpPr>
        <p:spPr bwMode="auto">
          <a:xfrm>
            <a:off x="351026" y="1966664"/>
            <a:ext cx="6145114" cy="3523257"/>
          </a:xfrm>
          <a:prstGeom prst="rect">
            <a:avLst/>
          </a:prstGeom>
        </p:spPr>
        <p:txBody>
          <a:bodyPr vert="horz" lIns="91440" tIns="45720" rIns="91440" bIns="45720" rtlCol="0">
            <a:normAutofit fontScale="70000" lnSpcReduction="20000"/>
          </a:bodyPr>
          <a:lstStyle/>
          <a:p>
            <a:pPr defTabSz="914400">
              <a:lnSpc>
                <a:spcPct val="110000"/>
              </a:lnSpc>
            </a:pPr>
            <a:r>
              <a:rPr lang="en-US" sz="2900" i="1" dirty="0"/>
              <a:t>Family-driven means</a:t>
            </a:r>
            <a:r>
              <a:rPr lang="en-US" sz="2900" dirty="0"/>
              <a:t> families have a primary decision-making role in the care of their own children as well as the policies and procedures governing care for all children in their community, state, tribe, territory and nation. This includes:</a:t>
            </a:r>
          </a:p>
          <a:p>
            <a:pPr marL="1371600" indent="-228600" defTabSz="914400">
              <a:lnSpc>
                <a:spcPct val="110000"/>
              </a:lnSpc>
              <a:buFont typeface="Arial" panose="020B0604020202020204" pitchFamily="34" charset="0"/>
              <a:buChar char="•"/>
            </a:pPr>
            <a:r>
              <a:rPr lang="en-US" sz="2900" dirty="0"/>
              <a:t>choosing culturally and linguistically competent supports, services, and providers</a:t>
            </a:r>
          </a:p>
          <a:p>
            <a:pPr marL="1371600" indent="-228600" defTabSz="914400">
              <a:lnSpc>
                <a:spcPct val="110000"/>
              </a:lnSpc>
              <a:buFont typeface="Arial" panose="020B0604020202020204" pitchFamily="34" charset="0"/>
              <a:buChar char="•"/>
            </a:pPr>
            <a:r>
              <a:rPr lang="en-US" sz="2900" dirty="0"/>
              <a:t>setting goals</a:t>
            </a:r>
          </a:p>
          <a:p>
            <a:pPr marL="1371600" indent="-228600" defTabSz="914400">
              <a:lnSpc>
                <a:spcPct val="110000"/>
              </a:lnSpc>
              <a:buFont typeface="Arial" panose="020B0604020202020204" pitchFamily="34" charset="0"/>
              <a:buChar char="•"/>
            </a:pPr>
            <a:r>
              <a:rPr lang="en-US" sz="2900" dirty="0"/>
              <a:t>designing, implementing, and evaluating programs</a:t>
            </a:r>
          </a:p>
          <a:p>
            <a:pPr marL="1371600" indent="-228600" defTabSz="914400">
              <a:lnSpc>
                <a:spcPct val="110000"/>
              </a:lnSpc>
              <a:buFont typeface="Arial" panose="020B0604020202020204" pitchFamily="34" charset="0"/>
              <a:buChar char="•"/>
            </a:pPr>
            <a:r>
              <a:rPr lang="en-US" sz="2900" dirty="0"/>
              <a:t>monitoring outcomes</a:t>
            </a:r>
          </a:p>
          <a:p>
            <a:pPr marL="1371600" indent="-228600" defTabSz="914400">
              <a:lnSpc>
                <a:spcPct val="110000"/>
              </a:lnSpc>
              <a:buFont typeface="Arial" panose="020B0604020202020204" pitchFamily="34" charset="0"/>
              <a:buChar char="•"/>
            </a:pPr>
            <a:r>
              <a:rPr lang="en-US" sz="2900" dirty="0"/>
              <a:t>partnering in funding decisions</a:t>
            </a:r>
          </a:p>
          <a:p>
            <a:pPr indent="-228600" defTabSz="914400">
              <a:lnSpc>
                <a:spcPct val="90000"/>
              </a:lnSpc>
              <a:spcAft>
                <a:spcPts val="600"/>
              </a:spcAft>
              <a:buFont typeface="Arial" panose="020B0604020202020204" pitchFamily="34" charset="0"/>
              <a:buChar char="•"/>
            </a:pPr>
            <a:endParaRPr lang="en-US" sz="1400" dirty="0"/>
          </a:p>
        </p:txBody>
      </p:sp>
      <p:pic>
        <p:nvPicPr>
          <p:cNvPr id="4" name="Picture 3" descr="File0038">
            <a:extLst>
              <a:ext uri="{FF2B5EF4-FFF2-40B4-BE49-F238E27FC236}">
                <a16:creationId xmlns:a16="http://schemas.microsoft.com/office/drawing/2014/main" id="{5FA39719-6784-4734-9931-823F6892681F}"/>
              </a:ext>
            </a:extLst>
          </p:cNvPr>
          <p:cNvPicPr>
            <a:picLocks noChangeAspect="1" noChangeArrowheads="1"/>
          </p:cNvPicPr>
          <p:nvPr/>
        </p:nvPicPr>
        <p:blipFill rotWithShape="1">
          <a:blip r:embed="rId2" cstate="print"/>
          <a:srcRect r="7089" b="2"/>
          <a:stretch/>
        </p:blipFill>
        <p:spPr bwMode="auto">
          <a:xfrm rot="21600000">
            <a:off x="6834022" y="2077166"/>
            <a:ext cx="1763796" cy="2609396"/>
          </a:xfrm>
          <a:prstGeom prst="rect">
            <a:avLst/>
          </a:prstGeom>
          <a:noFill/>
          <a:effectLst/>
        </p:spPr>
      </p:pic>
      <p:sp>
        <p:nvSpPr>
          <p:cNvPr id="6" name="Text Box 2">
            <a:extLst>
              <a:ext uri="{FF2B5EF4-FFF2-40B4-BE49-F238E27FC236}">
                <a16:creationId xmlns:a16="http://schemas.microsoft.com/office/drawing/2014/main" id="{9A6175CC-B248-4022-AE9C-CD27CEDB9E3E}"/>
              </a:ext>
            </a:extLst>
          </p:cNvPr>
          <p:cNvSpPr txBox="1">
            <a:spLocks noChangeArrowheads="1"/>
          </p:cNvSpPr>
          <p:nvPr/>
        </p:nvSpPr>
        <p:spPr bwMode="auto">
          <a:xfrm>
            <a:off x="2206780" y="6537960"/>
            <a:ext cx="3210874" cy="230832"/>
          </a:xfrm>
          <a:prstGeom prst="rect">
            <a:avLst/>
          </a:prstGeom>
          <a:noFill/>
          <a:ln w="9525">
            <a:noFill/>
            <a:miter lim="800000"/>
            <a:headEnd/>
            <a:tailEnd/>
          </a:ln>
          <a:effectLst/>
        </p:spPr>
        <p:txBody>
          <a:bodyPr wrap="square">
            <a:spAutoFit/>
          </a:bodyPr>
          <a:lstStyle/>
          <a:p>
            <a:pPr algn="ctr">
              <a:defRPr/>
            </a:pPr>
            <a:r>
              <a:rPr lang="en-US" sz="900" dirty="0" err="1"/>
              <a:t>Osher</a:t>
            </a:r>
            <a:r>
              <a:rPr lang="en-US" sz="900" dirty="0"/>
              <a:t>, T., </a:t>
            </a:r>
            <a:r>
              <a:rPr lang="en-US" sz="900" dirty="0" err="1"/>
              <a:t>Osher</a:t>
            </a:r>
            <a:r>
              <a:rPr lang="en-US" sz="900" dirty="0"/>
              <a:t>, D. and </a:t>
            </a:r>
            <a:r>
              <a:rPr lang="en-US" sz="900" dirty="0" err="1"/>
              <a:t>Blau</a:t>
            </a:r>
            <a:r>
              <a:rPr lang="en-US" sz="900" dirty="0"/>
              <a:t>, G. FFCMH and CMHS, SAMHSA.</a:t>
            </a:r>
          </a:p>
        </p:txBody>
      </p:sp>
      <p:pic>
        <p:nvPicPr>
          <p:cNvPr id="7" name="Picture 6">
            <a:extLst>
              <a:ext uri="{FF2B5EF4-FFF2-40B4-BE49-F238E27FC236}">
                <a16:creationId xmlns:a16="http://schemas.microsoft.com/office/drawing/2014/main" id="{5D54C07A-1B4B-44F1-B9D3-F1EAC003D6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4946" y="5715743"/>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rimer cover">
            <a:extLst>
              <a:ext uri="{FF2B5EF4-FFF2-40B4-BE49-F238E27FC236}">
                <a16:creationId xmlns:a16="http://schemas.microsoft.com/office/drawing/2014/main" id="{93E1F936-7498-4AC2-8D42-BBFDD8A26465}"/>
              </a:ext>
            </a:extLst>
          </p:cNvPr>
          <p:cNvPicPr>
            <a:picLocks noChangeAspect="1" noChangeArrowheads="1"/>
          </p:cNvPicPr>
          <p:nvPr/>
        </p:nvPicPr>
        <p:blipFill>
          <a:blip r:embed="rId4"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392573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CE58-3FC0-41DC-842D-3B8DBF66FEA4}"/>
              </a:ext>
            </a:extLst>
          </p:cNvPr>
          <p:cNvSpPr>
            <a:spLocks noGrp="1"/>
          </p:cNvSpPr>
          <p:nvPr>
            <p:ph type="title"/>
          </p:nvPr>
        </p:nvSpPr>
        <p:spPr>
          <a:xfrm>
            <a:off x="1396656" y="858831"/>
            <a:ext cx="8369294" cy="633009"/>
          </a:xfrm>
        </p:spPr>
        <p:txBody>
          <a:bodyPr>
            <a:normAutofit fontScale="90000"/>
          </a:bodyPr>
          <a:lstStyle/>
          <a:p>
            <a:r>
              <a:rPr lang="en-US" sz="3600" dirty="0">
                <a:solidFill>
                  <a:schemeClr val="tx1"/>
                </a:solidFill>
              </a:rPr>
              <a:t>Definition</a:t>
            </a:r>
            <a:r>
              <a:rPr lang="en-US" sz="4000" dirty="0">
                <a:solidFill>
                  <a:schemeClr val="tx1"/>
                </a:solidFill>
              </a:rPr>
              <a:t> of Youth Guided</a:t>
            </a:r>
          </a:p>
        </p:txBody>
      </p:sp>
      <p:sp>
        <p:nvSpPr>
          <p:cNvPr id="4" name="Content Placeholder 12">
            <a:extLst>
              <a:ext uri="{FF2B5EF4-FFF2-40B4-BE49-F238E27FC236}">
                <a16:creationId xmlns:a16="http://schemas.microsoft.com/office/drawing/2014/main" id="{B4EC8084-BC60-4415-8E41-26F4EE991F4A}"/>
              </a:ext>
            </a:extLst>
          </p:cNvPr>
          <p:cNvSpPr>
            <a:spLocks/>
          </p:cNvSpPr>
          <p:nvPr/>
        </p:nvSpPr>
        <p:spPr bwMode="auto">
          <a:xfrm>
            <a:off x="754055" y="2010182"/>
            <a:ext cx="4454720" cy="2643165"/>
          </a:xfrm>
          <a:prstGeom prst="rect">
            <a:avLst/>
          </a:prstGeom>
          <a:noFill/>
          <a:ln w="9525">
            <a:noFill/>
            <a:miter lim="800000"/>
            <a:headEnd/>
            <a:tailEnd/>
          </a:ln>
        </p:spPr>
        <p:txBody>
          <a:bodyPr/>
          <a:lstStyle/>
          <a:p>
            <a:pPr marL="342900" indent="-342900">
              <a:spcBef>
                <a:spcPct val="15000"/>
              </a:spcBef>
            </a:pPr>
            <a:r>
              <a:rPr lang="en-US" sz="2800" dirty="0"/>
              <a:t>  “</a:t>
            </a:r>
            <a:r>
              <a:rPr lang="en-US" sz="2800" i="1" dirty="0"/>
              <a:t>Youth Guided </a:t>
            </a:r>
            <a:r>
              <a:rPr lang="en-US" sz="2800" dirty="0"/>
              <a:t>means to value youth as experts, respect their voice, and to treat them as equal partners in creating system change at the individual, state, and national level.”</a:t>
            </a:r>
          </a:p>
        </p:txBody>
      </p:sp>
      <p:sp>
        <p:nvSpPr>
          <p:cNvPr id="5" name="Text Box 8">
            <a:extLst>
              <a:ext uri="{FF2B5EF4-FFF2-40B4-BE49-F238E27FC236}">
                <a16:creationId xmlns:a16="http://schemas.microsoft.com/office/drawing/2014/main" id="{2F46CFA9-7D26-4A60-B7E9-F4D5DC15651E}"/>
              </a:ext>
            </a:extLst>
          </p:cNvPr>
          <p:cNvSpPr txBox="1">
            <a:spLocks noChangeArrowheads="1"/>
          </p:cNvSpPr>
          <p:nvPr/>
        </p:nvSpPr>
        <p:spPr bwMode="auto">
          <a:xfrm>
            <a:off x="5581303" y="4270096"/>
            <a:ext cx="3019425" cy="369888"/>
          </a:xfrm>
          <a:prstGeom prst="rect">
            <a:avLst/>
          </a:prstGeom>
          <a:noFill/>
          <a:ln w="9525">
            <a:noFill/>
            <a:miter lim="800000"/>
            <a:headEnd/>
            <a:tailEnd/>
          </a:ln>
        </p:spPr>
        <p:txBody>
          <a:bodyPr wrap="none">
            <a:spAutoFit/>
          </a:bodyPr>
          <a:lstStyle/>
          <a:p>
            <a:r>
              <a:rPr lang="en-US" b="1" dirty="0"/>
              <a:t>www.youthmovenational.org</a:t>
            </a:r>
          </a:p>
        </p:txBody>
      </p:sp>
      <p:pic>
        <p:nvPicPr>
          <p:cNvPr id="6" name="Picture 10">
            <a:extLst>
              <a:ext uri="{FF2B5EF4-FFF2-40B4-BE49-F238E27FC236}">
                <a16:creationId xmlns:a16="http://schemas.microsoft.com/office/drawing/2014/main" id="{920E5D92-5962-42A4-B8AA-84A37311964A}"/>
              </a:ext>
            </a:extLst>
          </p:cNvPr>
          <p:cNvPicPr>
            <a:picLocks noChangeAspect="1" noChangeArrowheads="1"/>
          </p:cNvPicPr>
          <p:nvPr/>
        </p:nvPicPr>
        <p:blipFill>
          <a:blip r:embed="rId2" cstate="print"/>
          <a:srcRect/>
          <a:stretch>
            <a:fillRect/>
          </a:stretch>
        </p:blipFill>
        <p:spPr bwMode="auto">
          <a:xfrm>
            <a:off x="5581303" y="1965879"/>
            <a:ext cx="2808643" cy="2153815"/>
          </a:xfrm>
          <a:prstGeom prst="rect">
            <a:avLst/>
          </a:prstGeom>
          <a:noFill/>
          <a:ln w="9525">
            <a:noFill/>
            <a:miter lim="800000"/>
            <a:headEnd/>
            <a:tailEnd/>
          </a:ln>
        </p:spPr>
      </p:pic>
      <p:pic>
        <p:nvPicPr>
          <p:cNvPr id="7" name="Picture 6">
            <a:extLst>
              <a:ext uri="{FF2B5EF4-FFF2-40B4-BE49-F238E27FC236}">
                <a16:creationId xmlns:a16="http://schemas.microsoft.com/office/drawing/2014/main" id="{C33A9528-4828-4F77-A376-71F18AC77F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4946" y="5676667"/>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rimer cover">
            <a:extLst>
              <a:ext uri="{FF2B5EF4-FFF2-40B4-BE49-F238E27FC236}">
                <a16:creationId xmlns:a16="http://schemas.microsoft.com/office/drawing/2014/main" id="{F96984D3-DE02-4666-8583-9F56451FDF10}"/>
              </a:ext>
            </a:extLst>
          </p:cNvPr>
          <p:cNvPicPr>
            <a:picLocks noChangeAspect="1" noChangeArrowheads="1"/>
          </p:cNvPicPr>
          <p:nvPr/>
        </p:nvPicPr>
        <p:blipFill>
          <a:blip r:embed="rId4"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287181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6E62-F6F7-4AF6-952F-A25769613331}"/>
              </a:ext>
            </a:extLst>
          </p:cNvPr>
          <p:cNvSpPr>
            <a:spLocks noGrp="1"/>
          </p:cNvSpPr>
          <p:nvPr>
            <p:ph type="title"/>
          </p:nvPr>
        </p:nvSpPr>
        <p:spPr>
          <a:xfrm>
            <a:off x="1245564" y="1104028"/>
            <a:ext cx="8369294" cy="633009"/>
          </a:xfrm>
        </p:spPr>
        <p:txBody>
          <a:bodyPr>
            <a:normAutofit fontScale="90000"/>
          </a:bodyPr>
          <a:lstStyle/>
          <a:p>
            <a:r>
              <a:rPr lang="en-US" b="1" dirty="0">
                <a:solidFill>
                  <a:schemeClr val="tx1"/>
                </a:solidFill>
              </a:rPr>
              <a:t>Family </a:t>
            </a:r>
            <a:r>
              <a:rPr lang="en-US" sz="3600" b="1" dirty="0">
                <a:solidFill>
                  <a:schemeClr val="tx1"/>
                </a:solidFill>
              </a:rPr>
              <a:t>Members</a:t>
            </a:r>
            <a:r>
              <a:rPr lang="en-US" b="1" dirty="0">
                <a:solidFill>
                  <a:schemeClr val="tx1"/>
                </a:solidFill>
              </a:rPr>
              <a:t> and Youth: </a:t>
            </a:r>
            <a:br>
              <a:rPr lang="en-US" b="1" dirty="0">
                <a:solidFill>
                  <a:schemeClr val="tx1"/>
                </a:solidFill>
              </a:rPr>
            </a:br>
            <a:r>
              <a:rPr lang="en-US" b="1" dirty="0">
                <a:solidFill>
                  <a:schemeClr val="tx1"/>
                </a:solidFill>
              </a:rPr>
              <a:t>Shifts in Roles </a:t>
            </a:r>
            <a:r>
              <a:rPr lang="en-US" sz="3600" b="1" dirty="0">
                <a:solidFill>
                  <a:schemeClr val="tx1"/>
                </a:solidFill>
              </a:rPr>
              <a:t>and</a:t>
            </a:r>
            <a:r>
              <a:rPr lang="en-US" b="1" dirty="0">
                <a:solidFill>
                  <a:schemeClr val="tx1"/>
                </a:solidFill>
              </a:rPr>
              <a:t> Expectations </a:t>
            </a:r>
            <a:endParaRPr lang="en-US" dirty="0">
              <a:solidFill>
                <a:schemeClr val="tx1"/>
              </a:solidFill>
            </a:endParaRPr>
          </a:p>
        </p:txBody>
      </p:sp>
      <p:graphicFrame>
        <p:nvGraphicFramePr>
          <p:cNvPr id="5" name="Diagram 4">
            <a:extLst>
              <a:ext uri="{FF2B5EF4-FFF2-40B4-BE49-F238E27FC236}">
                <a16:creationId xmlns:a16="http://schemas.microsoft.com/office/drawing/2014/main" id="{110AE98C-E43F-4AC1-B308-3151E85F0825}"/>
              </a:ext>
            </a:extLst>
          </p:cNvPr>
          <p:cNvGraphicFramePr/>
          <p:nvPr>
            <p:extLst>
              <p:ext uri="{D42A27DB-BD31-4B8C-83A1-F6EECF244321}">
                <p14:modId xmlns:p14="http://schemas.microsoft.com/office/powerpoint/2010/main" val="3371105084"/>
              </p:ext>
            </p:extLst>
          </p:nvPr>
        </p:nvGraphicFramePr>
        <p:xfrm>
          <a:off x="734646" y="1891323"/>
          <a:ext cx="7746307" cy="3799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3">
            <a:extLst>
              <a:ext uri="{FF2B5EF4-FFF2-40B4-BE49-F238E27FC236}">
                <a16:creationId xmlns:a16="http://schemas.microsoft.com/office/drawing/2014/main" id="{D871DBCC-7A52-4B5B-BFF1-71FABB06F6B5}"/>
              </a:ext>
            </a:extLst>
          </p:cNvPr>
          <p:cNvSpPr txBox="1">
            <a:spLocks noChangeArrowheads="1"/>
          </p:cNvSpPr>
          <p:nvPr/>
        </p:nvSpPr>
        <p:spPr bwMode="auto">
          <a:xfrm>
            <a:off x="1618350" y="6303214"/>
            <a:ext cx="5243113" cy="369332"/>
          </a:xfrm>
          <a:prstGeom prst="rect">
            <a:avLst/>
          </a:prstGeom>
          <a:noFill/>
          <a:ln w="9525">
            <a:noFill/>
            <a:miter lim="800000"/>
            <a:headEnd/>
            <a:tailEnd/>
          </a:ln>
        </p:spPr>
        <p:txBody>
          <a:bodyPr wrap="square">
            <a:spAutoFit/>
          </a:bodyPr>
          <a:lstStyle/>
          <a:p>
            <a:r>
              <a:rPr lang="en-US" sz="900" dirty="0"/>
              <a:t>Lazear, K. &amp; </a:t>
            </a:r>
            <a:r>
              <a:rPr lang="en-US" sz="900" dirty="0" err="1"/>
              <a:t>Conlan</a:t>
            </a:r>
            <a:r>
              <a:rPr lang="en-US" sz="900" dirty="0"/>
              <a:t>, L.  (2004). </a:t>
            </a:r>
            <a:r>
              <a:rPr lang="en-US" sz="900" i="1" dirty="0"/>
              <a:t>“Primer Hands On” for Family Organizations</a:t>
            </a:r>
            <a:r>
              <a:rPr lang="en-US" sz="900" dirty="0"/>
              <a:t>. Human Service Collaborative: Washington, D.C.</a:t>
            </a:r>
          </a:p>
        </p:txBody>
      </p:sp>
      <p:pic>
        <p:nvPicPr>
          <p:cNvPr id="7" name="Picture 6">
            <a:extLst>
              <a:ext uri="{FF2B5EF4-FFF2-40B4-BE49-F238E27FC236}">
                <a16:creationId xmlns:a16="http://schemas.microsoft.com/office/drawing/2014/main" id="{8B07CD3A-0AD1-4FE2-87C8-5FF832240B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8291" y="5612352"/>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rimer cover">
            <a:extLst>
              <a:ext uri="{FF2B5EF4-FFF2-40B4-BE49-F238E27FC236}">
                <a16:creationId xmlns:a16="http://schemas.microsoft.com/office/drawing/2014/main" id="{F022A434-E3BF-4684-B8BC-CF877FF4FDA3}"/>
              </a:ext>
            </a:extLst>
          </p:cNvPr>
          <p:cNvPicPr>
            <a:picLocks noChangeAspect="1" noChangeArrowheads="1"/>
          </p:cNvPicPr>
          <p:nvPr/>
        </p:nvPicPr>
        <p:blipFill>
          <a:blip r:embed="rId8"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293370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A226-CDF5-401E-B94D-D9BC9C6672E0}"/>
              </a:ext>
            </a:extLst>
          </p:cNvPr>
          <p:cNvSpPr>
            <a:spLocks noGrp="1"/>
          </p:cNvSpPr>
          <p:nvPr>
            <p:ph type="title"/>
          </p:nvPr>
        </p:nvSpPr>
        <p:spPr>
          <a:xfrm>
            <a:off x="771526" y="2332700"/>
            <a:ext cx="1971675" cy="1910443"/>
          </a:xfrm>
          <a:noFill/>
        </p:spPr>
        <p:txBody>
          <a:bodyPr vert="horz" lIns="91440" tIns="45720" rIns="91440" bIns="45720" rtlCol="0" anchor="ctr">
            <a:noAutofit/>
          </a:bodyPr>
          <a:lstStyle/>
          <a:p>
            <a:pPr algn="ctr"/>
            <a:r>
              <a:rPr lang="en-US" dirty="0">
                <a:solidFill>
                  <a:schemeClr val="tx1"/>
                </a:solidFill>
              </a:rPr>
              <a:t>Family &amp; Youth Roles in Systems of Care</a:t>
            </a:r>
          </a:p>
        </p:txBody>
      </p:sp>
      <p:graphicFrame>
        <p:nvGraphicFramePr>
          <p:cNvPr id="4" name="Table 3">
            <a:extLst>
              <a:ext uri="{FF2B5EF4-FFF2-40B4-BE49-F238E27FC236}">
                <a16:creationId xmlns:a16="http://schemas.microsoft.com/office/drawing/2014/main" id="{CE185894-6D19-440C-9AA0-C34D40B35F83}"/>
              </a:ext>
            </a:extLst>
          </p:cNvPr>
          <p:cNvGraphicFramePr>
            <a:graphicFrameLocks noGrp="1"/>
          </p:cNvGraphicFramePr>
          <p:nvPr>
            <p:extLst>
              <p:ext uri="{D42A27DB-BD31-4B8C-83A1-F6EECF244321}">
                <p14:modId xmlns:p14="http://schemas.microsoft.com/office/powerpoint/2010/main" val="2619891076"/>
              </p:ext>
            </p:extLst>
          </p:nvPr>
        </p:nvGraphicFramePr>
        <p:xfrm>
          <a:off x="2743201" y="959226"/>
          <a:ext cx="5254754" cy="5458951"/>
        </p:xfrm>
        <a:graphic>
          <a:graphicData uri="http://schemas.openxmlformats.org/drawingml/2006/table">
            <a:tbl>
              <a:tblPr firstRow="1" bandRow="1">
                <a:tableStyleId>{9D7B26C5-4107-4FEC-AEDC-1716B250A1EF}</a:tableStyleId>
              </a:tblPr>
              <a:tblGrid>
                <a:gridCol w="2041099">
                  <a:extLst>
                    <a:ext uri="{9D8B030D-6E8A-4147-A177-3AD203B41FA5}">
                      <a16:colId xmlns:a16="http://schemas.microsoft.com/office/drawing/2014/main" val="20000"/>
                    </a:ext>
                  </a:extLst>
                </a:gridCol>
                <a:gridCol w="3213655">
                  <a:extLst>
                    <a:ext uri="{9D8B030D-6E8A-4147-A177-3AD203B41FA5}">
                      <a16:colId xmlns:a16="http://schemas.microsoft.com/office/drawing/2014/main" val="20001"/>
                    </a:ext>
                  </a:extLst>
                </a:gridCol>
              </a:tblGrid>
              <a:tr h="379784">
                <a:tc>
                  <a:txBody>
                    <a:bodyPr/>
                    <a:lstStyle/>
                    <a:p>
                      <a:r>
                        <a:rPr lang="en-US" sz="1200"/>
                        <a:t>Roles</a:t>
                      </a:r>
                      <a:r>
                        <a:rPr lang="en-US" sz="1200" baseline="0"/>
                        <a:t> </a:t>
                      </a:r>
                      <a:endParaRPr lang="en-US" sz="1200">
                        <a:solidFill>
                          <a:schemeClr val="bg1"/>
                        </a:solidFill>
                      </a:endParaRPr>
                    </a:p>
                  </a:txBody>
                  <a:tcPr marL="76962" marR="76962" marT="38481" marB="38481"/>
                </a:tc>
                <a:tc>
                  <a:txBody>
                    <a:bodyPr/>
                    <a:lstStyle/>
                    <a:p>
                      <a:pPr marL="0" indent="0">
                        <a:buFont typeface="Arial" pitchFamily="34" charset="0"/>
                        <a:buNone/>
                      </a:pPr>
                      <a:r>
                        <a:rPr lang="en-US" sz="1200" baseline="0"/>
                        <a:t>Descriptions</a:t>
                      </a:r>
                      <a:endParaRPr lang="en-US" sz="1200" baseline="0">
                        <a:solidFill>
                          <a:schemeClr val="bg1"/>
                        </a:solidFill>
                      </a:endParaRPr>
                    </a:p>
                  </a:txBody>
                  <a:tcPr marL="76962" marR="76962" marT="38481" marB="38481"/>
                </a:tc>
                <a:extLst>
                  <a:ext uri="{0D108BD9-81ED-4DB2-BD59-A6C34878D82A}">
                    <a16:rowId xmlns:a16="http://schemas.microsoft.com/office/drawing/2014/main" val="10000"/>
                  </a:ext>
                </a:extLst>
              </a:tr>
              <a:tr h="1100334">
                <a:tc>
                  <a:txBody>
                    <a:bodyPr/>
                    <a:lstStyle/>
                    <a:p>
                      <a:r>
                        <a:rPr lang="en-US" sz="1200">
                          <a:effectLst/>
                        </a:rPr>
                        <a:t>Peer Support Services</a:t>
                      </a:r>
                      <a:endParaRPr lang="en-US" sz="1200">
                        <a:solidFill>
                          <a:schemeClr val="tx1"/>
                        </a:solidFill>
                        <a:effectLst/>
                      </a:endParaRPr>
                    </a:p>
                  </a:txBody>
                  <a:tcPr marL="76962" marR="76962" marT="38481" marB="38481"/>
                </a:tc>
                <a:tc>
                  <a:txBody>
                    <a:bodyPr/>
                    <a:lstStyle/>
                    <a:p>
                      <a:pPr marL="285750" indent="-285750">
                        <a:buFont typeface="Arial" pitchFamily="34" charset="0"/>
                        <a:buChar char="•"/>
                      </a:pPr>
                      <a:r>
                        <a:rPr lang="en-US" sz="1200" dirty="0">
                          <a:effectLst/>
                        </a:rPr>
                        <a:t>Information</a:t>
                      </a:r>
                      <a:r>
                        <a:rPr lang="en-US" sz="1200" baseline="0" dirty="0">
                          <a:effectLst/>
                        </a:rPr>
                        <a:t> and referral</a:t>
                      </a:r>
                    </a:p>
                    <a:p>
                      <a:pPr marL="285750" indent="-285750">
                        <a:buFont typeface="Arial" pitchFamily="34" charset="0"/>
                        <a:buChar char="•"/>
                      </a:pPr>
                      <a:r>
                        <a:rPr lang="en-US" sz="1200" baseline="0" dirty="0">
                          <a:effectLst/>
                        </a:rPr>
                        <a:t>Parent/Peer education</a:t>
                      </a:r>
                    </a:p>
                    <a:p>
                      <a:pPr marL="285750" indent="-285750">
                        <a:buFont typeface="Arial" pitchFamily="34" charset="0"/>
                        <a:buChar char="•"/>
                      </a:pPr>
                      <a:r>
                        <a:rPr lang="en-US" sz="1200" baseline="0" dirty="0">
                          <a:effectLst/>
                        </a:rPr>
                        <a:t>Family &amp; youth mentors</a:t>
                      </a:r>
                    </a:p>
                    <a:p>
                      <a:pPr marL="285750" indent="-285750">
                        <a:buFont typeface="Arial" pitchFamily="34" charset="0"/>
                        <a:buChar char="•"/>
                      </a:pPr>
                      <a:r>
                        <a:rPr lang="en-US" sz="1200" baseline="0" dirty="0">
                          <a:effectLst/>
                        </a:rPr>
                        <a:t>Supervisor/management</a:t>
                      </a:r>
                      <a:endParaRPr lang="en-US" sz="1200" dirty="0">
                        <a:solidFill>
                          <a:schemeClr val="tx1"/>
                        </a:solidFill>
                        <a:effectLst/>
                      </a:endParaRPr>
                    </a:p>
                  </a:txBody>
                  <a:tcPr marL="76962" marR="76962" marT="38481" marB="38481"/>
                </a:tc>
                <a:extLst>
                  <a:ext uri="{0D108BD9-81ED-4DB2-BD59-A6C34878D82A}">
                    <a16:rowId xmlns:a16="http://schemas.microsoft.com/office/drawing/2014/main" val="10001"/>
                  </a:ext>
                </a:extLst>
              </a:tr>
              <a:tr h="1100334">
                <a:tc>
                  <a:txBody>
                    <a:bodyPr/>
                    <a:lstStyle/>
                    <a:p>
                      <a:r>
                        <a:rPr lang="en-US" sz="1200">
                          <a:effectLst/>
                        </a:rPr>
                        <a:t>Service Delivery</a:t>
                      </a:r>
                      <a:endParaRPr lang="en-US" sz="1200">
                        <a:solidFill>
                          <a:schemeClr val="tx1"/>
                        </a:solidFill>
                        <a:effectLst/>
                      </a:endParaRPr>
                    </a:p>
                  </a:txBody>
                  <a:tcPr marL="76962" marR="76962" marT="38481" marB="38481"/>
                </a:tc>
                <a:tc>
                  <a:txBody>
                    <a:bodyPr/>
                    <a:lstStyle/>
                    <a:p>
                      <a:pPr marL="285750" indent="-285750">
                        <a:buFont typeface="Arial" pitchFamily="34" charset="0"/>
                        <a:buChar char="•"/>
                      </a:pPr>
                      <a:r>
                        <a:rPr lang="en-US" sz="1200" dirty="0">
                          <a:effectLst/>
                        </a:rPr>
                        <a:t>Peer navigators</a:t>
                      </a:r>
                    </a:p>
                    <a:p>
                      <a:pPr marL="285750" indent="-285750">
                        <a:buFont typeface="Arial" pitchFamily="34" charset="0"/>
                        <a:buChar char="•"/>
                      </a:pPr>
                      <a:r>
                        <a:rPr lang="en-US" sz="1200" dirty="0">
                          <a:effectLst/>
                        </a:rPr>
                        <a:t>Care</a:t>
                      </a:r>
                      <a:r>
                        <a:rPr lang="en-US" sz="1200" baseline="0" dirty="0">
                          <a:effectLst/>
                        </a:rPr>
                        <a:t> coordinators</a:t>
                      </a:r>
                    </a:p>
                    <a:p>
                      <a:pPr marL="285750" indent="-285750">
                        <a:buFont typeface="Arial" pitchFamily="34" charset="0"/>
                        <a:buChar char="•"/>
                      </a:pPr>
                      <a:r>
                        <a:rPr lang="en-US" sz="1200" baseline="0" dirty="0">
                          <a:effectLst/>
                        </a:rPr>
                        <a:t>Family &amp; youth support partners</a:t>
                      </a:r>
                    </a:p>
                    <a:p>
                      <a:pPr marL="285750" indent="-285750">
                        <a:buFont typeface="Arial" pitchFamily="34" charset="0"/>
                        <a:buChar char="•"/>
                      </a:pPr>
                      <a:r>
                        <a:rPr lang="en-US" sz="1200" baseline="0" dirty="0">
                          <a:effectLst/>
                        </a:rPr>
                        <a:t>Project directors</a:t>
                      </a:r>
                      <a:endParaRPr lang="en-US" sz="1200" dirty="0">
                        <a:solidFill>
                          <a:schemeClr val="tx1"/>
                        </a:solidFill>
                        <a:effectLst/>
                      </a:endParaRPr>
                    </a:p>
                  </a:txBody>
                  <a:tcPr marL="76962" marR="76962" marT="38481" marB="38481"/>
                </a:tc>
                <a:extLst>
                  <a:ext uri="{0D108BD9-81ED-4DB2-BD59-A6C34878D82A}">
                    <a16:rowId xmlns:a16="http://schemas.microsoft.com/office/drawing/2014/main" val="10002"/>
                  </a:ext>
                </a:extLst>
              </a:tr>
              <a:tr h="926081">
                <a:tc>
                  <a:txBody>
                    <a:bodyPr/>
                    <a:lstStyle/>
                    <a:p>
                      <a:r>
                        <a:rPr lang="en-US" sz="1200">
                          <a:effectLst/>
                        </a:rPr>
                        <a:t>Outreach</a:t>
                      </a:r>
                      <a:r>
                        <a:rPr lang="en-US" sz="1200" baseline="0">
                          <a:effectLst/>
                        </a:rPr>
                        <a:t> &amp; Public Awareness</a:t>
                      </a:r>
                      <a:endParaRPr lang="en-US" sz="1200">
                        <a:solidFill>
                          <a:schemeClr val="tx1"/>
                        </a:solidFill>
                        <a:effectLst/>
                      </a:endParaRPr>
                    </a:p>
                  </a:txBody>
                  <a:tcPr marL="76962" marR="76962" marT="38481" marB="38481"/>
                </a:tc>
                <a:tc>
                  <a:txBody>
                    <a:bodyPr/>
                    <a:lstStyle/>
                    <a:p>
                      <a:pPr marL="285750" indent="-285750">
                        <a:buFont typeface="Arial" pitchFamily="34" charset="0"/>
                        <a:buChar char="•"/>
                      </a:pPr>
                      <a:r>
                        <a:rPr lang="en-US" sz="1200">
                          <a:effectLst/>
                        </a:rPr>
                        <a:t>Presentations </a:t>
                      </a:r>
                    </a:p>
                    <a:p>
                      <a:pPr marL="285750" indent="-285750">
                        <a:buFont typeface="Arial" pitchFamily="34" charset="0"/>
                        <a:buChar char="•"/>
                      </a:pPr>
                      <a:r>
                        <a:rPr lang="en-US" sz="1200">
                          <a:effectLst/>
                        </a:rPr>
                        <a:t>Testimony </a:t>
                      </a:r>
                    </a:p>
                    <a:p>
                      <a:pPr marL="285750" indent="-285750">
                        <a:buFont typeface="Arial" pitchFamily="34" charset="0"/>
                        <a:buChar char="•"/>
                      </a:pPr>
                      <a:r>
                        <a:rPr lang="en-US" sz="1200">
                          <a:effectLst/>
                        </a:rPr>
                        <a:t>Community Resource Fairs</a:t>
                      </a:r>
                      <a:endParaRPr lang="en-US" sz="1200">
                        <a:solidFill>
                          <a:schemeClr val="tx1"/>
                        </a:solidFill>
                        <a:effectLst/>
                      </a:endParaRPr>
                    </a:p>
                  </a:txBody>
                  <a:tcPr marL="76962" marR="76962" marT="38481" marB="38481"/>
                </a:tc>
                <a:extLst>
                  <a:ext uri="{0D108BD9-81ED-4DB2-BD59-A6C34878D82A}">
                    <a16:rowId xmlns:a16="http://schemas.microsoft.com/office/drawing/2014/main" val="10003"/>
                  </a:ext>
                </a:extLst>
              </a:tr>
              <a:tr h="603186">
                <a:tc>
                  <a:txBody>
                    <a:bodyPr/>
                    <a:lstStyle/>
                    <a:p>
                      <a:r>
                        <a:rPr lang="en-US" sz="1200">
                          <a:effectLst/>
                        </a:rPr>
                        <a:t>Quality</a:t>
                      </a:r>
                      <a:r>
                        <a:rPr lang="en-US" sz="1200" baseline="0">
                          <a:effectLst/>
                        </a:rPr>
                        <a:t> Assurance </a:t>
                      </a:r>
                      <a:endParaRPr lang="en-US" sz="1200">
                        <a:solidFill>
                          <a:schemeClr val="tx1"/>
                        </a:solidFill>
                        <a:effectLst/>
                      </a:endParaRPr>
                    </a:p>
                  </a:txBody>
                  <a:tcPr marL="76962" marR="76962" marT="38481" marB="38481"/>
                </a:tc>
                <a:tc>
                  <a:txBody>
                    <a:bodyPr/>
                    <a:lstStyle/>
                    <a:p>
                      <a:pPr marL="285750" indent="-285750">
                        <a:buFont typeface="Arial" pitchFamily="34" charset="0"/>
                        <a:buChar char="•"/>
                      </a:pPr>
                      <a:r>
                        <a:rPr lang="en-US" sz="1200">
                          <a:effectLst/>
                        </a:rPr>
                        <a:t>Evaluation</a:t>
                      </a:r>
                      <a:r>
                        <a:rPr lang="en-US" sz="1200" baseline="0">
                          <a:effectLst/>
                        </a:rPr>
                        <a:t> interviewers</a:t>
                      </a:r>
                    </a:p>
                    <a:p>
                      <a:pPr marL="285750" indent="-285750">
                        <a:buFont typeface="Arial" pitchFamily="34" charset="0"/>
                        <a:buChar char="•"/>
                      </a:pPr>
                      <a:r>
                        <a:rPr lang="en-US" sz="1200" baseline="0">
                          <a:effectLst/>
                        </a:rPr>
                        <a:t>Board representation</a:t>
                      </a:r>
                      <a:endParaRPr lang="en-US" sz="1200" baseline="0">
                        <a:solidFill>
                          <a:schemeClr val="tx1"/>
                        </a:solidFill>
                        <a:effectLst/>
                      </a:endParaRPr>
                    </a:p>
                  </a:txBody>
                  <a:tcPr marL="76962" marR="76962" marT="38481" marB="38481"/>
                </a:tc>
                <a:extLst>
                  <a:ext uri="{0D108BD9-81ED-4DB2-BD59-A6C34878D82A}">
                    <a16:rowId xmlns:a16="http://schemas.microsoft.com/office/drawing/2014/main" val="10004"/>
                  </a:ext>
                </a:extLst>
              </a:tr>
              <a:tr h="1349232">
                <a:tc>
                  <a:txBody>
                    <a:bodyPr/>
                    <a:lstStyle/>
                    <a:p>
                      <a:r>
                        <a:rPr lang="en-US" sz="1200" dirty="0">
                          <a:effectLst/>
                        </a:rPr>
                        <a:t>Training &amp; Technical Assistance</a:t>
                      </a:r>
                      <a:endParaRPr lang="en-US" sz="1200" dirty="0">
                        <a:solidFill>
                          <a:schemeClr val="tx1"/>
                        </a:solidFill>
                        <a:effectLst/>
                      </a:endParaRPr>
                    </a:p>
                  </a:txBody>
                  <a:tcPr marL="76962" marR="76962" marT="38481" marB="38481"/>
                </a:tc>
                <a:tc>
                  <a:txBody>
                    <a:bodyPr/>
                    <a:lstStyle/>
                    <a:p>
                      <a:pPr marL="285750" indent="-285750">
                        <a:buFont typeface="Arial" pitchFamily="34" charset="0"/>
                        <a:buChar char="•"/>
                      </a:pPr>
                      <a:r>
                        <a:rPr lang="en-US" sz="1200" dirty="0">
                          <a:effectLst/>
                        </a:rPr>
                        <a:t>Curriculum</a:t>
                      </a:r>
                      <a:r>
                        <a:rPr lang="en-US" sz="1200" baseline="0" dirty="0">
                          <a:effectLst/>
                        </a:rPr>
                        <a:t> development</a:t>
                      </a:r>
                    </a:p>
                    <a:p>
                      <a:pPr marL="285750" indent="-285750">
                        <a:buFont typeface="Arial" pitchFamily="34" charset="0"/>
                        <a:buChar char="•"/>
                      </a:pPr>
                      <a:r>
                        <a:rPr lang="en-US" sz="1200" baseline="0" dirty="0">
                          <a:effectLst/>
                        </a:rPr>
                        <a:t>Workshops</a:t>
                      </a:r>
                    </a:p>
                    <a:p>
                      <a:pPr marL="285750" indent="-285750">
                        <a:buFont typeface="Arial" pitchFamily="34" charset="0"/>
                        <a:buChar char="•"/>
                      </a:pPr>
                      <a:r>
                        <a:rPr lang="en-US" sz="1200" baseline="0" dirty="0">
                          <a:effectLst/>
                        </a:rPr>
                        <a:t>Co-trainers</a:t>
                      </a:r>
                    </a:p>
                    <a:p>
                      <a:pPr marL="285750" indent="-285750">
                        <a:buFont typeface="Arial" pitchFamily="34" charset="0"/>
                        <a:buChar char="•"/>
                      </a:pPr>
                      <a:r>
                        <a:rPr lang="en-US" sz="1200" baseline="0" dirty="0">
                          <a:effectLst/>
                        </a:rPr>
                        <a:t>Consultants</a:t>
                      </a:r>
                    </a:p>
                    <a:p>
                      <a:pPr marL="285750" indent="-285750">
                        <a:buFont typeface="Arial" pitchFamily="34" charset="0"/>
                        <a:buChar char="•"/>
                      </a:pPr>
                      <a:r>
                        <a:rPr lang="en-US" sz="1200" baseline="0" dirty="0">
                          <a:effectLst/>
                        </a:rPr>
                        <a:t>Certification</a:t>
                      </a:r>
                      <a:endParaRPr lang="en-US" sz="1200" dirty="0">
                        <a:solidFill>
                          <a:schemeClr val="tx1"/>
                        </a:solidFill>
                        <a:effectLst/>
                      </a:endParaRPr>
                    </a:p>
                  </a:txBody>
                  <a:tcPr marL="76962" marR="76962" marT="38481" marB="38481"/>
                </a:tc>
                <a:extLst>
                  <a:ext uri="{0D108BD9-81ED-4DB2-BD59-A6C34878D82A}">
                    <a16:rowId xmlns:a16="http://schemas.microsoft.com/office/drawing/2014/main" val="10005"/>
                  </a:ext>
                </a:extLst>
              </a:tr>
            </a:tbl>
          </a:graphicData>
        </a:graphic>
      </p:graphicFrame>
      <p:sp>
        <p:nvSpPr>
          <p:cNvPr id="7" name="Text Box 8">
            <a:extLst>
              <a:ext uri="{FF2B5EF4-FFF2-40B4-BE49-F238E27FC236}">
                <a16:creationId xmlns:a16="http://schemas.microsoft.com/office/drawing/2014/main" id="{749DE6A0-6353-4B8B-B896-A3EFA4FF012B}"/>
              </a:ext>
            </a:extLst>
          </p:cNvPr>
          <p:cNvSpPr txBox="1">
            <a:spLocks noChangeArrowheads="1"/>
          </p:cNvSpPr>
          <p:nvPr/>
        </p:nvSpPr>
        <p:spPr bwMode="auto">
          <a:xfrm>
            <a:off x="2743201" y="6504666"/>
            <a:ext cx="4086375" cy="216982"/>
          </a:xfrm>
          <a:prstGeom prst="rect">
            <a:avLst/>
          </a:prstGeom>
          <a:noFill/>
          <a:ln w="9525">
            <a:noFill/>
            <a:miter lim="800000"/>
            <a:headEnd/>
            <a:tailEnd/>
          </a:ln>
        </p:spPr>
        <p:txBody>
          <a:bodyPr wrap="none">
            <a:spAutoFit/>
          </a:bodyPr>
          <a:lstStyle/>
          <a:p>
            <a:pPr>
              <a:lnSpc>
                <a:spcPct val="90000"/>
              </a:lnSpc>
              <a:spcBef>
                <a:spcPct val="20000"/>
              </a:spcBef>
            </a:pPr>
            <a:r>
              <a:rPr lang="en-US" sz="900" i="1" dirty="0" err="1"/>
              <a:t>Conlan</a:t>
            </a:r>
            <a:r>
              <a:rPr lang="en-US" sz="900" i="1" dirty="0"/>
              <a:t>, L. (2013) Primer Hands On , </a:t>
            </a:r>
            <a:r>
              <a:rPr lang="en-US" sz="900" dirty="0"/>
              <a:t>Human Service Collaborative: Washington, D.C.</a:t>
            </a:r>
          </a:p>
        </p:txBody>
      </p:sp>
      <p:pic>
        <p:nvPicPr>
          <p:cNvPr id="8" name="Picture 7">
            <a:extLst>
              <a:ext uri="{FF2B5EF4-FFF2-40B4-BE49-F238E27FC236}">
                <a16:creationId xmlns:a16="http://schemas.microsoft.com/office/drawing/2014/main" id="{D5858AFD-4F42-4193-BEAA-B95812FC76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8291" y="5586273"/>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rimer cover">
            <a:extLst>
              <a:ext uri="{FF2B5EF4-FFF2-40B4-BE49-F238E27FC236}">
                <a16:creationId xmlns:a16="http://schemas.microsoft.com/office/drawing/2014/main" id="{FAA9D84D-1536-4D34-8B43-CE8924F23C97}"/>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293818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36DEC37-7AF1-4828-B8C8-0F29EC88E32E}"/>
              </a:ext>
            </a:extLst>
          </p:cNvPr>
          <p:cNvGraphicFramePr/>
          <p:nvPr/>
        </p:nvGraphicFramePr>
        <p:xfrm>
          <a:off x="356083" y="2651381"/>
          <a:ext cx="2023091" cy="168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8">
            <a:extLst>
              <a:ext uri="{FF2B5EF4-FFF2-40B4-BE49-F238E27FC236}">
                <a16:creationId xmlns:a16="http://schemas.microsoft.com/office/drawing/2014/main" id="{61C98EDE-F272-4430-BBD2-8814FE33F999}"/>
              </a:ext>
            </a:extLst>
          </p:cNvPr>
          <p:cNvSpPr txBox="1">
            <a:spLocks noChangeArrowheads="1"/>
          </p:cNvSpPr>
          <p:nvPr/>
        </p:nvSpPr>
        <p:spPr bwMode="auto">
          <a:xfrm>
            <a:off x="254837" y="4791519"/>
            <a:ext cx="3135795" cy="369332"/>
          </a:xfrm>
          <a:prstGeom prst="rect">
            <a:avLst/>
          </a:prstGeom>
          <a:noFill/>
          <a:ln w="9525">
            <a:noFill/>
            <a:miter lim="800000"/>
            <a:headEnd/>
            <a:tailEnd/>
          </a:ln>
        </p:spPr>
        <p:txBody>
          <a:bodyPr wrap="none">
            <a:spAutoFit/>
          </a:bodyPr>
          <a:lstStyle/>
          <a:p>
            <a:pPr>
              <a:lnSpc>
                <a:spcPct val="90000"/>
              </a:lnSpc>
              <a:spcBef>
                <a:spcPct val="20000"/>
              </a:spcBef>
            </a:pPr>
            <a:r>
              <a:rPr lang="en-US" sz="900" dirty="0">
                <a:hlinkClick r:id="rId7"/>
              </a:rPr>
              <a:t>www.thinkculturalhealth.hhs.gov/pdfs/NationalCLASStandards</a:t>
            </a:r>
            <a:endParaRPr lang="en-US" sz="900" dirty="0"/>
          </a:p>
          <a:p>
            <a:pPr>
              <a:lnSpc>
                <a:spcPct val="90000"/>
              </a:lnSpc>
              <a:spcBef>
                <a:spcPct val="20000"/>
              </a:spcBef>
            </a:pPr>
            <a:endParaRPr lang="en-US" sz="900" dirty="0"/>
          </a:p>
        </p:txBody>
      </p:sp>
      <p:pic>
        <p:nvPicPr>
          <p:cNvPr id="6" name="Picture 5">
            <a:extLst>
              <a:ext uri="{FF2B5EF4-FFF2-40B4-BE49-F238E27FC236}">
                <a16:creationId xmlns:a16="http://schemas.microsoft.com/office/drawing/2014/main" id="{A1114F8F-7625-4BD8-BFEE-CC211312C28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0447" y="5739191"/>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imer cover">
            <a:extLst>
              <a:ext uri="{FF2B5EF4-FFF2-40B4-BE49-F238E27FC236}">
                <a16:creationId xmlns:a16="http://schemas.microsoft.com/office/drawing/2014/main" id="{8664D842-1442-47D7-85EF-E25E85F8F0DD}"/>
              </a:ext>
            </a:extLst>
          </p:cNvPr>
          <p:cNvPicPr>
            <a:picLocks noChangeAspect="1" noChangeArrowheads="1"/>
          </p:cNvPicPr>
          <p:nvPr/>
        </p:nvPicPr>
        <p:blipFill>
          <a:blip r:embed="rId9" cstate="print"/>
          <a:srcRect/>
          <a:stretch>
            <a:fillRect/>
          </a:stretch>
        </p:blipFill>
        <p:spPr bwMode="auto">
          <a:xfrm>
            <a:off x="254836" y="939591"/>
            <a:ext cx="373556" cy="480942"/>
          </a:xfrm>
          <a:prstGeom prst="rect">
            <a:avLst/>
          </a:prstGeom>
          <a:noFill/>
          <a:ln w="9525">
            <a:noFill/>
            <a:miter lim="800000"/>
            <a:headEnd/>
            <a:tailEnd/>
          </a:ln>
        </p:spPr>
      </p:pic>
      <p:graphicFrame>
        <p:nvGraphicFramePr>
          <p:cNvPr id="9" name="Content Placeholder 4">
            <a:extLst>
              <a:ext uri="{FF2B5EF4-FFF2-40B4-BE49-F238E27FC236}">
                <a16:creationId xmlns:a16="http://schemas.microsoft.com/office/drawing/2014/main" id="{F467F4A1-5195-4673-893D-D060AA4C8CFA}"/>
              </a:ext>
            </a:extLst>
          </p:cNvPr>
          <p:cNvGraphicFramePr>
            <a:graphicFrameLocks noGrp="1"/>
          </p:cNvGraphicFramePr>
          <p:nvPr>
            <p:ph idx="1"/>
          </p:nvPr>
        </p:nvGraphicFramePr>
        <p:xfrm>
          <a:off x="2938215" y="2483797"/>
          <a:ext cx="5304387" cy="223977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TextBox 6">
            <a:extLst>
              <a:ext uri="{FF2B5EF4-FFF2-40B4-BE49-F238E27FC236}">
                <a16:creationId xmlns:a16="http://schemas.microsoft.com/office/drawing/2014/main" id="{825CDDDD-AA33-431D-ABA6-E1A456F14D6F}"/>
              </a:ext>
            </a:extLst>
          </p:cNvPr>
          <p:cNvSpPr txBox="1">
            <a:spLocks noChangeArrowheads="1"/>
          </p:cNvSpPr>
          <p:nvPr/>
        </p:nvSpPr>
        <p:spPr bwMode="auto">
          <a:xfrm>
            <a:off x="3298630" y="4334875"/>
            <a:ext cx="5414894" cy="24622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000" dirty="0">
                <a:latin typeface="+mn-lt"/>
              </a:rPr>
              <a:t>Culturally and Linguistically Competent Policies and Practices to Achieve Health Equity </a:t>
            </a:r>
          </a:p>
        </p:txBody>
      </p:sp>
      <p:sp>
        <p:nvSpPr>
          <p:cNvPr id="11" name="Text Box 8">
            <a:extLst>
              <a:ext uri="{FF2B5EF4-FFF2-40B4-BE49-F238E27FC236}">
                <a16:creationId xmlns:a16="http://schemas.microsoft.com/office/drawing/2014/main" id="{1F7F0A35-4D77-40E8-A2D8-F0A63F3305EC}"/>
              </a:ext>
            </a:extLst>
          </p:cNvPr>
          <p:cNvSpPr txBox="1">
            <a:spLocks noChangeArrowheads="1"/>
          </p:cNvSpPr>
          <p:nvPr/>
        </p:nvSpPr>
        <p:spPr bwMode="auto">
          <a:xfrm>
            <a:off x="1643936" y="6512676"/>
            <a:ext cx="5242141" cy="216982"/>
          </a:xfrm>
          <a:prstGeom prst="rect">
            <a:avLst/>
          </a:prstGeom>
          <a:noFill/>
          <a:ln w="9525">
            <a:noFill/>
            <a:miter lim="800000"/>
            <a:headEnd/>
            <a:tailEnd/>
          </a:ln>
        </p:spPr>
        <p:txBody>
          <a:bodyPr wrap="none">
            <a:spAutoFit/>
          </a:bodyPr>
          <a:lstStyle/>
          <a:p>
            <a:pPr>
              <a:lnSpc>
                <a:spcPct val="90000"/>
              </a:lnSpc>
              <a:spcBef>
                <a:spcPct val="20000"/>
              </a:spcBef>
            </a:pPr>
            <a:r>
              <a:rPr lang="en-US" sz="900" i="1" dirty="0"/>
              <a:t>Lazear, K. (2016) University of South Florida, Tampa, FL and Webster-Bass, S. Voices Institute, Jacksonville, FL</a:t>
            </a:r>
            <a:endParaRPr lang="en-US" sz="900" dirty="0"/>
          </a:p>
        </p:txBody>
      </p:sp>
      <p:sp>
        <p:nvSpPr>
          <p:cNvPr id="3" name="Rectangle 2"/>
          <p:cNvSpPr/>
          <p:nvPr/>
        </p:nvSpPr>
        <p:spPr>
          <a:xfrm>
            <a:off x="846160" y="1340697"/>
            <a:ext cx="7519917" cy="1077218"/>
          </a:xfrm>
          <a:prstGeom prst="rect">
            <a:avLst/>
          </a:prstGeom>
        </p:spPr>
        <p:txBody>
          <a:bodyPr wrap="square">
            <a:spAutoFit/>
          </a:bodyPr>
          <a:lstStyle/>
          <a:p>
            <a:r>
              <a:rPr lang="en-US" altLang="en-US" sz="3200" b="1" dirty="0"/>
              <a:t>National Culturally and Linguistically Appropriate Services (CLAS) Standards </a:t>
            </a:r>
            <a:endParaRPr lang="en-US" sz="3200" dirty="0"/>
          </a:p>
        </p:txBody>
      </p:sp>
    </p:spTree>
    <p:extLst>
      <p:ext uri="{BB962C8B-B14F-4D97-AF65-F5344CB8AC3E}">
        <p14:creationId xmlns:p14="http://schemas.microsoft.com/office/powerpoint/2010/main" val="212990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CD3B-C164-4954-A248-4D6074ED18BD}"/>
              </a:ext>
            </a:extLst>
          </p:cNvPr>
          <p:cNvSpPr>
            <a:spLocks noGrp="1"/>
          </p:cNvSpPr>
          <p:nvPr>
            <p:ph type="title"/>
          </p:nvPr>
        </p:nvSpPr>
        <p:spPr>
          <a:xfrm>
            <a:off x="628650" y="1131889"/>
            <a:ext cx="3033284" cy="3785991"/>
          </a:xfrm>
        </p:spPr>
        <p:txBody>
          <a:bodyPr>
            <a:normAutofit/>
          </a:bodyPr>
          <a:lstStyle/>
          <a:p>
            <a:r>
              <a:rPr lang="en-US" dirty="0">
                <a:solidFill>
                  <a:schemeClr val="tx1"/>
                </a:solidFill>
              </a:rPr>
              <a:t>Categorical vs. Non-Categorical </a:t>
            </a:r>
            <a:br>
              <a:rPr lang="en-US" dirty="0">
                <a:solidFill>
                  <a:schemeClr val="tx1"/>
                </a:solidFill>
              </a:rPr>
            </a:br>
            <a:r>
              <a:rPr lang="en-US" dirty="0">
                <a:solidFill>
                  <a:schemeClr val="tx1"/>
                </a:solidFill>
              </a:rPr>
              <a:t>System Reforms</a:t>
            </a:r>
          </a:p>
        </p:txBody>
      </p:sp>
      <p:sp>
        <p:nvSpPr>
          <p:cNvPr id="4" name="Rectangle 4">
            <a:extLst>
              <a:ext uri="{FF2B5EF4-FFF2-40B4-BE49-F238E27FC236}">
                <a16:creationId xmlns:a16="http://schemas.microsoft.com/office/drawing/2014/main" id="{40DE46E3-C7F3-4653-B772-38E8615BF4B2}"/>
              </a:ext>
            </a:extLst>
          </p:cNvPr>
          <p:cNvSpPr>
            <a:spLocks noGrp="1" noChangeArrowheads="1"/>
          </p:cNvSpPr>
          <p:nvPr/>
        </p:nvSpPr>
        <p:spPr bwMode="auto">
          <a:xfrm>
            <a:off x="4075541" y="1803010"/>
            <a:ext cx="1280851" cy="904740"/>
          </a:xfrm>
          <a:prstGeom prst="rect">
            <a:avLst/>
          </a:prstGeom>
          <a:noFill/>
          <a:ln w="9525">
            <a:noFill/>
            <a:miter lim="800000"/>
            <a:headEnd/>
            <a:tailEnd/>
          </a:ln>
        </p:spPr>
        <p:txBody>
          <a:bodyPr lIns="0" tIns="0" rIns="0" bIns="0"/>
          <a:lstStyle/>
          <a:p>
            <a:pPr algn="r" eaLnBrk="0" hangingPunct="0"/>
            <a:r>
              <a:rPr lang="en-US" dirty="0">
                <a:latin typeface="Arial" charset="0"/>
              </a:rPr>
              <a:t>Categorical </a:t>
            </a:r>
            <a:br>
              <a:rPr lang="en-US" dirty="0">
                <a:latin typeface="Arial" charset="0"/>
              </a:rPr>
            </a:br>
            <a:r>
              <a:rPr lang="en-US" dirty="0">
                <a:latin typeface="Arial" charset="0"/>
              </a:rPr>
              <a:t>System </a:t>
            </a:r>
            <a:br>
              <a:rPr lang="en-US" dirty="0">
                <a:latin typeface="Arial" charset="0"/>
              </a:rPr>
            </a:br>
            <a:r>
              <a:rPr lang="en-US" dirty="0">
                <a:latin typeface="Arial" charset="0"/>
              </a:rPr>
              <a:t>Reforms</a:t>
            </a:r>
          </a:p>
        </p:txBody>
      </p:sp>
      <p:pic>
        <p:nvPicPr>
          <p:cNvPr id="5" name="Picture 5">
            <a:extLst>
              <a:ext uri="{FF2B5EF4-FFF2-40B4-BE49-F238E27FC236}">
                <a16:creationId xmlns:a16="http://schemas.microsoft.com/office/drawing/2014/main" id="{E2E0A2AC-CDAA-4CD6-8DFF-48494A1AA881}"/>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304" y="1242945"/>
            <a:ext cx="3097368" cy="3945426"/>
          </a:xfrm>
          <a:prstGeom prst="rect">
            <a:avLst/>
          </a:prstGeom>
          <a:noFill/>
          <a:ln w="9525">
            <a:noFill/>
            <a:miter lim="800000"/>
            <a:headEnd/>
            <a:tailEnd/>
          </a:ln>
        </p:spPr>
      </p:pic>
      <p:sp>
        <p:nvSpPr>
          <p:cNvPr id="6" name="Rectangle 6">
            <a:extLst>
              <a:ext uri="{FF2B5EF4-FFF2-40B4-BE49-F238E27FC236}">
                <a16:creationId xmlns:a16="http://schemas.microsoft.com/office/drawing/2014/main" id="{041D6FAD-FE41-4FEB-9A25-292AECB8FFDE}"/>
              </a:ext>
            </a:extLst>
          </p:cNvPr>
          <p:cNvSpPr>
            <a:spLocks noGrp="1" noChangeArrowheads="1"/>
          </p:cNvSpPr>
          <p:nvPr/>
        </p:nvSpPr>
        <p:spPr bwMode="auto">
          <a:xfrm>
            <a:off x="4524889" y="3923408"/>
            <a:ext cx="1706779" cy="366551"/>
          </a:xfrm>
          <a:prstGeom prst="rect">
            <a:avLst/>
          </a:prstGeom>
          <a:noFill/>
          <a:ln w="9525">
            <a:noFill/>
            <a:miter lim="800000"/>
            <a:headEnd/>
            <a:tailEnd/>
          </a:ln>
        </p:spPr>
        <p:txBody>
          <a:bodyPr lIns="0" tIns="0" rIns="0" bIns="0"/>
          <a:lstStyle/>
          <a:p>
            <a:pPr algn="r" eaLnBrk="0" hangingPunct="0"/>
            <a:r>
              <a:rPr lang="en-US" dirty="0">
                <a:latin typeface="Arial" charset="0"/>
              </a:rPr>
              <a:t>Non-Categorical </a:t>
            </a:r>
            <a:br>
              <a:rPr lang="en-US" dirty="0">
                <a:latin typeface="Arial" charset="0"/>
              </a:rPr>
            </a:br>
            <a:r>
              <a:rPr lang="en-US" dirty="0">
                <a:latin typeface="Arial" charset="0"/>
              </a:rPr>
              <a:t>Reforms</a:t>
            </a:r>
          </a:p>
        </p:txBody>
      </p:sp>
      <p:sp>
        <p:nvSpPr>
          <p:cNvPr id="7" name="Rectangle 6">
            <a:extLst>
              <a:ext uri="{FF2B5EF4-FFF2-40B4-BE49-F238E27FC236}">
                <a16:creationId xmlns:a16="http://schemas.microsoft.com/office/drawing/2014/main" id="{4A29B2F2-8A19-44C2-83AF-FEA33EC4FD62}"/>
              </a:ext>
            </a:extLst>
          </p:cNvPr>
          <p:cNvSpPr>
            <a:spLocks noChangeArrowheads="1"/>
          </p:cNvSpPr>
          <p:nvPr/>
        </p:nvSpPr>
        <p:spPr bwMode="auto">
          <a:xfrm>
            <a:off x="1646372" y="6404029"/>
            <a:ext cx="5312616"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pic>
        <p:nvPicPr>
          <p:cNvPr id="8" name="Picture 7">
            <a:extLst>
              <a:ext uri="{FF2B5EF4-FFF2-40B4-BE49-F238E27FC236}">
                <a16:creationId xmlns:a16="http://schemas.microsoft.com/office/drawing/2014/main" id="{C4D70395-888B-4884-89D9-2CF398680D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8291" y="5754821"/>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rimer cover">
            <a:extLst>
              <a:ext uri="{FF2B5EF4-FFF2-40B4-BE49-F238E27FC236}">
                <a16:creationId xmlns:a16="http://schemas.microsoft.com/office/drawing/2014/main" id="{27316C5F-06C4-4B19-9364-A28F03D88CCE}"/>
              </a:ext>
            </a:extLst>
          </p:cNvPr>
          <p:cNvPicPr>
            <a:picLocks noChangeAspect="1" noChangeArrowheads="1"/>
          </p:cNvPicPr>
          <p:nvPr/>
        </p:nvPicPr>
        <p:blipFill>
          <a:blip r:embed="rId4"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3100111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2F29-9CF0-4643-BA49-8C8594B0FC88}"/>
              </a:ext>
            </a:extLst>
          </p:cNvPr>
          <p:cNvSpPr>
            <a:spLocks noGrp="1"/>
          </p:cNvSpPr>
          <p:nvPr>
            <p:ph type="title"/>
          </p:nvPr>
        </p:nvSpPr>
        <p:spPr>
          <a:xfrm>
            <a:off x="252137" y="1922761"/>
            <a:ext cx="2955708" cy="3534640"/>
          </a:xfrm>
        </p:spPr>
        <p:txBody>
          <a:bodyPr>
            <a:noAutofit/>
          </a:bodyPr>
          <a:lstStyle/>
          <a:p>
            <a:r>
              <a:rPr lang="en-US" dirty="0">
                <a:solidFill>
                  <a:schemeClr val="tx1"/>
                </a:solidFill>
              </a:rPr>
              <a:t>Total Population of Children and Families Who Depend on Public </a:t>
            </a:r>
            <a:r>
              <a:rPr lang="en-US" sz="3600" dirty="0"/>
              <a:t>Systems</a:t>
            </a:r>
          </a:p>
        </p:txBody>
      </p:sp>
      <p:sp>
        <p:nvSpPr>
          <p:cNvPr id="5" name="Oval 17">
            <a:extLst>
              <a:ext uri="{FF2B5EF4-FFF2-40B4-BE49-F238E27FC236}">
                <a16:creationId xmlns:a16="http://schemas.microsoft.com/office/drawing/2014/main" id="{144A3B9A-3FD7-4991-9DF4-257F904C5630}"/>
              </a:ext>
            </a:extLst>
          </p:cNvPr>
          <p:cNvSpPr>
            <a:spLocks noChangeArrowheads="1"/>
          </p:cNvSpPr>
          <p:nvPr/>
        </p:nvSpPr>
        <p:spPr bwMode="auto">
          <a:xfrm>
            <a:off x="3059557" y="1154749"/>
            <a:ext cx="6084443" cy="422705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57150" cmpd="thinThick">
            <a:noFill/>
            <a:round/>
            <a:headEnd/>
            <a:tailEnd/>
          </a:ln>
          <a:effectLst/>
        </p:spPr>
        <p:txBody>
          <a:bodyPr wrap="none" anchor="ctr"/>
          <a:lstStyle/>
          <a:p>
            <a:pPr>
              <a:defRPr/>
            </a:pPr>
            <a:endParaRPr lang="en-US" sz="1000" dirty="0"/>
          </a:p>
        </p:txBody>
      </p:sp>
      <p:sp>
        <p:nvSpPr>
          <p:cNvPr id="6" name="Oval 13">
            <a:extLst>
              <a:ext uri="{FF2B5EF4-FFF2-40B4-BE49-F238E27FC236}">
                <a16:creationId xmlns:a16="http://schemas.microsoft.com/office/drawing/2014/main" id="{FC70CDFB-9DF5-4B71-81CA-9963C3AC1AFD}"/>
              </a:ext>
            </a:extLst>
          </p:cNvPr>
          <p:cNvSpPr>
            <a:spLocks noChangeArrowheads="1"/>
          </p:cNvSpPr>
          <p:nvPr/>
        </p:nvSpPr>
        <p:spPr bwMode="auto">
          <a:xfrm>
            <a:off x="6197701" y="3852439"/>
            <a:ext cx="2214030" cy="800025"/>
          </a:xfrm>
          <a:prstGeom prst="ellipse">
            <a:avLst/>
          </a:prstGeom>
          <a:solidFill>
            <a:schemeClr val="tx2">
              <a:lumMod val="20000"/>
              <a:lumOff val="80000"/>
            </a:schemeClr>
          </a:solidFill>
          <a:ln w="9525">
            <a:noFill/>
            <a:round/>
            <a:headEnd/>
            <a:tailEnd/>
          </a:ln>
        </p:spPr>
        <p:txBody>
          <a:bodyPr wrap="none" anchor="ctr"/>
          <a:lstStyle/>
          <a:p>
            <a:pPr algn="ctr">
              <a:lnSpc>
                <a:spcPts val="1000"/>
              </a:lnSpc>
              <a:spcBef>
                <a:spcPct val="20000"/>
              </a:spcBef>
            </a:pPr>
            <a:endParaRPr lang="en-US" sz="1000" b="1" dirty="0"/>
          </a:p>
          <a:p>
            <a:pPr algn="ctr">
              <a:lnSpc>
                <a:spcPts val="1200"/>
              </a:lnSpc>
              <a:spcBef>
                <a:spcPct val="20000"/>
              </a:spcBef>
            </a:pPr>
            <a:endParaRPr lang="en-US" sz="1000" b="1" dirty="0"/>
          </a:p>
          <a:p>
            <a:pPr algn="ctr"/>
            <a:r>
              <a:rPr lang="en-US" sz="1000" b="1" dirty="0"/>
              <a:t>Children/youth/families </a:t>
            </a:r>
          </a:p>
          <a:p>
            <a:pPr algn="ctr"/>
            <a:r>
              <a:rPr lang="en-US" sz="1000" b="1" dirty="0"/>
              <a:t>eligible for Tribal Authority </a:t>
            </a:r>
          </a:p>
          <a:p>
            <a:pPr algn="ctr"/>
            <a:r>
              <a:rPr lang="en-US" sz="1000" b="1" dirty="0"/>
              <a:t>funding.</a:t>
            </a:r>
          </a:p>
          <a:p>
            <a:pPr algn="ctr"/>
            <a:endParaRPr lang="en-US" sz="1000" b="1" dirty="0"/>
          </a:p>
        </p:txBody>
      </p:sp>
      <p:sp>
        <p:nvSpPr>
          <p:cNvPr id="7" name="Oval 11">
            <a:extLst>
              <a:ext uri="{FF2B5EF4-FFF2-40B4-BE49-F238E27FC236}">
                <a16:creationId xmlns:a16="http://schemas.microsoft.com/office/drawing/2014/main" id="{4CB2AA6B-6AD1-4F5D-8C25-00D8191D7A81}"/>
              </a:ext>
            </a:extLst>
          </p:cNvPr>
          <p:cNvSpPr>
            <a:spLocks noChangeArrowheads="1"/>
          </p:cNvSpPr>
          <p:nvPr/>
        </p:nvSpPr>
        <p:spPr bwMode="auto">
          <a:xfrm>
            <a:off x="3207845" y="3039868"/>
            <a:ext cx="2629117" cy="1152023"/>
          </a:xfrm>
          <a:prstGeom prst="ellipse">
            <a:avLst/>
          </a:prstGeom>
          <a:solidFill>
            <a:schemeClr val="tx2">
              <a:lumMod val="20000"/>
              <a:lumOff val="80000"/>
            </a:schemeClr>
          </a:solidFill>
          <a:ln w="9525">
            <a:noFill/>
            <a:round/>
            <a:headEnd/>
            <a:tailEnd/>
          </a:ln>
        </p:spPr>
        <p:txBody>
          <a:bodyPr wrap="none" anchor="ctr"/>
          <a:lstStyle/>
          <a:p>
            <a:pPr algn="ctr"/>
            <a:r>
              <a:rPr lang="en-US" sz="1000" b="1" dirty="0"/>
              <a:t>Children/youth/families</a:t>
            </a:r>
          </a:p>
          <a:p>
            <a:pPr algn="ctr"/>
            <a:r>
              <a:rPr lang="en-US" sz="1000" b="1" dirty="0"/>
              <a:t>eligible for the State Children's </a:t>
            </a:r>
          </a:p>
          <a:p>
            <a:pPr algn="ctr"/>
            <a:r>
              <a:rPr lang="en-US" sz="1000" b="1" dirty="0"/>
              <a:t>Health Insurance Program (SCHIP)</a:t>
            </a:r>
          </a:p>
        </p:txBody>
      </p:sp>
      <p:sp>
        <p:nvSpPr>
          <p:cNvPr id="8" name="Oval 14">
            <a:extLst>
              <a:ext uri="{FF2B5EF4-FFF2-40B4-BE49-F238E27FC236}">
                <a16:creationId xmlns:a16="http://schemas.microsoft.com/office/drawing/2014/main" id="{A3546393-5678-45E5-B7E9-70020BF25DD7}"/>
              </a:ext>
            </a:extLst>
          </p:cNvPr>
          <p:cNvSpPr>
            <a:spLocks noChangeArrowheads="1"/>
          </p:cNvSpPr>
          <p:nvPr/>
        </p:nvSpPr>
        <p:spPr bwMode="auto">
          <a:xfrm>
            <a:off x="4113939" y="4078943"/>
            <a:ext cx="2534823" cy="898544"/>
          </a:xfrm>
          <a:prstGeom prst="ellipse">
            <a:avLst/>
          </a:prstGeom>
          <a:solidFill>
            <a:schemeClr val="tx2">
              <a:lumMod val="20000"/>
              <a:lumOff val="80000"/>
            </a:schemeClr>
          </a:solidFill>
          <a:ln w="9525">
            <a:noFill/>
            <a:round/>
            <a:headEnd/>
            <a:tailEnd/>
          </a:ln>
        </p:spPr>
        <p:txBody>
          <a:bodyPr wrap="none" anchor="ctr"/>
          <a:lstStyle/>
          <a:p>
            <a:pPr algn="ctr">
              <a:lnSpc>
                <a:spcPts val="1200"/>
              </a:lnSpc>
              <a:spcBef>
                <a:spcPct val="20000"/>
              </a:spcBef>
            </a:pPr>
            <a:endParaRPr lang="en-US" sz="1000" b="1" dirty="0"/>
          </a:p>
          <a:p>
            <a:pPr algn="ctr">
              <a:lnSpc>
                <a:spcPts val="1200"/>
              </a:lnSpc>
              <a:spcBef>
                <a:spcPct val="20000"/>
              </a:spcBef>
            </a:pPr>
            <a:endParaRPr lang="en-US" sz="1000" b="1" dirty="0"/>
          </a:p>
          <a:p>
            <a:pPr algn="ctr"/>
            <a:r>
              <a:rPr lang="en-US" sz="1000" b="1" dirty="0"/>
              <a:t>Children/youth/families who are </a:t>
            </a:r>
          </a:p>
          <a:p>
            <a:pPr algn="ctr"/>
            <a:r>
              <a:rPr lang="en-US" sz="1000" b="1" dirty="0"/>
              <a:t>poor or uninsured </a:t>
            </a:r>
          </a:p>
          <a:p>
            <a:pPr algn="ctr"/>
            <a:r>
              <a:rPr lang="en-US" sz="1000" b="1" dirty="0"/>
              <a:t>who do not qualify for </a:t>
            </a:r>
          </a:p>
          <a:p>
            <a:pPr algn="ctr"/>
            <a:r>
              <a:rPr lang="en-US" sz="1000" b="1" dirty="0"/>
              <a:t>Medicaid or SCHIP.</a:t>
            </a:r>
          </a:p>
          <a:p>
            <a:pPr algn="ctr"/>
            <a:endParaRPr lang="en-US" sz="1000" b="1" dirty="0"/>
          </a:p>
        </p:txBody>
      </p:sp>
      <p:sp>
        <p:nvSpPr>
          <p:cNvPr id="9" name="Oval 15">
            <a:extLst>
              <a:ext uri="{FF2B5EF4-FFF2-40B4-BE49-F238E27FC236}">
                <a16:creationId xmlns:a16="http://schemas.microsoft.com/office/drawing/2014/main" id="{EC11B467-1EC7-4753-970D-03AFF8523D46}"/>
              </a:ext>
            </a:extLst>
          </p:cNvPr>
          <p:cNvSpPr>
            <a:spLocks noChangeArrowheads="1"/>
          </p:cNvSpPr>
          <p:nvPr/>
        </p:nvSpPr>
        <p:spPr bwMode="auto">
          <a:xfrm>
            <a:off x="3593867" y="1575996"/>
            <a:ext cx="2289105" cy="1529056"/>
          </a:xfrm>
          <a:prstGeom prst="ellipse">
            <a:avLst/>
          </a:prstGeom>
          <a:solidFill>
            <a:schemeClr val="tx2">
              <a:lumMod val="20000"/>
              <a:lumOff val="80000"/>
            </a:schemeClr>
          </a:solidFill>
          <a:ln w="9525">
            <a:noFill/>
            <a:round/>
            <a:headEnd/>
            <a:tailEnd/>
          </a:ln>
        </p:spPr>
        <p:txBody>
          <a:bodyPr wrap="none" anchor="ctr"/>
          <a:lstStyle/>
          <a:p>
            <a:pPr algn="ctr">
              <a:lnSpc>
                <a:spcPct val="90000"/>
              </a:lnSpc>
            </a:pPr>
            <a:r>
              <a:rPr lang="en-US" sz="1000" b="1" dirty="0"/>
              <a:t>Families who are not poor or </a:t>
            </a:r>
          </a:p>
          <a:p>
            <a:pPr algn="ctr">
              <a:lnSpc>
                <a:spcPct val="90000"/>
              </a:lnSpc>
            </a:pPr>
            <a:r>
              <a:rPr lang="en-US" sz="1000" b="1" dirty="0"/>
              <a:t>uninsured but who exhaust </a:t>
            </a:r>
          </a:p>
          <a:p>
            <a:pPr algn="ctr">
              <a:lnSpc>
                <a:spcPct val="90000"/>
              </a:lnSpc>
            </a:pPr>
            <a:r>
              <a:rPr lang="en-US" sz="1000" b="1" dirty="0"/>
              <a:t>their private insurance, often because </a:t>
            </a:r>
          </a:p>
          <a:p>
            <a:pPr algn="ctr">
              <a:lnSpc>
                <a:spcPct val="90000"/>
              </a:lnSpc>
            </a:pPr>
            <a:r>
              <a:rPr lang="en-US" sz="1000" b="1" dirty="0"/>
              <a:t>they have a child with a serious </a:t>
            </a:r>
          </a:p>
          <a:p>
            <a:pPr algn="ctr">
              <a:lnSpc>
                <a:spcPct val="90000"/>
              </a:lnSpc>
            </a:pPr>
            <a:r>
              <a:rPr lang="en-US" sz="1000" b="1" dirty="0"/>
              <a:t>emotional/behavioral challenge.</a:t>
            </a:r>
          </a:p>
        </p:txBody>
      </p:sp>
      <p:sp>
        <p:nvSpPr>
          <p:cNvPr id="10" name="Oval 16">
            <a:extLst>
              <a:ext uri="{FF2B5EF4-FFF2-40B4-BE49-F238E27FC236}">
                <a16:creationId xmlns:a16="http://schemas.microsoft.com/office/drawing/2014/main" id="{2976AD94-233F-4A7E-80E3-5F6FDF607F72}"/>
              </a:ext>
            </a:extLst>
          </p:cNvPr>
          <p:cNvSpPr>
            <a:spLocks noChangeArrowheads="1"/>
          </p:cNvSpPr>
          <p:nvPr/>
        </p:nvSpPr>
        <p:spPr bwMode="auto">
          <a:xfrm>
            <a:off x="5836962" y="2184948"/>
            <a:ext cx="2948289" cy="1714247"/>
          </a:xfrm>
          <a:prstGeom prst="ellipse">
            <a:avLst/>
          </a:prstGeom>
          <a:solidFill>
            <a:schemeClr val="tx2">
              <a:lumMod val="20000"/>
              <a:lumOff val="80000"/>
            </a:schemeClr>
          </a:solidFill>
          <a:ln w="9525">
            <a:noFill/>
            <a:round/>
            <a:headEnd/>
            <a:tailEnd/>
          </a:ln>
        </p:spPr>
        <p:txBody>
          <a:bodyPr wrap="none" anchor="ctr"/>
          <a:lstStyle/>
          <a:p>
            <a:pPr algn="ctr">
              <a:lnSpc>
                <a:spcPct val="80000"/>
              </a:lnSpc>
              <a:spcBef>
                <a:spcPct val="20000"/>
              </a:spcBef>
            </a:pPr>
            <a:endParaRPr lang="en-US" sz="1000" b="1" dirty="0"/>
          </a:p>
          <a:p>
            <a:pPr algn="ctr">
              <a:lnSpc>
                <a:spcPct val="70000"/>
              </a:lnSpc>
              <a:spcBef>
                <a:spcPct val="20000"/>
              </a:spcBef>
            </a:pPr>
            <a:r>
              <a:rPr lang="en-US" sz="1000" b="1" dirty="0"/>
              <a:t>Families who are not poor </a:t>
            </a:r>
          </a:p>
          <a:p>
            <a:pPr algn="ctr">
              <a:lnSpc>
                <a:spcPct val="70000"/>
              </a:lnSpc>
              <a:spcBef>
                <a:spcPct val="20000"/>
              </a:spcBef>
            </a:pPr>
            <a:r>
              <a:rPr lang="en-US" sz="1000" b="1" dirty="0"/>
              <a:t>or uninsured and who may not yet </a:t>
            </a:r>
          </a:p>
          <a:p>
            <a:pPr algn="ctr">
              <a:lnSpc>
                <a:spcPct val="70000"/>
              </a:lnSpc>
              <a:spcBef>
                <a:spcPct val="20000"/>
              </a:spcBef>
            </a:pPr>
            <a:r>
              <a:rPr lang="en-US" sz="1000" b="1" dirty="0"/>
              <a:t>have exhausted their private insurance </a:t>
            </a:r>
          </a:p>
          <a:p>
            <a:pPr algn="ctr">
              <a:lnSpc>
                <a:spcPct val="70000"/>
              </a:lnSpc>
              <a:spcBef>
                <a:spcPct val="20000"/>
              </a:spcBef>
            </a:pPr>
            <a:r>
              <a:rPr lang="en-US" sz="1000" b="1" dirty="0"/>
              <a:t>but who need a particular type </a:t>
            </a:r>
          </a:p>
          <a:p>
            <a:pPr algn="ctr">
              <a:lnSpc>
                <a:spcPct val="70000"/>
              </a:lnSpc>
              <a:spcBef>
                <a:spcPct val="20000"/>
              </a:spcBef>
            </a:pPr>
            <a:r>
              <a:rPr lang="en-US" sz="1000" b="1" dirty="0"/>
              <a:t>of service not available through </a:t>
            </a:r>
          </a:p>
          <a:p>
            <a:pPr algn="ctr">
              <a:lnSpc>
                <a:spcPct val="70000"/>
              </a:lnSpc>
              <a:spcBef>
                <a:spcPct val="20000"/>
              </a:spcBef>
            </a:pPr>
            <a:r>
              <a:rPr lang="en-US" sz="1000" b="1" dirty="0"/>
              <a:t>their private insurer and only </a:t>
            </a:r>
          </a:p>
          <a:p>
            <a:pPr algn="ctr">
              <a:lnSpc>
                <a:spcPct val="70000"/>
              </a:lnSpc>
              <a:spcBef>
                <a:spcPct val="20000"/>
              </a:spcBef>
            </a:pPr>
            <a:r>
              <a:rPr lang="en-US" sz="1000" b="1" dirty="0"/>
              <a:t>available from the </a:t>
            </a:r>
          </a:p>
          <a:p>
            <a:pPr algn="ctr">
              <a:lnSpc>
                <a:spcPct val="70000"/>
              </a:lnSpc>
              <a:spcBef>
                <a:spcPct val="20000"/>
              </a:spcBef>
            </a:pPr>
            <a:r>
              <a:rPr lang="en-US" sz="1000" b="1" dirty="0"/>
              <a:t>public sector.</a:t>
            </a:r>
          </a:p>
          <a:p>
            <a:pPr algn="ctr">
              <a:lnSpc>
                <a:spcPct val="80000"/>
              </a:lnSpc>
            </a:pPr>
            <a:endParaRPr lang="en-US" sz="1000" b="1" dirty="0"/>
          </a:p>
        </p:txBody>
      </p:sp>
      <p:sp>
        <p:nvSpPr>
          <p:cNvPr id="11" name="Oval 19">
            <a:extLst>
              <a:ext uri="{FF2B5EF4-FFF2-40B4-BE49-F238E27FC236}">
                <a16:creationId xmlns:a16="http://schemas.microsoft.com/office/drawing/2014/main" id="{23D41C86-4E8E-4237-9506-479AA60731B0}"/>
              </a:ext>
            </a:extLst>
          </p:cNvPr>
          <p:cNvSpPr>
            <a:spLocks noChangeArrowheads="1"/>
          </p:cNvSpPr>
          <p:nvPr/>
        </p:nvSpPr>
        <p:spPr bwMode="auto">
          <a:xfrm>
            <a:off x="5412640" y="1313270"/>
            <a:ext cx="2146007" cy="1030047"/>
          </a:xfrm>
          <a:prstGeom prst="ellipse">
            <a:avLst/>
          </a:prstGeom>
          <a:solidFill>
            <a:schemeClr val="tx2">
              <a:lumMod val="20000"/>
              <a:lumOff val="80000"/>
            </a:schemeClr>
          </a:solidFill>
          <a:ln w="9525">
            <a:noFill/>
            <a:round/>
            <a:headEnd/>
            <a:tailEnd/>
          </a:ln>
        </p:spPr>
        <p:txBody>
          <a:bodyPr wrap="none" anchor="ctr"/>
          <a:lstStyle/>
          <a:p>
            <a:pPr algn="ctr">
              <a:lnSpc>
                <a:spcPts val="1000"/>
              </a:lnSpc>
              <a:spcBef>
                <a:spcPct val="20000"/>
              </a:spcBef>
            </a:pPr>
            <a:r>
              <a:rPr lang="en-US" sz="1000" b="1" dirty="0"/>
              <a:t>Children/youth/families </a:t>
            </a:r>
          </a:p>
          <a:p>
            <a:pPr algn="ctr"/>
            <a:r>
              <a:rPr lang="en-US" sz="1000" b="1" dirty="0"/>
              <a:t>eligible for Medicaid.</a:t>
            </a:r>
          </a:p>
        </p:txBody>
      </p:sp>
      <p:sp>
        <p:nvSpPr>
          <p:cNvPr id="12" name="Rectangle 11">
            <a:extLst>
              <a:ext uri="{FF2B5EF4-FFF2-40B4-BE49-F238E27FC236}">
                <a16:creationId xmlns:a16="http://schemas.microsoft.com/office/drawing/2014/main" id="{DA4AD2E7-A8A8-4FEF-AC29-F36A94CC126C}"/>
              </a:ext>
            </a:extLst>
          </p:cNvPr>
          <p:cNvSpPr>
            <a:spLocks noChangeArrowheads="1"/>
          </p:cNvSpPr>
          <p:nvPr/>
        </p:nvSpPr>
        <p:spPr bwMode="auto">
          <a:xfrm>
            <a:off x="1616503" y="6334621"/>
            <a:ext cx="5312616"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pic>
        <p:nvPicPr>
          <p:cNvPr id="13" name="Picture 12">
            <a:extLst>
              <a:ext uri="{FF2B5EF4-FFF2-40B4-BE49-F238E27FC236}">
                <a16:creationId xmlns:a16="http://schemas.microsoft.com/office/drawing/2014/main" id="{40799FEF-BAB8-49C3-BC2E-B83CAA1110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8910" y="5712817"/>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rimer cover">
            <a:extLst>
              <a:ext uri="{FF2B5EF4-FFF2-40B4-BE49-F238E27FC236}">
                <a16:creationId xmlns:a16="http://schemas.microsoft.com/office/drawing/2014/main" id="{7F758CEA-625E-46FD-848E-C129B09741DC}"/>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360030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6A92C3-60FB-4375-9837-EB7F5FA429D1}"/>
              </a:ext>
            </a:extLst>
          </p:cNvPr>
          <p:cNvGrpSpPr/>
          <p:nvPr/>
        </p:nvGrpSpPr>
        <p:grpSpPr>
          <a:xfrm>
            <a:off x="1698791" y="857251"/>
            <a:ext cx="5589113" cy="5816504"/>
            <a:chOff x="2362200" y="152400"/>
            <a:chExt cx="4163373" cy="5588924"/>
          </a:xfrm>
        </p:grpSpPr>
        <p:pic>
          <p:nvPicPr>
            <p:cNvPr id="5" name="Picture 4">
              <a:extLst>
                <a:ext uri="{FF2B5EF4-FFF2-40B4-BE49-F238E27FC236}">
                  <a16:creationId xmlns:a16="http://schemas.microsoft.com/office/drawing/2014/main" id="{32DFF156-7B44-4DBD-9F86-97E2E216E5BF}"/>
                </a:ext>
              </a:extLst>
            </p:cNvPr>
            <p:cNvPicPr>
              <a:picLocks noChangeAspect="1"/>
            </p:cNvPicPr>
            <p:nvPr/>
          </p:nvPicPr>
          <p:blipFill rotWithShape="1">
            <a:blip r:embed="rId2">
              <a:extLst>
                <a:ext uri="{28A0092B-C50C-407E-A947-70E740481C1C}">
                  <a14:useLocalDpi xmlns:a14="http://schemas.microsoft.com/office/drawing/2010/main" val="0"/>
                </a:ext>
              </a:extLst>
            </a:blip>
            <a:srcRect b="24444"/>
            <a:stretch/>
          </p:blipFill>
          <p:spPr>
            <a:xfrm>
              <a:off x="2362200" y="152400"/>
              <a:ext cx="4163373" cy="5181600"/>
            </a:xfrm>
            <a:prstGeom prst="rect">
              <a:avLst/>
            </a:prstGeom>
          </p:spPr>
        </p:pic>
        <p:pic>
          <p:nvPicPr>
            <p:cNvPr id="6" name="Picture 5">
              <a:extLst>
                <a:ext uri="{FF2B5EF4-FFF2-40B4-BE49-F238E27FC236}">
                  <a16:creationId xmlns:a16="http://schemas.microsoft.com/office/drawing/2014/main" id="{3C28ED13-6602-444F-82BB-2C1E7D2ECF8E}"/>
                </a:ext>
              </a:extLst>
            </p:cNvPr>
            <p:cNvPicPr>
              <a:picLocks noChangeAspect="1"/>
            </p:cNvPicPr>
            <p:nvPr/>
          </p:nvPicPr>
          <p:blipFill rotWithShape="1">
            <a:blip r:embed="rId2">
              <a:extLst>
                <a:ext uri="{28A0092B-C50C-407E-A947-70E740481C1C}">
                  <a14:useLocalDpi xmlns:a14="http://schemas.microsoft.com/office/drawing/2010/main" val="0"/>
                </a:ext>
              </a:extLst>
            </a:blip>
            <a:srcRect t="92223" b="726"/>
            <a:stretch/>
          </p:blipFill>
          <p:spPr>
            <a:xfrm>
              <a:off x="2362200" y="5257800"/>
              <a:ext cx="4163373" cy="483524"/>
            </a:xfrm>
            <a:prstGeom prst="rect">
              <a:avLst/>
            </a:prstGeom>
          </p:spPr>
        </p:pic>
      </p:grpSp>
      <p:pic>
        <p:nvPicPr>
          <p:cNvPr id="7" name="Picture 6">
            <a:extLst>
              <a:ext uri="{FF2B5EF4-FFF2-40B4-BE49-F238E27FC236}">
                <a16:creationId xmlns:a16="http://schemas.microsoft.com/office/drawing/2014/main" id="{2C691603-DCD8-446B-BA7A-D7E101CCE7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8291" y="5745121"/>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rimer cover">
            <a:extLst>
              <a:ext uri="{FF2B5EF4-FFF2-40B4-BE49-F238E27FC236}">
                <a16:creationId xmlns:a16="http://schemas.microsoft.com/office/drawing/2014/main" id="{A2EFDC77-CE08-4461-9D4D-E235D3CF8911}"/>
              </a:ext>
            </a:extLst>
          </p:cNvPr>
          <p:cNvPicPr>
            <a:picLocks noChangeAspect="1" noChangeArrowheads="1"/>
          </p:cNvPicPr>
          <p:nvPr/>
        </p:nvPicPr>
        <p:blipFill>
          <a:blip r:embed="rId4"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113052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7D4089-40B5-457D-927F-16367A53BB79}" type="slidenum">
              <a:rPr lang="en-US" smtClean="0"/>
              <a:pPr/>
              <a:t>2</a:t>
            </a:fld>
            <a:endParaRPr lang="en-US" dirty="0"/>
          </a:p>
        </p:txBody>
      </p:sp>
      <p:sp>
        <p:nvSpPr>
          <p:cNvPr id="5" name="Rectangle 4"/>
          <p:cNvSpPr/>
          <p:nvPr/>
        </p:nvSpPr>
        <p:spPr>
          <a:xfrm>
            <a:off x="815789" y="2246297"/>
            <a:ext cx="7512423" cy="2631490"/>
          </a:xfrm>
          <a:prstGeom prst="rect">
            <a:avLst/>
          </a:prstGeom>
        </p:spPr>
        <p:txBody>
          <a:bodyPr wrap="square">
            <a:spAutoFit/>
          </a:bodyPr>
          <a:lstStyle/>
          <a:p>
            <a:pPr lvl="0" defTabSz="914400" eaLnBrk="0" fontAlgn="base" hangingPunct="0">
              <a:spcBef>
                <a:spcPct val="0"/>
              </a:spcBef>
              <a:spcAft>
                <a:spcPct val="0"/>
              </a:spcAft>
              <a:defRPr/>
            </a:pPr>
            <a:endParaRPr lang="en-US" sz="1050" i="1" dirty="0">
              <a:solidFill>
                <a:prstClr val="black"/>
              </a:solidFill>
              <a:latin typeface="Calibri" panose="020F0502020204030204" pitchFamily="34" charset="0"/>
              <a:ea typeface="ＭＳ Ｐゴシック"/>
              <a:cs typeface="ＭＳ Ｐゴシック"/>
            </a:endParaRPr>
          </a:p>
          <a:p>
            <a:pPr lvl="0" defTabSz="914400" eaLnBrk="0" fontAlgn="base" hangingPunct="0">
              <a:spcBef>
                <a:spcPct val="0"/>
              </a:spcBef>
              <a:spcAft>
                <a:spcPct val="0"/>
              </a:spcAft>
              <a:defRPr/>
            </a:pPr>
            <a:r>
              <a:rPr lang="en-US" sz="2000" i="1" dirty="0">
                <a:latin typeface="Calibri" panose="020F0502020204030204" pitchFamily="34" charset="0"/>
                <a:ea typeface="ＭＳ Ｐゴシック"/>
                <a:cs typeface="ＭＳ Ｐゴシック"/>
              </a:rPr>
              <a:t>This training is </a:t>
            </a:r>
            <a:r>
              <a:rPr lang="en-US" sz="2000" i="1" dirty="0">
                <a:solidFill>
                  <a:prstClr val="black"/>
                </a:solidFill>
                <a:latin typeface="Calibri" panose="020F0502020204030204" pitchFamily="34" charset="0"/>
                <a:ea typeface="ＭＳ Ｐゴシック"/>
                <a:cs typeface="ＭＳ Ｐゴシック"/>
              </a:rPr>
              <a:t>hosted by the National TA Network for Children’s Behavioral Health, operated by and coordinated through the University of Maryland.</a:t>
            </a:r>
          </a:p>
          <a:p>
            <a:pPr lvl="0" defTabSz="914400" eaLnBrk="0" fontAlgn="base" hangingPunct="0">
              <a:spcBef>
                <a:spcPct val="0"/>
              </a:spcBef>
              <a:spcAft>
                <a:spcPct val="0"/>
              </a:spcAft>
              <a:defRPr/>
            </a:pPr>
            <a:endParaRPr lang="en-US" sz="1050" i="1" dirty="0">
              <a:solidFill>
                <a:prstClr val="black"/>
              </a:solidFill>
              <a:latin typeface="Calibri" panose="020F0502020204030204" pitchFamily="34" charset="0"/>
              <a:ea typeface="ＭＳ Ｐゴシック"/>
              <a:cs typeface="ＭＳ Ｐゴシック"/>
            </a:endParaRPr>
          </a:p>
          <a:p>
            <a:pPr lvl="0" defTabSz="914400" eaLnBrk="0" fontAlgn="base" hangingPunct="0">
              <a:spcBef>
                <a:spcPct val="0"/>
              </a:spcBef>
              <a:spcAft>
                <a:spcPct val="0"/>
              </a:spcAft>
              <a:defRPr/>
            </a:pPr>
            <a:endParaRPr lang="en-US" sz="1050" i="1" dirty="0">
              <a:solidFill>
                <a:prstClr val="black"/>
              </a:solidFill>
              <a:latin typeface="Calibri" panose="020F0502020204030204" pitchFamily="34" charset="0"/>
              <a:ea typeface="ＭＳ Ｐゴシック"/>
              <a:cs typeface="ＭＳ Ｐゴシック"/>
            </a:endParaRPr>
          </a:p>
          <a:p>
            <a:pPr lvl="0" defTabSz="914400" eaLnBrk="0" fontAlgn="base" hangingPunct="0">
              <a:spcBef>
                <a:spcPct val="0"/>
              </a:spcBef>
              <a:spcAft>
                <a:spcPct val="0"/>
              </a:spcAft>
              <a:defRPr/>
            </a:pPr>
            <a:r>
              <a:rPr lang="en-US" sz="1050" i="1" dirty="0">
                <a:solidFill>
                  <a:prstClr val="black"/>
                </a:solidFill>
                <a:latin typeface="Calibri" panose="020F0502020204030204" pitchFamily="34" charset="0"/>
                <a:ea typeface="ＭＳ Ｐゴシック"/>
                <a:cs typeface="ＭＳ Ｐゴシック"/>
              </a:rPr>
              <a:t>This presentation was prepared by the National Technical Assistance Network for Children’s Behavioral Health under contract with the U.S. Department of Health and Human Services, Substance Abuse and Mental Health Services Administration, Contract #HHSS280201500007C. </a:t>
            </a:r>
            <a:r>
              <a:rPr lang="en-US" sz="1050" i="1" dirty="0">
                <a:solidFill>
                  <a:prstClr val="black"/>
                </a:solidFill>
                <a:latin typeface="Calibri" panose="020F0502020204030204" pitchFamily="34" charset="0"/>
              </a:rPr>
              <a:t> 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p>
          <a:p>
            <a:pPr lvl="0" defTabSz="914400" eaLnBrk="0" fontAlgn="base" hangingPunct="0">
              <a:spcBef>
                <a:spcPct val="0"/>
              </a:spcBef>
              <a:spcAft>
                <a:spcPct val="0"/>
              </a:spcAft>
              <a:defRPr/>
            </a:pPr>
            <a:endParaRPr lang="en-US" sz="1050" i="1" dirty="0">
              <a:solidFill>
                <a:prstClr val="black"/>
              </a:solidFill>
              <a:latin typeface="Calibri" panose="020F0502020204030204" pitchFamily="34" charset="0"/>
              <a:ea typeface="ＭＳ Ｐゴシック"/>
              <a:cs typeface="ＭＳ Ｐゴシック"/>
            </a:endParaRPr>
          </a:p>
          <a:p>
            <a:pPr lvl="0" defTabSz="914400" eaLnBrk="0" fontAlgn="base" hangingPunct="0">
              <a:spcBef>
                <a:spcPct val="0"/>
              </a:spcBef>
              <a:spcAft>
                <a:spcPct val="0"/>
              </a:spcAft>
              <a:defRPr/>
            </a:pPr>
            <a:endParaRPr lang="en-US" sz="1050" i="1" dirty="0">
              <a:solidFill>
                <a:prstClr val="black"/>
              </a:solidFill>
              <a:latin typeface="Calibri" panose="020F0502020204030204" pitchFamily="34" charset="0"/>
              <a:ea typeface="ＭＳ Ｐゴシック"/>
              <a:cs typeface="ＭＳ Ｐゴシック"/>
            </a:endParaRPr>
          </a:p>
        </p:txBody>
      </p:sp>
    </p:spTree>
    <p:extLst>
      <p:ext uri="{BB962C8B-B14F-4D97-AF65-F5344CB8AC3E}">
        <p14:creationId xmlns:p14="http://schemas.microsoft.com/office/powerpoint/2010/main" val="2114446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2709-8F74-4F01-9230-C30CEDA6E527}"/>
              </a:ext>
            </a:extLst>
          </p:cNvPr>
          <p:cNvSpPr>
            <a:spLocks noGrp="1"/>
          </p:cNvSpPr>
          <p:nvPr>
            <p:ph type="title"/>
          </p:nvPr>
        </p:nvSpPr>
        <p:spPr>
          <a:xfrm>
            <a:off x="195722" y="2459462"/>
            <a:ext cx="2514858" cy="2754582"/>
          </a:xfrm>
        </p:spPr>
        <p:txBody>
          <a:bodyPr>
            <a:noAutofit/>
          </a:bodyPr>
          <a:lstStyle/>
          <a:p>
            <a:r>
              <a:rPr lang="en-US" sz="2400" dirty="0">
                <a:solidFill>
                  <a:srgbClr val="000000"/>
                </a:solidFill>
                <a:cs typeface="Times New Roman" pitchFamily="18" charset="0"/>
              </a:rPr>
              <a:t>Children and Youth with Serious Behavioral Health Conditions Are A Distinct Population from Adults with Serious and Persistent Mental Illness</a:t>
            </a:r>
            <a:br>
              <a:rPr lang="en-US" sz="2400" dirty="0">
                <a:solidFill>
                  <a:srgbClr val="000000"/>
                </a:solidFill>
                <a:cs typeface="Times New Roman" pitchFamily="18" charset="0"/>
              </a:rPr>
            </a:br>
            <a:endParaRPr lang="en-US" sz="2400" dirty="0"/>
          </a:p>
        </p:txBody>
      </p:sp>
      <p:sp>
        <p:nvSpPr>
          <p:cNvPr id="14" name="Rectangle 13">
            <a:extLst>
              <a:ext uri="{FF2B5EF4-FFF2-40B4-BE49-F238E27FC236}">
                <a16:creationId xmlns:a16="http://schemas.microsoft.com/office/drawing/2014/main" id="{1D8089F1-446F-4990-A648-CAAD4D420959}"/>
              </a:ext>
            </a:extLst>
          </p:cNvPr>
          <p:cNvSpPr/>
          <p:nvPr/>
        </p:nvSpPr>
        <p:spPr>
          <a:xfrm>
            <a:off x="2868089" y="1469047"/>
            <a:ext cx="620467" cy="822967"/>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ectangle 14">
            <a:extLst>
              <a:ext uri="{FF2B5EF4-FFF2-40B4-BE49-F238E27FC236}">
                <a16:creationId xmlns:a16="http://schemas.microsoft.com/office/drawing/2014/main" id="{18EFEE99-EC00-4B2D-929B-4639225F8489}"/>
              </a:ext>
            </a:extLst>
          </p:cNvPr>
          <p:cNvSpPr/>
          <p:nvPr/>
        </p:nvSpPr>
        <p:spPr>
          <a:xfrm>
            <a:off x="5326245" y="1162948"/>
            <a:ext cx="620467" cy="822967"/>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ectangle 15">
            <a:extLst>
              <a:ext uri="{FF2B5EF4-FFF2-40B4-BE49-F238E27FC236}">
                <a16:creationId xmlns:a16="http://schemas.microsoft.com/office/drawing/2014/main" id="{D09FCDF2-04B9-4029-AA75-5FAF897F5E04}"/>
              </a:ext>
            </a:extLst>
          </p:cNvPr>
          <p:cNvSpPr/>
          <p:nvPr/>
        </p:nvSpPr>
        <p:spPr>
          <a:xfrm>
            <a:off x="2859836" y="3230066"/>
            <a:ext cx="620467" cy="822967"/>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Rectangle 16">
            <a:extLst>
              <a:ext uri="{FF2B5EF4-FFF2-40B4-BE49-F238E27FC236}">
                <a16:creationId xmlns:a16="http://schemas.microsoft.com/office/drawing/2014/main" id="{698FE53E-6139-475C-ACEE-C5FA15A3EC38}"/>
              </a:ext>
            </a:extLst>
          </p:cNvPr>
          <p:cNvSpPr/>
          <p:nvPr/>
        </p:nvSpPr>
        <p:spPr>
          <a:xfrm>
            <a:off x="5326245" y="2652967"/>
            <a:ext cx="620467" cy="822967"/>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Rectangle 17">
            <a:extLst>
              <a:ext uri="{FF2B5EF4-FFF2-40B4-BE49-F238E27FC236}">
                <a16:creationId xmlns:a16="http://schemas.microsoft.com/office/drawing/2014/main" id="{98AFCDA8-F59C-4A35-9C2C-4985EC9B52D0}"/>
              </a:ext>
            </a:extLst>
          </p:cNvPr>
          <p:cNvSpPr/>
          <p:nvPr/>
        </p:nvSpPr>
        <p:spPr>
          <a:xfrm>
            <a:off x="5412121" y="4118674"/>
            <a:ext cx="620467" cy="822967"/>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6">
            <a:extLst>
              <a:ext uri="{FF2B5EF4-FFF2-40B4-BE49-F238E27FC236}">
                <a16:creationId xmlns:a16="http://schemas.microsoft.com/office/drawing/2014/main" id="{D5D30F0A-DD01-4812-A2DC-4327E14D6989}"/>
              </a:ext>
            </a:extLst>
          </p:cNvPr>
          <p:cNvSpPr/>
          <p:nvPr/>
        </p:nvSpPr>
        <p:spPr>
          <a:xfrm>
            <a:off x="5489693" y="1315348"/>
            <a:ext cx="3551777" cy="1037767"/>
          </a:xfrm>
          <a:custGeom>
            <a:avLst/>
            <a:gdLst>
              <a:gd name="connsiteX0" fmla="*/ 0 w 3400126"/>
              <a:gd name="connsiteY0" fmla="*/ 0 h 1062539"/>
              <a:gd name="connsiteX1" fmla="*/ 3400126 w 3400126"/>
              <a:gd name="connsiteY1" fmla="*/ 0 h 1062539"/>
              <a:gd name="connsiteX2" fmla="*/ 3400126 w 3400126"/>
              <a:gd name="connsiteY2" fmla="*/ 1062539 h 1062539"/>
              <a:gd name="connsiteX3" fmla="*/ 0 w 3400126"/>
              <a:gd name="connsiteY3" fmla="*/ 1062539 h 1062539"/>
              <a:gd name="connsiteX4" fmla="*/ 0 w 3400126"/>
              <a:gd name="connsiteY4" fmla="*/ 0 h 106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126" h="1062539">
                <a:moveTo>
                  <a:pt x="0" y="0"/>
                </a:moveTo>
                <a:lnTo>
                  <a:pt x="3400126" y="0"/>
                </a:lnTo>
                <a:lnTo>
                  <a:pt x="3400126" y="1062539"/>
                </a:lnTo>
                <a:lnTo>
                  <a:pt x="0" y="1062539"/>
                </a:lnTo>
                <a:lnTo>
                  <a:pt x="0" y="0"/>
                </a:lnTo>
                <a:close/>
              </a:path>
            </a:pathLst>
          </a:custGeom>
          <a:solidFill>
            <a:schemeClr val="accent2">
              <a:lumMod val="20000"/>
              <a:lumOff val="80000"/>
              <a:alpha val="84000"/>
            </a:schemeClr>
          </a:solidFill>
          <a:ln>
            <a:solidFill>
              <a:schemeClr val="accent2">
                <a:lumMod val="40000"/>
                <a:lumOff val="60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19693" tIns="41910" rIns="41910" bIns="41910" numCol="1" spcCol="1270" anchor="ctr" anchorCtr="0">
            <a:noAutofit/>
          </a:bodyPr>
          <a:lstStyle/>
          <a:p>
            <a:pPr defTabSz="488950">
              <a:lnSpc>
                <a:spcPct val="90000"/>
              </a:lnSpc>
              <a:spcBef>
                <a:spcPct val="0"/>
              </a:spcBef>
              <a:spcAft>
                <a:spcPct val="35000"/>
              </a:spcAft>
            </a:pPr>
            <a:endParaRPr lang="en-US" sz="1200" dirty="0">
              <a:latin typeface="Calibri" panose="020F0502020204030204" pitchFamily="34" charset="0"/>
            </a:endParaRPr>
          </a:p>
        </p:txBody>
      </p:sp>
      <p:sp>
        <p:nvSpPr>
          <p:cNvPr id="20" name="Freeform 3">
            <a:extLst>
              <a:ext uri="{FF2B5EF4-FFF2-40B4-BE49-F238E27FC236}">
                <a16:creationId xmlns:a16="http://schemas.microsoft.com/office/drawing/2014/main" id="{F40CBFF0-71D0-48A2-A048-6217128F1C77}"/>
              </a:ext>
            </a:extLst>
          </p:cNvPr>
          <p:cNvSpPr/>
          <p:nvPr/>
        </p:nvSpPr>
        <p:spPr>
          <a:xfrm>
            <a:off x="3031537" y="1628441"/>
            <a:ext cx="2039022" cy="1425572"/>
          </a:xfrm>
          <a:custGeom>
            <a:avLst/>
            <a:gdLst>
              <a:gd name="connsiteX0" fmla="*/ 0 w 3400126"/>
              <a:gd name="connsiteY0" fmla="*/ 0 h 1062539"/>
              <a:gd name="connsiteX1" fmla="*/ 3400126 w 3400126"/>
              <a:gd name="connsiteY1" fmla="*/ 0 h 1062539"/>
              <a:gd name="connsiteX2" fmla="*/ 3400126 w 3400126"/>
              <a:gd name="connsiteY2" fmla="*/ 1062539 h 1062539"/>
              <a:gd name="connsiteX3" fmla="*/ 0 w 3400126"/>
              <a:gd name="connsiteY3" fmla="*/ 1062539 h 1062539"/>
              <a:gd name="connsiteX4" fmla="*/ 0 w 3400126"/>
              <a:gd name="connsiteY4" fmla="*/ 0 h 106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126" h="1062539">
                <a:moveTo>
                  <a:pt x="0" y="0"/>
                </a:moveTo>
                <a:lnTo>
                  <a:pt x="3400126" y="0"/>
                </a:lnTo>
                <a:lnTo>
                  <a:pt x="3400126" y="1062539"/>
                </a:lnTo>
                <a:lnTo>
                  <a:pt x="0" y="1062539"/>
                </a:lnTo>
                <a:lnTo>
                  <a:pt x="0" y="0"/>
                </a:lnTo>
                <a:close/>
              </a:path>
            </a:pathLst>
          </a:custGeom>
          <a:solidFill>
            <a:schemeClr val="accent2">
              <a:lumMod val="20000"/>
              <a:lumOff val="80000"/>
              <a:alpha val="84000"/>
            </a:schemeClr>
          </a:solidFill>
          <a:ln>
            <a:solidFill>
              <a:schemeClr val="accent2">
                <a:lumMod val="40000"/>
                <a:lumOff val="60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19693" tIns="41910" rIns="41910" bIns="41910" numCol="1" spcCol="1270" anchor="ctr" anchorCtr="0">
            <a:noAutofit/>
          </a:bodyPr>
          <a:lstStyle/>
          <a:p>
            <a:pPr defTabSz="488950">
              <a:lnSpc>
                <a:spcPct val="90000"/>
              </a:lnSpc>
              <a:spcBef>
                <a:spcPct val="0"/>
              </a:spcBef>
              <a:spcAft>
                <a:spcPct val="35000"/>
              </a:spcAft>
            </a:pPr>
            <a:endParaRPr lang="en-US" sz="1200" dirty="0">
              <a:latin typeface="Calibri" panose="020F0502020204030204" pitchFamily="34" charset="0"/>
            </a:endParaRPr>
          </a:p>
        </p:txBody>
      </p:sp>
      <p:sp>
        <p:nvSpPr>
          <p:cNvPr id="21" name="Freeform 9">
            <a:extLst>
              <a:ext uri="{FF2B5EF4-FFF2-40B4-BE49-F238E27FC236}">
                <a16:creationId xmlns:a16="http://schemas.microsoft.com/office/drawing/2014/main" id="{B2F592A0-3297-469C-949A-936B6E6E97D8}"/>
              </a:ext>
            </a:extLst>
          </p:cNvPr>
          <p:cNvSpPr/>
          <p:nvPr/>
        </p:nvSpPr>
        <p:spPr>
          <a:xfrm>
            <a:off x="3039787" y="3354750"/>
            <a:ext cx="1992822" cy="1325318"/>
          </a:xfrm>
          <a:custGeom>
            <a:avLst/>
            <a:gdLst>
              <a:gd name="connsiteX0" fmla="*/ 0 w 3400126"/>
              <a:gd name="connsiteY0" fmla="*/ 0 h 1062539"/>
              <a:gd name="connsiteX1" fmla="*/ 3400126 w 3400126"/>
              <a:gd name="connsiteY1" fmla="*/ 0 h 1062539"/>
              <a:gd name="connsiteX2" fmla="*/ 3400126 w 3400126"/>
              <a:gd name="connsiteY2" fmla="*/ 1062539 h 1062539"/>
              <a:gd name="connsiteX3" fmla="*/ 0 w 3400126"/>
              <a:gd name="connsiteY3" fmla="*/ 1062539 h 1062539"/>
              <a:gd name="connsiteX4" fmla="*/ 0 w 3400126"/>
              <a:gd name="connsiteY4" fmla="*/ 0 h 106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126" h="1062539">
                <a:moveTo>
                  <a:pt x="0" y="0"/>
                </a:moveTo>
                <a:lnTo>
                  <a:pt x="3400126" y="0"/>
                </a:lnTo>
                <a:lnTo>
                  <a:pt x="3400126" y="1062539"/>
                </a:lnTo>
                <a:lnTo>
                  <a:pt x="0" y="1062539"/>
                </a:lnTo>
                <a:lnTo>
                  <a:pt x="0" y="0"/>
                </a:lnTo>
                <a:close/>
              </a:path>
            </a:pathLst>
          </a:custGeom>
          <a:solidFill>
            <a:schemeClr val="accent2">
              <a:lumMod val="20000"/>
              <a:lumOff val="80000"/>
              <a:alpha val="84000"/>
            </a:schemeClr>
          </a:solidFill>
          <a:ln>
            <a:solidFill>
              <a:schemeClr val="accent2">
                <a:lumMod val="40000"/>
                <a:lumOff val="60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19693" tIns="41910" rIns="41910" bIns="41910" numCol="1" spcCol="1270" anchor="ctr" anchorCtr="0">
            <a:noAutofit/>
          </a:bodyPr>
          <a:lstStyle/>
          <a:p>
            <a:pPr defTabSz="488950">
              <a:lnSpc>
                <a:spcPct val="90000"/>
              </a:lnSpc>
              <a:spcBef>
                <a:spcPct val="0"/>
              </a:spcBef>
              <a:spcAft>
                <a:spcPct val="35000"/>
              </a:spcAft>
            </a:pPr>
            <a:endParaRPr lang="en-US" sz="1200" dirty="0">
              <a:latin typeface="Calibri" panose="020F0502020204030204" pitchFamily="34" charset="0"/>
            </a:endParaRPr>
          </a:p>
        </p:txBody>
      </p:sp>
      <p:sp>
        <p:nvSpPr>
          <p:cNvPr id="22" name="Freeform 11">
            <a:extLst>
              <a:ext uri="{FF2B5EF4-FFF2-40B4-BE49-F238E27FC236}">
                <a16:creationId xmlns:a16="http://schemas.microsoft.com/office/drawing/2014/main" id="{B2FFB59B-8A01-467B-B0C6-77F606D7D2C8}"/>
              </a:ext>
            </a:extLst>
          </p:cNvPr>
          <p:cNvSpPr/>
          <p:nvPr/>
        </p:nvSpPr>
        <p:spPr>
          <a:xfrm>
            <a:off x="5489693" y="2812362"/>
            <a:ext cx="3551777" cy="1024391"/>
          </a:xfrm>
          <a:custGeom>
            <a:avLst/>
            <a:gdLst>
              <a:gd name="connsiteX0" fmla="*/ 0 w 3400126"/>
              <a:gd name="connsiteY0" fmla="*/ 0 h 1062539"/>
              <a:gd name="connsiteX1" fmla="*/ 3400126 w 3400126"/>
              <a:gd name="connsiteY1" fmla="*/ 0 h 1062539"/>
              <a:gd name="connsiteX2" fmla="*/ 3400126 w 3400126"/>
              <a:gd name="connsiteY2" fmla="*/ 1062539 h 1062539"/>
              <a:gd name="connsiteX3" fmla="*/ 0 w 3400126"/>
              <a:gd name="connsiteY3" fmla="*/ 1062539 h 1062539"/>
              <a:gd name="connsiteX4" fmla="*/ 0 w 3400126"/>
              <a:gd name="connsiteY4" fmla="*/ 0 h 106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126" h="1062539">
                <a:moveTo>
                  <a:pt x="0" y="0"/>
                </a:moveTo>
                <a:lnTo>
                  <a:pt x="3400126" y="0"/>
                </a:lnTo>
                <a:lnTo>
                  <a:pt x="3400126" y="1062539"/>
                </a:lnTo>
                <a:lnTo>
                  <a:pt x="0" y="1062539"/>
                </a:lnTo>
                <a:lnTo>
                  <a:pt x="0" y="0"/>
                </a:lnTo>
                <a:close/>
              </a:path>
            </a:pathLst>
          </a:custGeom>
          <a:solidFill>
            <a:schemeClr val="accent2">
              <a:lumMod val="20000"/>
              <a:lumOff val="80000"/>
              <a:alpha val="84000"/>
            </a:schemeClr>
          </a:solidFill>
          <a:ln>
            <a:solidFill>
              <a:schemeClr val="accent2">
                <a:lumMod val="40000"/>
                <a:lumOff val="60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19693" tIns="41910" rIns="41910" bIns="41910" numCol="1" spcCol="1270" anchor="ctr" anchorCtr="0">
            <a:noAutofit/>
          </a:bodyPr>
          <a:lstStyle/>
          <a:p>
            <a:pPr defTabSz="488950">
              <a:lnSpc>
                <a:spcPct val="90000"/>
              </a:lnSpc>
              <a:spcBef>
                <a:spcPct val="0"/>
              </a:spcBef>
              <a:spcAft>
                <a:spcPct val="35000"/>
              </a:spcAft>
            </a:pPr>
            <a:endParaRPr lang="en-US" sz="1200" dirty="0">
              <a:latin typeface="Calibri" panose="020F0502020204030204" pitchFamily="34" charset="0"/>
            </a:endParaRPr>
          </a:p>
        </p:txBody>
      </p:sp>
      <p:sp>
        <p:nvSpPr>
          <p:cNvPr id="23" name="Freeform 13">
            <a:extLst>
              <a:ext uri="{FF2B5EF4-FFF2-40B4-BE49-F238E27FC236}">
                <a16:creationId xmlns:a16="http://schemas.microsoft.com/office/drawing/2014/main" id="{B5E1255D-C1E0-4C14-9472-3487B42CD554}"/>
              </a:ext>
            </a:extLst>
          </p:cNvPr>
          <p:cNvSpPr/>
          <p:nvPr/>
        </p:nvSpPr>
        <p:spPr>
          <a:xfrm>
            <a:off x="5575568" y="4296000"/>
            <a:ext cx="3462544" cy="819531"/>
          </a:xfrm>
          <a:custGeom>
            <a:avLst/>
            <a:gdLst>
              <a:gd name="connsiteX0" fmla="*/ 0 w 3400126"/>
              <a:gd name="connsiteY0" fmla="*/ 0 h 1062539"/>
              <a:gd name="connsiteX1" fmla="*/ 3400126 w 3400126"/>
              <a:gd name="connsiteY1" fmla="*/ 0 h 1062539"/>
              <a:gd name="connsiteX2" fmla="*/ 3400126 w 3400126"/>
              <a:gd name="connsiteY2" fmla="*/ 1062539 h 1062539"/>
              <a:gd name="connsiteX3" fmla="*/ 0 w 3400126"/>
              <a:gd name="connsiteY3" fmla="*/ 1062539 h 1062539"/>
              <a:gd name="connsiteX4" fmla="*/ 0 w 3400126"/>
              <a:gd name="connsiteY4" fmla="*/ 0 h 106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126" h="1062539">
                <a:moveTo>
                  <a:pt x="0" y="0"/>
                </a:moveTo>
                <a:lnTo>
                  <a:pt x="3400126" y="0"/>
                </a:lnTo>
                <a:lnTo>
                  <a:pt x="3400126" y="1062539"/>
                </a:lnTo>
                <a:lnTo>
                  <a:pt x="0" y="1062539"/>
                </a:lnTo>
                <a:lnTo>
                  <a:pt x="0" y="0"/>
                </a:lnTo>
                <a:close/>
              </a:path>
            </a:pathLst>
          </a:custGeom>
          <a:solidFill>
            <a:schemeClr val="accent2">
              <a:lumMod val="20000"/>
              <a:lumOff val="80000"/>
              <a:alpha val="84000"/>
            </a:schemeClr>
          </a:solidFill>
          <a:ln>
            <a:solidFill>
              <a:schemeClr val="accent2">
                <a:lumMod val="40000"/>
                <a:lumOff val="60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19693" tIns="41910" rIns="41910" bIns="41910" numCol="1" spcCol="1270" anchor="ctr" anchorCtr="0">
            <a:noAutofit/>
          </a:bodyPr>
          <a:lstStyle/>
          <a:p>
            <a:pPr defTabSz="488950">
              <a:lnSpc>
                <a:spcPct val="90000"/>
              </a:lnSpc>
              <a:spcBef>
                <a:spcPct val="0"/>
              </a:spcBef>
              <a:spcAft>
                <a:spcPct val="35000"/>
              </a:spcAft>
            </a:pPr>
            <a:endParaRPr lang="en-US" sz="1200" dirty="0">
              <a:latin typeface="Calibri" panose="020F0502020204030204" pitchFamily="34" charset="0"/>
            </a:endParaRPr>
          </a:p>
        </p:txBody>
      </p:sp>
      <p:sp>
        <p:nvSpPr>
          <p:cNvPr id="24" name="Rectangle 23">
            <a:extLst>
              <a:ext uri="{FF2B5EF4-FFF2-40B4-BE49-F238E27FC236}">
                <a16:creationId xmlns:a16="http://schemas.microsoft.com/office/drawing/2014/main" id="{EB7BCB75-7D2E-4722-A7B4-DC82AD7583BB}"/>
              </a:ext>
            </a:extLst>
          </p:cNvPr>
          <p:cNvSpPr/>
          <p:nvPr/>
        </p:nvSpPr>
        <p:spPr>
          <a:xfrm>
            <a:off x="3031537" y="2028015"/>
            <a:ext cx="1826387" cy="590931"/>
          </a:xfrm>
          <a:prstGeom prst="rect">
            <a:avLst/>
          </a:prstGeom>
        </p:spPr>
        <p:txBody>
          <a:bodyPr wrap="square">
            <a:spAutoFit/>
          </a:bodyPr>
          <a:lstStyle/>
          <a:p>
            <a:pPr defTabSz="488950">
              <a:lnSpc>
                <a:spcPct val="90000"/>
              </a:lnSpc>
              <a:spcAft>
                <a:spcPct val="35000"/>
              </a:spcAft>
            </a:pPr>
            <a:r>
              <a:rPr lang="en-US" sz="1200" dirty="0">
                <a:latin typeface="Calibri" panose="020F0502020204030204" pitchFamily="34" charset="0"/>
              </a:rPr>
              <a:t>Do not have the same high rates of co-morbid physical health conditions.</a:t>
            </a:r>
          </a:p>
        </p:txBody>
      </p:sp>
      <p:sp>
        <p:nvSpPr>
          <p:cNvPr id="25" name="Rectangle 24">
            <a:extLst>
              <a:ext uri="{FF2B5EF4-FFF2-40B4-BE49-F238E27FC236}">
                <a16:creationId xmlns:a16="http://schemas.microsoft.com/office/drawing/2014/main" id="{57C9E2F3-31F9-423F-9164-FA1C286C852C}"/>
              </a:ext>
            </a:extLst>
          </p:cNvPr>
          <p:cNvSpPr/>
          <p:nvPr/>
        </p:nvSpPr>
        <p:spPr>
          <a:xfrm>
            <a:off x="5491969" y="1474209"/>
            <a:ext cx="3549501" cy="757130"/>
          </a:xfrm>
          <a:prstGeom prst="rect">
            <a:avLst/>
          </a:prstGeom>
        </p:spPr>
        <p:txBody>
          <a:bodyPr wrap="square">
            <a:spAutoFit/>
          </a:bodyPr>
          <a:lstStyle/>
          <a:p>
            <a:pPr defTabSz="488950">
              <a:lnSpc>
                <a:spcPct val="90000"/>
              </a:lnSpc>
              <a:spcAft>
                <a:spcPct val="35000"/>
              </a:spcAft>
            </a:pPr>
            <a:r>
              <a:rPr lang="en-US" sz="1200" dirty="0">
                <a:latin typeface="Calibri" panose="020F0502020204030204" pitchFamily="34" charset="0"/>
              </a:rPr>
              <a:t>Have different mental health diagnoses (ADHD, Conduct Disorders, Anxiety; not  so much Schizophrenia, Psychosis, Bipolar as in adults), and diagnoses change often.</a:t>
            </a:r>
          </a:p>
        </p:txBody>
      </p:sp>
      <p:sp>
        <p:nvSpPr>
          <p:cNvPr id="26" name="Rectangle 25">
            <a:extLst>
              <a:ext uri="{FF2B5EF4-FFF2-40B4-BE49-F238E27FC236}">
                <a16:creationId xmlns:a16="http://schemas.microsoft.com/office/drawing/2014/main" id="{495E22F0-3A0B-45AE-8585-FC95BAF528C2}"/>
              </a:ext>
            </a:extLst>
          </p:cNvPr>
          <p:cNvSpPr/>
          <p:nvPr/>
        </p:nvSpPr>
        <p:spPr>
          <a:xfrm>
            <a:off x="3071599" y="3472645"/>
            <a:ext cx="2042010" cy="1089529"/>
          </a:xfrm>
          <a:prstGeom prst="rect">
            <a:avLst/>
          </a:prstGeom>
        </p:spPr>
        <p:txBody>
          <a:bodyPr wrap="square">
            <a:spAutoFit/>
          </a:bodyPr>
          <a:lstStyle/>
          <a:p>
            <a:pPr defTabSz="488950">
              <a:lnSpc>
                <a:spcPct val="90000"/>
              </a:lnSpc>
              <a:spcAft>
                <a:spcPct val="35000"/>
              </a:spcAft>
            </a:pPr>
            <a:r>
              <a:rPr lang="en-US" sz="1200" dirty="0">
                <a:latin typeface="Calibri" panose="020F0502020204030204" pitchFamily="34" charset="0"/>
              </a:rPr>
              <a:t>Are multi-system involved – two-thirds typically are involved with CW and/or JJ systems and 60% may be in special education – systems governed by legal mandates. </a:t>
            </a:r>
          </a:p>
        </p:txBody>
      </p:sp>
      <p:sp>
        <p:nvSpPr>
          <p:cNvPr id="27" name="Rectangle 26">
            <a:extLst>
              <a:ext uri="{FF2B5EF4-FFF2-40B4-BE49-F238E27FC236}">
                <a16:creationId xmlns:a16="http://schemas.microsoft.com/office/drawing/2014/main" id="{550F7C88-D010-4BC5-932D-984523F21FA0}"/>
              </a:ext>
            </a:extLst>
          </p:cNvPr>
          <p:cNvSpPr/>
          <p:nvPr/>
        </p:nvSpPr>
        <p:spPr>
          <a:xfrm>
            <a:off x="5491969" y="2851268"/>
            <a:ext cx="3549501" cy="923330"/>
          </a:xfrm>
          <a:prstGeom prst="rect">
            <a:avLst/>
          </a:prstGeom>
        </p:spPr>
        <p:txBody>
          <a:bodyPr wrap="square">
            <a:spAutoFit/>
          </a:bodyPr>
          <a:lstStyle/>
          <a:p>
            <a:pPr defTabSz="488950">
              <a:lnSpc>
                <a:spcPct val="90000"/>
              </a:lnSpc>
              <a:spcAft>
                <a:spcPct val="35000"/>
              </a:spcAft>
            </a:pPr>
            <a:r>
              <a:rPr lang="en-US" sz="1200" dirty="0">
                <a:latin typeface="Calibri" panose="020F0502020204030204" pitchFamily="34" charset="0"/>
              </a:rPr>
              <a:t>Coordination with other children’s systems (CW, JJ, schools) and among behavioral health providers, as well as family issues, consumes most of care coordinator’s time, not coordination with primary care.</a:t>
            </a:r>
          </a:p>
        </p:txBody>
      </p:sp>
      <p:sp>
        <p:nvSpPr>
          <p:cNvPr id="28" name="Rectangle 27">
            <a:extLst>
              <a:ext uri="{FF2B5EF4-FFF2-40B4-BE49-F238E27FC236}">
                <a16:creationId xmlns:a16="http://schemas.microsoft.com/office/drawing/2014/main" id="{472B5EC5-B58A-43D7-B4A7-822DA3BF2BC4}"/>
              </a:ext>
            </a:extLst>
          </p:cNvPr>
          <p:cNvSpPr/>
          <p:nvPr/>
        </p:nvSpPr>
        <p:spPr>
          <a:xfrm>
            <a:off x="5575569" y="4417339"/>
            <a:ext cx="3551777" cy="590931"/>
          </a:xfrm>
          <a:prstGeom prst="rect">
            <a:avLst/>
          </a:prstGeom>
        </p:spPr>
        <p:txBody>
          <a:bodyPr wrap="square">
            <a:spAutoFit/>
          </a:bodyPr>
          <a:lstStyle/>
          <a:p>
            <a:pPr defTabSz="488950">
              <a:lnSpc>
                <a:spcPct val="90000"/>
              </a:lnSpc>
              <a:spcAft>
                <a:spcPct val="35000"/>
              </a:spcAft>
            </a:pPr>
            <a:r>
              <a:rPr lang="en-US" sz="1200" dirty="0">
                <a:latin typeface="Calibri" panose="020F0502020204030204" pitchFamily="34" charset="0"/>
              </a:rPr>
              <a:t>To improve cost and quality of care, focus must be on child </a:t>
            </a:r>
            <a:r>
              <a:rPr lang="en-US" sz="1200" u="sng" dirty="0">
                <a:latin typeface="Calibri" panose="020F0502020204030204" pitchFamily="34" charset="0"/>
              </a:rPr>
              <a:t>and</a:t>
            </a:r>
            <a:r>
              <a:rPr lang="en-US" sz="1200" dirty="0">
                <a:latin typeface="Calibri" panose="020F0502020204030204" pitchFamily="34" charset="0"/>
              </a:rPr>
              <a:t> family/caregiver(s) – takes time – implies lower care coordination ratios and higher rates.</a:t>
            </a:r>
          </a:p>
        </p:txBody>
      </p:sp>
      <p:sp>
        <p:nvSpPr>
          <p:cNvPr id="29" name="TextBox 28">
            <a:extLst>
              <a:ext uri="{FF2B5EF4-FFF2-40B4-BE49-F238E27FC236}">
                <a16:creationId xmlns:a16="http://schemas.microsoft.com/office/drawing/2014/main" id="{F037A044-D2FC-4526-B062-F6C882E391FC}"/>
              </a:ext>
            </a:extLst>
          </p:cNvPr>
          <p:cNvSpPr txBox="1"/>
          <p:nvPr/>
        </p:nvSpPr>
        <p:spPr>
          <a:xfrm>
            <a:off x="2769732" y="6257066"/>
            <a:ext cx="5003901" cy="369332"/>
          </a:xfrm>
          <a:prstGeom prst="rect">
            <a:avLst/>
          </a:prstGeom>
          <a:noFill/>
        </p:spPr>
        <p:txBody>
          <a:bodyPr wrap="square" rtlCol="0">
            <a:spAutoFit/>
          </a:bodyPr>
          <a:lstStyle/>
          <a:p>
            <a:r>
              <a:rPr lang="en-US" sz="900" dirty="0">
                <a:solidFill>
                  <a:srgbClr val="000000"/>
                </a:solidFill>
                <a:latin typeface="Calibri" panose="020F0502020204030204" pitchFamily="34" charset="0"/>
                <a:cs typeface="Times New Roman" pitchFamily="18" charset="0"/>
              </a:rPr>
              <a:t>Pires, S. March 2013  </a:t>
            </a:r>
            <a:r>
              <a:rPr lang="en-US" sz="900" i="1" dirty="0">
                <a:solidFill>
                  <a:srgbClr val="000000"/>
                </a:solidFill>
                <a:latin typeface="Calibri" panose="020F0502020204030204" pitchFamily="34" charset="0"/>
                <a:cs typeface="Times New Roman" pitchFamily="18" charset="0"/>
              </a:rPr>
              <a:t>Customizing Health Homes for Children  with Serious Behavioral Health Challenges. </a:t>
            </a:r>
            <a:r>
              <a:rPr lang="en-US" sz="900" dirty="0">
                <a:solidFill>
                  <a:srgbClr val="000000"/>
                </a:solidFill>
                <a:latin typeface="Calibri" panose="020F0502020204030204" pitchFamily="34" charset="0"/>
                <a:cs typeface="Times New Roman" pitchFamily="18" charset="0"/>
              </a:rPr>
              <a:t>Human Service Collaborative. Washington, D.C.</a:t>
            </a:r>
          </a:p>
        </p:txBody>
      </p:sp>
      <p:pic>
        <p:nvPicPr>
          <p:cNvPr id="30" name="Picture 29">
            <a:extLst>
              <a:ext uri="{FF2B5EF4-FFF2-40B4-BE49-F238E27FC236}">
                <a16:creationId xmlns:a16="http://schemas.microsoft.com/office/drawing/2014/main" id="{6630EF63-26DA-48C7-A4A1-72B717376A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6877" y="5758272"/>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Primer cover">
            <a:extLst>
              <a:ext uri="{FF2B5EF4-FFF2-40B4-BE49-F238E27FC236}">
                <a16:creationId xmlns:a16="http://schemas.microsoft.com/office/drawing/2014/main" id="{33FCAC84-FAFD-434E-AD60-DB32B47148D2}"/>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363846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59E9-447B-429E-A89C-03795EDE20DE}"/>
              </a:ext>
            </a:extLst>
          </p:cNvPr>
          <p:cNvSpPr>
            <a:spLocks noGrp="1"/>
          </p:cNvSpPr>
          <p:nvPr>
            <p:ph type="title"/>
          </p:nvPr>
        </p:nvSpPr>
        <p:spPr>
          <a:xfrm>
            <a:off x="628650" y="417224"/>
            <a:ext cx="7886700" cy="1443048"/>
          </a:xfrm>
        </p:spPr>
        <p:txBody>
          <a:bodyPr>
            <a:normAutofit/>
          </a:bodyPr>
          <a:lstStyle/>
          <a:p>
            <a:r>
              <a:rPr lang="en-US" sz="3600" b="1" dirty="0">
                <a:solidFill>
                  <a:schemeClr val="tx1"/>
                </a:solidFill>
              </a:rPr>
              <a:t>Prevalence/Utilization Triangle</a:t>
            </a:r>
            <a:endParaRPr lang="en-US" sz="3600" dirty="0">
              <a:solidFill>
                <a:schemeClr val="tx1"/>
              </a:solidFill>
            </a:endParaRPr>
          </a:p>
        </p:txBody>
      </p:sp>
      <p:sp>
        <p:nvSpPr>
          <p:cNvPr id="4" name="AutoShape 2">
            <a:extLst>
              <a:ext uri="{FF2B5EF4-FFF2-40B4-BE49-F238E27FC236}">
                <a16:creationId xmlns:a16="http://schemas.microsoft.com/office/drawing/2014/main" id="{4448EC29-FCFA-4489-8911-C8C60CAA0D11}"/>
              </a:ext>
            </a:extLst>
          </p:cNvPr>
          <p:cNvSpPr>
            <a:spLocks noChangeArrowheads="1"/>
          </p:cNvSpPr>
          <p:nvPr/>
        </p:nvSpPr>
        <p:spPr bwMode="auto">
          <a:xfrm>
            <a:off x="1937595" y="1726251"/>
            <a:ext cx="3533775" cy="3406659"/>
          </a:xfrm>
          <a:prstGeom prst="triangle">
            <a:avLst>
              <a:gd name="adj" fmla="val 50000"/>
            </a:avLst>
          </a:prstGeom>
          <a:noFill/>
          <a:ln w="76200">
            <a:solidFill>
              <a:schemeClr val="accent1"/>
            </a:solidFill>
            <a:miter lim="800000"/>
            <a:headEnd/>
            <a:tailEnd/>
          </a:ln>
        </p:spPr>
        <p:txBody>
          <a:bodyPr wrap="none" anchor="ctr"/>
          <a:lstStyle/>
          <a:p>
            <a:pPr algn="ctr"/>
            <a:endParaRPr lang="en-US" sz="2400" dirty="0"/>
          </a:p>
        </p:txBody>
      </p:sp>
      <p:sp>
        <p:nvSpPr>
          <p:cNvPr id="5" name="Text Box 5">
            <a:extLst>
              <a:ext uri="{FF2B5EF4-FFF2-40B4-BE49-F238E27FC236}">
                <a16:creationId xmlns:a16="http://schemas.microsoft.com/office/drawing/2014/main" id="{D6C285C8-3C62-45EC-B185-253D2BBDAFA1}"/>
              </a:ext>
            </a:extLst>
          </p:cNvPr>
          <p:cNvSpPr txBox="1">
            <a:spLocks noChangeArrowheads="1"/>
          </p:cNvSpPr>
          <p:nvPr/>
        </p:nvSpPr>
        <p:spPr bwMode="auto">
          <a:xfrm>
            <a:off x="3184597" y="2485055"/>
            <a:ext cx="1047750" cy="369332"/>
          </a:xfrm>
          <a:prstGeom prst="rect">
            <a:avLst/>
          </a:prstGeom>
          <a:noFill/>
          <a:ln w="38100">
            <a:noFill/>
            <a:miter lim="800000"/>
            <a:headEnd/>
            <a:tailEnd/>
          </a:ln>
        </p:spPr>
        <p:txBody>
          <a:bodyPr>
            <a:spAutoFit/>
          </a:bodyPr>
          <a:lstStyle/>
          <a:p>
            <a:pPr algn="ctr">
              <a:spcBef>
                <a:spcPct val="50000"/>
              </a:spcBef>
            </a:pPr>
            <a:r>
              <a:rPr lang="en-US" dirty="0"/>
              <a:t>2 - 5%</a:t>
            </a:r>
          </a:p>
        </p:txBody>
      </p:sp>
      <p:sp>
        <p:nvSpPr>
          <p:cNvPr id="6" name="Text Box 6">
            <a:extLst>
              <a:ext uri="{FF2B5EF4-FFF2-40B4-BE49-F238E27FC236}">
                <a16:creationId xmlns:a16="http://schemas.microsoft.com/office/drawing/2014/main" id="{7E806FAE-E495-4997-80C7-6D92E4BD649E}"/>
              </a:ext>
            </a:extLst>
          </p:cNvPr>
          <p:cNvSpPr txBox="1">
            <a:spLocks noChangeArrowheads="1"/>
          </p:cNvSpPr>
          <p:nvPr/>
        </p:nvSpPr>
        <p:spPr bwMode="auto">
          <a:xfrm>
            <a:off x="3165547" y="3313730"/>
            <a:ext cx="1047750" cy="369332"/>
          </a:xfrm>
          <a:prstGeom prst="rect">
            <a:avLst/>
          </a:prstGeom>
          <a:noFill/>
          <a:ln w="38100">
            <a:noFill/>
            <a:miter lim="800000"/>
            <a:headEnd/>
            <a:tailEnd/>
          </a:ln>
        </p:spPr>
        <p:txBody>
          <a:bodyPr>
            <a:spAutoFit/>
          </a:bodyPr>
          <a:lstStyle/>
          <a:p>
            <a:pPr algn="ctr">
              <a:spcBef>
                <a:spcPct val="50000"/>
              </a:spcBef>
            </a:pPr>
            <a:r>
              <a:rPr lang="en-US" dirty="0"/>
              <a:t>15%</a:t>
            </a:r>
          </a:p>
        </p:txBody>
      </p:sp>
      <p:sp>
        <p:nvSpPr>
          <p:cNvPr id="7" name="Text Box 7">
            <a:extLst>
              <a:ext uri="{FF2B5EF4-FFF2-40B4-BE49-F238E27FC236}">
                <a16:creationId xmlns:a16="http://schemas.microsoft.com/office/drawing/2014/main" id="{49018F8A-FB2C-4B1C-86B2-C2F364DF31DB}"/>
              </a:ext>
            </a:extLst>
          </p:cNvPr>
          <p:cNvSpPr txBox="1">
            <a:spLocks noChangeArrowheads="1"/>
          </p:cNvSpPr>
          <p:nvPr/>
        </p:nvSpPr>
        <p:spPr bwMode="auto">
          <a:xfrm>
            <a:off x="3175072" y="4542455"/>
            <a:ext cx="1047750" cy="369332"/>
          </a:xfrm>
          <a:prstGeom prst="rect">
            <a:avLst/>
          </a:prstGeom>
          <a:noFill/>
          <a:ln w="38100">
            <a:noFill/>
            <a:miter lim="800000"/>
            <a:headEnd/>
            <a:tailEnd/>
          </a:ln>
        </p:spPr>
        <p:txBody>
          <a:bodyPr>
            <a:spAutoFit/>
          </a:bodyPr>
          <a:lstStyle/>
          <a:p>
            <a:pPr algn="ctr">
              <a:spcBef>
                <a:spcPct val="50000"/>
              </a:spcBef>
            </a:pPr>
            <a:r>
              <a:rPr lang="en-US" dirty="0"/>
              <a:t>80%</a:t>
            </a:r>
          </a:p>
        </p:txBody>
      </p:sp>
      <p:sp>
        <p:nvSpPr>
          <p:cNvPr id="8" name="Text Box 8">
            <a:extLst>
              <a:ext uri="{FF2B5EF4-FFF2-40B4-BE49-F238E27FC236}">
                <a16:creationId xmlns:a16="http://schemas.microsoft.com/office/drawing/2014/main" id="{29B688B3-2D36-4A67-B153-74BF617FBDFF}"/>
              </a:ext>
            </a:extLst>
          </p:cNvPr>
          <p:cNvSpPr txBox="1">
            <a:spLocks noChangeArrowheads="1"/>
          </p:cNvSpPr>
          <p:nvPr/>
        </p:nvSpPr>
        <p:spPr bwMode="auto">
          <a:xfrm>
            <a:off x="863106" y="1848199"/>
            <a:ext cx="1752600" cy="923330"/>
          </a:xfrm>
          <a:prstGeom prst="rect">
            <a:avLst/>
          </a:prstGeom>
          <a:noFill/>
          <a:ln w="38100">
            <a:noFill/>
            <a:miter lim="800000"/>
            <a:headEnd/>
            <a:tailEnd/>
          </a:ln>
        </p:spPr>
        <p:txBody>
          <a:bodyPr>
            <a:spAutoFit/>
          </a:bodyPr>
          <a:lstStyle/>
          <a:p>
            <a:pPr algn="ctr">
              <a:spcBef>
                <a:spcPct val="50000"/>
              </a:spcBef>
            </a:pPr>
            <a:r>
              <a:rPr lang="en-US" dirty="0"/>
              <a:t>More </a:t>
            </a:r>
            <a:br>
              <a:rPr lang="en-US" dirty="0"/>
            </a:br>
            <a:r>
              <a:rPr lang="en-US" dirty="0"/>
              <a:t>complex </a:t>
            </a:r>
            <a:br>
              <a:rPr lang="en-US" dirty="0"/>
            </a:br>
            <a:r>
              <a:rPr lang="en-US" dirty="0"/>
              <a:t>needs</a:t>
            </a:r>
          </a:p>
        </p:txBody>
      </p:sp>
      <p:sp>
        <p:nvSpPr>
          <p:cNvPr id="9" name="Text Box 9">
            <a:extLst>
              <a:ext uri="{FF2B5EF4-FFF2-40B4-BE49-F238E27FC236}">
                <a16:creationId xmlns:a16="http://schemas.microsoft.com/office/drawing/2014/main" id="{97F367B1-AA83-4BCE-B080-547D356CCAC0}"/>
              </a:ext>
            </a:extLst>
          </p:cNvPr>
          <p:cNvSpPr txBox="1">
            <a:spLocks noChangeArrowheads="1"/>
          </p:cNvSpPr>
          <p:nvPr/>
        </p:nvSpPr>
        <p:spPr bwMode="auto">
          <a:xfrm>
            <a:off x="753182" y="4101651"/>
            <a:ext cx="1752600" cy="923330"/>
          </a:xfrm>
          <a:prstGeom prst="rect">
            <a:avLst/>
          </a:prstGeom>
          <a:noFill/>
          <a:ln w="38100">
            <a:noFill/>
            <a:miter lim="800000"/>
            <a:headEnd/>
            <a:tailEnd/>
          </a:ln>
        </p:spPr>
        <p:txBody>
          <a:bodyPr>
            <a:spAutoFit/>
          </a:bodyPr>
          <a:lstStyle/>
          <a:p>
            <a:pPr algn="ctr">
              <a:spcBef>
                <a:spcPct val="50000"/>
              </a:spcBef>
            </a:pPr>
            <a:r>
              <a:rPr lang="en-US" dirty="0"/>
              <a:t>Less </a:t>
            </a:r>
            <a:br>
              <a:rPr lang="en-US" dirty="0"/>
            </a:br>
            <a:r>
              <a:rPr lang="en-US" dirty="0"/>
              <a:t>complex </a:t>
            </a:r>
            <a:br>
              <a:rPr lang="en-US" dirty="0"/>
            </a:br>
            <a:r>
              <a:rPr lang="en-US" dirty="0"/>
              <a:t>needs</a:t>
            </a:r>
          </a:p>
        </p:txBody>
      </p:sp>
      <p:sp>
        <p:nvSpPr>
          <p:cNvPr id="10" name="AutoShape 11">
            <a:extLst>
              <a:ext uri="{FF2B5EF4-FFF2-40B4-BE49-F238E27FC236}">
                <a16:creationId xmlns:a16="http://schemas.microsoft.com/office/drawing/2014/main" id="{12655F35-7297-4194-BA49-E14ED7A0149E}"/>
              </a:ext>
            </a:extLst>
          </p:cNvPr>
          <p:cNvSpPr>
            <a:spLocks/>
          </p:cNvSpPr>
          <p:nvPr/>
        </p:nvSpPr>
        <p:spPr bwMode="auto">
          <a:xfrm>
            <a:off x="4414806" y="1726250"/>
            <a:ext cx="279400" cy="1143000"/>
          </a:xfrm>
          <a:prstGeom prst="rightBrace">
            <a:avLst>
              <a:gd name="adj1" fmla="val 34091"/>
              <a:gd name="adj2" fmla="val 50000"/>
            </a:avLst>
          </a:prstGeom>
          <a:noFill/>
          <a:ln w="38100">
            <a:solidFill>
              <a:schemeClr val="accent1"/>
            </a:solidFill>
            <a:round/>
            <a:headEnd/>
            <a:tailEnd/>
          </a:ln>
        </p:spPr>
        <p:txBody>
          <a:bodyPr wrap="none" anchor="ctr"/>
          <a:lstStyle/>
          <a:p>
            <a:endParaRPr lang="en-US" dirty="0"/>
          </a:p>
        </p:txBody>
      </p:sp>
      <p:sp>
        <p:nvSpPr>
          <p:cNvPr id="11" name="Text Box 12">
            <a:extLst>
              <a:ext uri="{FF2B5EF4-FFF2-40B4-BE49-F238E27FC236}">
                <a16:creationId xmlns:a16="http://schemas.microsoft.com/office/drawing/2014/main" id="{53EFC92E-DA5F-46F9-BEDA-D2080C8295ED}"/>
              </a:ext>
            </a:extLst>
          </p:cNvPr>
          <p:cNvSpPr txBox="1">
            <a:spLocks noChangeArrowheads="1"/>
          </p:cNvSpPr>
          <p:nvPr/>
        </p:nvSpPr>
        <p:spPr bwMode="auto">
          <a:xfrm>
            <a:off x="4660973" y="1726250"/>
            <a:ext cx="1304925" cy="1338828"/>
          </a:xfrm>
          <a:prstGeom prst="rect">
            <a:avLst/>
          </a:prstGeom>
          <a:noFill/>
          <a:ln w="38100">
            <a:noFill/>
            <a:miter lim="800000"/>
            <a:headEnd/>
            <a:tailEnd/>
          </a:ln>
        </p:spPr>
        <p:txBody>
          <a:bodyPr wrap="square">
            <a:spAutoFit/>
          </a:bodyPr>
          <a:lstStyle/>
          <a:p>
            <a:pPr>
              <a:spcBef>
                <a:spcPct val="50000"/>
              </a:spcBef>
            </a:pPr>
            <a:r>
              <a:rPr lang="en-US" dirty="0"/>
              <a:t>Intensive</a:t>
            </a:r>
            <a:br>
              <a:rPr lang="en-US" dirty="0"/>
            </a:br>
            <a:r>
              <a:rPr lang="en-US" dirty="0"/>
              <a:t>Services – 60% of</a:t>
            </a:r>
          </a:p>
          <a:p>
            <a:pPr>
              <a:spcBef>
                <a:spcPct val="50000"/>
              </a:spcBef>
            </a:pPr>
            <a:r>
              <a:rPr lang="en-US" dirty="0"/>
              <a:t>$$$</a:t>
            </a:r>
          </a:p>
        </p:txBody>
      </p:sp>
      <p:sp>
        <p:nvSpPr>
          <p:cNvPr id="12" name="AutoShape 13">
            <a:extLst>
              <a:ext uri="{FF2B5EF4-FFF2-40B4-BE49-F238E27FC236}">
                <a16:creationId xmlns:a16="http://schemas.microsoft.com/office/drawing/2014/main" id="{6D23FEAB-7C9F-48A3-B736-C6903363627A}"/>
              </a:ext>
            </a:extLst>
          </p:cNvPr>
          <p:cNvSpPr>
            <a:spLocks/>
          </p:cNvSpPr>
          <p:nvPr/>
        </p:nvSpPr>
        <p:spPr bwMode="auto">
          <a:xfrm>
            <a:off x="5766772" y="1721675"/>
            <a:ext cx="203200" cy="2247900"/>
          </a:xfrm>
          <a:prstGeom prst="rightBrace">
            <a:avLst>
              <a:gd name="adj1" fmla="val 92187"/>
              <a:gd name="adj2" fmla="val 50000"/>
            </a:avLst>
          </a:prstGeom>
          <a:noFill/>
          <a:ln w="38100">
            <a:solidFill>
              <a:schemeClr val="accent1"/>
            </a:solidFill>
            <a:round/>
            <a:headEnd/>
            <a:tailEnd/>
          </a:ln>
        </p:spPr>
        <p:txBody>
          <a:bodyPr wrap="none" anchor="ctr"/>
          <a:lstStyle/>
          <a:p>
            <a:pPr algn="ctr"/>
            <a:endParaRPr lang="en-US" sz="2000" dirty="0"/>
          </a:p>
        </p:txBody>
      </p:sp>
      <p:sp>
        <p:nvSpPr>
          <p:cNvPr id="13" name="Text Box 14">
            <a:extLst>
              <a:ext uri="{FF2B5EF4-FFF2-40B4-BE49-F238E27FC236}">
                <a16:creationId xmlns:a16="http://schemas.microsoft.com/office/drawing/2014/main" id="{33C54506-1ECE-498D-A73A-1F83E843AABE}"/>
              </a:ext>
            </a:extLst>
          </p:cNvPr>
          <p:cNvSpPr txBox="1">
            <a:spLocks noChangeArrowheads="1"/>
          </p:cNvSpPr>
          <p:nvPr/>
        </p:nvSpPr>
        <p:spPr bwMode="auto">
          <a:xfrm>
            <a:off x="5975423" y="2229487"/>
            <a:ext cx="1704975" cy="1754326"/>
          </a:xfrm>
          <a:prstGeom prst="rect">
            <a:avLst/>
          </a:prstGeom>
          <a:noFill/>
          <a:ln w="38100">
            <a:noFill/>
            <a:miter lim="800000"/>
            <a:headEnd/>
            <a:tailEnd/>
          </a:ln>
        </p:spPr>
        <p:txBody>
          <a:bodyPr wrap="square">
            <a:spAutoFit/>
          </a:bodyPr>
          <a:lstStyle/>
          <a:p>
            <a:pPr>
              <a:spcBef>
                <a:spcPct val="50000"/>
              </a:spcBef>
            </a:pPr>
            <a:r>
              <a:rPr lang="en-US" dirty="0"/>
              <a:t>Home and community services and supports; early intervention–35% of $$</a:t>
            </a:r>
          </a:p>
        </p:txBody>
      </p:sp>
      <p:sp>
        <p:nvSpPr>
          <p:cNvPr id="14" name="AutoShape 15">
            <a:extLst>
              <a:ext uri="{FF2B5EF4-FFF2-40B4-BE49-F238E27FC236}">
                <a16:creationId xmlns:a16="http://schemas.microsoft.com/office/drawing/2014/main" id="{4DD862D7-F52D-4BEE-A34A-8F93196DF7B2}"/>
              </a:ext>
            </a:extLst>
          </p:cNvPr>
          <p:cNvSpPr>
            <a:spLocks/>
          </p:cNvSpPr>
          <p:nvPr/>
        </p:nvSpPr>
        <p:spPr bwMode="auto">
          <a:xfrm>
            <a:off x="7380045" y="1721676"/>
            <a:ext cx="222250" cy="3436480"/>
          </a:xfrm>
          <a:prstGeom prst="rightBrace">
            <a:avLst>
              <a:gd name="adj1" fmla="val 147857"/>
              <a:gd name="adj2" fmla="val 50000"/>
            </a:avLst>
          </a:prstGeom>
          <a:noFill/>
          <a:ln w="38100">
            <a:solidFill>
              <a:schemeClr val="accent1"/>
            </a:solidFill>
            <a:round/>
            <a:headEnd/>
            <a:tailEnd/>
          </a:ln>
        </p:spPr>
        <p:txBody>
          <a:bodyPr wrap="none" anchor="ctr"/>
          <a:lstStyle/>
          <a:p>
            <a:pPr algn="ctr"/>
            <a:endParaRPr lang="en-US" sz="2000" dirty="0"/>
          </a:p>
        </p:txBody>
      </p:sp>
      <p:sp>
        <p:nvSpPr>
          <p:cNvPr id="15" name="Text Box 16">
            <a:extLst>
              <a:ext uri="{FF2B5EF4-FFF2-40B4-BE49-F238E27FC236}">
                <a16:creationId xmlns:a16="http://schemas.microsoft.com/office/drawing/2014/main" id="{8E8B722E-81C6-4C18-8E7A-2300148A8534}"/>
              </a:ext>
            </a:extLst>
          </p:cNvPr>
          <p:cNvSpPr txBox="1">
            <a:spLocks noChangeArrowheads="1"/>
          </p:cNvSpPr>
          <p:nvPr/>
        </p:nvSpPr>
        <p:spPr bwMode="auto">
          <a:xfrm>
            <a:off x="7599048" y="2741109"/>
            <a:ext cx="1485900" cy="1477328"/>
          </a:xfrm>
          <a:prstGeom prst="rect">
            <a:avLst/>
          </a:prstGeom>
          <a:noFill/>
          <a:ln w="38100">
            <a:noFill/>
            <a:miter lim="800000"/>
            <a:headEnd/>
            <a:tailEnd/>
          </a:ln>
        </p:spPr>
        <p:txBody>
          <a:bodyPr>
            <a:spAutoFit/>
          </a:bodyPr>
          <a:lstStyle/>
          <a:p>
            <a:pPr>
              <a:spcBef>
                <a:spcPct val="50000"/>
              </a:spcBef>
            </a:pPr>
            <a:r>
              <a:rPr lang="en-US" dirty="0"/>
              <a:t>Prevention and Universal Health Promotion – 5% of $</a:t>
            </a:r>
          </a:p>
        </p:txBody>
      </p:sp>
      <p:sp>
        <p:nvSpPr>
          <p:cNvPr id="16" name="Line 20">
            <a:extLst>
              <a:ext uri="{FF2B5EF4-FFF2-40B4-BE49-F238E27FC236}">
                <a16:creationId xmlns:a16="http://schemas.microsoft.com/office/drawing/2014/main" id="{36D60946-9A67-4998-B80D-94FC0E249836}"/>
              </a:ext>
            </a:extLst>
          </p:cNvPr>
          <p:cNvSpPr>
            <a:spLocks noChangeShapeType="1"/>
          </p:cNvSpPr>
          <p:nvPr/>
        </p:nvSpPr>
        <p:spPr bwMode="auto">
          <a:xfrm>
            <a:off x="1672056" y="2869487"/>
            <a:ext cx="0" cy="1219200"/>
          </a:xfrm>
          <a:prstGeom prst="line">
            <a:avLst/>
          </a:prstGeom>
          <a:noFill/>
          <a:ln w="9525">
            <a:solidFill>
              <a:schemeClr val="tx1"/>
            </a:solidFill>
            <a:round/>
            <a:headEnd type="triangle" w="med" len="med"/>
            <a:tailEnd type="triangle" w="med" len="med"/>
          </a:ln>
        </p:spPr>
        <p:txBody>
          <a:bodyPr/>
          <a:lstStyle/>
          <a:p>
            <a:endParaRPr lang="en-US" dirty="0"/>
          </a:p>
        </p:txBody>
      </p:sp>
      <p:sp>
        <p:nvSpPr>
          <p:cNvPr id="17" name="Rectangle 16">
            <a:extLst>
              <a:ext uri="{FF2B5EF4-FFF2-40B4-BE49-F238E27FC236}">
                <a16:creationId xmlns:a16="http://schemas.microsoft.com/office/drawing/2014/main" id="{2D285D1B-45CA-477D-B6A2-E95753B06676}"/>
              </a:ext>
            </a:extLst>
          </p:cNvPr>
          <p:cNvSpPr>
            <a:spLocks noChangeArrowheads="1"/>
          </p:cNvSpPr>
          <p:nvPr/>
        </p:nvSpPr>
        <p:spPr bwMode="auto">
          <a:xfrm>
            <a:off x="1515294" y="6328406"/>
            <a:ext cx="5312616"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pic>
        <p:nvPicPr>
          <p:cNvPr id="18" name="Picture 17">
            <a:extLst>
              <a:ext uri="{FF2B5EF4-FFF2-40B4-BE49-F238E27FC236}">
                <a16:creationId xmlns:a16="http://schemas.microsoft.com/office/drawing/2014/main" id="{2B2FD0C4-1E18-4AEC-ADB1-609F5F782C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7859" y="5775002"/>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rimer cover">
            <a:extLst>
              <a:ext uri="{FF2B5EF4-FFF2-40B4-BE49-F238E27FC236}">
                <a16:creationId xmlns:a16="http://schemas.microsoft.com/office/drawing/2014/main" id="{F1332604-D990-48E9-BF1C-940F1C849F3F}"/>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342046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4CA8-3630-4895-8C2F-EED520345AB6}"/>
              </a:ext>
            </a:extLst>
          </p:cNvPr>
          <p:cNvSpPr>
            <a:spLocks noGrp="1"/>
          </p:cNvSpPr>
          <p:nvPr>
            <p:ph type="title"/>
          </p:nvPr>
        </p:nvSpPr>
        <p:spPr/>
        <p:txBody>
          <a:bodyPr>
            <a:normAutofit/>
          </a:bodyPr>
          <a:lstStyle/>
          <a:p>
            <a:r>
              <a:rPr lang="en-US" altLang="en-US" b="1" dirty="0">
                <a:cs typeface="Calibri" panose="020F0502020204030204" pitchFamily="34" charset="0"/>
              </a:rPr>
              <a:t>The New Jersey Children’s System of Care - CSOC</a:t>
            </a:r>
            <a:r>
              <a:rPr lang="en-US" altLang="en-US" b="1" dirty="0">
                <a:solidFill>
                  <a:schemeClr val="bg1"/>
                </a:solidFill>
                <a:cs typeface="Calibri" panose="020F0502020204030204" pitchFamily="34" charset="0"/>
              </a:rPr>
              <a:t> </a:t>
            </a:r>
            <a:r>
              <a:rPr lang="en-US" altLang="en-US" b="1" dirty="0">
                <a:cs typeface="Calibri" panose="020F0502020204030204" pitchFamily="34" charset="0"/>
              </a:rPr>
              <a:t> </a:t>
            </a:r>
            <a:endParaRPr lang="en-US" dirty="0"/>
          </a:p>
        </p:txBody>
      </p:sp>
      <p:grpSp>
        <p:nvGrpSpPr>
          <p:cNvPr id="6" name="Group 5">
            <a:extLst>
              <a:ext uri="{FF2B5EF4-FFF2-40B4-BE49-F238E27FC236}">
                <a16:creationId xmlns:a16="http://schemas.microsoft.com/office/drawing/2014/main" id="{A5851D3E-3015-4F03-8CA2-C654E3E70EA1}"/>
              </a:ext>
            </a:extLst>
          </p:cNvPr>
          <p:cNvGrpSpPr/>
          <p:nvPr/>
        </p:nvGrpSpPr>
        <p:grpSpPr>
          <a:xfrm>
            <a:off x="2518768" y="1722836"/>
            <a:ext cx="5875735" cy="3713559"/>
            <a:chOff x="1759149" y="1688902"/>
            <a:chExt cx="5875735" cy="3713559"/>
          </a:xfrm>
        </p:grpSpPr>
        <p:sp>
          <p:nvSpPr>
            <p:cNvPr id="7" name="Oval 2">
              <a:extLst>
                <a:ext uri="{FF2B5EF4-FFF2-40B4-BE49-F238E27FC236}">
                  <a16:creationId xmlns:a16="http://schemas.microsoft.com/office/drawing/2014/main" id="{665F132B-7967-4A55-9DCF-476CCCC9B169}"/>
                </a:ext>
              </a:extLst>
            </p:cNvPr>
            <p:cNvSpPr>
              <a:spLocks noChangeArrowheads="1"/>
            </p:cNvSpPr>
            <p:nvPr/>
          </p:nvSpPr>
          <p:spPr bwMode="auto">
            <a:xfrm>
              <a:off x="1759149" y="1688902"/>
              <a:ext cx="5875735" cy="3713559"/>
            </a:xfrm>
            <a:prstGeom prst="ellipse">
              <a:avLst/>
            </a:prstGeom>
            <a:gradFill rotWithShape="1">
              <a:gsLst>
                <a:gs pos="0">
                  <a:schemeClr val="bg1"/>
                </a:gs>
                <a:gs pos="100000">
                  <a:srgbClr val="3366CC">
                    <a:alpha val="2000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64870" tIns="32435" rIns="64870" bIns="3243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350" dirty="0">
                <a:latin typeface="Arial" panose="020B0604020202020204" pitchFamily="34" charset="0"/>
              </a:endParaRPr>
            </a:p>
          </p:txBody>
        </p:sp>
        <p:grpSp>
          <p:nvGrpSpPr>
            <p:cNvPr id="8" name="Group 10">
              <a:extLst>
                <a:ext uri="{FF2B5EF4-FFF2-40B4-BE49-F238E27FC236}">
                  <a16:creationId xmlns:a16="http://schemas.microsoft.com/office/drawing/2014/main" id="{C6C47F37-76DE-406D-8676-1C362D61A367}"/>
                </a:ext>
              </a:extLst>
            </p:cNvPr>
            <p:cNvGrpSpPr>
              <a:grpSpLocks/>
            </p:cNvGrpSpPr>
            <p:nvPr/>
          </p:nvGrpSpPr>
          <p:grpSpPr bwMode="auto">
            <a:xfrm>
              <a:off x="3686175" y="1760935"/>
              <a:ext cx="1770460" cy="3352800"/>
              <a:chOff x="4074" y="1050"/>
              <a:chExt cx="1561" cy="3003"/>
            </a:xfrm>
          </p:grpSpPr>
          <p:sp>
            <p:nvSpPr>
              <p:cNvPr id="53" name="Freeform 11">
                <a:extLst>
                  <a:ext uri="{FF2B5EF4-FFF2-40B4-BE49-F238E27FC236}">
                    <a16:creationId xmlns:a16="http://schemas.microsoft.com/office/drawing/2014/main" id="{F2767491-544B-4C89-BFC1-2699E4244C0E}"/>
                  </a:ext>
                </a:extLst>
              </p:cNvPr>
              <p:cNvSpPr>
                <a:spLocks/>
              </p:cNvSpPr>
              <p:nvPr/>
            </p:nvSpPr>
            <p:spPr bwMode="auto">
              <a:xfrm>
                <a:off x="5103" y="1824"/>
                <a:ext cx="308" cy="182"/>
              </a:xfrm>
              <a:custGeom>
                <a:avLst/>
                <a:gdLst>
                  <a:gd name="T0" fmla="*/ 105 w 308"/>
                  <a:gd name="T1" fmla="*/ 9 h 182"/>
                  <a:gd name="T2" fmla="*/ 113 w 308"/>
                  <a:gd name="T3" fmla="*/ 17 h 182"/>
                  <a:gd name="T4" fmla="*/ 123 w 308"/>
                  <a:gd name="T5" fmla="*/ 23 h 182"/>
                  <a:gd name="T6" fmla="*/ 138 w 308"/>
                  <a:gd name="T7" fmla="*/ 24 h 182"/>
                  <a:gd name="T8" fmla="*/ 145 w 308"/>
                  <a:gd name="T9" fmla="*/ 29 h 182"/>
                  <a:gd name="T10" fmla="*/ 157 w 308"/>
                  <a:gd name="T11" fmla="*/ 27 h 182"/>
                  <a:gd name="T12" fmla="*/ 164 w 308"/>
                  <a:gd name="T13" fmla="*/ 21 h 182"/>
                  <a:gd name="T14" fmla="*/ 199 w 308"/>
                  <a:gd name="T15" fmla="*/ 32 h 182"/>
                  <a:gd name="T16" fmla="*/ 258 w 308"/>
                  <a:gd name="T17" fmla="*/ 63 h 182"/>
                  <a:gd name="T18" fmla="*/ 285 w 308"/>
                  <a:gd name="T19" fmla="*/ 61 h 182"/>
                  <a:gd name="T20" fmla="*/ 292 w 308"/>
                  <a:gd name="T21" fmla="*/ 66 h 182"/>
                  <a:gd name="T22" fmla="*/ 297 w 308"/>
                  <a:gd name="T23" fmla="*/ 97 h 182"/>
                  <a:gd name="T24" fmla="*/ 261 w 308"/>
                  <a:gd name="T25" fmla="*/ 114 h 182"/>
                  <a:gd name="T26" fmla="*/ 246 w 308"/>
                  <a:gd name="T27" fmla="*/ 132 h 182"/>
                  <a:gd name="T28" fmla="*/ 246 w 308"/>
                  <a:gd name="T29" fmla="*/ 149 h 182"/>
                  <a:gd name="T30" fmla="*/ 244 w 308"/>
                  <a:gd name="T31" fmla="*/ 165 h 182"/>
                  <a:gd name="T32" fmla="*/ 248 w 308"/>
                  <a:gd name="T33" fmla="*/ 177 h 182"/>
                  <a:gd name="T34" fmla="*/ 238 w 308"/>
                  <a:gd name="T35" fmla="*/ 173 h 182"/>
                  <a:gd name="T36" fmla="*/ 234 w 308"/>
                  <a:gd name="T37" fmla="*/ 166 h 182"/>
                  <a:gd name="T38" fmla="*/ 225 w 308"/>
                  <a:gd name="T39" fmla="*/ 171 h 182"/>
                  <a:gd name="T40" fmla="*/ 216 w 308"/>
                  <a:gd name="T41" fmla="*/ 170 h 182"/>
                  <a:gd name="T42" fmla="*/ 210 w 308"/>
                  <a:gd name="T43" fmla="*/ 172 h 182"/>
                  <a:gd name="T44" fmla="*/ 200 w 308"/>
                  <a:gd name="T45" fmla="*/ 170 h 182"/>
                  <a:gd name="T46" fmla="*/ 192 w 308"/>
                  <a:gd name="T47" fmla="*/ 175 h 182"/>
                  <a:gd name="T48" fmla="*/ 154 w 308"/>
                  <a:gd name="T49" fmla="*/ 175 h 182"/>
                  <a:gd name="T50" fmla="*/ 150 w 308"/>
                  <a:gd name="T51" fmla="*/ 164 h 182"/>
                  <a:gd name="T52" fmla="*/ 128 w 308"/>
                  <a:gd name="T53" fmla="*/ 163 h 182"/>
                  <a:gd name="T54" fmla="*/ 86 w 308"/>
                  <a:gd name="T55" fmla="*/ 168 h 182"/>
                  <a:gd name="T56" fmla="*/ 33 w 308"/>
                  <a:gd name="T57" fmla="*/ 173 h 182"/>
                  <a:gd name="T58" fmla="*/ 4 w 308"/>
                  <a:gd name="T59" fmla="*/ 178 h 182"/>
                  <a:gd name="T60" fmla="*/ 7 w 308"/>
                  <a:gd name="T61" fmla="*/ 169 h 182"/>
                  <a:gd name="T62" fmla="*/ 12 w 308"/>
                  <a:gd name="T63" fmla="*/ 165 h 182"/>
                  <a:gd name="T64" fmla="*/ 21 w 308"/>
                  <a:gd name="T65" fmla="*/ 160 h 182"/>
                  <a:gd name="T66" fmla="*/ 26 w 308"/>
                  <a:gd name="T67" fmla="*/ 156 h 182"/>
                  <a:gd name="T68" fmla="*/ 35 w 308"/>
                  <a:gd name="T69" fmla="*/ 149 h 182"/>
                  <a:gd name="T70" fmla="*/ 38 w 308"/>
                  <a:gd name="T71" fmla="*/ 141 h 182"/>
                  <a:gd name="T72" fmla="*/ 44 w 308"/>
                  <a:gd name="T73" fmla="*/ 136 h 182"/>
                  <a:gd name="T74" fmla="*/ 45 w 308"/>
                  <a:gd name="T75" fmla="*/ 125 h 182"/>
                  <a:gd name="T76" fmla="*/ 49 w 308"/>
                  <a:gd name="T77" fmla="*/ 119 h 182"/>
                  <a:gd name="T78" fmla="*/ 53 w 308"/>
                  <a:gd name="T79" fmla="*/ 110 h 182"/>
                  <a:gd name="T80" fmla="*/ 57 w 308"/>
                  <a:gd name="T81" fmla="*/ 104 h 182"/>
                  <a:gd name="T82" fmla="*/ 58 w 308"/>
                  <a:gd name="T83" fmla="*/ 94 h 182"/>
                  <a:gd name="T84" fmla="*/ 53 w 308"/>
                  <a:gd name="T85" fmla="*/ 89 h 182"/>
                  <a:gd name="T86" fmla="*/ 46 w 308"/>
                  <a:gd name="T87" fmla="*/ 95 h 182"/>
                  <a:gd name="T88" fmla="*/ 41 w 308"/>
                  <a:gd name="T89" fmla="*/ 100 h 182"/>
                  <a:gd name="T90" fmla="*/ 36 w 308"/>
                  <a:gd name="T91" fmla="*/ 94 h 182"/>
                  <a:gd name="T92" fmla="*/ 27 w 308"/>
                  <a:gd name="T93" fmla="*/ 92 h 182"/>
                  <a:gd name="T94" fmla="*/ 21 w 308"/>
                  <a:gd name="T95" fmla="*/ 98 h 182"/>
                  <a:gd name="T96" fmla="*/ 4 w 308"/>
                  <a:gd name="T97" fmla="*/ 80 h 182"/>
                  <a:gd name="T98" fmla="*/ 9 w 308"/>
                  <a:gd name="T99" fmla="*/ 75 h 182"/>
                  <a:gd name="T100" fmla="*/ 10 w 308"/>
                  <a:gd name="T101" fmla="*/ 68 h 182"/>
                  <a:gd name="T102" fmla="*/ 18 w 308"/>
                  <a:gd name="T103" fmla="*/ 63 h 182"/>
                  <a:gd name="T104" fmla="*/ 24 w 308"/>
                  <a:gd name="T105" fmla="*/ 58 h 182"/>
                  <a:gd name="T106" fmla="*/ 31 w 308"/>
                  <a:gd name="T107" fmla="*/ 53 h 182"/>
                  <a:gd name="T108" fmla="*/ 36 w 308"/>
                  <a:gd name="T109" fmla="*/ 46 h 182"/>
                  <a:gd name="T110" fmla="*/ 44 w 308"/>
                  <a:gd name="T111" fmla="*/ 42 h 182"/>
                  <a:gd name="T112" fmla="*/ 51 w 308"/>
                  <a:gd name="T113" fmla="*/ 34 h 182"/>
                  <a:gd name="T114" fmla="*/ 58 w 308"/>
                  <a:gd name="T115" fmla="*/ 26 h 182"/>
                  <a:gd name="T116" fmla="*/ 68 w 308"/>
                  <a:gd name="T117" fmla="*/ 25 h 182"/>
                  <a:gd name="T118" fmla="*/ 68 w 308"/>
                  <a:gd name="T119" fmla="*/ 16 h 182"/>
                  <a:gd name="T120" fmla="*/ 77 w 308"/>
                  <a:gd name="T121" fmla="*/ 15 h 182"/>
                  <a:gd name="T122" fmla="*/ 79 w 308"/>
                  <a:gd name="T123" fmla="*/ 8 h 182"/>
                  <a:gd name="T124" fmla="*/ 85 w 308"/>
                  <a:gd name="T125" fmla="*/ 6 h 1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8" h="182">
                    <a:moveTo>
                      <a:pt x="86" y="0"/>
                    </a:moveTo>
                    <a:lnTo>
                      <a:pt x="87" y="0"/>
                    </a:lnTo>
                    <a:lnTo>
                      <a:pt x="91" y="1"/>
                    </a:lnTo>
                    <a:lnTo>
                      <a:pt x="95" y="2"/>
                    </a:lnTo>
                    <a:lnTo>
                      <a:pt x="96" y="3"/>
                    </a:lnTo>
                    <a:lnTo>
                      <a:pt x="99" y="4"/>
                    </a:lnTo>
                    <a:lnTo>
                      <a:pt x="100" y="4"/>
                    </a:lnTo>
                    <a:lnTo>
                      <a:pt x="100" y="5"/>
                    </a:lnTo>
                    <a:lnTo>
                      <a:pt x="101" y="6"/>
                    </a:lnTo>
                    <a:lnTo>
                      <a:pt x="102" y="7"/>
                    </a:lnTo>
                    <a:lnTo>
                      <a:pt x="105" y="9"/>
                    </a:lnTo>
                    <a:lnTo>
                      <a:pt x="107" y="10"/>
                    </a:lnTo>
                    <a:lnTo>
                      <a:pt x="107" y="11"/>
                    </a:lnTo>
                    <a:lnTo>
                      <a:pt x="108" y="11"/>
                    </a:lnTo>
                    <a:lnTo>
                      <a:pt x="108" y="12"/>
                    </a:lnTo>
                    <a:lnTo>
                      <a:pt x="109" y="13"/>
                    </a:lnTo>
                    <a:lnTo>
                      <a:pt x="109" y="14"/>
                    </a:lnTo>
                    <a:lnTo>
                      <a:pt x="111" y="14"/>
                    </a:lnTo>
                    <a:lnTo>
                      <a:pt x="112" y="15"/>
                    </a:lnTo>
                    <a:lnTo>
                      <a:pt x="112" y="16"/>
                    </a:lnTo>
                    <a:lnTo>
                      <a:pt x="113" y="16"/>
                    </a:lnTo>
                    <a:lnTo>
                      <a:pt x="113" y="17"/>
                    </a:lnTo>
                    <a:lnTo>
                      <a:pt x="114" y="17"/>
                    </a:lnTo>
                    <a:lnTo>
                      <a:pt x="115" y="17"/>
                    </a:lnTo>
                    <a:lnTo>
                      <a:pt x="116" y="19"/>
                    </a:lnTo>
                    <a:lnTo>
                      <a:pt x="117" y="20"/>
                    </a:lnTo>
                    <a:lnTo>
                      <a:pt x="118" y="20"/>
                    </a:lnTo>
                    <a:lnTo>
                      <a:pt x="119" y="21"/>
                    </a:lnTo>
                    <a:lnTo>
                      <a:pt x="120" y="21"/>
                    </a:lnTo>
                    <a:lnTo>
                      <a:pt x="120" y="22"/>
                    </a:lnTo>
                    <a:lnTo>
                      <a:pt x="121" y="22"/>
                    </a:lnTo>
                    <a:lnTo>
                      <a:pt x="122" y="23"/>
                    </a:lnTo>
                    <a:lnTo>
                      <a:pt x="123" y="23"/>
                    </a:lnTo>
                    <a:lnTo>
                      <a:pt x="125" y="25"/>
                    </a:lnTo>
                    <a:lnTo>
                      <a:pt x="126" y="25"/>
                    </a:lnTo>
                    <a:lnTo>
                      <a:pt x="128" y="26"/>
                    </a:lnTo>
                    <a:lnTo>
                      <a:pt x="130" y="27"/>
                    </a:lnTo>
                    <a:lnTo>
                      <a:pt x="134" y="24"/>
                    </a:lnTo>
                    <a:lnTo>
                      <a:pt x="135" y="25"/>
                    </a:lnTo>
                    <a:lnTo>
                      <a:pt x="136" y="25"/>
                    </a:lnTo>
                    <a:lnTo>
                      <a:pt x="136" y="24"/>
                    </a:lnTo>
                    <a:lnTo>
                      <a:pt x="137" y="24"/>
                    </a:lnTo>
                    <a:lnTo>
                      <a:pt x="137" y="25"/>
                    </a:lnTo>
                    <a:lnTo>
                      <a:pt x="138" y="24"/>
                    </a:lnTo>
                    <a:lnTo>
                      <a:pt x="139" y="24"/>
                    </a:lnTo>
                    <a:lnTo>
                      <a:pt x="139" y="25"/>
                    </a:lnTo>
                    <a:lnTo>
                      <a:pt x="140" y="25"/>
                    </a:lnTo>
                    <a:lnTo>
                      <a:pt x="140" y="26"/>
                    </a:lnTo>
                    <a:lnTo>
                      <a:pt x="141" y="26"/>
                    </a:lnTo>
                    <a:lnTo>
                      <a:pt x="141" y="27"/>
                    </a:lnTo>
                    <a:lnTo>
                      <a:pt x="142" y="27"/>
                    </a:lnTo>
                    <a:lnTo>
                      <a:pt x="142" y="28"/>
                    </a:lnTo>
                    <a:lnTo>
                      <a:pt x="143" y="29"/>
                    </a:lnTo>
                    <a:lnTo>
                      <a:pt x="144" y="29"/>
                    </a:lnTo>
                    <a:lnTo>
                      <a:pt x="145" y="29"/>
                    </a:lnTo>
                    <a:lnTo>
                      <a:pt x="145" y="30"/>
                    </a:lnTo>
                    <a:lnTo>
                      <a:pt x="146" y="30"/>
                    </a:lnTo>
                    <a:lnTo>
                      <a:pt x="147" y="31"/>
                    </a:lnTo>
                    <a:lnTo>
                      <a:pt x="149" y="31"/>
                    </a:lnTo>
                    <a:lnTo>
                      <a:pt x="150" y="31"/>
                    </a:lnTo>
                    <a:lnTo>
                      <a:pt x="151" y="31"/>
                    </a:lnTo>
                    <a:lnTo>
                      <a:pt x="152" y="31"/>
                    </a:lnTo>
                    <a:lnTo>
                      <a:pt x="156" y="29"/>
                    </a:lnTo>
                    <a:lnTo>
                      <a:pt x="156" y="28"/>
                    </a:lnTo>
                    <a:lnTo>
                      <a:pt x="157" y="28"/>
                    </a:lnTo>
                    <a:lnTo>
                      <a:pt x="157" y="27"/>
                    </a:lnTo>
                    <a:lnTo>
                      <a:pt x="158" y="27"/>
                    </a:lnTo>
                    <a:lnTo>
                      <a:pt x="158" y="26"/>
                    </a:lnTo>
                    <a:lnTo>
                      <a:pt x="159" y="26"/>
                    </a:lnTo>
                    <a:lnTo>
                      <a:pt x="159" y="25"/>
                    </a:lnTo>
                    <a:lnTo>
                      <a:pt x="159" y="24"/>
                    </a:lnTo>
                    <a:lnTo>
                      <a:pt x="160" y="23"/>
                    </a:lnTo>
                    <a:lnTo>
                      <a:pt x="161" y="22"/>
                    </a:lnTo>
                    <a:lnTo>
                      <a:pt x="162" y="22"/>
                    </a:lnTo>
                    <a:lnTo>
                      <a:pt x="163" y="22"/>
                    </a:lnTo>
                    <a:lnTo>
                      <a:pt x="164" y="22"/>
                    </a:lnTo>
                    <a:lnTo>
                      <a:pt x="164" y="21"/>
                    </a:lnTo>
                    <a:lnTo>
                      <a:pt x="165" y="21"/>
                    </a:lnTo>
                    <a:lnTo>
                      <a:pt x="166" y="21"/>
                    </a:lnTo>
                    <a:lnTo>
                      <a:pt x="167" y="21"/>
                    </a:lnTo>
                    <a:lnTo>
                      <a:pt x="177" y="24"/>
                    </a:lnTo>
                    <a:lnTo>
                      <a:pt x="185" y="27"/>
                    </a:lnTo>
                    <a:lnTo>
                      <a:pt x="190" y="29"/>
                    </a:lnTo>
                    <a:lnTo>
                      <a:pt x="192" y="30"/>
                    </a:lnTo>
                    <a:lnTo>
                      <a:pt x="194" y="31"/>
                    </a:lnTo>
                    <a:lnTo>
                      <a:pt x="195" y="31"/>
                    </a:lnTo>
                    <a:lnTo>
                      <a:pt x="196" y="31"/>
                    </a:lnTo>
                    <a:lnTo>
                      <a:pt x="199" y="32"/>
                    </a:lnTo>
                    <a:lnTo>
                      <a:pt x="201" y="33"/>
                    </a:lnTo>
                    <a:lnTo>
                      <a:pt x="205" y="33"/>
                    </a:lnTo>
                    <a:lnTo>
                      <a:pt x="212" y="35"/>
                    </a:lnTo>
                    <a:lnTo>
                      <a:pt x="220" y="38"/>
                    </a:lnTo>
                    <a:lnTo>
                      <a:pt x="227" y="39"/>
                    </a:lnTo>
                    <a:lnTo>
                      <a:pt x="232" y="44"/>
                    </a:lnTo>
                    <a:lnTo>
                      <a:pt x="236" y="47"/>
                    </a:lnTo>
                    <a:lnTo>
                      <a:pt x="237" y="52"/>
                    </a:lnTo>
                    <a:lnTo>
                      <a:pt x="239" y="60"/>
                    </a:lnTo>
                    <a:lnTo>
                      <a:pt x="247" y="64"/>
                    </a:lnTo>
                    <a:lnTo>
                      <a:pt x="258" y="63"/>
                    </a:lnTo>
                    <a:lnTo>
                      <a:pt x="272" y="62"/>
                    </a:lnTo>
                    <a:lnTo>
                      <a:pt x="277" y="62"/>
                    </a:lnTo>
                    <a:lnTo>
                      <a:pt x="277" y="61"/>
                    </a:lnTo>
                    <a:lnTo>
                      <a:pt x="278" y="61"/>
                    </a:lnTo>
                    <a:lnTo>
                      <a:pt x="278" y="60"/>
                    </a:lnTo>
                    <a:lnTo>
                      <a:pt x="279" y="60"/>
                    </a:lnTo>
                    <a:lnTo>
                      <a:pt x="280" y="60"/>
                    </a:lnTo>
                    <a:lnTo>
                      <a:pt x="281" y="60"/>
                    </a:lnTo>
                    <a:lnTo>
                      <a:pt x="282" y="61"/>
                    </a:lnTo>
                    <a:lnTo>
                      <a:pt x="283" y="61"/>
                    </a:lnTo>
                    <a:lnTo>
                      <a:pt x="285" y="61"/>
                    </a:lnTo>
                    <a:lnTo>
                      <a:pt x="285" y="62"/>
                    </a:lnTo>
                    <a:lnTo>
                      <a:pt x="286" y="63"/>
                    </a:lnTo>
                    <a:lnTo>
                      <a:pt x="286" y="64"/>
                    </a:lnTo>
                    <a:lnTo>
                      <a:pt x="287" y="64"/>
                    </a:lnTo>
                    <a:lnTo>
                      <a:pt x="287" y="65"/>
                    </a:lnTo>
                    <a:lnTo>
                      <a:pt x="288" y="65"/>
                    </a:lnTo>
                    <a:lnTo>
                      <a:pt x="289" y="65"/>
                    </a:lnTo>
                    <a:lnTo>
                      <a:pt x="290" y="65"/>
                    </a:lnTo>
                    <a:lnTo>
                      <a:pt x="291" y="65"/>
                    </a:lnTo>
                    <a:lnTo>
                      <a:pt x="292" y="65"/>
                    </a:lnTo>
                    <a:lnTo>
                      <a:pt x="292" y="66"/>
                    </a:lnTo>
                    <a:lnTo>
                      <a:pt x="293" y="66"/>
                    </a:lnTo>
                    <a:lnTo>
                      <a:pt x="293" y="67"/>
                    </a:lnTo>
                    <a:lnTo>
                      <a:pt x="294" y="67"/>
                    </a:lnTo>
                    <a:lnTo>
                      <a:pt x="294" y="68"/>
                    </a:lnTo>
                    <a:lnTo>
                      <a:pt x="295" y="69"/>
                    </a:lnTo>
                    <a:lnTo>
                      <a:pt x="302" y="74"/>
                    </a:lnTo>
                    <a:lnTo>
                      <a:pt x="308" y="79"/>
                    </a:lnTo>
                    <a:lnTo>
                      <a:pt x="305" y="85"/>
                    </a:lnTo>
                    <a:lnTo>
                      <a:pt x="300" y="91"/>
                    </a:lnTo>
                    <a:lnTo>
                      <a:pt x="297" y="95"/>
                    </a:lnTo>
                    <a:lnTo>
                      <a:pt x="297" y="97"/>
                    </a:lnTo>
                    <a:lnTo>
                      <a:pt x="296" y="98"/>
                    </a:lnTo>
                    <a:lnTo>
                      <a:pt x="294" y="101"/>
                    </a:lnTo>
                    <a:lnTo>
                      <a:pt x="291" y="106"/>
                    </a:lnTo>
                    <a:lnTo>
                      <a:pt x="288" y="111"/>
                    </a:lnTo>
                    <a:lnTo>
                      <a:pt x="286" y="114"/>
                    </a:lnTo>
                    <a:lnTo>
                      <a:pt x="286" y="116"/>
                    </a:lnTo>
                    <a:lnTo>
                      <a:pt x="285" y="117"/>
                    </a:lnTo>
                    <a:lnTo>
                      <a:pt x="277" y="116"/>
                    </a:lnTo>
                    <a:lnTo>
                      <a:pt x="272" y="114"/>
                    </a:lnTo>
                    <a:lnTo>
                      <a:pt x="266" y="113"/>
                    </a:lnTo>
                    <a:lnTo>
                      <a:pt x="261" y="114"/>
                    </a:lnTo>
                    <a:lnTo>
                      <a:pt x="256" y="119"/>
                    </a:lnTo>
                    <a:lnTo>
                      <a:pt x="256" y="120"/>
                    </a:lnTo>
                    <a:lnTo>
                      <a:pt x="255" y="121"/>
                    </a:lnTo>
                    <a:lnTo>
                      <a:pt x="255" y="122"/>
                    </a:lnTo>
                    <a:lnTo>
                      <a:pt x="254" y="122"/>
                    </a:lnTo>
                    <a:lnTo>
                      <a:pt x="253" y="124"/>
                    </a:lnTo>
                    <a:lnTo>
                      <a:pt x="252" y="125"/>
                    </a:lnTo>
                    <a:lnTo>
                      <a:pt x="250" y="128"/>
                    </a:lnTo>
                    <a:lnTo>
                      <a:pt x="249" y="129"/>
                    </a:lnTo>
                    <a:lnTo>
                      <a:pt x="248" y="130"/>
                    </a:lnTo>
                    <a:lnTo>
                      <a:pt x="246" y="132"/>
                    </a:lnTo>
                    <a:lnTo>
                      <a:pt x="246" y="136"/>
                    </a:lnTo>
                    <a:lnTo>
                      <a:pt x="246" y="137"/>
                    </a:lnTo>
                    <a:lnTo>
                      <a:pt x="246" y="138"/>
                    </a:lnTo>
                    <a:lnTo>
                      <a:pt x="244" y="141"/>
                    </a:lnTo>
                    <a:lnTo>
                      <a:pt x="244" y="142"/>
                    </a:lnTo>
                    <a:lnTo>
                      <a:pt x="244" y="143"/>
                    </a:lnTo>
                    <a:lnTo>
                      <a:pt x="244" y="144"/>
                    </a:lnTo>
                    <a:lnTo>
                      <a:pt x="246" y="146"/>
                    </a:lnTo>
                    <a:lnTo>
                      <a:pt x="246" y="147"/>
                    </a:lnTo>
                    <a:lnTo>
                      <a:pt x="246" y="148"/>
                    </a:lnTo>
                    <a:lnTo>
                      <a:pt x="246" y="149"/>
                    </a:lnTo>
                    <a:lnTo>
                      <a:pt x="246" y="150"/>
                    </a:lnTo>
                    <a:lnTo>
                      <a:pt x="246" y="151"/>
                    </a:lnTo>
                    <a:lnTo>
                      <a:pt x="244" y="152"/>
                    </a:lnTo>
                    <a:lnTo>
                      <a:pt x="244" y="153"/>
                    </a:lnTo>
                    <a:lnTo>
                      <a:pt x="244" y="155"/>
                    </a:lnTo>
                    <a:lnTo>
                      <a:pt x="244" y="157"/>
                    </a:lnTo>
                    <a:lnTo>
                      <a:pt x="244" y="158"/>
                    </a:lnTo>
                    <a:lnTo>
                      <a:pt x="244" y="161"/>
                    </a:lnTo>
                    <a:lnTo>
                      <a:pt x="243" y="163"/>
                    </a:lnTo>
                    <a:lnTo>
                      <a:pt x="243" y="164"/>
                    </a:lnTo>
                    <a:lnTo>
                      <a:pt x="244" y="165"/>
                    </a:lnTo>
                    <a:lnTo>
                      <a:pt x="246" y="166"/>
                    </a:lnTo>
                    <a:lnTo>
                      <a:pt x="246" y="167"/>
                    </a:lnTo>
                    <a:lnTo>
                      <a:pt x="247" y="168"/>
                    </a:lnTo>
                    <a:lnTo>
                      <a:pt x="248" y="169"/>
                    </a:lnTo>
                    <a:lnTo>
                      <a:pt x="248" y="170"/>
                    </a:lnTo>
                    <a:lnTo>
                      <a:pt x="249" y="170"/>
                    </a:lnTo>
                    <a:lnTo>
                      <a:pt x="249" y="171"/>
                    </a:lnTo>
                    <a:lnTo>
                      <a:pt x="249" y="172"/>
                    </a:lnTo>
                    <a:lnTo>
                      <a:pt x="249" y="173"/>
                    </a:lnTo>
                    <a:lnTo>
                      <a:pt x="249" y="175"/>
                    </a:lnTo>
                    <a:lnTo>
                      <a:pt x="248" y="177"/>
                    </a:lnTo>
                    <a:lnTo>
                      <a:pt x="246" y="179"/>
                    </a:lnTo>
                    <a:lnTo>
                      <a:pt x="246" y="180"/>
                    </a:lnTo>
                    <a:lnTo>
                      <a:pt x="246" y="181"/>
                    </a:lnTo>
                    <a:lnTo>
                      <a:pt x="244" y="180"/>
                    </a:lnTo>
                    <a:lnTo>
                      <a:pt x="243" y="179"/>
                    </a:lnTo>
                    <a:lnTo>
                      <a:pt x="242" y="179"/>
                    </a:lnTo>
                    <a:lnTo>
                      <a:pt x="241" y="178"/>
                    </a:lnTo>
                    <a:lnTo>
                      <a:pt x="240" y="177"/>
                    </a:lnTo>
                    <a:lnTo>
                      <a:pt x="239" y="176"/>
                    </a:lnTo>
                    <a:lnTo>
                      <a:pt x="238" y="175"/>
                    </a:lnTo>
                    <a:lnTo>
                      <a:pt x="238" y="173"/>
                    </a:lnTo>
                    <a:lnTo>
                      <a:pt x="237" y="173"/>
                    </a:lnTo>
                    <a:lnTo>
                      <a:pt x="237" y="172"/>
                    </a:lnTo>
                    <a:lnTo>
                      <a:pt x="237" y="171"/>
                    </a:lnTo>
                    <a:lnTo>
                      <a:pt x="237" y="170"/>
                    </a:lnTo>
                    <a:lnTo>
                      <a:pt x="237" y="169"/>
                    </a:lnTo>
                    <a:lnTo>
                      <a:pt x="237" y="168"/>
                    </a:lnTo>
                    <a:lnTo>
                      <a:pt x="236" y="168"/>
                    </a:lnTo>
                    <a:lnTo>
                      <a:pt x="236" y="167"/>
                    </a:lnTo>
                    <a:lnTo>
                      <a:pt x="235" y="167"/>
                    </a:lnTo>
                    <a:lnTo>
                      <a:pt x="235" y="166"/>
                    </a:lnTo>
                    <a:lnTo>
                      <a:pt x="234" y="166"/>
                    </a:lnTo>
                    <a:lnTo>
                      <a:pt x="233" y="167"/>
                    </a:lnTo>
                    <a:lnTo>
                      <a:pt x="233" y="168"/>
                    </a:lnTo>
                    <a:lnTo>
                      <a:pt x="232" y="168"/>
                    </a:lnTo>
                    <a:lnTo>
                      <a:pt x="232" y="169"/>
                    </a:lnTo>
                    <a:lnTo>
                      <a:pt x="231" y="169"/>
                    </a:lnTo>
                    <a:lnTo>
                      <a:pt x="231" y="170"/>
                    </a:lnTo>
                    <a:lnTo>
                      <a:pt x="230" y="171"/>
                    </a:lnTo>
                    <a:lnTo>
                      <a:pt x="229" y="171"/>
                    </a:lnTo>
                    <a:lnTo>
                      <a:pt x="228" y="171"/>
                    </a:lnTo>
                    <a:lnTo>
                      <a:pt x="227" y="171"/>
                    </a:lnTo>
                    <a:lnTo>
                      <a:pt x="225" y="171"/>
                    </a:lnTo>
                    <a:lnTo>
                      <a:pt x="224" y="171"/>
                    </a:lnTo>
                    <a:lnTo>
                      <a:pt x="223" y="171"/>
                    </a:lnTo>
                    <a:lnTo>
                      <a:pt x="222" y="172"/>
                    </a:lnTo>
                    <a:lnTo>
                      <a:pt x="221" y="172"/>
                    </a:lnTo>
                    <a:lnTo>
                      <a:pt x="220" y="172"/>
                    </a:lnTo>
                    <a:lnTo>
                      <a:pt x="219" y="172"/>
                    </a:lnTo>
                    <a:lnTo>
                      <a:pt x="218" y="172"/>
                    </a:lnTo>
                    <a:lnTo>
                      <a:pt x="217" y="172"/>
                    </a:lnTo>
                    <a:lnTo>
                      <a:pt x="217" y="171"/>
                    </a:lnTo>
                    <a:lnTo>
                      <a:pt x="216" y="171"/>
                    </a:lnTo>
                    <a:lnTo>
                      <a:pt x="216" y="170"/>
                    </a:lnTo>
                    <a:lnTo>
                      <a:pt x="216" y="169"/>
                    </a:lnTo>
                    <a:lnTo>
                      <a:pt x="215" y="169"/>
                    </a:lnTo>
                    <a:lnTo>
                      <a:pt x="215" y="168"/>
                    </a:lnTo>
                    <a:lnTo>
                      <a:pt x="214" y="168"/>
                    </a:lnTo>
                    <a:lnTo>
                      <a:pt x="213" y="168"/>
                    </a:lnTo>
                    <a:lnTo>
                      <a:pt x="213" y="169"/>
                    </a:lnTo>
                    <a:lnTo>
                      <a:pt x="212" y="169"/>
                    </a:lnTo>
                    <a:lnTo>
                      <a:pt x="212" y="170"/>
                    </a:lnTo>
                    <a:lnTo>
                      <a:pt x="211" y="171"/>
                    </a:lnTo>
                    <a:lnTo>
                      <a:pt x="210" y="171"/>
                    </a:lnTo>
                    <a:lnTo>
                      <a:pt x="210" y="172"/>
                    </a:lnTo>
                    <a:lnTo>
                      <a:pt x="209" y="172"/>
                    </a:lnTo>
                    <a:lnTo>
                      <a:pt x="208" y="172"/>
                    </a:lnTo>
                    <a:lnTo>
                      <a:pt x="207" y="172"/>
                    </a:lnTo>
                    <a:lnTo>
                      <a:pt x="205" y="172"/>
                    </a:lnTo>
                    <a:lnTo>
                      <a:pt x="204" y="172"/>
                    </a:lnTo>
                    <a:lnTo>
                      <a:pt x="204" y="171"/>
                    </a:lnTo>
                    <a:lnTo>
                      <a:pt x="203" y="171"/>
                    </a:lnTo>
                    <a:lnTo>
                      <a:pt x="202" y="171"/>
                    </a:lnTo>
                    <a:lnTo>
                      <a:pt x="201" y="171"/>
                    </a:lnTo>
                    <a:lnTo>
                      <a:pt x="201" y="170"/>
                    </a:lnTo>
                    <a:lnTo>
                      <a:pt x="200" y="170"/>
                    </a:lnTo>
                    <a:lnTo>
                      <a:pt x="199" y="170"/>
                    </a:lnTo>
                    <a:lnTo>
                      <a:pt x="198" y="170"/>
                    </a:lnTo>
                    <a:lnTo>
                      <a:pt x="197" y="170"/>
                    </a:lnTo>
                    <a:lnTo>
                      <a:pt x="197" y="169"/>
                    </a:lnTo>
                    <a:lnTo>
                      <a:pt x="196" y="169"/>
                    </a:lnTo>
                    <a:lnTo>
                      <a:pt x="195" y="169"/>
                    </a:lnTo>
                    <a:lnTo>
                      <a:pt x="194" y="169"/>
                    </a:lnTo>
                    <a:lnTo>
                      <a:pt x="194" y="168"/>
                    </a:lnTo>
                    <a:lnTo>
                      <a:pt x="194" y="169"/>
                    </a:lnTo>
                    <a:lnTo>
                      <a:pt x="193" y="171"/>
                    </a:lnTo>
                    <a:lnTo>
                      <a:pt x="192" y="175"/>
                    </a:lnTo>
                    <a:lnTo>
                      <a:pt x="190" y="176"/>
                    </a:lnTo>
                    <a:lnTo>
                      <a:pt x="185" y="177"/>
                    </a:lnTo>
                    <a:lnTo>
                      <a:pt x="180" y="178"/>
                    </a:lnTo>
                    <a:lnTo>
                      <a:pt x="175" y="179"/>
                    </a:lnTo>
                    <a:lnTo>
                      <a:pt x="171" y="180"/>
                    </a:lnTo>
                    <a:lnTo>
                      <a:pt x="165" y="181"/>
                    </a:lnTo>
                    <a:lnTo>
                      <a:pt x="162" y="182"/>
                    </a:lnTo>
                    <a:lnTo>
                      <a:pt x="160" y="180"/>
                    </a:lnTo>
                    <a:lnTo>
                      <a:pt x="158" y="178"/>
                    </a:lnTo>
                    <a:lnTo>
                      <a:pt x="155" y="176"/>
                    </a:lnTo>
                    <a:lnTo>
                      <a:pt x="154" y="175"/>
                    </a:lnTo>
                    <a:lnTo>
                      <a:pt x="154" y="173"/>
                    </a:lnTo>
                    <a:lnTo>
                      <a:pt x="153" y="173"/>
                    </a:lnTo>
                    <a:lnTo>
                      <a:pt x="152" y="173"/>
                    </a:lnTo>
                    <a:lnTo>
                      <a:pt x="151" y="172"/>
                    </a:lnTo>
                    <a:lnTo>
                      <a:pt x="149" y="171"/>
                    </a:lnTo>
                    <a:lnTo>
                      <a:pt x="149" y="170"/>
                    </a:lnTo>
                    <a:lnTo>
                      <a:pt x="150" y="168"/>
                    </a:lnTo>
                    <a:lnTo>
                      <a:pt x="151" y="166"/>
                    </a:lnTo>
                    <a:lnTo>
                      <a:pt x="151" y="165"/>
                    </a:lnTo>
                    <a:lnTo>
                      <a:pt x="151" y="164"/>
                    </a:lnTo>
                    <a:lnTo>
                      <a:pt x="150" y="164"/>
                    </a:lnTo>
                    <a:lnTo>
                      <a:pt x="150" y="163"/>
                    </a:lnTo>
                    <a:lnTo>
                      <a:pt x="151" y="163"/>
                    </a:lnTo>
                    <a:lnTo>
                      <a:pt x="151" y="161"/>
                    </a:lnTo>
                    <a:lnTo>
                      <a:pt x="150" y="161"/>
                    </a:lnTo>
                    <a:lnTo>
                      <a:pt x="147" y="161"/>
                    </a:lnTo>
                    <a:lnTo>
                      <a:pt x="143" y="162"/>
                    </a:lnTo>
                    <a:lnTo>
                      <a:pt x="141" y="162"/>
                    </a:lnTo>
                    <a:lnTo>
                      <a:pt x="137" y="162"/>
                    </a:lnTo>
                    <a:lnTo>
                      <a:pt x="135" y="163"/>
                    </a:lnTo>
                    <a:lnTo>
                      <a:pt x="132" y="163"/>
                    </a:lnTo>
                    <a:lnTo>
                      <a:pt x="128" y="163"/>
                    </a:lnTo>
                    <a:lnTo>
                      <a:pt x="123" y="164"/>
                    </a:lnTo>
                    <a:lnTo>
                      <a:pt x="120" y="164"/>
                    </a:lnTo>
                    <a:lnTo>
                      <a:pt x="118" y="165"/>
                    </a:lnTo>
                    <a:lnTo>
                      <a:pt x="116" y="165"/>
                    </a:lnTo>
                    <a:lnTo>
                      <a:pt x="112" y="165"/>
                    </a:lnTo>
                    <a:lnTo>
                      <a:pt x="105" y="166"/>
                    </a:lnTo>
                    <a:lnTo>
                      <a:pt x="101" y="166"/>
                    </a:lnTo>
                    <a:lnTo>
                      <a:pt x="99" y="167"/>
                    </a:lnTo>
                    <a:lnTo>
                      <a:pt x="95" y="167"/>
                    </a:lnTo>
                    <a:lnTo>
                      <a:pt x="89" y="168"/>
                    </a:lnTo>
                    <a:lnTo>
                      <a:pt x="86" y="168"/>
                    </a:lnTo>
                    <a:lnTo>
                      <a:pt x="83" y="168"/>
                    </a:lnTo>
                    <a:lnTo>
                      <a:pt x="81" y="169"/>
                    </a:lnTo>
                    <a:lnTo>
                      <a:pt x="72" y="169"/>
                    </a:lnTo>
                    <a:lnTo>
                      <a:pt x="66" y="170"/>
                    </a:lnTo>
                    <a:lnTo>
                      <a:pt x="64" y="170"/>
                    </a:lnTo>
                    <a:lnTo>
                      <a:pt x="62" y="170"/>
                    </a:lnTo>
                    <a:lnTo>
                      <a:pt x="55" y="171"/>
                    </a:lnTo>
                    <a:lnTo>
                      <a:pt x="48" y="172"/>
                    </a:lnTo>
                    <a:lnTo>
                      <a:pt x="42" y="172"/>
                    </a:lnTo>
                    <a:lnTo>
                      <a:pt x="37" y="173"/>
                    </a:lnTo>
                    <a:lnTo>
                      <a:pt x="33" y="173"/>
                    </a:lnTo>
                    <a:lnTo>
                      <a:pt x="28" y="175"/>
                    </a:lnTo>
                    <a:lnTo>
                      <a:pt x="26" y="175"/>
                    </a:lnTo>
                    <a:lnTo>
                      <a:pt x="25" y="175"/>
                    </a:lnTo>
                    <a:lnTo>
                      <a:pt x="22" y="176"/>
                    </a:lnTo>
                    <a:lnTo>
                      <a:pt x="18" y="176"/>
                    </a:lnTo>
                    <a:lnTo>
                      <a:pt x="12" y="177"/>
                    </a:lnTo>
                    <a:lnTo>
                      <a:pt x="8" y="177"/>
                    </a:lnTo>
                    <a:lnTo>
                      <a:pt x="7" y="177"/>
                    </a:lnTo>
                    <a:lnTo>
                      <a:pt x="6" y="177"/>
                    </a:lnTo>
                    <a:lnTo>
                      <a:pt x="5" y="178"/>
                    </a:lnTo>
                    <a:lnTo>
                      <a:pt x="4" y="178"/>
                    </a:lnTo>
                    <a:lnTo>
                      <a:pt x="1" y="173"/>
                    </a:lnTo>
                    <a:lnTo>
                      <a:pt x="0" y="172"/>
                    </a:lnTo>
                    <a:lnTo>
                      <a:pt x="1" y="172"/>
                    </a:lnTo>
                    <a:lnTo>
                      <a:pt x="2" y="172"/>
                    </a:lnTo>
                    <a:lnTo>
                      <a:pt x="3" y="172"/>
                    </a:lnTo>
                    <a:lnTo>
                      <a:pt x="3" y="171"/>
                    </a:lnTo>
                    <a:lnTo>
                      <a:pt x="3" y="170"/>
                    </a:lnTo>
                    <a:lnTo>
                      <a:pt x="4" y="170"/>
                    </a:lnTo>
                    <a:lnTo>
                      <a:pt x="5" y="169"/>
                    </a:lnTo>
                    <a:lnTo>
                      <a:pt x="6" y="169"/>
                    </a:lnTo>
                    <a:lnTo>
                      <a:pt x="7" y="169"/>
                    </a:lnTo>
                    <a:lnTo>
                      <a:pt x="7" y="168"/>
                    </a:lnTo>
                    <a:lnTo>
                      <a:pt x="8" y="168"/>
                    </a:lnTo>
                    <a:lnTo>
                      <a:pt x="8" y="167"/>
                    </a:lnTo>
                    <a:lnTo>
                      <a:pt x="9" y="167"/>
                    </a:lnTo>
                    <a:lnTo>
                      <a:pt x="10" y="167"/>
                    </a:lnTo>
                    <a:lnTo>
                      <a:pt x="11" y="167"/>
                    </a:lnTo>
                    <a:lnTo>
                      <a:pt x="11" y="166"/>
                    </a:lnTo>
                    <a:lnTo>
                      <a:pt x="11" y="167"/>
                    </a:lnTo>
                    <a:lnTo>
                      <a:pt x="12" y="167"/>
                    </a:lnTo>
                    <a:lnTo>
                      <a:pt x="12" y="166"/>
                    </a:lnTo>
                    <a:lnTo>
                      <a:pt x="12" y="165"/>
                    </a:lnTo>
                    <a:lnTo>
                      <a:pt x="14" y="165"/>
                    </a:lnTo>
                    <a:lnTo>
                      <a:pt x="14" y="164"/>
                    </a:lnTo>
                    <a:lnTo>
                      <a:pt x="14" y="163"/>
                    </a:lnTo>
                    <a:lnTo>
                      <a:pt x="15" y="162"/>
                    </a:lnTo>
                    <a:lnTo>
                      <a:pt x="16" y="162"/>
                    </a:lnTo>
                    <a:lnTo>
                      <a:pt x="17" y="161"/>
                    </a:lnTo>
                    <a:lnTo>
                      <a:pt x="18" y="161"/>
                    </a:lnTo>
                    <a:lnTo>
                      <a:pt x="19" y="161"/>
                    </a:lnTo>
                    <a:lnTo>
                      <a:pt x="20" y="161"/>
                    </a:lnTo>
                    <a:lnTo>
                      <a:pt x="20" y="160"/>
                    </a:lnTo>
                    <a:lnTo>
                      <a:pt x="21" y="160"/>
                    </a:lnTo>
                    <a:lnTo>
                      <a:pt x="21" y="161"/>
                    </a:lnTo>
                    <a:lnTo>
                      <a:pt x="22" y="161"/>
                    </a:lnTo>
                    <a:lnTo>
                      <a:pt x="22" y="160"/>
                    </a:lnTo>
                    <a:lnTo>
                      <a:pt x="23" y="160"/>
                    </a:lnTo>
                    <a:lnTo>
                      <a:pt x="24" y="160"/>
                    </a:lnTo>
                    <a:lnTo>
                      <a:pt x="25" y="160"/>
                    </a:lnTo>
                    <a:lnTo>
                      <a:pt x="25" y="159"/>
                    </a:lnTo>
                    <a:lnTo>
                      <a:pt x="25" y="158"/>
                    </a:lnTo>
                    <a:lnTo>
                      <a:pt x="25" y="157"/>
                    </a:lnTo>
                    <a:lnTo>
                      <a:pt x="26" y="157"/>
                    </a:lnTo>
                    <a:lnTo>
                      <a:pt x="26" y="156"/>
                    </a:lnTo>
                    <a:lnTo>
                      <a:pt x="27" y="156"/>
                    </a:lnTo>
                    <a:lnTo>
                      <a:pt x="28" y="156"/>
                    </a:lnTo>
                    <a:lnTo>
                      <a:pt x="28" y="155"/>
                    </a:lnTo>
                    <a:lnTo>
                      <a:pt x="29" y="155"/>
                    </a:lnTo>
                    <a:lnTo>
                      <a:pt x="29" y="153"/>
                    </a:lnTo>
                    <a:lnTo>
                      <a:pt x="30" y="152"/>
                    </a:lnTo>
                    <a:lnTo>
                      <a:pt x="31" y="152"/>
                    </a:lnTo>
                    <a:lnTo>
                      <a:pt x="33" y="151"/>
                    </a:lnTo>
                    <a:lnTo>
                      <a:pt x="34" y="151"/>
                    </a:lnTo>
                    <a:lnTo>
                      <a:pt x="35" y="150"/>
                    </a:lnTo>
                    <a:lnTo>
                      <a:pt x="35" y="149"/>
                    </a:lnTo>
                    <a:lnTo>
                      <a:pt x="36" y="149"/>
                    </a:lnTo>
                    <a:lnTo>
                      <a:pt x="36" y="148"/>
                    </a:lnTo>
                    <a:lnTo>
                      <a:pt x="37" y="148"/>
                    </a:lnTo>
                    <a:lnTo>
                      <a:pt x="37" y="147"/>
                    </a:lnTo>
                    <a:lnTo>
                      <a:pt x="37" y="146"/>
                    </a:lnTo>
                    <a:lnTo>
                      <a:pt x="38" y="146"/>
                    </a:lnTo>
                    <a:lnTo>
                      <a:pt x="38" y="145"/>
                    </a:lnTo>
                    <a:lnTo>
                      <a:pt x="38" y="144"/>
                    </a:lnTo>
                    <a:lnTo>
                      <a:pt x="38" y="143"/>
                    </a:lnTo>
                    <a:lnTo>
                      <a:pt x="38" y="142"/>
                    </a:lnTo>
                    <a:lnTo>
                      <a:pt x="38" y="141"/>
                    </a:lnTo>
                    <a:lnTo>
                      <a:pt x="39" y="141"/>
                    </a:lnTo>
                    <a:lnTo>
                      <a:pt x="39" y="140"/>
                    </a:lnTo>
                    <a:lnTo>
                      <a:pt x="40" y="140"/>
                    </a:lnTo>
                    <a:lnTo>
                      <a:pt x="40" y="139"/>
                    </a:lnTo>
                    <a:lnTo>
                      <a:pt x="41" y="139"/>
                    </a:lnTo>
                    <a:lnTo>
                      <a:pt x="42" y="139"/>
                    </a:lnTo>
                    <a:lnTo>
                      <a:pt x="42" y="138"/>
                    </a:lnTo>
                    <a:lnTo>
                      <a:pt x="43" y="138"/>
                    </a:lnTo>
                    <a:lnTo>
                      <a:pt x="43" y="137"/>
                    </a:lnTo>
                    <a:lnTo>
                      <a:pt x="44" y="137"/>
                    </a:lnTo>
                    <a:lnTo>
                      <a:pt x="44" y="136"/>
                    </a:lnTo>
                    <a:lnTo>
                      <a:pt x="44" y="134"/>
                    </a:lnTo>
                    <a:lnTo>
                      <a:pt x="44" y="133"/>
                    </a:lnTo>
                    <a:lnTo>
                      <a:pt x="44" y="132"/>
                    </a:lnTo>
                    <a:lnTo>
                      <a:pt x="45" y="132"/>
                    </a:lnTo>
                    <a:lnTo>
                      <a:pt x="45" y="131"/>
                    </a:lnTo>
                    <a:lnTo>
                      <a:pt x="45" y="130"/>
                    </a:lnTo>
                    <a:lnTo>
                      <a:pt x="45" y="129"/>
                    </a:lnTo>
                    <a:lnTo>
                      <a:pt x="45" y="128"/>
                    </a:lnTo>
                    <a:lnTo>
                      <a:pt x="45" y="127"/>
                    </a:lnTo>
                    <a:lnTo>
                      <a:pt x="45" y="126"/>
                    </a:lnTo>
                    <a:lnTo>
                      <a:pt x="45" y="125"/>
                    </a:lnTo>
                    <a:lnTo>
                      <a:pt x="45" y="124"/>
                    </a:lnTo>
                    <a:lnTo>
                      <a:pt x="46" y="124"/>
                    </a:lnTo>
                    <a:lnTo>
                      <a:pt x="46" y="123"/>
                    </a:lnTo>
                    <a:lnTo>
                      <a:pt x="46" y="124"/>
                    </a:lnTo>
                    <a:lnTo>
                      <a:pt x="46" y="123"/>
                    </a:lnTo>
                    <a:lnTo>
                      <a:pt x="46" y="122"/>
                    </a:lnTo>
                    <a:lnTo>
                      <a:pt x="46" y="121"/>
                    </a:lnTo>
                    <a:lnTo>
                      <a:pt x="47" y="121"/>
                    </a:lnTo>
                    <a:lnTo>
                      <a:pt x="47" y="120"/>
                    </a:lnTo>
                    <a:lnTo>
                      <a:pt x="48" y="120"/>
                    </a:lnTo>
                    <a:lnTo>
                      <a:pt x="49" y="119"/>
                    </a:lnTo>
                    <a:lnTo>
                      <a:pt x="50" y="119"/>
                    </a:lnTo>
                    <a:lnTo>
                      <a:pt x="51" y="119"/>
                    </a:lnTo>
                    <a:lnTo>
                      <a:pt x="51" y="118"/>
                    </a:lnTo>
                    <a:lnTo>
                      <a:pt x="51" y="117"/>
                    </a:lnTo>
                    <a:lnTo>
                      <a:pt x="53" y="117"/>
                    </a:lnTo>
                    <a:lnTo>
                      <a:pt x="53" y="116"/>
                    </a:lnTo>
                    <a:lnTo>
                      <a:pt x="53" y="114"/>
                    </a:lnTo>
                    <a:lnTo>
                      <a:pt x="54" y="113"/>
                    </a:lnTo>
                    <a:lnTo>
                      <a:pt x="54" y="112"/>
                    </a:lnTo>
                    <a:lnTo>
                      <a:pt x="54" y="111"/>
                    </a:lnTo>
                    <a:lnTo>
                      <a:pt x="53" y="110"/>
                    </a:lnTo>
                    <a:lnTo>
                      <a:pt x="53" y="109"/>
                    </a:lnTo>
                    <a:lnTo>
                      <a:pt x="54" y="109"/>
                    </a:lnTo>
                    <a:lnTo>
                      <a:pt x="53" y="109"/>
                    </a:lnTo>
                    <a:lnTo>
                      <a:pt x="54" y="109"/>
                    </a:lnTo>
                    <a:lnTo>
                      <a:pt x="54" y="108"/>
                    </a:lnTo>
                    <a:lnTo>
                      <a:pt x="55" y="108"/>
                    </a:lnTo>
                    <a:lnTo>
                      <a:pt x="55" y="107"/>
                    </a:lnTo>
                    <a:lnTo>
                      <a:pt x="55" y="106"/>
                    </a:lnTo>
                    <a:lnTo>
                      <a:pt x="56" y="105"/>
                    </a:lnTo>
                    <a:lnTo>
                      <a:pt x="56" y="104"/>
                    </a:lnTo>
                    <a:lnTo>
                      <a:pt x="57" y="104"/>
                    </a:lnTo>
                    <a:lnTo>
                      <a:pt x="56" y="104"/>
                    </a:lnTo>
                    <a:lnTo>
                      <a:pt x="56" y="103"/>
                    </a:lnTo>
                    <a:lnTo>
                      <a:pt x="57" y="103"/>
                    </a:lnTo>
                    <a:lnTo>
                      <a:pt x="57" y="102"/>
                    </a:lnTo>
                    <a:lnTo>
                      <a:pt x="57" y="101"/>
                    </a:lnTo>
                    <a:lnTo>
                      <a:pt x="57" y="100"/>
                    </a:lnTo>
                    <a:lnTo>
                      <a:pt x="57" y="99"/>
                    </a:lnTo>
                    <a:lnTo>
                      <a:pt x="57" y="98"/>
                    </a:lnTo>
                    <a:lnTo>
                      <a:pt x="57" y="97"/>
                    </a:lnTo>
                    <a:lnTo>
                      <a:pt x="57" y="95"/>
                    </a:lnTo>
                    <a:lnTo>
                      <a:pt x="58" y="94"/>
                    </a:lnTo>
                    <a:lnTo>
                      <a:pt x="58" y="93"/>
                    </a:lnTo>
                    <a:lnTo>
                      <a:pt x="58" y="92"/>
                    </a:lnTo>
                    <a:lnTo>
                      <a:pt x="58" y="91"/>
                    </a:lnTo>
                    <a:lnTo>
                      <a:pt x="57" y="91"/>
                    </a:lnTo>
                    <a:lnTo>
                      <a:pt x="57" y="90"/>
                    </a:lnTo>
                    <a:lnTo>
                      <a:pt x="57" y="89"/>
                    </a:lnTo>
                    <a:lnTo>
                      <a:pt x="56" y="89"/>
                    </a:lnTo>
                    <a:lnTo>
                      <a:pt x="55" y="88"/>
                    </a:lnTo>
                    <a:lnTo>
                      <a:pt x="54" y="88"/>
                    </a:lnTo>
                    <a:lnTo>
                      <a:pt x="54" y="89"/>
                    </a:lnTo>
                    <a:lnTo>
                      <a:pt x="53" y="89"/>
                    </a:lnTo>
                    <a:lnTo>
                      <a:pt x="51" y="89"/>
                    </a:lnTo>
                    <a:lnTo>
                      <a:pt x="51" y="90"/>
                    </a:lnTo>
                    <a:lnTo>
                      <a:pt x="50" y="90"/>
                    </a:lnTo>
                    <a:lnTo>
                      <a:pt x="50" y="91"/>
                    </a:lnTo>
                    <a:lnTo>
                      <a:pt x="49" y="92"/>
                    </a:lnTo>
                    <a:lnTo>
                      <a:pt x="49" y="93"/>
                    </a:lnTo>
                    <a:lnTo>
                      <a:pt x="48" y="93"/>
                    </a:lnTo>
                    <a:lnTo>
                      <a:pt x="48" y="94"/>
                    </a:lnTo>
                    <a:lnTo>
                      <a:pt x="47" y="94"/>
                    </a:lnTo>
                    <a:lnTo>
                      <a:pt x="47" y="95"/>
                    </a:lnTo>
                    <a:lnTo>
                      <a:pt x="46" y="95"/>
                    </a:lnTo>
                    <a:lnTo>
                      <a:pt x="46" y="94"/>
                    </a:lnTo>
                    <a:lnTo>
                      <a:pt x="46" y="95"/>
                    </a:lnTo>
                    <a:lnTo>
                      <a:pt x="45" y="95"/>
                    </a:lnTo>
                    <a:lnTo>
                      <a:pt x="44" y="95"/>
                    </a:lnTo>
                    <a:lnTo>
                      <a:pt x="44" y="97"/>
                    </a:lnTo>
                    <a:lnTo>
                      <a:pt x="43" y="97"/>
                    </a:lnTo>
                    <a:lnTo>
                      <a:pt x="43" y="98"/>
                    </a:lnTo>
                    <a:lnTo>
                      <a:pt x="43" y="99"/>
                    </a:lnTo>
                    <a:lnTo>
                      <a:pt x="42" y="99"/>
                    </a:lnTo>
                    <a:lnTo>
                      <a:pt x="42" y="100"/>
                    </a:lnTo>
                    <a:lnTo>
                      <a:pt x="41" y="100"/>
                    </a:lnTo>
                    <a:lnTo>
                      <a:pt x="41" y="101"/>
                    </a:lnTo>
                    <a:lnTo>
                      <a:pt x="40" y="101"/>
                    </a:lnTo>
                    <a:lnTo>
                      <a:pt x="40" y="100"/>
                    </a:lnTo>
                    <a:lnTo>
                      <a:pt x="39" y="100"/>
                    </a:lnTo>
                    <a:lnTo>
                      <a:pt x="39" y="99"/>
                    </a:lnTo>
                    <a:lnTo>
                      <a:pt x="38" y="99"/>
                    </a:lnTo>
                    <a:lnTo>
                      <a:pt x="38" y="98"/>
                    </a:lnTo>
                    <a:lnTo>
                      <a:pt x="37" y="98"/>
                    </a:lnTo>
                    <a:lnTo>
                      <a:pt x="37" y="97"/>
                    </a:lnTo>
                    <a:lnTo>
                      <a:pt x="36" y="95"/>
                    </a:lnTo>
                    <a:lnTo>
                      <a:pt x="36" y="94"/>
                    </a:lnTo>
                    <a:lnTo>
                      <a:pt x="35" y="94"/>
                    </a:lnTo>
                    <a:lnTo>
                      <a:pt x="35" y="93"/>
                    </a:lnTo>
                    <a:lnTo>
                      <a:pt x="34" y="93"/>
                    </a:lnTo>
                    <a:lnTo>
                      <a:pt x="33" y="93"/>
                    </a:lnTo>
                    <a:lnTo>
                      <a:pt x="33" y="92"/>
                    </a:lnTo>
                    <a:lnTo>
                      <a:pt x="31" y="91"/>
                    </a:lnTo>
                    <a:lnTo>
                      <a:pt x="30" y="91"/>
                    </a:lnTo>
                    <a:lnTo>
                      <a:pt x="29" y="91"/>
                    </a:lnTo>
                    <a:lnTo>
                      <a:pt x="28" y="91"/>
                    </a:lnTo>
                    <a:lnTo>
                      <a:pt x="28" y="92"/>
                    </a:lnTo>
                    <a:lnTo>
                      <a:pt x="27" y="92"/>
                    </a:lnTo>
                    <a:lnTo>
                      <a:pt x="27" y="93"/>
                    </a:lnTo>
                    <a:lnTo>
                      <a:pt x="26" y="93"/>
                    </a:lnTo>
                    <a:lnTo>
                      <a:pt x="25" y="93"/>
                    </a:lnTo>
                    <a:lnTo>
                      <a:pt x="25" y="94"/>
                    </a:lnTo>
                    <a:lnTo>
                      <a:pt x="24" y="94"/>
                    </a:lnTo>
                    <a:lnTo>
                      <a:pt x="24" y="95"/>
                    </a:lnTo>
                    <a:lnTo>
                      <a:pt x="23" y="95"/>
                    </a:lnTo>
                    <a:lnTo>
                      <a:pt x="23" y="97"/>
                    </a:lnTo>
                    <a:lnTo>
                      <a:pt x="22" y="97"/>
                    </a:lnTo>
                    <a:lnTo>
                      <a:pt x="22" y="98"/>
                    </a:lnTo>
                    <a:lnTo>
                      <a:pt x="21" y="98"/>
                    </a:lnTo>
                    <a:lnTo>
                      <a:pt x="21" y="99"/>
                    </a:lnTo>
                    <a:lnTo>
                      <a:pt x="20" y="100"/>
                    </a:lnTo>
                    <a:lnTo>
                      <a:pt x="19" y="100"/>
                    </a:lnTo>
                    <a:lnTo>
                      <a:pt x="19" y="101"/>
                    </a:lnTo>
                    <a:lnTo>
                      <a:pt x="18" y="101"/>
                    </a:lnTo>
                    <a:lnTo>
                      <a:pt x="11" y="105"/>
                    </a:lnTo>
                    <a:lnTo>
                      <a:pt x="10" y="104"/>
                    </a:lnTo>
                    <a:lnTo>
                      <a:pt x="8" y="98"/>
                    </a:lnTo>
                    <a:lnTo>
                      <a:pt x="5" y="88"/>
                    </a:lnTo>
                    <a:lnTo>
                      <a:pt x="3" y="80"/>
                    </a:lnTo>
                    <a:lnTo>
                      <a:pt x="4" y="80"/>
                    </a:lnTo>
                    <a:lnTo>
                      <a:pt x="5" y="80"/>
                    </a:lnTo>
                    <a:lnTo>
                      <a:pt x="6" y="80"/>
                    </a:lnTo>
                    <a:lnTo>
                      <a:pt x="7" y="80"/>
                    </a:lnTo>
                    <a:lnTo>
                      <a:pt x="8" y="81"/>
                    </a:lnTo>
                    <a:lnTo>
                      <a:pt x="8" y="80"/>
                    </a:lnTo>
                    <a:lnTo>
                      <a:pt x="9" y="80"/>
                    </a:lnTo>
                    <a:lnTo>
                      <a:pt x="9" y="79"/>
                    </a:lnTo>
                    <a:lnTo>
                      <a:pt x="9" y="78"/>
                    </a:lnTo>
                    <a:lnTo>
                      <a:pt x="10" y="78"/>
                    </a:lnTo>
                    <a:lnTo>
                      <a:pt x="9" y="77"/>
                    </a:lnTo>
                    <a:lnTo>
                      <a:pt x="9" y="75"/>
                    </a:lnTo>
                    <a:lnTo>
                      <a:pt x="10" y="75"/>
                    </a:lnTo>
                    <a:lnTo>
                      <a:pt x="10" y="74"/>
                    </a:lnTo>
                    <a:lnTo>
                      <a:pt x="11" y="74"/>
                    </a:lnTo>
                    <a:lnTo>
                      <a:pt x="11" y="73"/>
                    </a:lnTo>
                    <a:lnTo>
                      <a:pt x="10" y="73"/>
                    </a:lnTo>
                    <a:lnTo>
                      <a:pt x="10" y="72"/>
                    </a:lnTo>
                    <a:lnTo>
                      <a:pt x="10" y="71"/>
                    </a:lnTo>
                    <a:lnTo>
                      <a:pt x="9" y="71"/>
                    </a:lnTo>
                    <a:lnTo>
                      <a:pt x="9" y="70"/>
                    </a:lnTo>
                    <a:lnTo>
                      <a:pt x="9" y="69"/>
                    </a:lnTo>
                    <a:lnTo>
                      <a:pt x="10" y="68"/>
                    </a:lnTo>
                    <a:lnTo>
                      <a:pt x="10" y="67"/>
                    </a:lnTo>
                    <a:lnTo>
                      <a:pt x="10" y="66"/>
                    </a:lnTo>
                    <a:lnTo>
                      <a:pt x="11" y="66"/>
                    </a:lnTo>
                    <a:lnTo>
                      <a:pt x="12" y="66"/>
                    </a:lnTo>
                    <a:lnTo>
                      <a:pt x="14" y="66"/>
                    </a:lnTo>
                    <a:lnTo>
                      <a:pt x="15" y="66"/>
                    </a:lnTo>
                    <a:lnTo>
                      <a:pt x="16" y="65"/>
                    </a:lnTo>
                    <a:lnTo>
                      <a:pt x="17" y="65"/>
                    </a:lnTo>
                    <a:lnTo>
                      <a:pt x="17" y="64"/>
                    </a:lnTo>
                    <a:lnTo>
                      <a:pt x="17" y="63"/>
                    </a:lnTo>
                    <a:lnTo>
                      <a:pt x="18" y="63"/>
                    </a:lnTo>
                    <a:lnTo>
                      <a:pt x="19" y="63"/>
                    </a:lnTo>
                    <a:lnTo>
                      <a:pt x="19" y="62"/>
                    </a:lnTo>
                    <a:lnTo>
                      <a:pt x="20" y="62"/>
                    </a:lnTo>
                    <a:lnTo>
                      <a:pt x="21" y="62"/>
                    </a:lnTo>
                    <a:lnTo>
                      <a:pt x="21" y="61"/>
                    </a:lnTo>
                    <a:lnTo>
                      <a:pt x="22" y="61"/>
                    </a:lnTo>
                    <a:lnTo>
                      <a:pt x="23" y="61"/>
                    </a:lnTo>
                    <a:lnTo>
                      <a:pt x="24" y="61"/>
                    </a:lnTo>
                    <a:lnTo>
                      <a:pt x="24" y="60"/>
                    </a:lnTo>
                    <a:lnTo>
                      <a:pt x="24" y="59"/>
                    </a:lnTo>
                    <a:lnTo>
                      <a:pt x="24" y="58"/>
                    </a:lnTo>
                    <a:lnTo>
                      <a:pt x="25" y="58"/>
                    </a:lnTo>
                    <a:lnTo>
                      <a:pt x="26" y="58"/>
                    </a:lnTo>
                    <a:lnTo>
                      <a:pt x="26" y="56"/>
                    </a:lnTo>
                    <a:lnTo>
                      <a:pt x="27" y="56"/>
                    </a:lnTo>
                    <a:lnTo>
                      <a:pt x="28" y="56"/>
                    </a:lnTo>
                    <a:lnTo>
                      <a:pt x="29" y="56"/>
                    </a:lnTo>
                    <a:lnTo>
                      <a:pt x="30" y="56"/>
                    </a:lnTo>
                    <a:lnTo>
                      <a:pt x="30" y="55"/>
                    </a:lnTo>
                    <a:lnTo>
                      <a:pt x="30" y="54"/>
                    </a:lnTo>
                    <a:lnTo>
                      <a:pt x="30" y="53"/>
                    </a:lnTo>
                    <a:lnTo>
                      <a:pt x="31" y="53"/>
                    </a:lnTo>
                    <a:lnTo>
                      <a:pt x="31" y="52"/>
                    </a:lnTo>
                    <a:lnTo>
                      <a:pt x="31" y="51"/>
                    </a:lnTo>
                    <a:lnTo>
                      <a:pt x="31" y="50"/>
                    </a:lnTo>
                    <a:lnTo>
                      <a:pt x="33" y="50"/>
                    </a:lnTo>
                    <a:lnTo>
                      <a:pt x="33" y="49"/>
                    </a:lnTo>
                    <a:lnTo>
                      <a:pt x="34" y="49"/>
                    </a:lnTo>
                    <a:lnTo>
                      <a:pt x="34" y="48"/>
                    </a:lnTo>
                    <a:lnTo>
                      <a:pt x="34" y="47"/>
                    </a:lnTo>
                    <a:lnTo>
                      <a:pt x="35" y="47"/>
                    </a:lnTo>
                    <a:lnTo>
                      <a:pt x="35" y="46"/>
                    </a:lnTo>
                    <a:lnTo>
                      <a:pt x="36" y="46"/>
                    </a:lnTo>
                    <a:lnTo>
                      <a:pt x="37" y="46"/>
                    </a:lnTo>
                    <a:lnTo>
                      <a:pt x="37" y="45"/>
                    </a:lnTo>
                    <a:lnTo>
                      <a:pt x="38" y="44"/>
                    </a:lnTo>
                    <a:lnTo>
                      <a:pt x="39" y="44"/>
                    </a:lnTo>
                    <a:lnTo>
                      <a:pt x="40" y="44"/>
                    </a:lnTo>
                    <a:lnTo>
                      <a:pt x="40" y="43"/>
                    </a:lnTo>
                    <a:lnTo>
                      <a:pt x="41" y="43"/>
                    </a:lnTo>
                    <a:lnTo>
                      <a:pt x="42" y="43"/>
                    </a:lnTo>
                    <a:lnTo>
                      <a:pt x="42" y="42"/>
                    </a:lnTo>
                    <a:lnTo>
                      <a:pt x="43" y="42"/>
                    </a:lnTo>
                    <a:lnTo>
                      <a:pt x="44" y="42"/>
                    </a:lnTo>
                    <a:lnTo>
                      <a:pt x="45" y="41"/>
                    </a:lnTo>
                    <a:lnTo>
                      <a:pt x="46" y="40"/>
                    </a:lnTo>
                    <a:lnTo>
                      <a:pt x="46" y="39"/>
                    </a:lnTo>
                    <a:lnTo>
                      <a:pt x="46" y="38"/>
                    </a:lnTo>
                    <a:lnTo>
                      <a:pt x="47" y="36"/>
                    </a:lnTo>
                    <a:lnTo>
                      <a:pt x="47" y="35"/>
                    </a:lnTo>
                    <a:lnTo>
                      <a:pt x="48" y="35"/>
                    </a:lnTo>
                    <a:lnTo>
                      <a:pt x="49" y="36"/>
                    </a:lnTo>
                    <a:lnTo>
                      <a:pt x="50" y="36"/>
                    </a:lnTo>
                    <a:lnTo>
                      <a:pt x="51" y="35"/>
                    </a:lnTo>
                    <a:lnTo>
                      <a:pt x="51" y="34"/>
                    </a:lnTo>
                    <a:lnTo>
                      <a:pt x="53" y="33"/>
                    </a:lnTo>
                    <a:lnTo>
                      <a:pt x="53" y="32"/>
                    </a:lnTo>
                    <a:lnTo>
                      <a:pt x="53" y="31"/>
                    </a:lnTo>
                    <a:lnTo>
                      <a:pt x="54" y="30"/>
                    </a:lnTo>
                    <a:lnTo>
                      <a:pt x="55" y="30"/>
                    </a:lnTo>
                    <a:lnTo>
                      <a:pt x="55" y="29"/>
                    </a:lnTo>
                    <a:lnTo>
                      <a:pt x="56" y="29"/>
                    </a:lnTo>
                    <a:lnTo>
                      <a:pt x="56" y="28"/>
                    </a:lnTo>
                    <a:lnTo>
                      <a:pt x="57" y="27"/>
                    </a:lnTo>
                    <a:lnTo>
                      <a:pt x="57" y="26"/>
                    </a:lnTo>
                    <a:lnTo>
                      <a:pt x="58" y="26"/>
                    </a:lnTo>
                    <a:lnTo>
                      <a:pt x="59" y="26"/>
                    </a:lnTo>
                    <a:lnTo>
                      <a:pt x="60" y="26"/>
                    </a:lnTo>
                    <a:lnTo>
                      <a:pt x="61" y="26"/>
                    </a:lnTo>
                    <a:lnTo>
                      <a:pt x="62" y="26"/>
                    </a:lnTo>
                    <a:lnTo>
                      <a:pt x="63" y="27"/>
                    </a:lnTo>
                    <a:lnTo>
                      <a:pt x="64" y="27"/>
                    </a:lnTo>
                    <a:lnTo>
                      <a:pt x="65" y="26"/>
                    </a:lnTo>
                    <a:lnTo>
                      <a:pt x="66" y="26"/>
                    </a:lnTo>
                    <a:lnTo>
                      <a:pt x="67" y="26"/>
                    </a:lnTo>
                    <a:lnTo>
                      <a:pt x="68" y="26"/>
                    </a:lnTo>
                    <a:lnTo>
                      <a:pt x="68" y="25"/>
                    </a:lnTo>
                    <a:lnTo>
                      <a:pt x="68" y="24"/>
                    </a:lnTo>
                    <a:lnTo>
                      <a:pt x="68" y="23"/>
                    </a:lnTo>
                    <a:lnTo>
                      <a:pt x="67" y="23"/>
                    </a:lnTo>
                    <a:lnTo>
                      <a:pt x="67" y="22"/>
                    </a:lnTo>
                    <a:lnTo>
                      <a:pt x="68" y="21"/>
                    </a:lnTo>
                    <a:lnTo>
                      <a:pt x="68" y="20"/>
                    </a:lnTo>
                    <a:lnTo>
                      <a:pt x="67" y="20"/>
                    </a:lnTo>
                    <a:lnTo>
                      <a:pt x="67" y="19"/>
                    </a:lnTo>
                    <a:lnTo>
                      <a:pt x="68" y="19"/>
                    </a:lnTo>
                    <a:lnTo>
                      <a:pt x="68" y="17"/>
                    </a:lnTo>
                    <a:lnTo>
                      <a:pt x="68" y="16"/>
                    </a:lnTo>
                    <a:lnTo>
                      <a:pt x="69" y="15"/>
                    </a:lnTo>
                    <a:lnTo>
                      <a:pt x="70" y="15"/>
                    </a:lnTo>
                    <a:lnTo>
                      <a:pt x="72" y="15"/>
                    </a:lnTo>
                    <a:lnTo>
                      <a:pt x="72" y="16"/>
                    </a:lnTo>
                    <a:lnTo>
                      <a:pt x="73" y="17"/>
                    </a:lnTo>
                    <a:lnTo>
                      <a:pt x="74" y="19"/>
                    </a:lnTo>
                    <a:lnTo>
                      <a:pt x="74" y="17"/>
                    </a:lnTo>
                    <a:lnTo>
                      <a:pt x="75" y="17"/>
                    </a:lnTo>
                    <a:lnTo>
                      <a:pt x="75" y="16"/>
                    </a:lnTo>
                    <a:lnTo>
                      <a:pt x="76" y="16"/>
                    </a:lnTo>
                    <a:lnTo>
                      <a:pt x="77" y="15"/>
                    </a:lnTo>
                    <a:lnTo>
                      <a:pt x="77" y="14"/>
                    </a:lnTo>
                    <a:lnTo>
                      <a:pt x="78" y="14"/>
                    </a:lnTo>
                    <a:lnTo>
                      <a:pt x="78" y="13"/>
                    </a:lnTo>
                    <a:lnTo>
                      <a:pt x="79" y="13"/>
                    </a:lnTo>
                    <a:lnTo>
                      <a:pt x="79" y="12"/>
                    </a:lnTo>
                    <a:lnTo>
                      <a:pt x="79" y="11"/>
                    </a:lnTo>
                    <a:lnTo>
                      <a:pt x="80" y="11"/>
                    </a:lnTo>
                    <a:lnTo>
                      <a:pt x="80" y="10"/>
                    </a:lnTo>
                    <a:lnTo>
                      <a:pt x="80" y="9"/>
                    </a:lnTo>
                    <a:lnTo>
                      <a:pt x="79" y="9"/>
                    </a:lnTo>
                    <a:lnTo>
                      <a:pt x="79" y="8"/>
                    </a:lnTo>
                    <a:lnTo>
                      <a:pt x="78" y="8"/>
                    </a:lnTo>
                    <a:lnTo>
                      <a:pt x="78" y="7"/>
                    </a:lnTo>
                    <a:lnTo>
                      <a:pt x="78" y="6"/>
                    </a:lnTo>
                    <a:lnTo>
                      <a:pt x="79" y="6"/>
                    </a:lnTo>
                    <a:lnTo>
                      <a:pt x="80" y="6"/>
                    </a:lnTo>
                    <a:lnTo>
                      <a:pt x="81" y="6"/>
                    </a:lnTo>
                    <a:lnTo>
                      <a:pt x="82" y="6"/>
                    </a:lnTo>
                    <a:lnTo>
                      <a:pt x="82" y="7"/>
                    </a:lnTo>
                    <a:lnTo>
                      <a:pt x="83" y="7"/>
                    </a:lnTo>
                    <a:lnTo>
                      <a:pt x="84" y="7"/>
                    </a:lnTo>
                    <a:lnTo>
                      <a:pt x="85" y="6"/>
                    </a:lnTo>
                    <a:lnTo>
                      <a:pt x="86" y="6"/>
                    </a:lnTo>
                    <a:lnTo>
                      <a:pt x="86" y="5"/>
                    </a:lnTo>
                    <a:lnTo>
                      <a:pt x="87" y="4"/>
                    </a:lnTo>
                    <a:lnTo>
                      <a:pt x="86" y="3"/>
                    </a:lnTo>
                    <a:lnTo>
                      <a:pt x="86" y="2"/>
                    </a:lnTo>
                    <a:lnTo>
                      <a:pt x="86" y="1"/>
                    </a:lnTo>
                    <a:lnTo>
                      <a:pt x="86" y="0"/>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nvGrpSpPr>
              <p:cNvPr id="54" name="Group 12">
                <a:extLst>
                  <a:ext uri="{FF2B5EF4-FFF2-40B4-BE49-F238E27FC236}">
                    <a16:creationId xmlns:a16="http://schemas.microsoft.com/office/drawing/2014/main" id="{3CF8F4F3-20AF-449C-9DFC-8AAE6ABB5C5D}"/>
                  </a:ext>
                </a:extLst>
              </p:cNvPr>
              <p:cNvGrpSpPr>
                <a:grpSpLocks/>
              </p:cNvGrpSpPr>
              <p:nvPr/>
            </p:nvGrpSpPr>
            <p:grpSpPr bwMode="auto">
              <a:xfrm>
                <a:off x="4542" y="2508"/>
                <a:ext cx="631" cy="796"/>
                <a:chOff x="4446" y="2412"/>
                <a:chExt cx="631" cy="796"/>
              </a:xfrm>
            </p:grpSpPr>
            <p:sp>
              <p:nvSpPr>
                <p:cNvPr id="96" name="Freeform 13">
                  <a:extLst>
                    <a:ext uri="{FF2B5EF4-FFF2-40B4-BE49-F238E27FC236}">
                      <a16:creationId xmlns:a16="http://schemas.microsoft.com/office/drawing/2014/main" id="{409356C5-404A-47A2-83FD-70C21AB2C383}"/>
                    </a:ext>
                  </a:extLst>
                </p:cNvPr>
                <p:cNvSpPr>
                  <a:spLocks/>
                </p:cNvSpPr>
                <p:nvPr/>
              </p:nvSpPr>
              <p:spPr bwMode="auto">
                <a:xfrm>
                  <a:off x="4683" y="2433"/>
                  <a:ext cx="394" cy="775"/>
                </a:xfrm>
                <a:custGeom>
                  <a:avLst/>
                  <a:gdLst>
                    <a:gd name="T0" fmla="*/ 131 w 394"/>
                    <a:gd name="T1" fmla="*/ 2 h 775"/>
                    <a:gd name="T2" fmla="*/ 140 w 394"/>
                    <a:gd name="T3" fmla="*/ 8 h 775"/>
                    <a:gd name="T4" fmla="*/ 150 w 394"/>
                    <a:gd name="T5" fmla="*/ 15 h 775"/>
                    <a:gd name="T6" fmla="*/ 160 w 394"/>
                    <a:gd name="T7" fmla="*/ 19 h 775"/>
                    <a:gd name="T8" fmla="*/ 167 w 394"/>
                    <a:gd name="T9" fmla="*/ 23 h 775"/>
                    <a:gd name="T10" fmla="*/ 173 w 394"/>
                    <a:gd name="T11" fmla="*/ 32 h 775"/>
                    <a:gd name="T12" fmla="*/ 184 w 394"/>
                    <a:gd name="T13" fmla="*/ 34 h 775"/>
                    <a:gd name="T14" fmla="*/ 194 w 394"/>
                    <a:gd name="T15" fmla="*/ 38 h 775"/>
                    <a:gd name="T16" fmla="*/ 209 w 394"/>
                    <a:gd name="T17" fmla="*/ 42 h 775"/>
                    <a:gd name="T18" fmla="*/ 228 w 394"/>
                    <a:gd name="T19" fmla="*/ 86 h 775"/>
                    <a:gd name="T20" fmla="*/ 249 w 394"/>
                    <a:gd name="T21" fmla="*/ 133 h 775"/>
                    <a:gd name="T22" fmla="*/ 263 w 394"/>
                    <a:gd name="T23" fmla="*/ 162 h 775"/>
                    <a:gd name="T24" fmla="*/ 278 w 394"/>
                    <a:gd name="T25" fmla="*/ 205 h 775"/>
                    <a:gd name="T26" fmla="*/ 304 w 394"/>
                    <a:gd name="T27" fmla="*/ 269 h 775"/>
                    <a:gd name="T28" fmla="*/ 341 w 394"/>
                    <a:gd name="T29" fmla="*/ 362 h 775"/>
                    <a:gd name="T30" fmla="*/ 391 w 394"/>
                    <a:gd name="T31" fmla="*/ 480 h 775"/>
                    <a:gd name="T32" fmla="*/ 394 w 394"/>
                    <a:gd name="T33" fmla="*/ 626 h 775"/>
                    <a:gd name="T34" fmla="*/ 394 w 394"/>
                    <a:gd name="T35" fmla="*/ 706 h 775"/>
                    <a:gd name="T36" fmla="*/ 388 w 394"/>
                    <a:gd name="T37" fmla="*/ 719 h 775"/>
                    <a:gd name="T38" fmla="*/ 385 w 394"/>
                    <a:gd name="T39" fmla="*/ 734 h 775"/>
                    <a:gd name="T40" fmla="*/ 373 w 394"/>
                    <a:gd name="T41" fmla="*/ 738 h 775"/>
                    <a:gd name="T42" fmla="*/ 369 w 394"/>
                    <a:gd name="T43" fmla="*/ 746 h 775"/>
                    <a:gd name="T44" fmla="*/ 364 w 394"/>
                    <a:gd name="T45" fmla="*/ 757 h 775"/>
                    <a:gd name="T46" fmla="*/ 350 w 394"/>
                    <a:gd name="T47" fmla="*/ 758 h 775"/>
                    <a:gd name="T48" fmla="*/ 353 w 394"/>
                    <a:gd name="T49" fmla="*/ 773 h 775"/>
                    <a:gd name="T50" fmla="*/ 341 w 394"/>
                    <a:gd name="T51" fmla="*/ 767 h 775"/>
                    <a:gd name="T52" fmla="*/ 341 w 394"/>
                    <a:gd name="T53" fmla="*/ 753 h 775"/>
                    <a:gd name="T54" fmla="*/ 334 w 394"/>
                    <a:gd name="T55" fmla="*/ 764 h 775"/>
                    <a:gd name="T56" fmla="*/ 326 w 394"/>
                    <a:gd name="T57" fmla="*/ 757 h 775"/>
                    <a:gd name="T58" fmla="*/ 313 w 394"/>
                    <a:gd name="T59" fmla="*/ 762 h 775"/>
                    <a:gd name="T60" fmla="*/ 303 w 394"/>
                    <a:gd name="T61" fmla="*/ 754 h 775"/>
                    <a:gd name="T62" fmla="*/ 293 w 394"/>
                    <a:gd name="T63" fmla="*/ 748 h 775"/>
                    <a:gd name="T64" fmla="*/ 282 w 394"/>
                    <a:gd name="T65" fmla="*/ 740 h 775"/>
                    <a:gd name="T66" fmla="*/ 270 w 394"/>
                    <a:gd name="T67" fmla="*/ 737 h 775"/>
                    <a:gd name="T68" fmla="*/ 263 w 394"/>
                    <a:gd name="T69" fmla="*/ 730 h 775"/>
                    <a:gd name="T70" fmla="*/ 253 w 394"/>
                    <a:gd name="T71" fmla="*/ 722 h 775"/>
                    <a:gd name="T72" fmla="*/ 242 w 394"/>
                    <a:gd name="T73" fmla="*/ 712 h 775"/>
                    <a:gd name="T74" fmla="*/ 232 w 394"/>
                    <a:gd name="T75" fmla="*/ 705 h 775"/>
                    <a:gd name="T76" fmla="*/ 218 w 394"/>
                    <a:gd name="T77" fmla="*/ 703 h 775"/>
                    <a:gd name="T78" fmla="*/ 207 w 394"/>
                    <a:gd name="T79" fmla="*/ 695 h 775"/>
                    <a:gd name="T80" fmla="*/ 197 w 394"/>
                    <a:gd name="T81" fmla="*/ 685 h 775"/>
                    <a:gd name="T82" fmla="*/ 187 w 394"/>
                    <a:gd name="T83" fmla="*/ 677 h 775"/>
                    <a:gd name="T84" fmla="*/ 174 w 394"/>
                    <a:gd name="T85" fmla="*/ 669 h 775"/>
                    <a:gd name="T86" fmla="*/ 164 w 394"/>
                    <a:gd name="T87" fmla="*/ 675 h 775"/>
                    <a:gd name="T88" fmla="*/ 158 w 394"/>
                    <a:gd name="T89" fmla="*/ 671 h 775"/>
                    <a:gd name="T90" fmla="*/ 149 w 394"/>
                    <a:gd name="T91" fmla="*/ 671 h 775"/>
                    <a:gd name="T92" fmla="*/ 141 w 394"/>
                    <a:gd name="T93" fmla="*/ 666 h 775"/>
                    <a:gd name="T94" fmla="*/ 137 w 394"/>
                    <a:gd name="T95" fmla="*/ 655 h 775"/>
                    <a:gd name="T96" fmla="*/ 137 w 394"/>
                    <a:gd name="T97" fmla="*/ 643 h 775"/>
                    <a:gd name="T98" fmla="*/ 137 w 394"/>
                    <a:gd name="T99" fmla="*/ 634 h 775"/>
                    <a:gd name="T100" fmla="*/ 137 w 394"/>
                    <a:gd name="T101" fmla="*/ 623 h 775"/>
                    <a:gd name="T102" fmla="*/ 133 w 394"/>
                    <a:gd name="T103" fmla="*/ 611 h 775"/>
                    <a:gd name="T104" fmla="*/ 128 w 394"/>
                    <a:gd name="T105" fmla="*/ 598 h 775"/>
                    <a:gd name="T106" fmla="*/ 116 w 394"/>
                    <a:gd name="T107" fmla="*/ 584 h 775"/>
                    <a:gd name="T108" fmla="*/ 73 w 394"/>
                    <a:gd name="T109" fmla="*/ 548 h 775"/>
                    <a:gd name="T110" fmla="*/ 41 w 394"/>
                    <a:gd name="T111" fmla="*/ 526 h 775"/>
                    <a:gd name="T112" fmla="*/ 31 w 394"/>
                    <a:gd name="T113" fmla="*/ 515 h 775"/>
                    <a:gd name="T114" fmla="*/ 21 w 394"/>
                    <a:gd name="T115" fmla="*/ 506 h 775"/>
                    <a:gd name="T116" fmla="*/ 14 w 394"/>
                    <a:gd name="T117" fmla="*/ 493 h 775"/>
                    <a:gd name="T118" fmla="*/ 3 w 394"/>
                    <a:gd name="T119" fmla="*/ 482 h 7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4" h="775">
                      <a:moveTo>
                        <a:pt x="122" y="2"/>
                      </a:moveTo>
                      <a:lnTo>
                        <a:pt x="123" y="2"/>
                      </a:lnTo>
                      <a:lnTo>
                        <a:pt x="125" y="1"/>
                      </a:lnTo>
                      <a:lnTo>
                        <a:pt x="125" y="0"/>
                      </a:lnTo>
                      <a:lnTo>
                        <a:pt x="126" y="1"/>
                      </a:lnTo>
                      <a:lnTo>
                        <a:pt x="127" y="1"/>
                      </a:lnTo>
                      <a:lnTo>
                        <a:pt x="127" y="0"/>
                      </a:lnTo>
                      <a:lnTo>
                        <a:pt x="127" y="1"/>
                      </a:lnTo>
                      <a:lnTo>
                        <a:pt x="127" y="2"/>
                      </a:lnTo>
                      <a:lnTo>
                        <a:pt x="128" y="2"/>
                      </a:lnTo>
                      <a:lnTo>
                        <a:pt x="128" y="3"/>
                      </a:lnTo>
                      <a:lnTo>
                        <a:pt x="129" y="3"/>
                      </a:lnTo>
                      <a:lnTo>
                        <a:pt x="129" y="2"/>
                      </a:lnTo>
                      <a:lnTo>
                        <a:pt x="129" y="1"/>
                      </a:lnTo>
                      <a:lnTo>
                        <a:pt x="130" y="1"/>
                      </a:lnTo>
                      <a:lnTo>
                        <a:pt x="131" y="1"/>
                      </a:lnTo>
                      <a:lnTo>
                        <a:pt x="131" y="2"/>
                      </a:lnTo>
                      <a:lnTo>
                        <a:pt x="132" y="2"/>
                      </a:lnTo>
                      <a:lnTo>
                        <a:pt x="133" y="2"/>
                      </a:lnTo>
                      <a:lnTo>
                        <a:pt x="132" y="3"/>
                      </a:lnTo>
                      <a:lnTo>
                        <a:pt x="133" y="3"/>
                      </a:lnTo>
                      <a:lnTo>
                        <a:pt x="134" y="2"/>
                      </a:lnTo>
                      <a:lnTo>
                        <a:pt x="135" y="2"/>
                      </a:lnTo>
                      <a:lnTo>
                        <a:pt x="135" y="3"/>
                      </a:lnTo>
                      <a:lnTo>
                        <a:pt x="135" y="4"/>
                      </a:lnTo>
                      <a:lnTo>
                        <a:pt x="136" y="4"/>
                      </a:lnTo>
                      <a:lnTo>
                        <a:pt x="136" y="5"/>
                      </a:lnTo>
                      <a:lnTo>
                        <a:pt x="136" y="6"/>
                      </a:lnTo>
                      <a:lnTo>
                        <a:pt x="137" y="6"/>
                      </a:lnTo>
                      <a:lnTo>
                        <a:pt x="138" y="6"/>
                      </a:lnTo>
                      <a:lnTo>
                        <a:pt x="138" y="7"/>
                      </a:lnTo>
                      <a:lnTo>
                        <a:pt x="139" y="7"/>
                      </a:lnTo>
                      <a:lnTo>
                        <a:pt x="139" y="8"/>
                      </a:lnTo>
                      <a:lnTo>
                        <a:pt x="140" y="8"/>
                      </a:lnTo>
                      <a:lnTo>
                        <a:pt x="141" y="8"/>
                      </a:lnTo>
                      <a:lnTo>
                        <a:pt x="141" y="9"/>
                      </a:lnTo>
                      <a:lnTo>
                        <a:pt x="142" y="9"/>
                      </a:lnTo>
                      <a:lnTo>
                        <a:pt x="142" y="10"/>
                      </a:lnTo>
                      <a:lnTo>
                        <a:pt x="142" y="12"/>
                      </a:lnTo>
                      <a:lnTo>
                        <a:pt x="143" y="12"/>
                      </a:lnTo>
                      <a:lnTo>
                        <a:pt x="143" y="10"/>
                      </a:lnTo>
                      <a:lnTo>
                        <a:pt x="145" y="10"/>
                      </a:lnTo>
                      <a:lnTo>
                        <a:pt x="146" y="10"/>
                      </a:lnTo>
                      <a:lnTo>
                        <a:pt x="146" y="12"/>
                      </a:lnTo>
                      <a:lnTo>
                        <a:pt x="147" y="12"/>
                      </a:lnTo>
                      <a:lnTo>
                        <a:pt x="147" y="13"/>
                      </a:lnTo>
                      <a:lnTo>
                        <a:pt x="148" y="13"/>
                      </a:lnTo>
                      <a:lnTo>
                        <a:pt x="148" y="14"/>
                      </a:lnTo>
                      <a:lnTo>
                        <a:pt x="148" y="15"/>
                      </a:lnTo>
                      <a:lnTo>
                        <a:pt x="149" y="15"/>
                      </a:lnTo>
                      <a:lnTo>
                        <a:pt x="150" y="15"/>
                      </a:lnTo>
                      <a:lnTo>
                        <a:pt x="151" y="15"/>
                      </a:lnTo>
                      <a:lnTo>
                        <a:pt x="152" y="15"/>
                      </a:lnTo>
                      <a:lnTo>
                        <a:pt x="152" y="16"/>
                      </a:lnTo>
                      <a:lnTo>
                        <a:pt x="153" y="16"/>
                      </a:lnTo>
                      <a:lnTo>
                        <a:pt x="153" y="17"/>
                      </a:lnTo>
                      <a:lnTo>
                        <a:pt x="154" y="17"/>
                      </a:lnTo>
                      <a:lnTo>
                        <a:pt x="154" y="16"/>
                      </a:lnTo>
                      <a:lnTo>
                        <a:pt x="155" y="15"/>
                      </a:lnTo>
                      <a:lnTo>
                        <a:pt x="155" y="16"/>
                      </a:lnTo>
                      <a:lnTo>
                        <a:pt x="156" y="16"/>
                      </a:lnTo>
                      <a:lnTo>
                        <a:pt x="157" y="16"/>
                      </a:lnTo>
                      <a:lnTo>
                        <a:pt x="157" y="17"/>
                      </a:lnTo>
                      <a:lnTo>
                        <a:pt x="158" y="17"/>
                      </a:lnTo>
                      <a:lnTo>
                        <a:pt x="158" y="18"/>
                      </a:lnTo>
                      <a:lnTo>
                        <a:pt x="158" y="19"/>
                      </a:lnTo>
                      <a:lnTo>
                        <a:pt x="159" y="19"/>
                      </a:lnTo>
                      <a:lnTo>
                        <a:pt x="160" y="19"/>
                      </a:lnTo>
                      <a:lnTo>
                        <a:pt x="159" y="19"/>
                      </a:lnTo>
                      <a:lnTo>
                        <a:pt x="159" y="20"/>
                      </a:lnTo>
                      <a:lnTo>
                        <a:pt x="160" y="20"/>
                      </a:lnTo>
                      <a:lnTo>
                        <a:pt x="161" y="20"/>
                      </a:lnTo>
                      <a:lnTo>
                        <a:pt x="161" y="21"/>
                      </a:lnTo>
                      <a:lnTo>
                        <a:pt x="162" y="21"/>
                      </a:lnTo>
                      <a:lnTo>
                        <a:pt x="161" y="21"/>
                      </a:lnTo>
                      <a:lnTo>
                        <a:pt x="161" y="22"/>
                      </a:lnTo>
                      <a:lnTo>
                        <a:pt x="162" y="23"/>
                      </a:lnTo>
                      <a:lnTo>
                        <a:pt x="164" y="22"/>
                      </a:lnTo>
                      <a:lnTo>
                        <a:pt x="164" y="21"/>
                      </a:lnTo>
                      <a:lnTo>
                        <a:pt x="165" y="21"/>
                      </a:lnTo>
                      <a:lnTo>
                        <a:pt x="166" y="21"/>
                      </a:lnTo>
                      <a:lnTo>
                        <a:pt x="165" y="22"/>
                      </a:lnTo>
                      <a:lnTo>
                        <a:pt x="166" y="22"/>
                      </a:lnTo>
                      <a:lnTo>
                        <a:pt x="166" y="23"/>
                      </a:lnTo>
                      <a:lnTo>
                        <a:pt x="167" y="23"/>
                      </a:lnTo>
                      <a:lnTo>
                        <a:pt x="168" y="23"/>
                      </a:lnTo>
                      <a:lnTo>
                        <a:pt x="169" y="23"/>
                      </a:lnTo>
                      <a:lnTo>
                        <a:pt x="169" y="22"/>
                      </a:lnTo>
                      <a:lnTo>
                        <a:pt x="170" y="22"/>
                      </a:lnTo>
                      <a:lnTo>
                        <a:pt x="171" y="22"/>
                      </a:lnTo>
                      <a:lnTo>
                        <a:pt x="171" y="23"/>
                      </a:lnTo>
                      <a:lnTo>
                        <a:pt x="172" y="23"/>
                      </a:lnTo>
                      <a:lnTo>
                        <a:pt x="172" y="24"/>
                      </a:lnTo>
                      <a:lnTo>
                        <a:pt x="172" y="25"/>
                      </a:lnTo>
                      <a:lnTo>
                        <a:pt x="172" y="26"/>
                      </a:lnTo>
                      <a:lnTo>
                        <a:pt x="173" y="27"/>
                      </a:lnTo>
                      <a:lnTo>
                        <a:pt x="173" y="28"/>
                      </a:lnTo>
                      <a:lnTo>
                        <a:pt x="173" y="29"/>
                      </a:lnTo>
                      <a:lnTo>
                        <a:pt x="173" y="30"/>
                      </a:lnTo>
                      <a:lnTo>
                        <a:pt x="172" y="30"/>
                      </a:lnTo>
                      <a:lnTo>
                        <a:pt x="172" y="32"/>
                      </a:lnTo>
                      <a:lnTo>
                        <a:pt x="173" y="32"/>
                      </a:lnTo>
                      <a:lnTo>
                        <a:pt x="173" y="33"/>
                      </a:lnTo>
                      <a:lnTo>
                        <a:pt x="174" y="33"/>
                      </a:lnTo>
                      <a:lnTo>
                        <a:pt x="175" y="33"/>
                      </a:lnTo>
                      <a:lnTo>
                        <a:pt x="176" y="33"/>
                      </a:lnTo>
                      <a:lnTo>
                        <a:pt x="176" y="34"/>
                      </a:lnTo>
                      <a:lnTo>
                        <a:pt x="177" y="34"/>
                      </a:lnTo>
                      <a:lnTo>
                        <a:pt x="177" y="33"/>
                      </a:lnTo>
                      <a:lnTo>
                        <a:pt x="178" y="33"/>
                      </a:lnTo>
                      <a:lnTo>
                        <a:pt x="178" y="32"/>
                      </a:lnTo>
                      <a:lnTo>
                        <a:pt x="179" y="32"/>
                      </a:lnTo>
                      <a:lnTo>
                        <a:pt x="179" y="33"/>
                      </a:lnTo>
                      <a:lnTo>
                        <a:pt x="179" y="34"/>
                      </a:lnTo>
                      <a:lnTo>
                        <a:pt x="180" y="34"/>
                      </a:lnTo>
                      <a:lnTo>
                        <a:pt x="181" y="33"/>
                      </a:lnTo>
                      <a:lnTo>
                        <a:pt x="181" y="34"/>
                      </a:lnTo>
                      <a:lnTo>
                        <a:pt x="183" y="34"/>
                      </a:lnTo>
                      <a:lnTo>
                        <a:pt x="184" y="34"/>
                      </a:lnTo>
                      <a:lnTo>
                        <a:pt x="184" y="35"/>
                      </a:lnTo>
                      <a:lnTo>
                        <a:pt x="185" y="35"/>
                      </a:lnTo>
                      <a:lnTo>
                        <a:pt x="186" y="34"/>
                      </a:lnTo>
                      <a:lnTo>
                        <a:pt x="187" y="34"/>
                      </a:lnTo>
                      <a:lnTo>
                        <a:pt x="188" y="34"/>
                      </a:lnTo>
                      <a:lnTo>
                        <a:pt x="188" y="35"/>
                      </a:lnTo>
                      <a:lnTo>
                        <a:pt x="187" y="35"/>
                      </a:lnTo>
                      <a:lnTo>
                        <a:pt x="187" y="36"/>
                      </a:lnTo>
                      <a:lnTo>
                        <a:pt x="188" y="36"/>
                      </a:lnTo>
                      <a:lnTo>
                        <a:pt x="189" y="36"/>
                      </a:lnTo>
                      <a:lnTo>
                        <a:pt x="190" y="36"/>
                      </a:lnTo>
                      <a:lnTo>
                        <a:pt x="191" y="36"/>
                      </a:lnTo>
                      <a:lnTo>
                        <a:pt x="192" y="36"/>
                      </a:lnTo>
                      <a:lnTo>
                        <a:pt x="192" y="37"/>
                      </a:lnTo>
                      <a:lnTo>
                        <a:pt x="192" y="38"/>
                      </a:lnTo>
                      <a:lnTo>
                        <a:pt x="193" y="38"/>
                      </a:lnTo>
                      <a:lnTo>
                        <a:pt x="194" y="38"/>
                      </a:lnTo>
                      <a:lnTo>
                        <a:pt x="195" y="38"/>
                      </a:lnTo>
                      <a:lnTo>
                        <a:pt x="196" y="37"/>
                      </a:lnTo>
                      <a:lnTo>
                        <a:pt x="197" y="37"/>
                      </a:lnTo>
                      <a:lnTo>
                        <a:pt x="198" y="37"/>
                      </a:lnTo>
                      <a:lnTo>
                        <a:pt x="198" y="36"/>
                      </a:lnTo>
                      <a:lnTo>
                        <a:pt x="199" y="37"/>
                      </a:lnTo>
                      <a:lnTo>
                        <a:pt x="200" y="37"/>
                      </a:lnTo>
                      <a:lnTo>
                        <a:pt x="201" y="37"/>
                      </a:lnTo>
                      <a:lnTo>
                        <a:pt x="201" y="36"/>
                      </a:lnTo>
                      <a:lnTo>
                        <a:pt x="203" y="37"/>
                      </a:lnTo>
                      <a:lnTo>
                        <a:pt x="204" y="36"/>
                      </a:lnTo>
                      <a:lnTo>
                        <a:pt x="205" y="36"/>
                      </a:lnTo>
                      <a:lnTo>
                        <a:pt x="204" y="36"/>
                      </a:lnTo>
                      <a:lnTo>
                        <a:pt x="205" y="37"/>
                      </a:lnTo>
                      <a:lnTo>
                        <a:pt x="206" y="36"/>
                      </a:lnTo>
                      <a:lnTo>
                        <a:pt x="207" y="40"/>
                      </a:lnTo>
                      <a:lnTo>
                        <a:pt x="209" y="42"/>
                      </a:lnTo>
                      <a:lnTo>
                        <a:pt x="209" y="43"/>
                      </a:lnTo>
                      <a:lnTo>
                        <a:pt x="210" y="44"/>
                      </a:lnTo>
                      <a:lnTo>
                        <a:pt x="211" y="47"/>
                      </a:lnTo>
                      <a:lnTo>
                        <a:pt x="212" y="51"/>
                      </a:lnTo>
                      <a:lnTo>
                        <a:pt x="213" y="53"/>
                      </a:lnTo>
                      <a:lnTo>
                        <a:pt x="214" y="54"/>
                      </a:lnTo>
                      <a:lnTo>
                        <a:pt x="214" y="55"/>
                      </a:lnTo>
                      <a:lnTo>
                        <a:pt x="214" y="56"/>
                      </a:lnTo>
                      <a:lnTo>
                        <a:pt x="215" y="57"/>
                      </a:lnTo>
                      <a:lnTo>
                        <a:pt x="215" y="58"/>
                      </a:lnTo>
                      <a:lnTo>
                        <a:pt x="216" y="59"/>
                      </a:lnTo>
                      <a:lnTo>
                        <a:pt x="218" y="64"/>
                      </a:lnTo>
                      <a:lnTo>
                        <a:pt x="220" y="70"/>
                      </a:lnTo>
                      <a:lnTo>
                        <a:pt x="223" y="73"/>
                      </a:lnTo>
                      <a:lnTo>
                        <a:pt x="225" y="78"/>
                      </a:lnTo>
                      <a:lnTo>
                        <a:pt x="227" y="82"/>
                      </a:lnTo>
                      <a:lnTo>
                        <a:pt x="228" y="86"/>
                      </a:lnTo>
                      <a:lnTo>
                        <a:pt x="230" y="90"/>
                      </a:lnTo>
                      <a:lnTo>
                        <a:pt x="232" y="94"/>
                      </a:lnTo>
                      <a:lnTo>
                        <a:pt x="235" y="100"/>
                      </a:lnTo>
                      <a:lnTo>
                        <a:pt x="237" y="105"/>
                      </a:lnTo>
                      <a:lnTo>
                        <a:pt x="238" y="109"/>
                      </a:lnTo>
                      <a:lnTo>
                        <a:pt x="238" y="110"/>
                      </a:lnTo>
                      <a:lnTo>
                        <a:pt x="239" y="111"/>
                      </a:lnTo>
                      <a:lnTo>
                        <a:pt x="241" y="112"/>
                      </a:lnTo>
                      <a:lnTo>
                        <a:pt x="242" y="116"/>
                      </a:lnTo>
                      <a:lnTo>
                        <a:pt x="243" y="117"/>
                      </a:lnTo>
                      <a:lnTo>
                        <a:pt x="243" y="119"/>
                      </a:lnTo>
                      <a:lnTo>
                        <a:pt x="244" y="121"/>
                      </a:lnTo>
                      <a:lnTo>
                        <a:pt x="245" y="123"/>
                      </a:lnTo>
                      <a:lnTo>
                        <a:pt x="247" y="126"/>
                      </a:lnTo>
                      <a:lnTo>
                        <a:pt x="248" y="129"/>
                      </a:lnTo>
                      <a:lnTo>
                        <a:pt x="249" y="132"/>
                      </a:lnTo>
                      <a:lnTo>
                        <a:pt x="249" y="133"/>
                      </a:lnTo>
                      <a:lnTo>
                        <a:pt x="250" y="135"/>
                      </a:lnTo>
                      <a:lnTo>
                        <a:pt x="250" y="136"/>
                      </a:lnTo>
                      <a:lnTo>
                        <a:pt x="251" y="137"/>
                      </a:lnTo>
                      <a:lnTo>
                        <a:pt x="251" y="138"/>
                      </a:lnTo>
                      <a:lnTo>
                        <a:pt x="251" y="139"/>
                      </a:lnTo>
                      <a:lnTo>
                        <a:pt x="252" y="139"/>
                      </a:lnTo>
                      <a:lnTo>
                        <a:pt x="254" y="144"/>
                      </a:lnTo>
                      <a:lnTo>
                        <a:pt x="256" y="149"/>
                      </a:lnTo>
                      <a:lnTo>
                        <a:pt x="256" y="151"/>
                      </a:lnTo>
                      <a:lnTo>
                        <a:pt x="257" y="152"/>
                      </a:lnTo>
                      <a:lnTo>
                        <a:pt x="258" y="153"/>
                      </a:lnTo>
                      <a:lnTo>
                        <a:pt x="259" y="156"/>
                      </a:lnTo>
                      <a:lnTo>
                        <a:pt x="259" y="157"/>
                      </a:lnTo>
                      <a:lnTo>
                        <a:pt x="261" y="158"/>
                      </a:lnTo>
                      <a:lnTo>
                        <a:pt x="261" y="159"/>
                      </a:lnTo>
                      <a:lnTo>
                        <a:pt x="262" y="161"/>
                      </a:lnTo>
                      <a:lnTo>
                        <a:pt x="263" y="162"/>
                      </a:lnTo>
                      <a:lnTo>
                        <a:pt x="264" y="166"/>
                      </a:lnTo>
                      <a:lnTo>
                        <a:pt x="265" y="169"/>
                      </a:lnTo>
                      <a:lnTo>
                        <a:pt x="266" y="172"/>
                      </a:lnTo>
                      <a:lnTo>
                        <a:pt x="267" y="175"/>
                      </a:lnTo>
                      <a:lnTo>
                        <a:pt x="268" y="177"/>
                      </a:lnTo>
                      <a:lnTo>
                        <a:pt x="268" y="179"/>
                      </a:lnTo>
                      <a:lnTo>
                        <a:pt x="269" y="180"/>
                      </a:lnTo>
                      <a:lnTo>
                        <a:pt x="270" y="182"/>
                      </a:lnTo>
                      <a:lnTo>
                        <a:pt x="271" y="187"/>
                      </a:lnTo>
                      <a:lnTo>
                        <a:pt x="272" y="189"/>
                      </a:lnTo>
                      <a:lnTo>
                        <a:pt x="273" y="193"/>
                      </a:lnTo>
                      <a:lnTo>
                        <a:pt x="274" y="194"/>
                      </a:lnTo>
                      <a:lnTo>
                        <a:pt x="274" y="195"/>
                      </a:lnTo>
                      <a:lnTo>
                        <a:pt x="275" y="197"/>
                      </a:lnTo>
                      <a:lnTo>
                        <a:pt x="276" y="200"/>
                      </a:lnTo>
                      <a:lnTo>
                        <a:pt x="277" y="203"/>
                      </a:lnTo>
                      <a:lnTo>
                        <a:pt x="278" y="205"/>
                      </a:lnTo>
                      <a:lnTo>
                        <a:pt x="278" y="207"/>
                      </a:lnTo>
                      <a:lnTo>
                        <a:pt x="280" y="210"/>
                      </a:lnTo>
                      <a:lnTo>
                        <a:pt x="282" y="215"/>
                      </a:lnTo>
                      <a:lnTo>
                        <a:pt x="283" y="218"/>
                      </a:lnTo>
                      <a:lnTo>
                        <a:pt x="285" y="222"/>
                      </a:lnTo>
                      <a:lnTo>
                        <a:pt x="287" y="228"/>
                      </a:lnTo>
                      <a:lnTo>
                        <a:pt x="288" y="231"/>
                      </a:lnTo>
                      <a:lnTo>
                        <a:pt x="289" y="233"/>
                      </a:lnTo>
                      <a:lnTo>
                        <a:pt x="290" y="234"/>
                      </a:lnTo>
                      <a:lnTo>
                        <a:pt x="290" y="235"/>
                      </a:lnTo>
                      <a:lnTo>
                        <a:pt x="291" y="238"/>
                      </a:lnTo>
                      <a:lnTo>
                        <a:pt x="293" y="242"/>
                      </a:lnTo>
                      <a:lnTo>
                        <a:pt x="293" y="244"/>
                      </a:lnTo>
                      <a:lnTo>
                        <a:pt x="294" y="244"/>
                      </a:lnTo>
                      <a:lnTo>
                        <a:pt x="296" y="251"/>
                      </a:lnTo>
                      <a:lnTo>
                        <a:pt x="300" y="259"/>
                      </a:lnTo>
                      <a:lnTo>
                        <a:pt x="304" y="269"/>
                      </a:lnTo>
                      <a:lnTo>
                        <a:pt x="307" y="276"/>
                      </a:lnTo>
                      <a:lnTo>
                        <a:pt x="310" y="286"/>
                      </a:lnTo>
                      <a:lnTo>
                        <a:pt x="313" y="293"/>
                      </a:lnTo>
                      <a:lnTo>
                        <a:pt x="316" y="300"/>
                      </a:lnTo>
                      <a:lnTo>
                        <a:pt x="317" y="302"/>
                      </a:lnTo>
                      <a:lnTo>
                        <a:pt x="319" y="308"/>
                      </a:lnTo>
                      <a:lnTo>
                        <a:pt x="322" y="315"/>
                      </a:lnTo>
                      <a:lnTo>
                        <a:pt x="325" y="323"/>
                      </a:lnTo>
                      <a:lnTo>
                        <a:pt x="327" y="329"/>
                      </a:lnTo>
                      <a:lnTo>
                        <a:pt x="330" y="336"/>
                      </a:lnTo>
                      <a:lnTo>
                        <a:pt x="333" y="343"/>
                      </a:lnTo>
                      <a:lnTo>
                        <a:pt x="334" y="347"/>
                      </a:lnTo>
                      <a:lnTo>
                        <a:pt x="336" y="351"/>
                      </a:lnTo>
                      <a:lnTo>
                        <a:pt x="338" y="354"/>
                      </a:lnTo>
                      <a:lnTo>
                        <a:pt x="339" y="356"/>
                      </a:lnTo>
                      <a:lnTo>
                        <a:pt x="340" y="359"/>
                      </a:lnTo>
                      <a:lnTo>
                        <a:pt x="341" y="362"/>
                      </a:lnTo>
                      <a:lnTo>
                        <a:pt x="342" y="363"/>
                      </a:lnTo>
                      <a:lnTo>
                        <a:pt x="345" y="371"/>
                      </a:lnTo>
                      <a:lnTo>
                        <a:pt x="348" y="379"/>
                      </a:lnTo>
                      <a:lnTo>
                        <a:pt x="351" y="386"/>
                      </a:lnTo>
                      <a:lnTo>
                        <a:pt x="351" y="387"/>
                      </a:lnTo>
                      <a:lnTo>
                        <a:pt x="352" y="389"/>
                      </a:lnTo>
                      <a:lnTo>
                        <a:pt x="358" y="401"/>
                      </a:lnTo>
                      <a:lnTo>
                        <a:pt x="363" y="412"/>
                      </a:lnTo>
                      <a:lnTo>
                        <a:pt x="367" y="423"/>
                      </a:lnTo>
                      <a:lnTo>
                        <a:pt x="368" y="426"/>
                      </a:lnTo>
                      <a:lnTo>
                        <a:pt x="369" y="429"/>
                      </a:lnTo>
                      <a:lnTo>
                        <a:pt x="374" y="441"/>
                      </a:lnTo>
                      <a:lnTo>
                        <a:pt x="379" y="451"/>
                      </a:lnTo>
                      <a:lnTo>
                        <a:pt x="383" y="461"/>
                      </a:lnTo>
                      <a:lnTo>
                        <a:pt x="387" y="469"/>
                      </a:lnTo>
                      <a:lnTo>
                        <a:pt x="390" y="476"/>
                      </a:lnTo>
                      <a:lnTo>
                        <a:pt x="391" y="480"/>
                      </a:lnTo>
                      <a:lnTo>
                        <a:pt x="394" y="486"/>
                      </a:lnTo>
                      <a:lnTo>
                        <a:pt x="394" y="487"/>
                      </a:lnTo>
                      <a:lnTo>
                        <a:pt x="394" y="488"/>
                      </a:lnTo>
                      <a:lnTo>
                        <a:pt x="394" y="491"/>
                      </a:lnTo>
                      <a:lnTo>
                        <a:pt x="394" y="499"/>
                      </a:lnTo>
                      <a:lnTo>
                        <a:pt x="394" y="508"/>
                      </a:lnTo>
                      <a:lnTo>
                        <a:pt x="394" y="514"/>
                      </a:lnTo>
                      <a:lnTo>
                        <a:pt x="394" y="516"/>
                      </a:lnTo>
                      <a:lnTo>
                        <a:pt x="394" y="521"/>
                      </a:lnTo>
                      <a:lnTo>
                        <a:pt x="394" y="533"/>
                      </a:lnTo>
                      <a:lnTo>
                        <a:pt x="394" y="552"/>
                      </a:lnTo>
                      <a:lnTo>
                        <a:pt x="394" y="563"/>
                      </a:lnTo>
                      <a:lnTo>
                        <a:pt x="394" y="577"/>
                      </a:lnTo>
                      <a:lnTo>
                        <a:pt x="394" y="589"/>
                      </a:lnTo>
                      <a:lnTo>
                        <a:pt x="394" y="601"/>
                      </a:lnTo>
                      <a:lnTo>
                        <a:pt x="394" y="617"/>
                      </a:lnTo>
                      <a:lnTo>
                        <a:pt x="394" y="626"/>
                      </a:lnTo>
                      <a:lnTo>
                        <a:pt x="394" y="632"/>
                      </a:lnTo>
                      <a:lnTo>
                        <a:pt x="394" y="641"/>
                      </a:lnTo>
                      <a:lnTo>
                        <a:pt x="394" y="654"/>
                      </a:lnTo>
                      <a:lnTo>
                        <a:pt x="394" y="663"/>
                      </a:lnTo>
                      <a:lnTo>
                        <a:pt x="394" y="667"/>
                      </a:lnTo>
                      <a:lnTo>
                        <a:pt x="394" y="670"/>
                      </a:lnTo>
                      <a:lnTo>
                        <a:pt x="394" y="673"/>
                      </a:lnTo>
                      <a:lnTo>
                        <a:pt x="394" y="676"/>
                      </a:lnTo>
                      <a:lnTo>
                        <a:pt x="394" y="679"/>
                      </a:lnTo>
                      <a:lnTo>
                        <a:pt x="394" y="682"/>
                      </a:lnTo>
                      <a:lnTo>
                        <a:pt x="394" y="686"/>
                      </a:lnTo>
                      <a:lnTo>
                        <a:pt x="394" y="689"/>
                      </a:lnTo>
                      <a:lnTo>
                        <a:pt x="394" y="695"/>
                      </a:lnTo>
                      <a:lnTo>
                        <a:pt x="394" y="700"/>
                      </a:lnTo>
                      <a:lnTo>
                        <a:pt x="394" y="703"/>
                      </a:lnTo>
                      <a:lnTo>
                        <a:pt x="394" y="705"/>
                      </a:lnTo>
                      <a:lnTo>
                        <a:pt x="394" y="706"/>
                      </a:lnTo>
                      <a:lnTo>
                        <a:pt x="394" y="707"/>
                      </a:lnTo>
                      <a:lnTo>
                        <a:pt x="393" y="707"/>
                      </a:lnTo>
                      <a:lnTo>
                        <a:pt x="393" y="708"/>
                      </a:lnTo>
                      <a:lnTo>
                        <a:pt x="392" y="708"/>
                      </a:lnTo>
                      <a:lnTo>
                        <a:pt x="392" y="709"/>
                      </a:lnTo>
                      <a:lnTo>
                        <a:pt x="392" y="710"/>
                      </a:lnTo>
                      <a:lnTo>
                        <a:pt x="391" y="710"/>
                      </a:lnTo>
                      <a:lnTo>
                        <a:pt x="391" y="712"/>
                      </a:lnTo>
                      <a:lnTo>
                        <a:pt x="391" y="713"/>
                      </a:lnTo>
                      <a:lnTo>
                        <a:pt x="390" y="714"/>
                      </a:lnTo>
                      <a:lnTo>
                        <a:pt x="390" y="715"/>
                      </a:lnTo>
                      <a:lnTo>
                        <a:pt x="390" y="716"/>
                      </a:lnTo>
                      <a:lnTo>
                        <a:pt x="389" y="716"/>
                      </a:lnTo>
                      <a:lnTo>
                        <a:pt x="389" y="717"/>
                      </a:lnTo>
                      <a:lnTo>
                        <a:pt x="389" y="718"/>
                      </a:lnTo>
                      <a:lnTo>
                        <a:pt x="389" y="719"/>
                      </a:lnTo>
                      <a:lnTo>
                        <a:pt x="388" y="719"/>
                      </a:lnTo>
                      <a:lnTo>
                        <a:pt x="388" y="720"/>
                      </a:lnTo>
                      <a:lnTo>
                        <a:pt x="388" y="721"/>
                      </a:lnTo>
                      <a:lnTo>
                        <a:pt x="388" y="722"/>
                      </a:lnTo>
                      <a:lnTo>
                        <a:pt x="388" y="723"/>
                      </a:lnTo>
                      <a:lnTo>
                        <a:pt x="388" y="724"/>
                      </a:lnTo>
                      <a:lnTo>
                        <a:pt x="387" y="724"/>
                      </a:lnTo>
                      <a:lnTo>
                        <a:pt x="387" y="725"/>
                      </a:lnTo>
                      <a:lnTo>
                        <a:pt x="387" y="726"/>
                      </a:lnTo>
                      <a:lnTo>
                        <a:pt x="387" y="727"/>
                      </a:lnTo>
                      <a:lnTo>
                        <a:pt x="387" y="728"/>
                      </a:lnTo>
                      <a:lnTo>
                        <a:pt x="387" y="729"/>
                      </a:lnTo>
                      <a:lnTo>
                        <a:pt x="387" y="730"/>
                      </a:lnTo>
                      <a:lnTo>
                        <a:pt x="387" y="732"/>
                      </a:lnTo>
                      <a:lnTo>
                        <a:pt x="386" y="732"/>
                      </a:lnTo>
                      <a:lnTo>
                        <a:pt x="386" y="733"/>
                      </a:lnTo>
                      <a:lnTo>
                        <a:pt x="386" y="734"/>
                      </a:lnTo>
                      <a:lnTo>
                        <a:pt x="385" y="734"/>
                      </a:lnTo>
                      <a:lnTo>
                        <a:pt x="385" y="735"/>
                      </a:lnTo>
                      <a:lnTo>
                        <a:pt x="384" y="735"/>
                      </a:lnTo>
                      <a:lnTo>
                        <a:pt x="384" y="736"/>
                      </a:lnTo>
                      <a:lnTo>
                        <a:pt x="384" y="737"/>
                      </a:lnTo>
                      <a:lnTo>
                        <a:pt x="383" y="737"/>
                      </a:lnTo>
                      <a:lnTo>
                        <a:pt x="382" y="737"/>
                      </a:lnTo>
                      <a:lnTo>
                        <a:pt x="382" y="738"/>
                      </a:lnTo>
                      <a:lnTo>
                        <a:pt x="381" y="739"/>
                      </a:lnTo>
                      <a:lnTo>
                        <a:pt x="380" y="739"/>
                      </a:lnTo>
                      <a:lnTo>
                        <a:pt x="380" y="740"/>
                      </a:lnTo>
                      <a:lnTo>
                        <a:pt x="379" y="740"/>
                      </a:lnTo>
                      <a:lnTo>
                        <a:pt x="378" y="740"/>
                      </a:lnTo>
                      <a:lnTo>
                        <a:pt x="377" y="740"/>
                      </a:lnTo>
                      <a:lnTo>
                        <a:pt x="377" y="739"/>
                      </a:lnTo>
                      <a:lnTo>
                        <a:pt x="375" y="738"/>
                      </a:lnTo>
                      <a:lnTo>
                        <a:pt x="374" y="738"/>
                      </a:lnTo>
                      <a:lnTo>
                        <a:pt x="373" y="738"/>
                      </a:lnTo>
                      <a:lnTo>
                        <a:pt x="373" y="739"/>
                      </a:lnTo>
                      <a:lnTo>
                        <a:pt x="372" y="739"/>
                      </a:lnTo>
                      <a:lnTo>
                        <a:pt x="371" y="739"/>
                      </a:lnTo>
                      <a:lnTo>
                        <a:pt x="371" y="738"/>
                      </a:lnTo>
                      <a:lnTo>
                        <a:pt x="370" y="738"/>
                      </a:lnTo>
                      <a:lnTo>
                        <a:pt x="369" y="739"/>
                      </a:lnTo>
                      <a:lnTo>
                        <a:pt x="368" y="739"/>
                      </a:lnTo>
                      <a:lnTo>
                        <a:pt x="368" y="740"/>
                      </a:lnTo>
                      <a:lnTo>
                        <a:pt x="367" y="740"/>
                      </a:lnTo>
                      <a:lnTo>
                        <a:pt x="367" y="741"/>
                      </a:lnTo>
                      <a:lnTo>
                        <a:pt x="367" y="742"/>
                      </a:lnTo>
                      <a:lnTo>
                        <a:pt x="367" y="743"/>
                      </a:lnTo>
                      <a:lnTo>
                        <a:pt x="368" y="743"/>
                      </a:lnTo>
                      <a:lnTo>
                        <a:pt x="368" y="744"/>
                      </a:lnTo>
                      <a:lnTo>
                        <a:pt x="368" y="745"/>
                      </a:lnTo>
                      <a:lnTo>
                        <a:pt x="368" y="746"/>
                      </a:lnTo>
                      <a:lnTo>
                        <a:pt x="369" y="746"/>
                      </a:lnTo>
                      <a:lnTo>
                        <a:pt x="369" y="747"/>
                      </a:lnTo>
                      <a:lnTo>
                        <a:pt x="370" y="747"/>
                      </a:lnTo>
                      <a:lnTo>
                        <a:pt x="371" y="747"/>
                      </a:lnTo>
                      <a:lnTo>
                        <a:pt x="371" y="748"/>
                      </a:lnTo>
                      <a:lnTo>
                        <a:pt x="371" y="749"/>
                      </a:lnTo>
                      <a:lnTo>
                        <a:pt x="371" y="751"/>
                      </a:lnTo>
                      <a:lnTo>
                        <a:pt x="370" y="752"/>
                      </a:lnTo>
                      <a:lnTo>
                        <a:pt x="369" y="753"/>
                      </a:lnTo>
                      <a:lnTo>
                        <a:pt x="368" y="753"/>
                      </a:lnTo>
                      <a:lnTo>
                        <a:pt x="368" y="754"/>
                      </a:lnTo>
                      <a:lnTo>
                        <a:pt x="367" y="754"/>
                      </a:lnTo>
                      <a:lnTo>
                        <a:pt x="367" y="755"/>
                      </a:lnTo>
                      <a:lnTo>
                        <a:pt x="366" y="755"/>
                      </a:lnTo>
                      <a:lnTo>
                        <a:pt x="365" y="755"/>
                      </a:lnTo>
                      <a:lnTo>
                        <a:pt x="365" y="756"/>
                      </a:lnTo>
                      <a:lnTo>
                        <a:pt x="364" y="756"/>
                      </a:lnTo>
                      <a:lnTo>
                        <a:pt x="364" y="757"/>
                      </a:lnTo>
                      <a:lnTo>
                        <a:pt x="363" y="757"/>
                      </a:lnTo>
                      <a:lnTo>
                        <a:pt x="363" y="758"/>
                      </a:lnTo>
                      <a:lnTo>
                        <a:pt x="362" y="758"/>
                      </a:lnTo>
                      <a:lnTo>
                        <a:pt x="362" y="759"/>
                      </a:lnTo>
                      <a:lnTo>
                        <a:pt x="361" y="759"/>
                      </a:lnTo>
                      <a:lnTo>
                        <a:pt x="361" y="760"/>
                      </a:lnTo>
                      <a:lnTo>
                        <a:pt x="360" y="760"/>
                      </a:lnTo>
                      <a:lnTo>
                        <a:pt x="359" y="760"/>
                      </a:lnTo>
                      <a:lnTo>
                        <a:pt x="358" y="760"/>
                      </a:lnTo>
                      <a:lnTo>
                        <a:pt x="358" y="759"/>
                      </a:lnTo>
                      <a:lnTo>
                        <a:pt x="357" y="759"/>
                      </a:lnTo>
                      <a:lnTo>
                        <a:pt x="355" y="758"/>
                      </a:lnTo>
                      <a:lnTo>
                        <a:pt x="354" y="758"/>
                      </a:lnTo>
                      <a:lnTo>
                        <a:pt x="353" y="757"/>
                      </a:lnTo>
                      <a:lnTo>
                        <a:pt x="352" y="757"/>
                      </a:lnTo>
                      <a:lnTo>
                        <a:pt x="351" y="757"/>
                      </a:lnTo>
                      <a:lnTo>
                        <a:pt x="350" y="758"/>
                      </a:lnTo>
                      <a:lnTo>
                        <a:pt x="349" y="758"/>
                      </a:lnTo>
                      <a:lnTo>
                        <a:pt x="349" y="759"/>
                      </a:lnTo>
                      <a:lnTo>
                        <a:pt x="348" y="759"/>
                      </a:lnTo>
                      <a:lnTo>
                        <a:pt x="348" y="760"/>
                      </a:lnTo>
                      <a:lnTo>
                        <a:pt x="348" y="761"/>
                      </a:lnTo>
                      <a:lnTo>
                        <a:pt x="348" y="762"/>
                      </a:lnTo>
                      <a:lnTo>
                        <a:pt x="349" y="763"/>
                      </a:lnTo>
                      <a:lnTo>
                        <a:pt x="350" y="764"/>
                      </a:lnTo>
                      <a:lnTo>
                        <a:pt x="350" y="765"/>
                      </a:lnTo>
                      <a:lnTo>
                        <a:pt x="351" y="766"/>
                      </a:lnTo>
                      <a:lnTo>
                        <a:pt x="351" y="767"/>
                      </a:lnTo>
                      <a:lnTo>
                        <a:pt x="352" y="767"/>
                      </a:lnTo>
                      <a:lnTo>
                        <a:pt x="352" y="768"/>
                      </a:lnTo>
                      <a:lnTo>
                        <a:pt x="352" y="769"/>
                      </a:lnTo>
                      <a:lnTo>
                        <a:pt x="353" y="771"/>
                      </a:lnTo>
                      <a:lnTo>
                        <a:pt x="353" y="772"/>
                      </a:lnTo>
                      <a:lnTo>
                        <a:pt x="353" y="773"/>
                      </a:lnTo>
                      <a:lnTo>
                        <a:pt x="352" y="773"/>
                      </a:lnTo>
                      <a:lnTo>
                        <a:pt x="352" y="774"/>
                      </a:lnTo>
                      <a:lnTo>
                        <a:pt x="351" y="775"/>
                      </a:lnTo>
                      <a:lnTo>
                        <a:pt x="350" y="775"/>
                      </a:lnTo>
                      <a:lnTo>
                        <a:pt x="349" y="775"/>
                      </a:lnTo>
                      <a:lnTo>
                        <a:pt x="348" y="775"/>
                      </a:lnTo>
                      <a:lnTo>
                        <a:pt x="347" y="775"/>
                      </a:lnTo>
                      <a:lnTo>
                        <a:pt x="346" y="774"/>
                      </a:lnTo>
                      <a:lnTo>
                        <a:pt x="345" y="773"/>
                      </a:lnTo>
                      <a:lnTo>
                        <a:pt x="345" y="772"/>
                      </a:lnTo>
                      <a:lnTo>
                        <a:pt x="344" y="772"/>
                      </a:lnTo>
                      <a:lnTo>
                        <a:pt x="344" y="771"/>
                      </a:lnTo>
                      <a:lnTo>
                        <a:pt x="343" y="771"/>
                      </a:lnTo>
                      <a:lnTo>
                        <a:pt x="343" y="769"/>
                      </a:lnTo>
                      <a:lnTo>
                        <a:pt x="342" y="769"/>
                      </a:lnTo>
                      <a:lnTo>
                        <a:pt x="342" y="768"/>
                      </a:lnTo>
                      <a:lnTo>
                        <a:pt x="341" y="767"/>
                      </a:lnTo>
                      <a:lnTo>
                        <a:pt x="341" y="766"/>
                      </a:lnTo>
                      <a:lnTo>
                        <a:pt x="341" y="765"/>
                      </a:lnTo>
                      <a:lnTo>
                        <a:pt x="341" y="764"/>
                      </a:lnTo>
                      <a:lnTo>
                        <a:pt x="341" y="763"/>
                      </a:lnTo>
                      <a:lnTo>
                        <a:pt x="342" y="762"/>
                      </a:lnTo>
                      <a:lnTo>
                        <a:pt x="342" y="761"/>
                      </a:lnTo>
                      <a:lnTo>
                        <a:pt x="342" y="760"/>
                      </a:lnTo>
                      <a:lnTo>
                        <a:pt x="343" y="760"/>
                      </a:lnTo>
                      <a:lnTo>
                        <a:pt x="343" y="759"/>
                      </a:lnTo>
                      <a:lnTo>
                        <a:pt x="343" y="758"/>
                      </a:lnTo>
                      <a:lnTo>
                        <a:pt x="344" y="758"/>
                      </a:lnTo>
                      <a:lnTo>
                        <a:pt x="344" y="757"/>
                      </a:lnTo>
                      <a:lnTo>
                        <a:pt x="344" y="756"/>
                      </a:lnTo>
                      <a:lnTo>
                        <a:pt x="343" y="756"/>
                      </a:lnTo>
                      <a:lnTo>
                        <a:pt x="343" y="755"/>
                      </a:lnTo>
                      <a:lnTo>
                        <a:pt x="342" y="754"/>
                      </a:lnTo>
                      <a:lnTo>
                        <a:pt x="341" y="753"/>
                      </a:lnTo>
                      <a:lnTo>
                        <a:pt x="340" y="753"/>
                      </a:lnTo>
                      <a:lnTo>
                        <a:pt x="339" y="753"/>
                      </a:lnTo>
                      <a:lnTo>
                        <a:pt x="338" y="753"/>
                      </a:lnTo>
                      <a:lnTo>
                        <a:pt x="336" y="753"/>
                      </a:lnTo>
                      <a:lnTo>
                        <a:pt x="336" y="754"/>
                      </a:lnTo>
                      <a:lnTo>
                        <a:pt x="335" y="754"/>
                      </a:lnTo>
                      <a:lnTo>
                        <a:pt x="335" y="755"/>
                      </a:lnTo>
                      <a:lnTo>
                        <a:pt x="334" y="755"/>
                      </a:lnTo>
                      <a:lnTo>
                        <a:pt x="334" y="756"/>
                      </a:lnTo>
                      <a:lnTo>
                        <a:pt x="334" y="757"/>
                      </a:lnTo>
                      <a:lnTo>
                        <a:pt x="334" y="758"/>
                      </a:lnTo>
                      <a:lnTo>
                        <a:pt x="334" y="759"/>
                      </a:lnTo>
                      <a:lnTo>
                        <a:pt x="334" y="760"/>
                      </a:lnTo>
                      <a:lnTo>
                        <a:pt x="334" y="761"/>
                      </a:lnTo>
                      <a:lnTo>
                        <a:pt x="334" y="762"/>
                      </a:lnTo>
                      <a:lnTo>
                        <a:pt x="334" y="763"/>
                      </a:lnTo>
                      <a:lnTo>
                        <a:pt x="334" y="764"/>
                      </a:lnTo>
                      <a:lnTo>
                        <a:pt x="333" y="765"/>
                      </a:lnTo>
                      <a:lnTo>
                        <a:pt x="333" y="766"/>
                      </a:lnTo>
                      <a:lnTo>
                        <a:pt x="332" y="766"/>
                      </a:lnTo>
                      <a:lnTo>
                        <a:pt x="332" y="767"/>
                      </a:lnTo>
                      <a:lnTo>
                        <a:pt x="331" y="767"/>
                      </a:lnTo>
                      <a:lnTo>
                        <a:pt x="330" y="767"/>
                      </a:lnTo>
                      <a:lnTo>
                        <a:pt x="329" y="766"/>
                      </a:lnTo>
                      <a:lnTo>
                        <a:pt x="328" y="765"/>
                      </a:lnTo>
                      <a:lnTo>
                        <a:pt x="328" y="764"/>
                      </a:lnTo>
                      <a:lnTo>
                        <a:pt x="327" y="764"/>
                      </a:lnTo>
                      <a:lnTo>
                        <a:pt x="327" y="763"/>
                      </a:lnTo>
                      <a:lnTo>
                        <a:pt x="327" y="762"/>
                      </a:lnTo>
                      <a:lnTo>
                        <a:pt x="327" y="761"/>
                      </a:lnTo>
                      <a:lnTo>
                        <a:pt x="327" y="760"/>
                      </a:lnTo>
                      <a:lnTo>
                        <a:pt x="327" y="759"/>
                      </a:lnTo>
                      <a:lnTo>
                        <a:pt x="327" y="758"/>
                      </a:lnTo>
                      <a:lnTo>
                        <a:pt x="326" y="757"/>
                      </a:lnTo>
                      <a:lnTo>
                        <a:pt x="325" y="756"/>
                      </a:lnTo>
                      <a:lnTo>
                        <a:pt x="324" y="756"/>
                      </a:lnTo>
                      <a:lnTo>
                        <a:pt x="323" y="756"/>
                      </a:lnTo>
                      <a:lnTo>
                        <a:pt x="322" y="756"/>
                      </a:lnTo>
                      <a:lnTo>
                        <a:pt x="321" y="756"/>
                      </a:lnTo>
                      <a:lnTo>
                        <a:pt x="321" y="757"/>
                      </a:lnTo>
                      <a:lnTo>
                        <a:pt x="320" y="757"/>
                      </a:lnTo>
                      <a:lnTo>
                        <a:pt x="319" y="758"/>
                      </a:lnTo>
                      <a:lnTo>
                        <a:pt x="319" y="759"/>
                      </a:lnTo>
                      <a:lnTo>
                        <a:pt x="317" y="759"/>
                      </a:lnTo>
                      <a:lnTo>
                        <a:pt x="317" y="760"/>
                      </a:lnTo>
                      <a:lnTo>
                        <a:pt x="316" y="760"/>
                      </a:lnTo>
                      <a:lnTo>
                        <a:pt x="316" y="761"/>
                      </a:lnTo>
                      <a:lnTo>
                        <a:pt x="315" y="761"/>
                      </a:lnTo>
                      <a:lnTo>
                        <a:pt x="315" y="762"/>
                      </a:lnTo>
                      <a:lnTo>
                        <a:pt x="314" y="762"/>
                      </a:lnTo>
                      <a:lnTo>
                        <a:pt x="313" y="762"/>
                      </a:lnTo>
                      <a:lnTo>
                        <a:pt x="312" y="762"/>
                      </a:lnTo>
                      <a:lnTo>
                        <a:pt x="312" y="761"/>
                      </a:lnTo>
                      <a:lnTo>
                        <a:pt x="311" y="761"/>
                      </a:lnTo>
                      <a:lnTo>
                        <a:pt x="311" y="760"/>
                      </a:lnTo>
                      <a:lnTo>
                        <a:pt x="310" y="760"/>
                      </a:lnTo>
                      <a:lnTo>
                        <a:pt x="310" y="759"/>
                      </a:lnTo>
                      <a:lnTo>
                        <a:pt x="309" y="758"/>
                      </a:lnTo>
                      <a:lnTo>
                        <a:pt x="309" y="757"/>
                      </a:lnTo>
                      <a:lnTo>
                        <a:pt x="309" y="756"/>
                      </a:lnTo>
                      <a:lnTo>
                        <a:pt x="308" y="755"/>
                      </a:lnTo>
                      <a:lnTo>
                        <a:pt x="307" y="755"/>
                      </a:lnTo>
                      <a:lnTo>
                        <a:pt x="307" y="754"/>
                      </a:lnTo>
                      <a:lnTo>
                        <a:pt x="306" y="754"/>
                      </a:lnTo>
                      <a:lnTo>
                        <a:pt x="305" y="753"/>
                      </a:lnTo>
                      <a:lnTo>
                        <a:pt x="304" y="753"/>
                      </a:lnTo>
                      <a:lnTo>
                        <a:pt x="303" y="753"/>
                      </a:lnTo>
                      <a:lnTo>
                        <a:pt x="303" y="754"/>
                      </a:lnTo>
                      <a:lnTo>
                        <a:pt x="302" y="754"/>
                      </a:lnTo>
                      <a:lnTo>
                        <a:pt x="301" y="754"/>
                      </a:lnTo>
                      <a:lnTo>
                        <a:pt x="301" y="755"/>
                      </a:lnTo>
                      <a:lnTo>
                        <a:pt x="300" y="755"/>
                      </a:lnTo>
                      <a:lnTo>
                        <a:pt x="300" y="756"/>
                      </a:lnTo>
                      <a:lnTo>
                        <a:pt x="299" y="756"/>
                      </a:lnTo>
                      <a:lnTo>
                        <a:pt x="297" y="756"/>
                      </a:lnTo>
                      <a:lnTo>
                        <a:pt x="296" y="756"/>
                      </a:lnTo>
                      <a:lnTo>
                        <a:pt x="295" y="756"/>
                      </a:lnTo>
                      <a:lnTo>
                        <a:pt x="294" y="755"/>
                      </a:lnTo>
                      <a:lnTo>
                        <a:pt x="294" y="754"/>
                      </a:lnTo>
                      <a:lnTo>
                        <a:pt x="293" y="754"/>
                      </a:lnTo>
                      <a:lnTo>
                        <a:pt x="293" y="753"/>
                      </a:lnTo>
                      <a:lnTo>
                        <a:pt x="293" y="752"/>
                      </a:lnTo>
                      <a:lnTo>
                        <a:pt x="293" y="751"/>
                      </a:lnTo>
                      <a:lnTo>
                        <a:pt x="293" y="749"/>
                      </a:lnTo>
                      <a:lnTo>
                        <a:pt x="293" y="748"/>
                      </a:lnTo>
                      <a:lnTo>
                        <a:pt x="293" y="747"/>
                      </a:lnTo>
                      <a:lnTo>
                        <a:pt x="292" y="747"/>
                      </a:lnTo>
                      <a:lnTo>
                        <a:pt x="291" y="747"/>
                      </a:lnTo>
                      <a:lnTo>
                        <a:pt x="291" y="746"/>
                      </a:lnTo>
                      <a:lnTo>
                        <a:pt x="290" y="746"/>
                      </a:lnTo>
                      <a:lnTo>
                        <a:pt x="289" y="746"/>
                      </a:lnTo>
                      <a:lnTo>
                        <a:pt x="289" y="745"/>
                      </a:lnTo>
                      <a:lnTo>
                        <a:pt x="288" y="745"/>
                      </a:lnTo>
                      <a:lnTo>
                        <a:pt x="288" y="744"/>
                      </a:lnTo>
                      <a:lnTo>
                        <a:pt x="287" y="743"/>
                      </a:lnTo>
                      <a:lnTo>
                        <a:pt x="287" y="742"/>
                      </a:lnTo>
                      <a:lnTo>
                        <a:pt x="286" y="741"/>
                      </a:lnTo>
                      <a:lnTo>
                        <a:pt x="286" y="740"/>
                      </a:lnTo>
                      <a:lnTo>
                        <a:pt x="285" y="740"/>
                      </a:lnTo>
                      <a:lnTo>
                        <a:pt x="284" y="740"/>
                      </a:lnTo>
                      <a:lnTo>
                        <a:pt x="283" y="740"/>
                      </a:lnTo>
                      <a:lnTo>
                        <a:pt x="282" y="740"/>
                      </a:lnTo>
                      <a:lnTo>
                        <a:pt x="281" y="740"/>
                      </a:lnTo>
                      <a:lnTo>
                        <a:pt x="280" y="740"/>
                      </a:lnTo>
                      <a:lnTo>
                        <a:pt x="278" y="740"/>
                      </a:lnTo>
                      <a:lnTo>
                        <a:pt x="277" y="739"/>
                      </a:lnTo>
                      <a:lnTo>
                        <a:pt x="277" y="738"/>
                      </a:lnTo>
                      <a:lnTo>
                        <a:pt x="276" y="738"/>
                      </a:lnTo>
                      <a:lnTo>
                        <a:pt x="276" y="737"/>
                      </a:lnTo>
                      <a:lnTo>
                        <a:pt x="276" y="736"/>
                      </a:lnTo>
                      <a:lnTo>
                        <a:pt x="275" y="735"/>
                      </a:lnTo>
                      <a:lnTo>
                        <a:pt x="275" y="734"/>
                      </a:lnTo>
                      <a:lnTo>
                        <a:pt x="274" y="735"/>
                      </a:lnTo>
                      <a:lnTo>
                        <a:pt x="273" y="735"/>
                      </a:lnTo>
                      <a:lnTo>
                        <a:pt x="272" y="735"/>
                      </a:lnTo>
                      <a:lnTo>
                        <a:pt x="272" y="736"/>
                      </a:lnTo>
                      <a:lnTo>
                        <a:pt x="271" y="736"/>
                      </a:lnTo>
                      <a:lnTo>
                        <a:pt x="271" y="737"/>
                      </a:lnTo>
                      <a:lnTo>
                        <a:pt x="270" y="737"/>
                      </a:lnTo>
                      <a:lnTo>
                        <a:pt x="270" y="738"/>
                      </a:lnTo>
                      <a:lnTo>
                        <a:pt x="269" y="738"/>
                      </a:lnTo>
                      <a:lnTo>
                        <a:pt x="268" y="739"/>
                      </a:lnTo>
                      <a:lnTo>
                        <a:pt x="267" y="740"/>
                      </a:lnTo>
                      <a:lnTo>
                        <a:pt x="266" y="740"/>
                      </a:lnTo>
                      <a:lnTo>
                        <a:pt x="266" y="739"/>
                      </a:lnTo>
                      <a:lnTo>
                        <a:pt x="265" y="739"/>
                      </a:lnTo>
                      <a:lnTo>
                        <a:pt x="265" y="738"/>
                      </a:lnTo>
                      <a:lnTo>
                        <a:pt x="265" y="737"/>
                      </a:lnTo>
                      <a:lnTo>
                        <a:pt x="265" y="736"/>
                      </a:lnTo>
                      <a:lnTo>
                        <a:pt x="265" y="735"/>
                      </a:lnTo>
                      <a:lnTo>
                        <a:pt x="265" y="734"/>
                      </a:lnTo>
                      <a:lnTo>
                        <a:pt x="266" y="734"/>
                      </a:lnTo>
                      <a:lnTo>
                        <a:pt x="266" y="733"/>
                      </a:lnTo>
                      <a:lnTo>
                        <a:pt x="265" y="732"/>
                      </a:lnTo>
                      <a:lnTo>
                        <a:pt x="264" y="730"/>
                      </a:lnTo>
                      <a:lnTo>
                        <a:pt x="263" y="730"/>
                      </a:lnTo>
                      <a:lnTo>
                        <a:pt x="263" y="729"/>
                      </a:lnTo>
                      <a:lnTo>
                        <a:pt x="262" y="729"/>
                      </a:lnTo>
                      <a:lnTo>
                        <a:pt x="262" y="728"/>
                      </a:lnTo>
                      <a:lnTo>
                        <a:pt x="261" y="728"/>
                      </a:lnTo>
                      <a:lnTo>
                        <a:pt x="261" y="727"/>
                      </a:lnTo>
                      <a:lnTo>
                        <a:pt x="259" y="727"/>
                      </a:lnTo>
                      <a:lnTo>
                        <a:pt x="259" y="726"/>
                      </a:lnTo>
                      <a:lnTo>
                        <a:pt x="258" y="726"/>
                      </a:lnTo>
                      <a:lnTo>
                        <a:pt x="258" y="725"/>
                      </a:lnTo>
                      <a:lnTo>
                        <a:pt x="257" y="725"/>
                      </a:lnTo>
                      <a:lnTo>
                        <a:pt x="256" y="725"/>
                      </a:lnTo>
                      <a:lnTo>
                        <a:pt x="256" y="724"/>
                      </a:lnTo>
                      <a:lnTo>
                        <a:pt x="255" y="724"/>
                      </a:lnTo>
                      <a:lnTo>
                        <a:pt x="255" y="723"/>
                      </a:lnTo>
                      <a:lnTo>
                        <a:pt x="254" y="723"/>
                      </a:lnTo>
                      <a:lnTo>
                        <a:pt x="253" y="723"/>
                      </a:lnTo>
                      <a:lnTo>
                        <a:pt x="253" y="722"/>
                      </a:lnTo>
                      <a:lnTo>
                        <a:pt x="252" y="722"/>
                      </a:lnTo>
                      <a:lnTo>
                        <a:pt x="251" y="721"/>
                      </a:lnTo>
                      <a:lnTo>
                        <a:pt x="250" y="721"/>
                      </a:lnTo>
                      <a:lnTo>
                        <a:pt x="250" y="720"/>
                      </a:lnTo>
                      <a:lnTo>
                        <a:pt x="249" y="720"/>
                      </a:lnTo>
                      <a:lnTo>
                        <a:pt x="249" y="719"/>
                      </a:lnTo>
                      <a:lnTo>
                        <a:pt x="248" y="718"/>
                      </a:lnTo>
                      <a:lnTo>
                        <a:pt x="247" y="718"/>
                      </a:lnTo>
                      <a:lnTo>
                        <a:pt x="246" y="717"/>
                      </a:lnTo>
                      <a:lnTo>
                        <a:pt x="245" y="717"/>
                      </a:lnTo>
                      <a:lnTo>
                        <a:pt x="244" y="716"/>
                      </a:lnTo>
                      <a:lnTo>
                        <a:pt x="243" y="716"/>
                      </a:lnTo>
                      <a:lnTo>
                        <a:pt x="243" y="715"/>
                      </a:lnTo>
                      <a:lnTo>
                        <a:pt x="242" y="715"/>
                      </a:lnTo>
                      <a:lnTo>
                        <a:pt x="242" y="714"/>
                      </a:lnTo>
                      <a:lnTo>
                        <a:pt x="242" y="713"/>
                      </a:lnTo>
                      <a:lnTo>
                        <a:pt x="242" y="712"/>
                      </a:lnTo>
                      <a:lnTo>
                        <a:pt x="241" y="712"/>
                      </a:lnTo>
                      <a:lnTo>
                        <a:pt x="241" y="710"/>
                      </a:lnTo>
                      <a:lnTo>
                        <a:pt x="241" y="709"/>
                      </a:lnTo>
                      <a:lnTo>
                        <a:pt x="239" y="709"/>
                      </a:lnTo>
                      <a:lnTo>
                        <a:pt x="239" y="708"/>
                      </a:lnTo>
                      <a:lnTo>
                        <a:pt x="239" y="707"/>
                      </a:lnTo>
                      <a:lnTo>
                        <a:pt x="238" y="707"/>
                      </a:lnTo>
                      <a:lnTo>
                        <a:pt x="238" y="706"/>
                      </a:lnTo>
                      <a:lnTo>
                        <a:pt x="238" y="705"/>
                      </a:lnTo>
                      <a:lnTo>
                        <a:pt x="237" y="705"/>
                      </a:lnTo>
                      <a:lnTo>
                        <a:pt x="237" y="704"/>
                      </a:lnTo>
                      <a:lnTo>
                        <a:pt x="236" y="704"/>
                      </a:lnTo>
                      <a:lnTo>
                        <a:pt x="235" y="704"/>
                      </a:lnTo>
                      <a:lnTo>
                        <a:pt x="234" y="704"/>
                      </a:lnTo>
                      <a:lnTo>
                        <a:pt x="234" y="705"/>
                      </a:lnTo>
                      <a:lnTo>
                        <a:pt x="233" y="705"/>
                      </a:lnTo>
                      <a:lnTo>
                        <a:pt x="232" y="705"/>
                      </a:lnTo>
                      <a:lnTo>
                        <a:pt x="231" y="705"/>
                      </a:lnTo>
                      <a:lnTo>
                        <a:pt x="231" y="706"/>
                      </a:lnTo>
                      <a:lnTo>
                        <a:pt x="230" y="706"/>
                      </a:lnTo>
                      <a:lnTo>
                        <a:pt x="229" y="706"/>
                      </a:lnTo>
                      <a:lnTo>
                        <a:pt x="228" y="706"/>
                      </a:lnTo>
                      <a:lnTo>
                        <a:pt x="227" y="706"/>
                      </a:lnTo>
                      <a:lnTo>
                        <a:pt x="226" y="706"/>
                      </a:lnTo>
                      <a:lnTo>
                        <a:pt x="226" y="705"/>
                      </a:lnTo>
                      <a:lnTo>
                        <a:pt x="225" y="705"/>
                      </a:lnTo>
                      <a:lnTo>
                        <a:pt x="224" y="705"/>
                      </a:lnTo>
                      <a:lnTo>
                        <a:pt x="224" y="704"/>
                      </a:lnTo>
                      <a:lnTo>
                        <a:pt x="223" y="704"/>
                      </a:lnTo>
                      <a:lnTo>
                        <a:pt x="223" y="703"/>
                      </a:lnTo>
                      <a:lnTo>
                        <a:pt x="222" y="703"/>
                      </a:lnTo>
                      <a:lnTo>
                        <a:pt x="220" y="703"/>
                      </a:lnTo>
                      <a:lnTo>
                        <a:pt x="219" y="703"/>
                      </a:lnTo>
                      <a:lnTo>
                        <a:pt x="218" y="703"/>
                      </a:lnTo>
                      <a:lnTo>
                        <a:pt x="217" y="704"/>
                      </a:lnTo>
                      <a:lnTo>
                        <a:pt x="216" y="704"/>
                      </a:lnTo>
                      <a:lnTo>
                        <a:pt x="216" y="703"/>
                      </a:lnTo>
                      <a:lnTo>
                        <a:pt x="215" y="703"/>
                      </a:lnTo>
                      <a:lnTo>
                        <a:pt x="215" y="702"/>
                      </a:lnTo>
                      <a:lnTo>
                        <a:pt x="214" y="702"/>
                      </a:lnTo>
                      <a:lnTo>
                        <a:pt x="214" y="701"/>
                      </a:lnTo>
                      <a:lnTo>
                        <a:pt x="214" y="700"/>
                      </a:lnTo>
                      <a:lnTo>
                        <a:pt x="213" y="700"/>
                      </a:lnTo>
                      <a:lnTo>
                        <a:pt x="213" y="699"/>
                      </a:lnTo>
                      <a:lnTo>
                        <a:pt x="213" y="698"/>
                      </a:lnTo>
                      <a:lnTo>
                        <a:pt x="212" y="698"/>
                      </a:lnTo>
                      <a:lnTo>
                        <a:pt x="211" y="697"/>
                      </a:lnTo>
                      <a:lnTo>
                        <a:pt x="210" y="697"/>
                      </a:lnTo>
                      <a:lnTo>
                        <a:pt x="209" y="697"/>
                      </a:lnTo>
                      <a:lnTo>
                        <a:pt x="208" y="696"/>
                      </a:lnTo>
                      <a:lnTo>
                        <a:pt x="207" y="695"/>
                      </a:lnTo>
                      <a:lnTo>
                        <a:pt x="207" y="694"/>
                      </a:lnTo>
                      <a:lnTo>
                        <a:pt x="207" y="693"/>
                      </a:lnTo>
                      <a:lnTo>
                        <a:pt x="207" y="691"/>
                      </a:lnTo>
                      <a:lnTo>
                        <a:pt x="206" y="691"/>
                      </a:lnTo>
                      <a:lnTo>
                        <a:pt x="206" y="690"/>
                      </a:lnTo>
                      <a:lnTo>
                        <a:pt x="206" y="689"/>
                      </a:lnTo>
                      <a:lnTo>
                        <a:pt x="206" y="688"/>
                      </a:lnTo>
                      <a:lnTo>
                        <a:pt x="205" y="688"/>
                      </a:lnTo>
                      <a:lnTo>
                        <a:pt x="205" y="687"/>
                      </a:lnTo>
                      <a:lnTo>
                        <a:pt x="204" y="687"/>
                      </a:lnTo>
                      <a:lnTo>
                        <a:pt x="204" y="686"/>
                      </a:lnTo>
                      <a:lnTo>
                        <a:pt x="203" y="686"/>
                      </a:lnTo>
                      <a:lnTo>
                        <a:pt x="201" y="686"/>
                      </a:lnTo>
                      <a:lnTo>
                        <a:pt x="200" y="686"/>
                      </a:lnTo>
                      <a:lnTo>
                        <a:pt x="199" y="685"/>
                      </a:lnTo>
                      <a:lnTo>
                        <a:pt x="198" y="685"/>
                      </a:lnTo>
                      <a:lnTo>
                        <a:pt x="197" y="685"/>
                      </a:lnTo>
                      <a:lnTo>
                        <a:pt x="197" y="684"/>
                      </a:lnTo>
                      <a:lnTo>
                        <a:pt x="196" y="684"/>
                      </a:lnTo>
                      <a:lnTo>
                        <a:pt x="196" y="683"/>
                      </a:lnTo>
                      <a:lnTo>
                        <a:pt x="195" y="683"/>
                      </a:lnTo>
                      <a:lnTo>
                        <a:pt x="194" y="683"/>
                      </a:lnTo>
                      <a:lnTo>
                        <a:pt x="194" y="682"/>
                      </a:lnTo>
                      <a:lnTo>
                        <a:pt x="193" y="682"/>
                      </a:lnTo>
                      <a:lnTo>
                        <a:pt x="193" y="681"/>
                      </a:lnTo>
                      <a:lnTo>
                        <a:pt x="192" y="681"/>
                      </a:lnTo>
                      <a:lnTo>
                        <a:pt x="192" y="680"/>
                      </a:lnTo>
                      <a:lnTo>
                        <a:pt x="191" y="680"/>
                      </a:lnTo>
                      <a:lnTo>
                        <a:pt x="191" y="679"/>
                      </a:lnTo>
                      <a:lnTo>
                        <a:pt x="190" y="679"/>
                      </a:lnTo>
                      <a:lnTo>
                        <a:pt x="189" y="678"/>
                      </a:lnTo>
                      <a:lnTo>
                        <a:pt x="188" y="678"/>
                      </a:lnTo>
                      <a:lnTo>
                        <a:pt x="188" y="677"/>
                      </a:lnTo>
                      <a:lnTo>
                        <a:pt x="187" y="677"/>
                      </a:lnTo>
                      <a:lnTo>
                        <a:pt x="187" y="676"/>
                      </a:lnTo>
                      <a:lnTo>
                        <a:pt x="186" y="676"/>
                      </a:lnTo>
                      <a:lnTo>
                        <a:pt x="185" y="675"/>
                      </a:lnTo>
                      <a:lnTo>
                        <a:pt x="184" y="675"/>
                      </a:lnTo>
                      <a:lnTo>
                        <a:pt x="183" y="674"/>
                      </a:lnTo>
                      <a:lnTo>
                        <a:pt x="181" y="674"/>
                      </a:lnTo>
                      <a:lnTo>
                        <a:pt x="181" y="673"/>
                      </a:lnTo>
                      <a:lnTo>
                        <a:pt x="180" y="673"/>
                      </a:lnTo>
                      <a:lnTo>
                        <a:pt x="179" y="673"/>
                      </a:lnTo>
                      <a:lnTo>
                        <a:pt x="179" y="674"/>
                      </a:lnTo>
                      <a:lnTo>
                        <a:pt x="179" y="673"/>
                      </a:lnTo>
                      <a:lnTo>
                        <a:pt x="178" y="673"/>
                      </a:lnTo>
                      <a:lnTo>
                        <a:pt x="177" y="673"/>
                      </a:lnTo>
                      <a:lnTo>
                        <a:pt x="176" y="671"/>
                      </a:lnTo>
                      <a:lnTo>
                        <a:pt x="175" y="670"/>
                      </a:lnTo>
                      <a:lnTo>
                        <a:pt x="174" y="670"/>
                      </a:lnTo>
                      <a:lnTo>
                        <a:pt x="174" y="669"/>
                      </a:lnTo>
                      <a:lnTo>
                        <a:pt x="173" y="669"/>
                      </a:lnTo>
                      <a:lnTo>
                        <a:pt x="172" y="668"/>
                      </a:lnTo>
                      <a:lnTo>
                        <a:pt x="171" y="669"/>
                      </a:lnTo>
                      <a:lnTo>
                        <a:pt x="170" y="670"/>
                      </a:lnTo>
                      <a:lnTo>
                        <a:pt x="170" y="671"/>
                      </a:lnTo>
                      <a:lnTo>
                        <a:pt x="170" y="673"/>
                      </a:lnTo>
                      <a:lnTo>
                        <a:pt x="169" y="673"/>
                      </a:lnTo>
                      <a:lnTo>
                        <a:pt x="169" y="674"/>
                      </a:lnTo>
                      <a:lnTo>
                        <a:pt x="169" y="675"/>
                      </a:lnTo>
                      <a:lnTo>
                        <a:pt x="169" y="676"/>
                      </a:lnTo>
                      <a:lnTo>
                        <a:pt x="168" y="676"/>
                      </a:lnTo>
                      <a:lnTo>
                        <a:pt x="167" y="677"/>
                      </a:lnTo>
                      <a:lnTo>
                        <a:pt x="166" y="677"/>
                      </a:lnTo>
                      <a:lnTo>
                        <a:pt x="165" y="677"/>
                      </a:lnTo>
                      <a:lnTo>
                        <a:pt x="164" y="677"/>
                      </a:lnTo>
                      <a:lnTo>
                        <a:pt x="164" y="676"/>
                      </a:lnTo>
                      <a:lnTo>
                        <a:pt x="164" y="675"/>
                      </a:lnTo>
                      <a:lnTo>
                        <a:pt x="162" y="675"/>
                      </a:lnTo>
                      <a:lnTo>
                        <a:pt x="162" y="674"/>
                      </a:lnTo>
                      <a:lnTo>
                        <a:pt x="164" y="674"/>
                      </a:lnTo>
                      <a:lnTo>
                        <a:pt x="164" y="673"/>
                      </a:lnTo>
                      <a:lnTo>
                        <a:pt x="164" y="671"/>
                      </a:lnTo>
                      <a:lnTo>
                        <a:pt x="164" y="670"/>
                      </a:lnTo>
                      <a:lnTo>
                        <a:pt x="164" y="669"/>
                      </a:lnTo>
                      <a:lnTo>
                        <a:pt x="162" y="669"/>
                      </a:lnTo>
                      <a:lnTo>
                        <a:pt x="162" y="668"/>
                      </a:lnTo>
                      <a:lnTo>
                        <a:pt x="161" y="668"/>
                      </a:lnTo>
                      <a:lnTo>
                        <a:pt x="161" y="667"/>
                      </a:lnTo>
                      <a:lnTo>
                        <a:pt x="160" y="667"/>
                      </a:lnTo>
                      <a:lnTo>
                        <a:pt x="160" y="668"/>
                      </a:lnTo>
                      <a:lnTo>
                        <a:pt x="159" y="668"/>
                      </a:lnTo>
                      <a:lnTo>
                        <a:pt x="159" y="669"/>
                      </a:lnTo>
                      <a:lnTo>
                        <a:pt x="159" y="670"/>
                      </a:lnTo>
                      <a:lnTo>
                        <a:pt x="158" y="671"/>
                      </a:lnTo>
                      <a:lnTo>
                        <a:pt x="158" y="673"/>
                      </a:lnTo>
                      <a:lnTo>
                        <a:pt x="157" y="673"/>
                      </a:lnTo>
                      <a:lnTo>
                        <a:pt x="157" y="674"/>
                      </a:lnTo>
                      <a:lnTo>
                        <a:pt x="156" y="674"/>
                      </a:lnTo>
                      <a:lnTo>
                        <a:pt x="155" y="674"/>
                      </a:lnTo>
                      <a:lnTo>
                        <a:pt x="154" y="673"/>
                      </a:lnTo>
                      <a:lnTo>
                        <a:pt x="154" y="671"/>
                      </a:lnTo>
                      <a:lnTo>
                        <a:pt x="155" y="671"/>
                      </a:lnTo>
                      <a:lnTo>
                        <a:pt x="155" y="670"/>
                      </a:lnTo>
                      <a:lnTo>
                        <a:pt x="154" y="670"/>
                      </a:lnTo>
                      <a:lnTo>
                        <a:pt x="153" y="670"/>
                      </a:lnTo>
                      <a:lnTo>
                        <a:pt x="152" y="670"/>
                      </a:lnTo>
                      <a:lnTo>
                        <a:pt x="152" y="669"/>
                      </a:lnTo>
                      <a:lnTo>
                        <a:pt x="151" y="670"/>
                      </a:lnTo>
                      <a:lnTo>
                        <a:pt x="150" y="670"/>
                      </a:lnTo>
                      <a:lnTo>
                        <a:pt x="150" y="671"/>
                      </a:lnTo>
                      <a:lnTo>
                        <a:pt x="149" y="671"/>
                      </a:lnTo>
                      <a:lnTo>
                        <a:pt x="148" y="671"/>
                      </a:lnTo>
                      <a:lnTo>
                        <a:pt x="148" y="670"/>
                      </a:lnTo>
                      <a:lnTo>
                        <a:pt x="148" y="669"/>
                      </a:lnTo>
                      <a:lnTo>
                        <a:pt x="148" y="668"/>
                      </a:lnTo>
                      <a:lnTo>
                        <a:pt x="148" y="667"/>
                      </a:lnTo>
                      <a:lnTo>
                        <a:pt x="147" y="666"/>
                      </a:lnTo>
                      <a:lnTo>
                        <a:pt x="146" y="666"/>
                      </a:lnTo>
                      <a:lnTo>
                        <a:pt x="145" y="666"/>
                      </a:lnTo>
                      <a:lnTo>
                        <a:pt x="145" y="667"/>
                      </a:lnTo>
                      <a:lnTo>
                        <a:pt x="143" y="668"/>
                      </a:lnTo>
                      <a:lnTo>
                        <a:pt x="142" y="669"/>
                      </a:lnTo>
                      <a:lnTo>
                        <a:pt x="142" y="668"/>
                      </a:lnTo>
                      <a:lnTo>
                        <a:pt x="141" y="668"/>
                      </a:lnTo>
                      <a:lnTo>
                        <a:pt x="140" y="668"/>
                      </a:lnTo>
                      <a:lnTo>
                        <a:pt x="140" y="667"/>
                      </a:lnTo>
                      <a:lnTo>
                        <a:pt x="141" y="667"/>
                      </a:lnTo>
                      <a:lnTo>
                        <a:pt x="141" y="666"/>
                      </a:lnTo>
                      <a:lnTo>
                        <a:pt x="141" y="665"/>
                      </a:lnTo>
                      <a:lnTo>
                        <a:pt x="141" y="664"/>
                      </a:lnTo>
                      <a:lnTo>
                        <a:pt x="140" y="664"/>
                      </a:lnTo>
                      <a:lnTo>
                        <a:pt x="140" y="663"/>
                      </a:lnTo>
                      <a:lnTo>
                        <a:pt x="139" y="663"/>
                      </a:lnTo>
                      <a:lnTo>
                        <a:pt x="138" y="663"/>
                      </a:lnTo>
                      <a:lnTo>
                        <a:pt x="137" y="663"/>
                      </a:lnTo>
                      <a:lnTo>
                        <a:pt x="137" y="662"/>
                      </a:lnTo>
                      <a:lnTo>
                        <a:pt x="137" y="661"/>
                      </a:lnTo>
                      <a:lnTo>
                        <a:pt x="137" y="660"/>
                      </a:lnTo>
                      <a:lnTo>
                        <a:pt x="137" y="659"/>
                      </a:lnTo>
                      <a:lnTo>
                        <a:pt x="137" y="658"/>
                      </a:lnTo>
                      <a:lnTo>
                        <a:pt x="138" y="658"/>
                      </a:lnTo>
                      <a:lnTo>
                        <a:pt x="138" y="657"/>
                      </a:lnTo>
                      <a:lnTo>
                        <a:pt x="137" y="657"/>
                      </a:lnTo>
                      <a:lnTo>
                        <a:pt x="137" y="656"/>
                      </a:lnTo>
                      <a:lnTo>
                        <a:pt x="137" y="655"/>
                      </a:lnTo>
                      <a:lnTo>
                        <a:pt x="137" y="654"/>
                      </a:lnTo>
                      <a:lnTo>
                        <a:pt x="137" y="652"/>
                      </a:lnTo>
                      <a:lnTo>
                        <a:pt x="137" y="651"/>
                      </a:lnTo>
                      <a:lnTo>
                        <a:pt x="136" y="651"/>
                      </a:lnTo>
                      <a:lnTo>
                        <a:pt x="137" y="651"/>
                      </a:lnTo>
                      <a:lnTo>
                        <a:pt x="137" y="650"/>
                      </a:lnTo>
                      <a:lnTo>
                        <a:pt x="137" y="649"/>
                      </a:lnTo>
                      <a:lnTo>
                        <a:pt x="138" y="649"/>
                      </a:lnTo>
                      <a:lnTo>
                        <a:pt x="138" y="648"/>
                      </a:lnTo>
                      <a:lnTo>
                        <a:pt x="138" y="647"/>
                      </a:lnTo>
                      <a:lnTo>
                        <a:pt x="139" y="647"/>
                      </a:lnTo>
                      <a:lnTo>
                        <a:pt x="139" y="646"/>
                      </a:lnTo>
                      <a:lnTo>
                        <a:pt x="138" y="646"/>
                      </a:lnTo>
                      <a:lnTo>
                        <a:pt x="138" y="645"/>
                      </a:lnTo>
                      <a:lnTo>
                        <a:pt x="137" y="645"/>
                      </a:lnTo>
                      <a:lnTo>
                        <a:pt x="137" y="644"/>
                      </a:lnTo>
                      <a:lnTo>
                        <a:pt x="137" y="643"/>
                      </a:lnTo>
                      <a:lnTo>
                        <a:pt x="137" y="642"/>
                      </a:lnTo>
                      <a:lnTo>
                        <a:pt x="137" y="641"/>
                      </a:lnTo>
                      <a:lnTo>
                        <a:pt x="138" y="641"/>
                      </a:lnTo>
                      <a:lnTo>
                        <a:pt x="137" y="641"/>
                      </a:lnTo>
                      <a:lnTo>
                        <a:pt x="137" y="640"/>
                      </a:lnTo>
                      <a:lnTo>
                        <a:pt x="138" y="640"/>
                      </a:lnTo>
                      <a:lnTo>
                        <a:pt x="138" y="639"/>
                      </a:lnTo>
                      <a:lnTo>
                        <a:pt x="137" y="639"/>
                      </a:lnTo>
                      <a:lnTo>
                        <a:pt x="138" y="638"/>
                      </a:lnTo>
                      <a:lnTo>
                        <a:pt x="137" y="638"/>
                      </a:lnTo>
                      <a:lnTo>
                        <a:pt x="136" y="638"/>
                      </a:lnTo>
                      <a:lnTo>
                        <a:pt x="136" y="637"/>
                      </a:lnTo>
                      <a:lnTo>
                        <a:pt x="136" y="636"/>
                      </a:lnTo>
                      <a:lnTo>
                        <a:pt x="137" y="636"/>
                      </a:lnTo>
                      <a:lnTo>
                        <a:pt x="138" y="635"/>
                      </a:lnTo>
                      <a:lnTo>
                        <a:pt x="137" y="635"/>
                      </a:lnTo>
                      <a:lnTo>
                        <a:pt x="137" y="634"/>
                      </a:lnTo>
                      <a:lnTo>
                        <a:pt x="137" y="632"/>
                      </a:lnTo>
                      <a:lnTo>
                        <a:pt x="137" y="631"/>
                      </a:lnTo>
                      <a:lnTo>
                        <a:pt x="138" y="631"/>
                      </a:lnTo>
                      <a:lnTo>
                        <a:pt x="138" y="630"/>
                      </a:lnTo>
                      <a:lnTo>
                        <a:pt x="137" y="630"/>
                      </a:lnTo>
                      <a:lnTo>
                        <a:pt x="137" y="629"/>
                      </a:lnTo>
                      <a:lnTo>
                        <a:pt x="137" y="628"/>
                      </a:lnTo>
                      <a:lnTo>
                        <a:pt x="137" y="627"/>
                      </a:lnTo>
                      <a:lnTo>
                        <a:pt x="138" y="627"/>
                      </a:lnTo>
                      <a:lnTo>
                        <a:pt x="138" y="626"/>
                      </a:lnTo>
                      <a:lnTo>
                        <a:pt x="137" y="626"/>
                      </a:lnTo>
                      <a:lnTo>
                        <a:pt x="138" y="626"/>
                      </a:lnTo>
                      <a:lnTo>
                        <a:pt x="138" y="625"/>
                      </a:lnTo>
                      <a:lnTo>
                        <a:pt x="137" y="625"/>
                      </a:lnTo>
                      <a:lnTo>
                        <a:pt x="137" y="624"/>
                      </a:lnTo>
                      <a:lnTo>
                        <a:pt x="136" y="624"/>
                      </a:lnTo>
                      <a:lnTo>
                        <a:pt x="137" y="623"/>
                      </a:lnTo>
                      <a:lnTo>
                        <a:pt x="136" y="623"/>
                      </a:lnTo>
                      <a:lnTo>
                        <a:pt x="136" y="622"/>
                      </a:lnTo>
                      <a:lnTo>
                        <a:pt x="136" y="621"/>
                      </a:lnTo>
                      <a:lnTo>
                        <a:pt x="136" y="620"/>
                      </a:lnTo>
                      <a:lnTo>
                        <a:pt x="136" y="619"/>
                      </a:lnTo>
                      <a:lnTo>
                        <a:pt x="136" y="618"/>
                      </a:lnTo>
                      <a:lnTo>
                        <a:pt x="136" y="617"/>
                      </a:lnTo>
                      <a:lnTo>
                        <a:pt x="135" y="617"/>
                      </a:lnTo>
                      <a:lnTo>
                        <a:pt x="135" y="616"/>
                      </a:lnTo>
                      <a:lnTo>
                        <a:pt x="135" y="615"/>
                      </a:lnTo>
                      <a:lnTo>
                        <a:pt x="134" y="615"/>
                      </a:lnTo>
                      <a:lnTo>
                        <a:pt x="134" y="613"/>
                      </a:lnTo>
                      <a:lnTo>
                        <a:pt x="133" y="613"/>
                      </a:lnTo>
                      <a:lnTo>
                        <a:pt x="134" y="613"/>
                      </a:lnTo>
                      <a:lnTo>
                        <a:pt x="134" y="612"/>
                      </a:lnTo>
                      <a:lnTo>
                        <a:pt x="133" y="612"/>
                      </a:lnTo>
                      <a:lnTo>
                        <a:pt x="133" y="611"/>
                      </a:lnTo>
                      <a:lnTo>
                        <a:pt x="133" y="610"/>
                      </a:lnTo>
                      <a:lnTo>
                        <a:pt x="132" y="610"/>
                      </a:lnTo>
                      <a:lnTo>
                        <a:pt x="132" y="609"/>
                      </a:lnTo>
                      <a:lnTo>
                        <a:pt x="132" y="608"/>
                      </a:lnTo>
                      <a:lnTo>
                        <a:pt x="131" y="607"/>
                      </a:lnTo>
                      <a:lnTo>
                        <a:pt x="132" y="607"/>
                      </a:lnTo>
                      <a:lnTo>
                        <a:pt x="132" y="606"/>
                      </a:lnTo>
                      <a:lnTo>
                        <a:pt x="132" y="605"/>
                      </a:lnTo>
                      <a:lnTo>
                        <a:pt x="132" y="604"/>
                      </a:lnTo>
                      <a:lnTo>
                        <a:pt x="131" y="604"/>
                      </a:lnTo>
                      <a:lnTo>
                        <a:pt x="131" y="603"/>
                      </a:lnTo>
                      <a:lnTo>
                        <a:pt x="130" y="602"/>
                      </a:lnTo>
                      <a:lnTo>
                        <a:pt x="130" y="601"/>
                      </a:lnTo>
                      <a:lnTo>
                        <a:pt x="129" y="600"/>
                      </a:lnTo>
                      <a:lnTo>
                        <a:pt x="129" y="599"/>
                      </a:lnTo>
                      <a:lnTo>
                        <a:pt x="129" y="598"/>
                      </a:lnTo>
                      <a:lnTo>
                        <a:pt x="128" y="598"/>
                      </a:lnTo>
                      <a:lnTo>
                        <a:pt x="128" y="597"/>
                      </a:lnTo>
                      <a:lnTo>
                        <a:pt x="127" y="597"/>
                      </a:lnTo>
                      <a:lnTo>
                        <a:pt x="127" y="596"/>
                      </a:lnTo>
                      <a:lnTo>
                        <a:pt x="126" y="597"/>
                      </a:lnTo>
                      <a:lnTo>
                        <a:pt x="126" y="596"/>
                      </a:lnTo>
                      <a:lnTo>
                        <a:pt x="125" y="596"/>
                      </a:lnTo>
                      <a:lnTo>
                        <a:pt x="125" y="594"/>
                      </a:lnTo>
                      <a:lnTo>
                        <a:pt x="123" y="594"/>
                      </a:lnTo>
                      <a:lnTo>
                        <a:pt x="123" y="593"/>
                      </a:lnTo>
                      <a:lnTo>
                        <a:pt x="123" y="592"/>
                      </a:lnTo>
                      <a:lnTo>
                        <a:pt x="122" y="592"/>
                      </a:lnTo>
                      <a:lnTo>
                        <a:pt x="122" y="591"/>
                      </a:lnTo>
                      <a:lnTo>
                        <a:pt x="122" y="590"/>
                      </a:lnTo>
                      <a:lnTo>
                        <a:pt x="121" y="590"/>
                      </a:lnTo>
                      <a:lnTo>
                        <a:pt x="121" y="589"/>
                      </a:lnTo>
                      <a:lnTo>
                        <a:pt x="118" y="587"/>
                      </a:lnTo>
                      <a:lnTo>
                        <a:pt x="116" y="584"/>
                      </a:lnTo>
                      <a:lnTo>
                        <a:pt x="113" y="582"/>
                      </a:lnTo>
                      <a:lnTo>
                        <a:pt x="111" y="580"/>
                      </a:lnTo>
                      <a:lnTo>
                        <a:pt x="108" y="578"/>
                      </a:lnTo>
                      <a:lnTo>
                        <a:pt x="104" y="574"/>
                      </a:lnTo>
                      <a:lnTo>
                        <a:pt x="102" y="572"/>
                      </a:lnTo>
                      <a:lnTo>
                        <a:pt x="99" y="570"/>
                      </a:lnTo>
                      <a:lnTo>
                        <a:pt x="97" y="569"/>
                      </a:lnTo>
                      <a:lnTo>
                        <a:pt x="96" y="567"/>
                      </a:lnTo>
                      <a:lnTo>
                        <a:pt x="94" y="566"/>
                      </a:lnTo>
                      <a:lnTo>
                        <a:pt x="91" y="564"/>
                      </a:lnTo>
                      <a:lnTo>
                        <a:pt x="89" y="562"/>
                      </a:lnTo>
                      <a:lnTo>
                        <a:pt x="87" y="560"/>
                      </a:lnTo>
                      <a:lnTo>
                        <a:pt x="83" y="558"/>
                      </a:lnTo>
                      <a:lnTo>
                        <a:pt x="80" y="555"/>
                      </a:lnTo>
                      <a:lnTo>
                        <a:pt x="78" y="552"/>
                      </a:lnTo>
                      <a:lnTo>
                        <a:pt x="75" y="550"/>
                      </a:lnTo>
                      <a:lnTo>
                        <a:pt x="73" y="548"/>
                      </a:lnTo>
                      <a:lnTo>
                        <a:pt x="71" y="547"/>
                      </a:lnTo>
                      <a:lnTo>
                        <a:pt x="69" y="545"/>
                      </a:lnTo>
                      <a:lnTo>
                        <a:pt x="67" y="544"/>
                      </a:lnTo>
                      <a:lnTo>
                        <a:pt x="65" y="543"/>
                      </a:lnTo>
                      <a:lnTo>
                        <a:pt x="63" y="541"/>
                      </a:lnTo>
                      <a:lnTo>
                        <a:pt x="62" y="540"/>
                      </a:lnTo>
                      <a:lnTo>
                        <a:pt x="60" y="538"/>
                      </a:lnTo>
                      <a:lnTo>
                        <a:pt x="57" y="535"/>
                      </a:lnTo>
                      <a:lnTo>
                        <a:pt x="55" y="534"/>
                      </a:lnTo>
                      <a:lnTo>
                        <a:pt x="51" y="530"/>
                      </a:lnTo>
                      <a:lnTo>
                        <a:pt x="48" y="527"/>
                      </a:lnTo>
                      <a:lnTo>
                        <a:pt x="44" y="525"/>
                      </a:lnTo>
                      <a:lnTo>
                        <a:pt x="43" y="524"/>
                      </a:lnTo>
                      <a:lnTo>
                        <a:pt x="42" y="524"/>
                      </a:lnTo>
                      <a:lnTo>
                        <a:pt x="42" y="525"/>
                      </a:lnTo>
                      <a:lnTo>
                        <a:pt x="42" y="526"/>
                      </a:lnTo>
                      <a:lnTo>
                        <a:pt x="41" y="526"/>
                      </a:lnTo>
                      <a:lnTo>
                        <a:pt x="41" y="525"/>
                      </a:lnTo>
                      <a:lnTo>
                        <a:pt x="41" y="524"/>
                      </a:lnTo>
                      <a:lnTo>
                        <a:pt x="40" y="524"/>
                      </a:lnTo>
                      <a:lnTo>
                        <a:pt x="40" y="523"/>
                      </a:lnTo>
                      <a:lnTo>
                        <a:pt x="39" y="523"/>
                      </a:lnTo>
                      <a:lnTo>
                        <a:pt x="38" y="522"/>
                      </a:lnTo>
                      <a:lnTo>
                        <a:pt x="37" y="522"/>
                      </a:lnTo>
                      <a:lnTo>
                        <a:pt x="37" y="521"/>
                      </a:lnTo>
                      <a:lnTo>
                        <a:pt x="36" y="521"/>
                      </a:lnTo>
                      <a:lnTo>
                        <a:pt x="35" y="521"/>
                      </a:lnTo>
                      <a:lnTo>
                        <a:pt x="35" y="520"/>
                      </a:lnTo>
                      <a:lnTo>
                        <a:pt x="34" y="520"/>
                      </a:lnTo>
                      <a:lnTo>
                        <a:pt x="34" y="519"/>
                      </a:lnTo>
                      <a:lnTo>
                        <a:pt x="33" y="518"/>
                      </a:lnTo>
                      <a:lnTo>
                        <a:pt x="33" y="516"/>
                      </a:lnTo>
                      <a:lnTo>
                        <a:pt x="32" y="516"/>
                      </a:lnTo>
                      <a:lnTo>
                        <a:pt x="31" y="515"/>
                      </a:lnTo>
                      <a:lnTo>
                        <a:pt x="30" y="515"/>
                      </a:lnTo>
                      <a:lnTo>
                        <a:pt x="29" y="515"/>
                      </a:lnTo>
                      <a:lnTo>
                        <a:pt x="29" y="514"/>
                      </a:lnTo>
                      <a:lnTo>
                        <a:pt x="29" y="513"/>
                      </a:lnTo>
                      <a:lnTo>
                        <a:pt x="27" y="513"/>
                      </a:lnTo>
                      <a:lnTo>
                        <a:pt x="29" y="512"/>
                      </a:lnTo>
                      <a:lnTo>
                        <a:pt x="27" y="511"/>
                      </a:lnTo>
                      <a:lnTo>
                        <a:pt x="26" y="511"/>
                      </a:lnTo>
                      <a:lnTo>
                        <a:pt x="26" y="510"/>
                      </a:lnTo>
                      <a:lnTo>
                        <a:pt x="26" y="509"/>
                      </a:lnTo>
                      <a:lnTo>
                        <a:pt x="26" y="508"/>
                      </a:lnTo>
                      <a:lnTo>
                        <a:pt x="26" y="507"/>
                      </a:lnTo>
                      <a:lnTo>
                        <a:pt x="25" y="507"/>
                      </a:lnTo>
                      <a:lnTo>
                        <a:pt x="24" y="506"/>
                      </a:lnTo>
                      <a:lnTo>
                        <a:pt x="23" y="506"/>
                      </a:lnTo>
                      <a:lnTo>
                        <a:pt x="22" y="506"/>
                      </a:lnTo>
                      <a:lnTo>
                        <a:pt x="21" y="506"/>
                      </a:lnTo>
                      <a:lnTo>
                        <a:pt x="21" y="505"/>
                      </a:lnTo>
                      <a:lnTo>
                        <a:pt x="20" y="505"/>
                      </a:lnTo>
                      <a:lnTo>
                        <a:pt x="20" y="504"/>
                      </a:lnTo>
                      <a:lnTo>
                        <a:pt x="19" y="503"/>
                      </a:lnTo>
                      <a:lnTo>
                        <a:pt x="19" y="502"/>
                      </a:lnTo>
                      <a:lnTo>
                        <a:pt x="19" y="501"/>
                      </a:lnTo>
                      <a:lnTo>
                        <a:pt x="18" y="501"/>
                      </a:lnTo>
                      <a:lnTo>
                        <a:pt x="18" y="500"/>
                      </a:lnTo>
                      <a:lnTo>
                        <a:pt x="19" y="500"/>
                      </a:lnTo>
                      <a:lnTo>
                        <a:pt x="18" y="499"/>
                      </a:lnTo>
                      <a:lnTo>
                        <a:pt x="17" y="498"/>
                      </a:lnTo>
                      <a:lnTo>
                        <a:pt x="17" y="496"/>
                      </a:lnTo>
                      <a:lnTo>
                        <a:pt x="16" y="496"/>
                      </a:lnTo>
                      <a:lnTo>
                        <a:pt x="15" y="495"/>
                      </a:lnTo>
                      <a:lnTo>
                        <a:pt x="15" y="494"/>
                      </a:lnTo>
                      <a:lnTo>
                        <a:pt x="14" y="494"/>
                      </a:lnTo>
                      <a:lnTo>
                        <a:pt x="14" y="493"/>
                      </a:lnTo>
                      <a:lnTo>
                        <a:pt x="14" y="492"/>
                      </a:lnTo>
                      <a:lnTo>
                        <a:pt x="13" y="492"/>
                      </a:lnTo>
                      <a:lnTo>
                        <a:pt x="13" y="491"/>
                      </a:lnTo>
                      <a:lnTo>
                        <a:pt x="12" y="490"/>
                      </a:lnTo>
                      <a:lnTo>
                        <a:pt x="12" y="489"/>
                      </a:lnTo>
                      <a:lnTo>
                        <a:pt x="11" y="489"/>
                      </a:lnTo>
                      <a:lnTo>
                        <a:pt x="10" y="488"/>
                      </a:lnTo>
                      <a:lnTo>
                        <a:pt x="9" y="488"/>
                      </a:lnTo>
                      <a:lnTo>
                        <a:pt x="9" y="487"/>
                      </a:lnTo>
                      <a:lnTo>
                        <a:pt x="7" y="487"/>
                      </a:lnTo>
                      <a:lnTo>
                        <a:pt x="7" y="486"/>
                      </a:lnTo>
                      <a:lnTo>
                        <a:pt x="6" y="485"/>
                      </a:lnTo>
                      <a:lnTo>
                        <a:pt x="5" y="484"/>
                      </a:lnTo>
                      <a:lnTo>
                        <a:pt x="4" y="484"/>
                      </a:lnTo>
                      <a:lnTo>
                        <a:pt x="4" y="483"/>
                      </a:lnTo>
                      <a:lnTo>
                        <a:pt x="4" y="482"/>
                      </a:lnTo>
                      <a:lnTo>
                        <a:pt x="3" y="482"/>
                      </a:lnTo>
                      <a:lnTo>
                        <a:pt x="2" y="481"/>
                      </a:lnTo>
                      <a:lnTo>
                        <a:pt x="1" y="480"/>
                      </a:lnTo>
                      <a:lnTo>
                        <a:pt x="0" y="479"/>
                      </a:lnTo>
                      <a:lnTo>
                        <a:pt x="0" y="477"/>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97" name="Freeform 14">
                  <a:extLst>
                    <a:ext uri="{FF2B5EF4-FFF2-40B4-BE49-F238E27FC236}">
                      <a16:creationId xmlns:a16="http://schemas.microsoft.com/office/drawing/2014/main" id="{C33B0964-9D1F-4CA4-A928-E530BFD23210}"/>
                    </a:ext>
                  </a:extLst>
                </p:cNvPr>
                <p:cNvSpPr>
                  <a:spLocks/>
                </p:cNvSpPr>
                <p:nvPr/>
              </p:nvSpPr>
              <p:spPr bwMode="auto">
                <a:xfrm>
                  <a:off x="4446" y="2412"/>
                  <a:ext cx="367" cy="498"/>
                </a:xfrm>
                <a:custGeom>
                  <a:avLst/>
                  <a:gdLst>
                    <a:gd name="T0" fmla="*/ 232 w 367"/>
                    <a:gd name="T1" fmla="*/ 493 h 498"/>
                    <a:gd name="T2" fmla="*/ 220 w 367"/>
                    <a:gd name="T3" fmla="*/ 489 h 498"/>
                    <a:gd name="T4" fmla="*/ 204 w 367"/>
                    <a:gd name="T5" fmla="*/ 488 h 498"/>
                    <a:gd name="T6" fmla="*/ 191 w 367"/>
                    <a:gd name="T7" fmla="*/ 492 h 498"/>
                    <a:gd name="T8" fmla="*/ 179 w 367"/>
                    <a:gd name="T9" fmla="*/ 495 h 498"/>
                    <a:gd name="T10" fmla="*/ 166 w 367"/>
                    <a:gd name="T11" fmla="*/ 497 h 498"/>
                    <a:gd name="T12" fmla="*/ 153 w 367"/>
                    <a:gd name="T13" fmla="*/ 491 h 498"/>
                    <a:gd name="T14" fmla="*/ 137 w 367"/>
                    <a:gd name="T15" fmla="*/ 432 h 498"/>
                    <a:gd name="T16" fmla="*/ 116 w 367"/>
                    <a:gd name="T17" fmla="*/ 362 h 498"/>
                    <a:gd name="T18" fmla="*/ 107 w 367"/>
                    <a:gd name="T19" fmla="*/ 354 h 498"/>
                    <a:gd name="T20" fmla="*/ 102 w 367"/>
                    <a:gd name="T21" fmla="*/ 342 h 498"/>
                    <a:gd name="T22" fmla="*/ 96 w 367"/>
                    <a:gd name="T23" fmla="*/ 331 h 498"/>
                    <a:gd name="T24" fmla="*/ 86 w 367"/>
                    <a:gd name="T25" fmla="*/ 325 h 498"/>
                    <a:gd name="T26" fmla="*/ 76 w 367"/>
                    <a:gd name="T27" fmla="*/ 320 h 498"/>
                    <a:gd name="T28" fmla="*/ 75 w 367"/>
                    <a:gd name="T29" fmla="*/ 312 h 498"/>
                    <a:gd name="T30" fmla="*/ 81 w 367"/>
                    <a:gd name="T31" fmla="*/ 302 h 498"/>
                    <a:gd name="T32" fmla="*/ 68 w 367"/>
                    <a:gd name="T33" fmla="*/ 300 h 498"/>
                    <a:gd name="T34" fmla="*/ 57 w 367"/>
                    <a:gd name="T35" fmla="*/ 299 h 498"/>
                    <a:gd name="T36" fmla="*/ 45 w 367"/>
                    <a:gd name="T37" fmla="*/ 295 h 498"/>
                    <a:gd name="T38" fmla="*/ 45 w 367"/>
                    <a:gd name="T39" fmla="*/ 281 h 498"/>
                    <a:gd name="T40" fmla="*/ 41 w 367"/>
                    <a:gd name="T41" fmla="*/ 273 h 498"/>
                    <a:gd name="T42" fmla="*/ 42 w 367"/>
                    <a:gd name="T43" fmla="*/ 262 h 498"/>
                    <a:gd name="T44" fmla="*/ 46 w 367"/>
                    <a:gd name="T45" fmla="*/ 254 h 498"/>
                    <a:gd name="T46" fmla="*/ 43 w 367"/>
                    <a:gd name="T47" fmla="*/ 247 h 498"/>
                    <a:gd name="T48" fmla="*/ 37 w 367"/>
                    <a:gd name="T49" fmla="*/ 239 h 498"/>
                    <a:gd name="T50" fmla="*/ 28 w 367"/>
                    <a:gd name="T51" fmla="*/ 236 h 498"/>
                    <a:gd name="T52" fmla="*/ 21 w 367"/>
                    <a:gd name="T53" fmla="*/ 233 h 498"/>
                    <a:gd name="T54" fmla="*/ 11 w 367"/>
                    <a:gd name="T55" fmla="*/ 237 h 498"/>
                    <a:gd name="T56" fmla="*/ 3 w 367"/>
                    <a:gd name="T57" fmla="*/ 232 h 498"/>
                    <a:gd name="T58" fmla="*/ 11 w 367"/>
                    <a:gd name="T59" fmla="*/ 218 h 498"/>
                    <a:gd name="T60" fmla="*/ 24 w 367"/>
                    <a:gd name="T61" fmla="*/ 209 h 498"/>
                    <a:gd name="T62" fmla="*/ 36 w 367"/>
                    <a:gd name="T63" fmla="*/ 204 h 498"/>
                    <a:gd name="T64" fmla="*/ 51 w 367"/>
                    <a:gd name="T65" fmla="*/ 197 h 498"/>
                    <a:gd name="T66" fmla="*/ 66 w 367"/>
                    <a:gd name="T67" fmla="*/ 182 h 498"/>
                    <a:gd name="T68" fmla="*/ 77 w 367"/>
                    <a:gd name="T69" fmla="*/ 170 h 498"/>
                    <a:gd name="T70" fmla="*/ 94 w 367"/>
                    <a:gd name="T71" fmla="*/ 159 h 498"/>
                    <a:gd name="T72" fmla="*/ 113 w 367"/>
                    <a:gd name="T73" fmla="*/ 147 h 498"/>
                    <a:gd name="T74" fmla="*/ 128 w 367"/>
                    <a:gd name="T75" fmla="*/ 140 h 498"/>
                    <a:gd name="T76" fmla="*/ 144 w 367"/>
                    <a:gd name="T77" fmla="*/ 140 h 498"/>
                    <a:gd name="T78" fmla="*/ 159 w 367"/>
                    <a:gd name="T79" fmla="*/ 135 h 498"/>
                    <a:gd name="T80" fmla="*/ 173 w 367"/>
                    <a:gd name="T81" fmla="*/ 128 h 498"/>
                    <a:gd name="T82" fmla="*/ 189 w 367"/>
                    <a:gd name="T83" fmla="*/ 124 h 498"/>
                    <a:gd name="T84" fmla="*/ 197 w 367"/>
                    <a:gd name="T85" fmla="*/ 113 h 498"/>
                    <a:gd name="T86" fmla="*/ 208 w 367"/>
                    <a:gd name="T87" fmla="*/ 105 h 498"/>
                    <a:gd name="T88" fmla="*/ 217 w 367"/>
                    <a:gd name="T89" fmla="*/ 94 h 498"/>
                    <a:gd name="T90" fmla="*/ 221 w 367"/>
                    <a:gd name="T91" fmla="*/ 79 h 498"/>
                    <a:gd name="T92" fmla="*/ 230 w 367"/>
                    <a:gd name="T93" fmla="*/ 69 h 498"/>
                    <a:gd name="T94" fmla="*/ 243 w 367"/>
                    <a:gd name="T95" fmla="*/ 74 h 498"/>
                    <a:gd name="T96" fmla="*/ 259 w 367"/>
                    <a:gd name="T97" fmla="*/ 78 h 498"/>
                    <a:gd name="T98" fmla="*/ 273 w 367"/>
                    <a:gd name="T99" fmla="*/ 72 h 498"/>
                    <a:gd name="T100" fmla="*/ 284 w 367"/>
                    <a:gd name="T101" fmla="*/ 64 h 498"/>
                    <a:gd name="T102" fmla="*/ 297 w 367"/>
                    <a:gd name="T103" fmla="*/ 61 h 498"/>
                    <a:gd name="T104" fmla="*/ 309 w 367"/>
                    <a:gd name="T105" fmla="*/ 57 h 498"/>
                    <a:gd name="T106" fmla="*/ 319 w 367"/>
                    <a:gd name="T107" fmla="*/ 46 h 498"/>
                    <a:gd name="T108" fmla="*/ 329 w 367"/>
                    <a:gd name="T109" fmla="*/ 40 h 498"/>
                    <a:gd name="T110" fmla="*/ 338 w 367"/>
                    <a:gd name="T111" fmla="*/ 26 h 498"/>
                    <a:gd name="T112" fmla="*/ 334 w 367"/>
                    <a:gd name="T113" fmla="*/ 20 h 498"/>
                    <a:gd name="T114" fmla="*/ 332 w 367"/>
                    <a:gd name="T115" fmla="*/ 10 h 498"/>
                    <a:gd name="T116" fmla="*/ 338 w 367"/>
                    <a:gd name="T117" fmla="*/ 3 h 498"/>
                    <a:gd name="T118" fmla="*/ 348 w 367"/>
                    <a:gd name="T119" fmla="*/ 4 h 498"/>
                    <a:gd name="T120" fmla="*/ 356 w 367"/>
                    <a:gd name="T121" fmla="*/ 9 h 498"/>
                    <a:gd name="T122" fmla="*/ 362 w 367"/>
                    <a:gd name="T123" fmla="*/ 10 h 498"/>
                    <a:gd name="T124" fmla="*/ 365 w 367"/>
                    <a:gd name="T125" fmla="*/ 21 h 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7" h="498">
                      <a:moveTo>
                        <a:pt x="244" y="498"/>
                      </a:moveTo>
                      <a:lnTo>
                        <a:pt x="243" y="498"/>
                      </a:lnTo>
                      <a:lnTo>
                        <a:pt x="243" y="497"/>
                      </a:lnTo>
                      <a:lnTo>
                        <a:pt x="242" y="497"/>
                      </a:lnTo>
                      <a:lnTo>
                        <a:pt x="241" y="496"/>
                      </a:lnTo>
                      <a:lnTo>
                        <a:pt x="241" y="495"/>
                      </a:lnTo>
                      <a:lnTo>
                        <a:pt x="240" y="495"/>
                      </a:lnTo>
                      <a:lnTo>
                        <a:pt x="239" y="495"/>
                      </a:lnTo>
                      <a:lnTo>
                        <a:pt x="238" y="494"/>
                      </a:lnTo>
                      <a:lnTo>
                        <a:pt x="237" y="494"/>
                      </a:lnTo>
                      <a:lnTo>
                        <a:pt x="237" y="493"/>
                      </a:lnTo>
                      <a:lnTo>
                        <a:pt x="236" y="493"/>
                      </a:lnTo>
                      <a:lnTo>
                        <a:pt x="235" y="493"/>
                      </a:lnTo>
                      <a:lnTo>
                        <a:pt x="234" y="493"/>
                      </a:lnTo>
                      <a:lnTo>
                        <a:pt x="232" y="493"/>
                      </a:lnTo>
                      <a:lnTo>
                        <a:pt x="231" y="493"/>
                      </a:lnTo>
                      <a:lnTo>
                        <a:pt x="230" y="492"/>
                      </a:lnTo>
                      <a:lnTo>
                        <a:pt x="229" y="492"/>
                      </a:lnTo>
                      <a:lnTo>
                        <a:pt x="229" y="491"/>
                      </a:lnTo>
                      <a:lnTo>
                        <a:pt x="228" y="491"/>
                      </a:lnTo>
                      <a:lnTo>
                        <a:pt x="227" y="491"/>
                      </a:lnTo>
                      <a:lnTo>
                        <a:pt x="226" y="491"/>
                      </a:lnTo>
                      <a:lnTo>
                        <a:pt x="226" y="490"/>
                      </a:lnTo>
                      <a:lnTo>
                        <a:pt x="225" y="490"/>
                      </a:lnTo>
                      <a:lnTo>
                        <a:pt x="224" y="490"/>
                      </a:lnTo>
                      <a:lnTo>
                        <a:pt x="223" y="490"/>
                      </a:lnTo>
                      <a:lnTo>
                        <a:pt x="222" y="490"/>
                      </a:lnTo>
                      <a:lnTo>
                        <a:pt x="222" y="489"/>
                      </a:lnTo>
                      <a:lnTo>
                        <a:pt x="221" y="489"/>
                      </a:lnTo>
                      <a:lnTo>
                        <a:pt x="220" y="489"/>
                      </a:lnTo>
                      <a:lnTo>
                        <a:pt x="219" y="489"/>
                      </a:lnTo>
                      <a:lnTo>
                        <a:pt x="218" y="489"/>
                      </a:lnTo>
                      <a:lnTo>
                        <a:pt x="217" y="489"/>
                      </a:lnTo>
                      <a:lnTo>
                        <a:pt x="216" y="488"/>
                      </a:lnTo>
                      <a:lnTo>
                        <a:pt x="215" y="489"/>
                      </a:lnTo>
                      <a:lnTo>
                        <a:pt x="213" y="489"/>
                      </a:lnTo>
                      <a:lnTo>
                        <a:pt x="212" y="488"/>
                      </a:lnTo>
                      <a:lnTo>
                        <a:pt x="211" y="488"/>
                      </a:lnTo>
                      <a:lnTo>
                        <a:pt x="210" y="488"/>
                      </a:lnTo>
                      <a:lnTo>
                        <a:pt x="209" y="488"/>
                      </a:lnTo>
                      <a:lnTo>
                        <a:pt x="208" y="488"/>
                      </a:lnTo>
                      <a:lnTo>
                        <a:pt x="207" y="488"/>
                      </a:lnTo>
                      <a:lnTo>
                        <a:pt x="206" y="488"/>
                      </a:lnTo>
                      <a:lnTo>
                        <a:pt x="205" y="488"/>
                      </a:lnTo>
                      <a:lnTo>
                        <a:pt x="204" y="488"/>
                      </a:lnTo>
                      <a:lnTo>
                        <a:pt x="203" y="488"/>
                      </a:lnTo>
                      <a:lnTo>
                        <a:pt x="202" y="488"/>
                      </a:lnTo>
                      <a:lnTo>
                        <a:pt x="202" y="489"/>
                      </a:lnTo>
                      <a:lnTo>
                        <a:pt x="201" y="489"/>
                      </a:lnTo>
                      <a:lnTo>
                        <a:pt x="200" y="489"/>
                      </a:lnTo>
                      <a:lnTo>
                        <a:pt x="199" y="489"/>
                      </a:lnTo>
                      <a:lnTo>
                        <a:pt x="198" y="489"/>
                      </a:lnTo>
                      <a:lnTo>
                        <a:pt x="198" y="490"/>
                      </a:lnTo>
                      <a:lnTo>
                        <a:pt x="197" y="490"/>
                      </a:lnTo>
                      <a:lnTo>
                        <a:pt x="196" y="491"/>
                      </a:lnTo>
                      <a:lnTo>
                        <a:pt x="195" y="491"/>
                      </a:lnTo>
                      <a:lnTo>
                        <a:pt x="193" y="491"/>
                      </a:lnTo>
                      <a:lnTo>
                        <a:pt x="192" y="491"/>
                      </a:lnTo>
                      <a:lnTo>
                        <a:pt x="191" y="491"/>
                      </a:lnTo>
                      <a:lnTo>
                        <a:pt x="191" y="492"/>
                      </a:lnTo>
                      <a:lnTo>
                        <a:pt x="190" y="492"/>
                      </a:lnTo>
                      <a:lnTo>
                        <a:pt x="189" y="492"/>
                      </a:lnTo>
                      <a:lnTo>
                        <a:pt x="188" y="493"/>
                      </a:lnTo>
                      <a:lnTo>
                        <a:pt x="187" y="493"/>
                      </a:lnTo>
                      <a:lnTo>
                        <a:pt x="186" y="493"/>
                      </a:lnTo>
                      <a:lnTo>
                        <a:pt x="185" y="493"/>
                      </a:lnTo>
                      <a:lnTo>
                        <a:pt x="184" y="493"/>
                      </a:lnTo>
                      <a:lnTo>
                        <a:pt x="183" y="494"/>
                      </a:lnTo>
                      <a:lnTo>
                        <a:pt x="183" y="493"/>
                      </a:lnTo>
                      <a:lnTo>
                        <a:pt x="182" y="493"/>
                      </a:lnTo>
                      <a:lnTo>
                        <a:pt x="182" y="494"/>
                      </a:lnTo>
                      <a:lnTo>
                        <a:pt x="181" y="494"/>
                      </a:lnTo>
                      <a:lnTo>
                        <a:pt x="180" y="494"/>
                      </a:lnTo>
                      <a:lnTo>
                        <a:pt x="180" y="495"/>
                      </a:lnTo>
                      <a:lnTo>
                        <a:pt x="179" y="495"/>
                      </a:lnTo>
                      <a:lnTo>
                        <a:pt x="178" y="496"/>
                      </a:lnTo>
                      <a:lnTo>
                        <a:pt x="177" y="496"/>
                      </a:lnTo>
                      <a:lnTo>
                        <a:pt x="176" y="496"/>
                      </a:lnTo>
                      <a:lnTo>
                        <a:pt x="176" y="497"/>
                      </a:lnTo>
                      <a:lnTo>
                        <a:pt x="174" y="497"/>
                      </a:lnTo>
                      <a:lnTo>
                        <a:pt x="173" y="497"/>
                      </a:lnTo>
                      <a:lnTo>
                        <a:pt x="172" y="497"/>
                      </a:lnTo>
                      <a:lnTo>
                        <a:pt x="171" y="497"/>
                      </a:lnTo>
                      <a:lnTo>
                        <a:pt x="170" y="496"/>
                      </a:lnTo>
                      <a:lnTo>
                        <a:pt x="169" y="496"/>
                      </a:lnTo>
                      <a:lnTo>
                        <a:pt x="169" y="497"/>
                      </a:lnTo>
                      <a:lnTo>
                        <a:pt x="168" y="497"/>
                      </a:lnTo>
                      <a:lnTo>
                        <a:pt x="167" y="497"/>
                      </a:lnTo>
                      <a:lnTo>
                        <a:pt x="167" y="496"/>
                      </a:lnTo>
                      <a:lnTo>
                        <a:pt x="166" y="497"/>
                      </a:lnTo>
                      <a:lnTo>
                        <a:pt x="165" y="497"/>
                      </a:lnTo>
                      <a:lnTo>
                        <a:pt x="164" y="497"/>
                      </a:lnTo>
                      <a:lnTo>
                        <a:pt x="163" y="497"/>
                      </a:lnTo>
                      <a:lnTo>
                        <a:pt x="162" y="497"/>
                      </a:lnTo>
                      <a:lnTo>
                        <a:pt x="161" y="497"/>
                      </a:lnTo>
                      <a:lnTo>
                        <a:pt x="160" y="496"/>
                      </a:lnTo>
                      <a:lnTo>
                        <a:pt x="159" y="496"/>
                      </a:lnTo>
                      <a:lnTo>
                        <a:pt x="159" y="495"/>
                      </a:lnTo>
                      <a:lnTo>
                        <a:pt x="158" y="495"/>
                      </a:lnTo>
                      <a:lnTo>
                        <a:pt x="157" y="495"/>
                      </a:lnTo>
                      <a:lnTo>
                        <a:pt x="155" y="494"/>
                      </a:lnTo>
                      <a:lnTo>
                        <a:pt x="155" y="493"/>
                      </a:lnTo>
                      <a:lnTo>
                        <a:pt x="154" y="492"/>
                      </a:lnTo>
                      <a:lnTo>
                        <a:pt x="154" y="491"/>
                      </a:lnTo>
                      <a:lnTo>
                        <a:pt x="153" y="491"/>
                      </a:lnTo>
                      <a:lnTo>
                        <a:pt x="153" y="490"/>
                      </a:lnTo>
                      <a:lnTo>
                        <a:pt x="153" y="489"/>
                      </a:lnTo>
                      <a:lnTo>
                        <a:pt x="153" y="488"/>
                      </a:lnTo>
                      <a:lnTo>
                        <a:pt x="152" y="488"/>
                      </a:lnTo>
                      <a:lnTo>
                        <a:pt x="152" y="487"/>
                      </a:lnTo>
                      <a:lnTo>
                        <a:pt x="151" y="487"/>
                      </a:lnTo>
                      <a:lnTo>
                        <a:pt x="150" y="487"/>
                      </a:lnTo>
                      <a:lnTo>
                        <a:pt x="149" y="486"/>
                      </a:lnTo>
                      <a:lnTo>
                        <a:pt x="148" y="486"/>
                      </a:lnTo>
                      <a:lnTo>
                        <a:pt x="146" y="477"/>
                      </a:lnTo>
                      <a:lnTo>
                        <a:pt x="143" y="463"/>
                      </a:lnTo>
                      <a:lnTo>
                        <a:pt x="143" y="462"/>
                      </a:lnTo>
                      <a:lnTo>
                        <a:pt x="141" y="453"/>
                      </a:lnTo>
                      <a:lnTo>
                        <a:pt x="139" y="443"/>
                      </a:lnTo>
                      <a:lnTo>
                        <a:pt x="137" y="432"/>
                      </a:lnTo>
                      <a:lnTo>
                        <a:pt x="133" y="415"/>
                      </a:lnTo>
                      <a:lnTo>
                        <a:pt x="129" y="395"/>
                      </a:lnTo>
                      <a:lnTo>
                        <a:pt x="126" y="384"/>
                      </a:lnTo>
                      <a:lnTo>
                        <a:pt x="126" y="381"/>
                      </a:lnTo>
                      <a:lnTo>
                        <a:pt x="126" y="380"/>
                      </a:lnTo>
                      <a:lnTo>
                        <a:pt x="125" y="377"/>
                      </a:lnTo>
                      <a:lnTo>
                        <a:pt x="123" y="372"/>
                      </a:lnTo>
                      <a:lnTo>
                        <a:pt x="122" y="367"/>
                      </a:lnTo>
                      <a:lnTo>
                        <a:pt x="121" y="366"/>
                      </a:lnTo>
                      <a:lnTo>
                        <a:pt x="120" y="365"/>
                      </a:lnTo>
                      <a:lnTo>
                        <a:pt x="119" y="365"/>
                      </a:lnTo>
                      <a:lnTo>
                        <a:pt x="119" y="364"/>
                      </a:lnTo>
                      <a:lnTo>
                        <a:pt x="118" y="364"/>
                      </a:lnTo>
                      <a:lnTo>
                        <a:pt x="116" y="364"/>
                      </a:lnTo>
                      <a:lnTo>
                        <a:pt x="116" y="362"/>
                      </a:lnTo>
                      <a:lnTo>
                        <a:pt x="115" y="362"/>
                      </a:lnTo>
                      <a:lnTo>
                        <a:pt x="114" y="361"/>
                      </a:lnTo>
                      <a:lnTo>
                        <a:pt x="113" y="360"/>
                      </a:lnTo>
                      <a:lnTo>
                        <a:pt x="112" y="360"/>
                      </a:lnTo>
                      <a:lnTo>
                        <a:pt x="111" y="360"/>
                      </a:lnTo>
                      <a:lnTo>
                        <a:pt x="111" y="359"/>
                      </a:lnTo>
                      <a:lnTo>
                        <a:pt x="110" y="359"/>
                      </a:lnTo>
                      <a:lnTo>
                        <a:pt x="110" y="358"/>
                      </a:lnTo>
                      <a:lnTo>
                        <a:pt x="109" y="358"/>
                      </a:lnTo>
                      <a:lnTo>
                        <a:pt x="109" y="357"/>
                      </a:lnTo>
                      <a:lnTo>
                        <a:pt x="109" y="356"/>
                      </a:lnTo>
                      <a:lnTo>
                        <a:pt x="109" y="355"/>
                      </a:lnTo>
                      <a:lnTo>
                        <a:pt x="108" y="355"/>
                      </a:lnTo>
                      <a:lnTo>
                        <a:pt x="108" y="354"/>
                      </a:lnTo>
                      <a:lnTo>
                        <a:pt x="107" y="354"/>
                      </a:lnTo>
                      <a:lnTo>
                        <a:pt x="106" y="353"/>
                      </a:lnTo>
                      <a:lnTo>
                        <a:pt x="105" y="353"/>
                      </a:lnTo>
                      <a:lnTo>
                        <a:pt x="105" y="352"/>
                      </a:lnTo>
                      <a:lnTo>
                        <a:pt x="104" y="352"/>
                      </a:lnTo>
                      <a:lnTo>
                        <a:pt x="104" y="351"/>
                      </a:lnTo>
                      <a:lnTo>
                        <a:pt x="104" y="350"/>
                      </a:lnTo>
                      <a:lnTo>
                        <a:pt x="103" y="350"/>
                      </a:lnTo>
                      <a:lnTo>
                        <a:pt x="103" y="349"/>
                      </a:lnTo>
                      <a:lnTo>
                        <a:pt x="103" y="348"/>
                      </a:lnTo>
                      <a:lnTo>
                        <a:pt x="103" y="347"/>
                      </a:lnTo>
                      <a:lnTo>
                        <a:pt x="103" y="346"/>
                      </a:lnTo>
                      <a:lnTo>
                        <a:pt x="103" y="345"/>
                      </a:lnTo>
                      <a:lnTo>
                        <a:pt x="102" y="345"/>
                      </a:lnTo>
                      <a:lnTo>
                        <a:pt x="102" y="344"/>
                      </a:lnTo>
                      <a:lnTo>
                        <a:pt x="102" y="342"/>
                      </a:lnTo>
                      <a:lnTo>
                        <a:pt x="103" y="342"/>
                      </a:lnTo>
                      <a:lnTo>
                        <a:pt x="102" y="341"/>
                      </a:lnTo>
                      <a:lnTo>
                        <a:pt x="102" y="340"/>
                      </a:lnTo>
                      <a:lnTo>
                        <a:pt x="101" y="340"/>
                      </a:lnTo>
                      <a:lnTo>
                        <a:pt x="101" y="339"/>
                      </a:lnTo>
                      <a:lnTo>
                        <a:pt x="101" y="338"/>
                      </a:lnTo>
                      <a:lnTo>
                        <a:pt x="100" y="337"/>
                      </a:lnTo>
                      <a:lnTo>
                        <a:pt x="100" y="336"/>
                      </a:lnTo>
                      <a:lnTo>
                        <a:pt x="100" y="335"/>
                      </a:lnTo>
                      <a:lnTo>
                        <a:pt x="99" y="334"/>
                      </a:lnTo>
                      <a:lnTo>
                        <a:pt x="98" y="334"/>
                      </a:lnTo>
                      <a:lnTo>
                        <a:pt x="98" y="333"/>
                      </a:lnTo>
                      <a:lnTo>
                        <a:pt x="98" y="332"/>
                      </a:lnTo>
                      <a:lnTo>
                        <a:pt x="96" y="332"/>
                      </a:lnTo>
                      <a:lnTo>
                        <a:pt x="96" y="331"/>
                      </a:lnTo>
                      <a:lnTo>
                        <a:pt x="95" y="330"/>
                      </a:lnTo>
                      <a:lnTo>
                        <a:pt x="94" y="330"/>
                      </a:lnTo>
                      <a:lnTo>
                        <a:pt x="94" y="329"/>
                      </a:lnTo>
                      <a:lnTo>
                        <a:pt x="94" y="328"/>
                      </a:lnTo>
                      <a:lnTo>
                        <a:pt x="93" y="328"/>
                      </a:lnTo>
                      <a:lnTo>
                        <a:pt x="93" y="327"/>
                      </a:lnTo>
                      <a:lnTo>
                        <a:pt x="92" y="327"/>
                      </a:lnTo>
                      <a:lnTo>
                        <a:pt x="92" y="326"/>
                      </a:lnTo>
                      <a:lnTo>
                        <a:pt x="91" y="326"/>
                      </a:lnTo>
                      <a:lnTo>
                        <a:pt x="90" y="326"/>
                      </a:lnTo>
                      <a:lnTo>
                        <a:pt x="89" y="326"/>
                      </a:lnTo>
                      <a:lnTo>
                        <a:pt x="88" y="326"/>
                      </a:lnTo>
                      <a:lnTo>
                        <a:pt x="88" y="325"/>
                      </a:lnTo>
                      <a:lnTo>
                        <a:pt x="87" y="325"/>
                      </a:lnTo>
                      <a:lnTo>
                        <a:pt x="86" y="325"/>
                      </a:lnTo>
                      <a:lnTo>
                        <a:pt x="86" y="323"/>
                      </a:lnTo>
                      <a:lnTo>
                        <a:pt x="86" y="325"/>
                      </a:lnTo>
                      <a:lnTo>
                        <a:pt x="85" y="323"/>
                      </a:lnTo>
                      <a:lnTo>
                        <a:pt x="84" y="323"/>
                      </a:lnTo>
                      <a:lnTo>
                        <a:pt x="83" y="325"/>
                      </a:lnTo>
                      <a:lnTo>
                        <a:pt x="82" y="325"/>
                      </a:lnTo>
                      <a:lnTo>
                        <a:pt x="81" y="325"/>
                      </a:lnTo>
                      <a:lnTo>
                        <a:pt x="81" y="323"/>
                      </a:lnTo>
                      <a:lnTo>
                        <a:pt x="80" y="323"/>
                      </a:lnTo>
                      <a:lnTo>
                        <a:pt x="80" y="322"/>
                      </a:lnTo>
                      <a:lnTo>
                        <a:pt x="79" y="322"/>
                      </a:lnTo>
                      <a:lnTo>
                        <a:pt x="79" y="321"/>
                      </a:lnTo>
                      <a:lnTo>
                        <a:pt x="77" y="321"/>
                      </a:lnTo>
                      <a:lnTo>
                        <a:pt x="76" y="321"/>
                      </a:lnTo>
                      <a:lnTo>
                        <a:pt x="76" y="320"/>
                      </a:lnTo>
                      <a:lnTo>
                        <a:pt x="75" y="320"/>
                      </a:lnTo>
                      <a:lnTo>
                        <a:pt x="75" y="319"/>
                      </a:lnTo>
                      <a:lnTo>
                        <a:pt x="75" y="318"/>
                      </a:lnTo>
                      <a:lnTo>
                        <a:pt x="74" y="318"/>
                      </a:lnTo>
                      <a:lnTo>
                        <a:pt x="73" y="318"/>
                      </a:lnTo>
                      <a:lnTo>
                        <a:pt x="72" y="317"/>
                      </a:lnTo>
                      <a:lnTo>
                        <a:pt x="72" y="316"/>
                      </a:lnTo>
                      <a:lnTo>
                        <a:pt x="71" y="315"/>
                      </a:lnTo>
                      <a:lnTo>
                        <a:pt x="71" y="314"/>
                      </a:lnTo>
                      <a:lnTo>
                        <a:pt x="71" y="313"/>
                      </a:lnTo>
                      <a:lnTo>
                        <a:pt x="71" y="312"/>
                      </a:lnTo>
                      <a:lnTo>
                        <a:pt x="72" y="312"/>
                      </a:lnTo>
                      <a:lnTo>
                        <a:pt x="73" y="312"/>
                      </a:lnTo>
                      <a:lnTo>
                        <a:pt x="74" y="312"/>
                      </a:lnTo>
                      <a:lnTo>
                        <a:pt x="75" y="312"/>
                      </a:lnTo>
                      <a:lnTo>
                        <a:pt x="75" y="311"/>
                      </a:lnTo>
                      <a:lnTo>
                        <a:pt x="75" y="310"/>
                      </a:lnTo>
                      <a:lnTo>
                        <a:pt x="74" y="310"/>
                      </a:lnTo>
                      <a:lnTo>
                        <a:pt x="74" y="309"/>
                      </a:lnTo>
                      <a:lnTo>
                        <a:pt x="75" y="309"/>
                      </a:lnTo>
                      <a:lnTo>
                        <a:pt x="76" y="309"/>
                      </a:lnTo>
                      <a:lnTo>
                        <a:pt x="77" y="309"/>
                      </a:lnTo>
                      <a:lnTo>
                        <a:pt x="77" y="308"/>
                      </a:lnTo>
                      <a:lnTo>
                        <a:pt x="79" y="308"/>
                      </a:lnTo>
                      <a:lnTo>
                        <a:pt x="79" y="307"/>
                      </a:lnTo>
                      <a:lnTo>
                        <a:pt x="80" y="307"/>
                      </a:lnTo>
                      <a:lnTo>
                        <a:pt x="80" y="306"/>
                      </a:lnTo>
                      <a:lnTo>
                        <a:pt x="81" y="305"/>
                      </a:lnTo>
                      <a:lnTo>
                        <a:pt x="81" y="303"/>
                      </a:lnTo>
                      <a:lnTo>
                        <a:pt x="81" y="302"/>
                      </a:lnTo>
                      <a:lnTo>
                        <a:pt x="80" y="302"/>
                      </a:lnTo>
                      <a:lnTo>
                        <a:pt x="80" y="301"/>
                      </a:lnTo>
                      <a:lnTo>
                        <a:pt x="79" y="301"/>
                      </a:lnTo>
                      <a:lnTo>
                        <a:pt x="77" y="301"/>
                      </a:lnTo>
                      <a:lnTo>
                        <a:pt x="77" y="300"/>
                      </a:lnTo>
                      <a:lnTo>
                        <a:pt x="76" y="300"/>
                      </a:lnTo>
                      <a:lnTo>
                        <a:pt x="75" y="300"/>
                      </a:lnTo>
                      <a:lnTo>
                        <a:pt x="74" y="300"/>
                      </a:lnTo>
                      <a:lnTo>
                        <a:pt x="73" y="300"/>
                      </a:lnTo>
                      <a:lnTo>
                        <a:pt x="72" y="301"/>
                      </a:lnTo>
                      <a:lnTo>
                        <a:pt x="71" y="301"/>
                      </a:lnTo>
                      <a:lnTo>
                        <a:pt x="70" y="301"/>
                      </a:lnTo>
                      <a:lnTo>
                        <a:pt x="69" y="301"/>
                      </a:lnTo>
                      <a:lnTo>
                        <a:pt x="69" y="300"/>
                      </a:lnTo>
                      <a:lnTo>
                        <a:pt x="68" y="300"/>
                      </a:lnTo>
                      <a:lnTo>
                        <a:pt x="67" y="300"/>
                      </a:lnTo>
                      <a:lnTo>
                        <a:pt x="66" y="300"/>
                      </a:lnTo>
                      <a:lnTo>
                        <a:pt x="65" y="300"/>
                      </a:lnTo>
                      <a:lnTo>
                        <a:pt x="65" y="301"/>
                      </a:lnTo>
                      <a:lnTo>
                        <a:pt x="64" y="301"/>
                      </a:lnTo>
                      <a:lnTo>
                        <a:pt x="63" y="301"/>
                      </a:lnTo>
                      <a:lnTo>
                        <a:pt x="63" y="302"/>
                      </a:lnTo>
                      <a:lnTo>
                        <a:pt x="62" y="301"/>
                      </a:lnTo>
                      <a:lnTo>
                        <a:pt x="61" y="301"/>
                      </a:lnTo>
                      <a:lnTo>
                        <a:pt x="61" y="300"/>
                      </a:lnTo>
                      <a:lnTo>
                        <a:pt x="60" y="300"/>
                      </a:lnTo>
                      <a:lnTo>
                        <a:pt x="58" y="301"/>
                      </a:lnTo>
                      <a:lnTo>
                        <a:pt x="58" y="300"/>
                      </a:lnTo>
                      <a:lnTo>
                        <a:pt x="57" y="300"/>
                      </a:lnTo>
                      <a:lnTo>
                        <a:pt x="57" y="299"/>
                      </a:lnTo>
                      <a:lnTo>
                        <a:pt x="56" y="299"/>
                      </a:lnTo>
                      <a:lnTo>
                        <a:pt x="55" y="299"/>
                      </a:lnTo>
                      <a:lnTo>
                        <a:pt x="54" y="299"/>
                      </a:lnTo>
                      <a:lnTo>
                        <a:pt x="53" y="299"/>
                      </a:lnTo>
                      <a:lnTo>
                        <a:pt x="52" y="298"/>
                      </a:lnTo>
                      <a:lnTo>
                        <a:pt x="51" y="298"/>
                      </a:lnTo>
                      <a:lnTo>
                        <a:pt x="51" y="297"/>
                      </a:lnTo>
                      <a:lnTo>
                        <a:pt x="50" y="297"/>
                      </a:lnTo>
                      <a:lnTo>
                        <a:pt x="50" y="296"/>
                      </a:lnTo>
                      <a:lnTo>
                        <a:pt x="49" y="296"/>
                      </a:lnTo>
                      <a:lnTo>
                        <a:pt x="49" y="295"/>
                      </a:lnTo>
                      <a:lnTo>
                        <a:pt x="48" y="295"/>
                      </a:lnTo>
                      <a:lnTo>
                        <a:pt x="47" y="295"/>
                      </a:lnTo>
                      <a:lnTo>
                        <a:pt x="46" y="295"/>
                      </a:lnTo>
                      <a:lnTo>
                        <a:pt x="45" y="295"/>
                      </a:lnTo>
                      <a:lnTo>
                        <a:pt x="45" y="294"/>
                      </a:lnTo>
                      <a:lnTo>
                        <a:pt x="44" y="294"/>
                      </a:lnTo>
                      <a:lnTo>
                        <a:pt x="43" y="293"/>
                      </a:lnTo>
                      <a:lnTo>
                        <a:pt x="43" y="292"/>
                      </a:lnTo>
                      <a:lnTo>
                        <a:pt x="43" y="291"/>
                      </a:lnTo>
                      <a:lnTo>
                        <a:pt x="42" y="290"/>
                      </a:lnTo>
                      <a:lnTo>
                        <a:pt x="42" y="289"/>
                      </a:lnTo>
                      <a:lnTo>
                        <a:pt x="42" y="288"/>
                      </a:lnTo>
                      <a:lnTo>
                        <a:pt x="43" y="287"/>
                      </a:lnTo>
                      <a:lnTo>
                        <a:pt x="43" y="286"/>
                      </a:lnTo>
                      <a:lnTo>
                        <a:pt x="44" y="284"/>
                      </a:lnTo>
                      <a:lnTo>
                        <a:pt x="44" y="283"/>
                      </a:lnTo>
                      <a:lnTo>
                        <a:pt x="45" y="283"/>
                      </a:lnTo>
                      <a:lnTo>
                        <a:pt x="45" y="282"/>
                      </a:lnTo>
                      <a:lnTo>
                        <a:pt x="45" y="281"/>
                      </a:lnTo>
                      <a:lnTo>
                        <a:pt x="45" y="280"/>
                      </a:lnTo>
                      <a:lnTo>
                        <a:pt x="44" y="280"/>
                      </a:lnTo>
                      <a:lnTo>
                        <a:pt x="44" y="279"/>
                      </a:lnTo>
                      <a:lnTo>
                        <a:pt x="43" y="279"/>
                      </a:lnTo>
                      <a:lnTo>
                        <a:pt x="42" y="278"/>
                      </a:lnTo>
                      <a:lnTo>
                        <a:pt x="42" y="277"/>
                      </a:lnTo>
                      <a:lnTo>
                        <a:pt x="41" y="277"/>
                      </a:lnTo>
                      <a:lnTo>
                        <a:pt x="41" y="276"/>
                      </a:lnTo>
                      <a:lnTo>
                        <a:pt x="42" y="276"/>
                      </a:lnTo>
                      <a:lnTo>
                        <a:pt x="42" y="275"/>
                      </a:lnTo>
                      <a:lnTo>
                        <a:pt x="41" y="275"/>
                      </a:lnTo>
                      <a:lnTo>
                        <a:pt x="41" y="274"/>
                      </a:lnTo>
                      <a:lnTo>
                        <a:pt x="42" y="274"/>
                      </a:lnTo>
                      <a:lnTo>
                        <a:pt x="42" y="273"/>
                      </a:lnTo>
                      <a:lnTo>
                        <a:pt x="41" y="273"/>
                      </a:lnTo>
                      <a:lnTo>
                        <a:pt x="41" y="272"/>
                      </a:lnTo>
                      <a:lnTo>
                        <a:pt x="40" y="272"/>
                      </a:lnTo>
                      <a:lnTo>
                        <a:pt x="40" y="271"/>
                      </a:lnTo>
                      <a:lnTo>
                        <a:pt x="40" y="270"/>
                      </a:lnTo>
                      <a:lnTo>
                        <a:pt x="40" y="269"/>
                      </a:lnTo>
                      <a:lnTo>
                        <a:pt x="40" y="268"/>
                      </a:lnTo>
                      <a:lnTo>
                        <a:pt x="40" y="267"/>
                      </a:lnTo>
                      <a:lnTo>
                        <a:pt x="38" y="267"/>
                      </a:lnTo>
                      <a:lnTo>
                        <a:pt x="38" y="265"/>
                      </a:lnTo>
                      <a:lnTo>
                        <a:pt x="38" y="264"/>
                      </a:lnTo>
                      <a:lnTo>
                        <a:pt x="40" y="264"/>
                      </a:lnTo>
                      <a:lnTo>
                        <a:pt x="41" y="264"/>
                      </a:lnTo>
                      <a:lnTo>
                        <a:pt x="42" y="264"/>
                      </a:lnTo>
                      <a:lnTo>
                        <a:pt x="42" y="263"/>
                      </a:lnTo>
                      <a:lnTo>
                        <a:pt x="42" y="262"/>
                      </a:lnTo>
                      <a:lnTo>
                        <a:pt x="42" y="261"/>
                      </a:lnTo>
                      <a:lnTo>
                        <a:pt x="42" y="260"/>
                      </a:lnTo>
                      <a:lnTo>
                        <a:pt x="41" y="260"/>
                      </a:lnTo>
                      <a:lnTo>
                        <a:pt x="41" y="259"/>
                      </a:lnTo>
                      <a:lnTo>
                        <a:pt x="41" y="258"/>
                      </a:lnTo>
                      <a:lnTo>
                        <a:pt x="42" y="258"/>
                      </a:lnTo>
                      <a:lnTo>
                        <a:pt x="42" y="259"/>
                      </a:lnTo>
                      <a:lnTo>
                        <a:pt x="43" y="259"/>
                      </a:lnTo>
                      <a:lnTo>
                        <a:pt x="43" y="258"/>
                      </a:lnTo>
                      <a:lnTo>
                        <a:pt x="43" y="257"/>
                      </a:lnTo>
                      <a:lnTo>
                        <a:pt x="43" y="256"/>
                      </a:lnTo>
                      <a:lnTo>
                        <a:pt x="44" y="256"/>
                      </a:lnTo>
                      <a:lnTo>
                        <a:pt x="45" y="255"/>
                      </a:lnTo>
                      <a:lnTo>
                        <a:pt x="45" y="254"/>
                      </a:lnTo>
                      <a:lnTo>
                        <a:pt x="46" y="254"/>
                      </a:lnTo>
                      <a:lnTo>
                        <a:pt x="46" y="253"/>
                      </a:lnTo>
                      <a:lnTo>
                        <a:pt x="47" y="253"/>
                      </a:lnTo>
                      <a:lnTo>
                        <a:pt x="47" y="252"/>
                      </a:lnTo>
                      <a:lnTo>
                        <a:pt x="48" y="252"/>
                      </a:lnTo>
                      <a:lnTo>
                        <a:pt x="47" y="252"/>
                      </a:lnTo>
                      <a:lnTo>
                        <a:pt x="46" y="252"/>
                      </a:lnTo>
                      <a:lnTo>
                        <a:pt x="45" y="252"/>
                      </a:lnTo>
                      <a:lnTo>
                        <a:pt x="44" y="251"/>
                      </a:lnTo>
                      <a:lnTo>
                        <a:pt x="44" y="250"/>
                      </a:lnTo>
                      <a:lnTo>
                        <a:pt x="44" y="249"/>
                      </a:lnTo>
                      <a:lnTo>
                        <a:pt x="43" y="249"/>
                      </a:lnTo>
                      <a:lnTo>
                        <a:pt x="43" y="248"/>
                      </a:lnTo>
                      <a:lnTo>
                        <a:pt x="42" y="248"/>
                      </a:lnTo>
                      <a:lnTo>
                        <a:pt x="42" y="247"/>
                      </a:lnTo>
                      <a:lnTo>
                        <a:pt x="43" y="247"/>
                      </a:lnTo>
                      <a:lnTo>
                        <a:pt x="44" y="247"/>
                      </a:lnTo>
                      <a:lnTo>
                        <a:pt x="44" y="245"/>
                      </a:lnTo>
                      <a:lnTo>
                        <a:pt x="43" y="245"/>
                      </a:lnTo>
                      <a:lnTo>
                        <a:pt x="43" y="244"/>
                      </a:lnTo>
                      <a:lnTo>
                        <a:pt x="42" y="244"/>
                      </a:lnTo>
                      <a:lnTo>
                        <a:pt x="42" y="245"/>
                      </a:lnTo>
                      <a:lnTo>
                        <a:pt x="41" y="245"/>
                      </a:lnTo>
                      <a:lnTo>
                        <a:pt x="40" y="244"/>
                      </a:lnTo>
                      <a:lnTo>
                        <a:pt x="40" y="243"/>
                      </a:lnTo>
                      <a:lnTo>
                        <a:pt x="40" y="242"/>
                      </a:lnTo>
                      <a:lnTo>
                        <a:pt x="41" y="241"/>
                      </a:lnTo>
                      <a:lnTo>
                        <a:pt x="40" y="241"/>
                      </a:lnTo>
                      <a:lnTo>
                        <a:pt x="40" y="240"/>
                      </a:lnTo>
                      <a:lnTo>
                        <a:pt x="38" y="239"/>
                      </a:lnTo>
                      <a:lnTo>
                        <a:pt x="37" y="239"/>
                      </a:lnTo>
                      <a:lnTo>
                        <a:pt x="37" y="240"/>
                      </a:lnTo>
                      <a:lnTo>
                        <a:pt x="36" y="239"/>
                      </a:lnTo>
                      <a:lnTo>
                        <a:pt x="35" y="238"/>
                      </a:lnTo>
                      <a:lnTo>
                        <a:pt x="34" y="238"/>
                      </a:lnTo>
                      <a:lnTo>
                        <a:pt x="33" y="238"/>
                      </a:lnTo>
                      <a:lnTo>
                        <a:pt x="33" y="237"/>
                      </a:lnTo>
                      <a:lnTo>
                        <a:pt x="33" y="236"/>
                      </a:lnTo>
                      <a:lnTo>
                        <a:pt x="32" y="236"/>
                      </a:lnTo>
                      <a:lnTo>
                        <a:pt x="32" y="235"/>
                      </a:lnTo>
                      <a:lnTo>
                        <a:pt x="31" y="235"/>
                      </a:lnTo>
                      <a:lnTo>
                        <a:pt x="31" y="236"/>
                      </a:lnTo>
                      <a:lnTo>
                        <a:pt x="30" y="237"/>
                      </a:lnTo>
                      <a:lnTo>
                        <a:pt x="29" y="237"/>
                      </a:lnTo>
                      <a:lnTo>
                        <a:pt x="28" y="237"/>
                      </a:lnTo>
                      <a:lnTo>
                        <a:pt x="28" y="236"/>
                      </a:lnTo>
                      <a:lnTo>
                        <a:pt x="28" y="235"/>
                      </a:lnTo>
                      <a:lnTo>
                        <a:pt x="27" y="236"/>
                      </a:lnTo>
                      <a:lnTo>
                        <a:pt x="27" y="237"/>
                      </a:lnTo>
                      <a:lnTo>
                        <a:pt x="26" y="237"/>
                      </a:lnTo>
                      <a:lnTo>
                        <a:pt x="26" y="236"/>
                      </a:lnTo>
                      <a:lnTo>
                        <a:pt x="27" y="235"/>
                      </a:lnTo>
                      <a:lnTo>
                        <a:pt x="27" y="234"/>
                      </a:lnTo>
                      <a:lnTo>
                        <a:pt x="26" y="234"/>
                      </a:lnTo>
                      <a:lnTo>
                        <a:pt x="26" y="233"/>
                      </a:lnTo>
                      <a:lnTo>
                        <a:pt x="25" y="232"/>
                      </a:lnTo>
                      <a:lnTo>
                        <a:pt x="24" y="232"/>
                      </a:lnTo>
                      <a:lnTo>
                        <a:pt x="23" y="232"/>
                      </a:lnTo>
                      <a:lnTo>
                        <a:pt x="22" y="232"/>
                      </a:lnTo>
                      <a:lnTo>
                        <a:pt x="22" y="233"/>
                      </a:lnTo>
                      <a:lnTo>
                        <a:pt x="21" y="233"/>
                      </a:lnTo>
                      <a:lnTo>
                        <a:pt x="19" y="233"/>
                      </a:lnTo>
                      <a:lnTo>
                        <a:pt x="18" y="233"/>
                      </a:lnTo>
                      <a:lnTo>
                        <a:pt x="17" y="233"/>
                      </a:lnTo>
                      <a:lnTo>
                        <a:pt x="17" y="234"/>
                      </a:lnTo>
                      <a:lnTo>
                        <a:pt x="16" y="235"/>
                      </a:lnTo>
                      <a:lnTo>
                        <a:pt x="15" y="235"/>
                      </a:lnTo>
                      <a:lnTo>
                        <a:pt x="15" y="234"/>
                      </a:lnTo>
                      <a:lnTo>
                        <a:pt x="15" y="233"/>
                      </a:lnTo>
                      <a:lnTo>
                        <a:pt x="14" y="233"/>
                      </a:lnTo>
                      <a:lnTo>
                        <a:pt x="13" y="233"/>
                      </a:lnTo>
                      <a:lnTo>
                        <a:pt x="12" y="234"/>
                      </a:lnTo>
                      <a:lnTo>
                        <a:pt x="11" y="234"/>
                      </a:lnTo>
                      <a:lnTo>
                        <a:pt x="11" y="235"/>
                      </a:lnTo>
                      <a:lnTo>
                        <a:pt x="11" y="236"/>
                      </a:lnTo>
                      <a:lnTo>
                        <a:pt x="11" y="237"/>
                      </a:lnTo>
                      <a:lnTo>
                        <a:pt x="10" y="237"/>
                      </a:lnTo>
                      <a:lnTo>
                        <a:pt x="9" y="237"/>
                      </a:lnTo>
                      <a:lnTo>
                        <a:pt x="8" y="237"/>
                      </a:lnTo>
                      <a:lnTo>
                        <a:pt x="7" y="237"/>
                      </a:lnTo>
                      <a:lnTo>
                        <a:pt x="6" y="236"/>
                      </a:lnTo>
                      <a:lnTo>
                        <a:pt x="5" y="236"/>
                      </a:lnTo>
                      <a:lnTo>
                        <a:pt x="4" y="236"/>
                      </a:lnTo>
                      <a:lnTo>
                        <a:pt x="3" y="236"/>
                      </a:lnTo>
                      <a:lnTo>
                        <a:pt x="2" y="236"/>
                      </a:lnTo>
                      <a:lnTo>
                        <a:pt x="0" y="236"/>
                      </a:lnTo>
                      <a:lnTo>
                        <a:pt x="2" y="235"/>
                      </a:lnTo>
                      <a:lnTo>
                        <a:pt x="2" y="234"/>
                      </a:lnTo>
                      <a:lnTo>
                        <a:pt x="3" y="234"/>
                      </a:lnTo>
                      <a:lnTo>
                        <a:pt x="3" y="233"/>
                      </a:lnTo>
                      <a:lnTo>
                        <a:pt x="3" y="232"/>
                      </a:lnTo>
                      <a:lnTo>
                        <a:pt x="4" y="231"/>
                      </a:lnTo>
                      <a:lnTo>
                        <a:pt x="4" y="230"/>
                      </a:lnTo>
                      <a:lnTo>
                        <a:pt x="5" y="230"/>
                      </a:lnTo>
                      <a:lnTo>
                        <a:pt x="5" y="229"/>
                      </a:lnTo>
                      <a:lnTo>
                        <a:pt x="6" y="228"/>
                      </a:lnTo>
                      <a:lnTo>
                        <a:pt x="6" y="226"/>
                      </a:lnTo>
                      <a:lnTo>
                        <a:pt x="7" y="225"/>
                      </a:lnTo>
                      <a:lnTo>
                        <a:pt x="7" y="224"/>
                      </a:lnTo>
                      <a:lnTo>
                        <a:pt x="8" y="223"/>
                      </a:lnTo>
                      <a:lnTo>
                        <a:pt x="8" y="222"/>
                      </a:lnTo>
                      <a:lnTo>
                        <a:pt x="9" y="221"/>
                      </a:lnTo>
                      <a:lnTo>
                        <a:pt x="9" y="220"/>
                      </a:lnTo>
                      <a:lnTo>
                        <a:pt x="10" y="219"/>
                      </a:lnTo>
                      <a:lnTo>
                        <a:pt x="10" y="218"/>
                      </a:lnTo>
                      <a:lnTo>
                        <a:pt x="11" y="218"/>
                      </a:lnTo>
                      <a:lnTo>
                        <a:pt x="11" y="217"/>
                      </a:lnTo>
                      <a:lnTo>
                        <a:pt x="12" y="216"/>
                      </a:lnTo>
                      <a:lnTo>
                        <a:pt x="13" y="215"/>
                      </a:lnTo>
                      <a:lnTo>
                        <a:pt x="14" y="215"/>
                      </a:lnTo>
                      <a:lnTo>
                        <a:pt x="14" y="214"/>
                      </a:lnTo>
                      <a:lnTo>
                        <a:pt x="15" y="214"/>
                      </a:lnTo>
                      <a:lnTo>
                        <a:pt x="16" y="213"/>
                      </a:lnTo>
                      <a:lnTo>
                        <a:pt x="17" y="213"/>
                      </a:lnTo>
                      <a:lnTo>
                        <a:pt x="17" y="212"/>
                      </a:lnTo>
                      <a:lnTo>
                        <a:pt x="18" y="212"/>
                      </a:lnTo>
                      <a:lnTo>
                        <a:pt x="19" y="211"/>
                      </a:lnTo>
                      <a:lnTo>
                        <a:pt x="21" y="211"/>
                      </a:lnTo>
                      <a:lnTo>
                        <a:pt x="22" y="210"/>
                      </a:lnTo>
                      <a:lnTo>
                        <a:pt x="23" y="210"/>
                      </a:lnTo>
                      <a:lnTo>
                        <a:pt x="24" y="209"/>
                      </a:lnTo>
                      <a:lnTo>
                        <a:pt x="25" y="209"/>
                      </a:lnTo>
                      <a:lnTo>
                        <a:pt x="26" y="209"/>
                      </a:lnTo>
                      <a:lnTo>
                        <a:pt x="26" y="208"/>
                      </a:lnTo>
                      <a:lnTo>
                        <a:pt x="27" y="208"/>
                      </a:lnTo>
                      <a:lnTo>
                        <a:pt x="28" y="208"/>
                      </a:lnTo>
                      <a:lnTo>
                        <a:pt x="29" y="208"/>
                      </a:lnTo>
                      <a:lnTo>
                        <a:pt x="29" y="206"/>
                      </a:lnTo>
                      <a:lnTo>
                        <a:pt x="30" y="206"/>
                      </a:lnTo>
                      <a:lnTo>
                        <a:pt x="31" y="206"/>
                      </a:lnTo>
                      <a:lnTo>
                        <a:pt x="32" y="206"/>
                      </a:lnTo>
                      <a:lnTo>
                        <a:pt x="32" y="205"/>
                      </a:lnTo>
                      <a:lnTo>
                        <a:pt x="33" y="205"/>
                      </a:lnTo>
                      <a:lnTo>
                        <a:pt x="34" y="205"/>
                      </a:lnTo>
                      <a:lnTo>
                        <a:pt x="35" y="205"/>
                      </a:lnTo>
                      <a:lnTo>
                        <a:pt x="36" y="204"/>
                      </a:lnTo>
                      <a:lnTo>
                        <a:pt x="37" y="204"/>
                      </a:lnTo>
                      <a:lnTo>
                        <a:pt x="38" y="204"/>
                      </a:lnTo>
                      <a:lnTo>
                        <a:pt x="40" y="203"/>
                      </a:lnTo>
                      <a:lnTo>
                        <a:pt x="41" y="203"/>
                      </a:lnTo>
                      <a:lnTo>
                        <a:pt x="42" y="203"/>
                      </a:lnTo>
                      <a:lnTo>
                        <a:pt x="43" y="202"/>
                      </a:lnTo>
                      <a:lnTo>
                        <a:pt x="44" y="202"/>
                      </a:lnTo>
                      <a:lnTo>
                        <a:pt x="45" y="201"/>
                      </a:lnTo>
                      <a:lnTo>
                        <a:pt x="46" y="201"/>
                      </a:lnTo>
                      <a:lnTo>
                        <a:pt x="47" y="200"/>
                      </a:lnTo>
                      <a:lnTo>
                        <a:pt x="48" y="200"/>
                      </a:lnTo>
                      <a:lnTo>
                        <a:pt x="48" y="199"/>
                      </a:lnTo>
                      <a:lnTo>
                        <a:pt x="49" y="199"/>
                      </a:lnTo>
                      <a:lnTo>
                        <a:pt x="50" y="198"/>
                      </a:lnTo>
                      <a:lnTo>
                        <a:pt x="51" y="197"/>
                      </a:lnTo>
                      <a:lnTo>
                        <a:pt x="52" y="196"/>
                      </a:lnTo>
                      <a:lnTo>
                        <a:pt x="53" y="195"/>
                      </a:lnTo>
                      <a:lnTo>
                        <a:pt x="54" y="194"/>
                      </a:lnTo>
                      <a:lnTo>
                        <a:pt x="55" y="193"/>
                      </a:lnTo>
                      <a:lnTo>
                        <a:pt x="56" y="192"/>
                      </a:lnTo>
                      <a:lnTo>
                        <a:pt x="57" y="191"/>
                      </a:lnTo>
                      <a:lnTo>
                        <a:pt x="58" y="191"/>
                      </a:lnTo>
                      <a:lnTo>
                        <a:pt x="58" y="190"/>
                      </a:lnTo>
                      <a:lnTo>
                        <a:pt x="60" y="189"/>
                      </a:lnTo>
                      <a:lnTo>
                        <a:pt x="61" y="187"/>
                      </a:lnTo>
                      <a:lnTo>
                        <a:pt x="62" y="186"/>
                      </a:lnTo>
                      <a:lnTo>
                        <a:pt x="63" y="185"/>
                      </a:lnTo>
                      <a:lnTo>
                        <a:pt x="64" y="184"/>
                      </a:lnTo>
                      <a:lnTo>
                        <a:pt x="65" y="183"/>
                      </a:lnTo>
                      <a:lnTo>
                        <a:pt x="66" y="182"/>
                      </a:lnTo>
                      <a:lnTo>
                        <a:pt x="67" y="181"/>
                      </a:lnTo>
                      <a:lnTo>
                        <a:pt x="67" y="180"/>
                      </a:lnTo>
                      <a:lnTo>
                        <a:pt x="68" y="180"/>
                      </a:lnTo>
                      <a:lnTo>
                        <a:pt x="68" y="179"/>
                      </a:lnTo>
                      <a:lnTo>
                        <a:pt x="69" y="179"/>
                      </a:lnTo>
                      <a:lnTo>
                        <a:pt x="69" y="178"/>
                      </a:lnTo>
                      <a:lnTo>
                        <a:pt x="70" y="178"/>
                      </a:lnTo>
                      <a:lnTo>
                        <a:pt x="70" y="177"/>
                      </a:lnTo>
                      <a:lnTo>
                        <a:pt x="71" y="176"/>
                      </a:lnTo>
                      <a:lnTo>
                        <a:pt x="72" y="175"/>
                      </a:lnTo>
                      <a:lnTo>
                        <a:pt x="73" y="174"/>
                      </a:lnTo>
                      <a:lnTo>
                        <a:pt x="74" y="173"/>
                      </a:lnTo>
                      <a:lnTo>
                        <a:pt x="75" y="172"/>
                      </a:lnTo>
                      <a:lnTo>
                        <a:pt x="76" y="171"/>
                      </a:lnTo>
                      <a:lnTo>
                        <a:pt x="77" y="170"/>
                      </a:lnTo>
                      <a:lnTo>
                        <a:pt x="79" y="170"/>
                      </a:lnTo>
                      <a:lnTo>
                        <a:pt x="80" y="169"/>
                      </a:lnTo>
                      <a:lnTo>
                        <a:pt x="81" y="167"/>
                      </a:lnTo>
                      <a:lnTo>
                        <a:pt x="82" y="166"/>
                      </a:lnTo>
                      <a:lnTo>
                        <a:pt x="83" y="166"/>
                      </a:lnTo>
                      <a:lnTo>
                        <a:pt x="84" y="165"/>
                      </a:lnTo>
                      <a:lnTo>
                        <a:pt x="85" y="164"/>
                      </a:lnTo>
                      <a:lnTo>
                        <a:pt x="86" y="164"/>
                      </a:lnTo>
                      <a:lnTo>
                        <a:pt x="87" y="163"/>
                      </a:lnTo>
                      <a:lnTo>
                        <a:pt x="88" y="162"/>
                      </a:lnTo>
                      <a:lnTo>
                        <a:pt x="89" y="162"/>
                      </a:lnTo>
                      <a:lnTo>
                        <a:pt x="90" y="161"/>
                      </a:lnTo>
                      <a:lnTo>
                        <a:pt x="91" y="161"/>
                      </a:lnTo>
                      <a:lnTo>
                        <a:pt x="92" y="160"/>
                      </a:lnTo>
                      <a:lnTo>
                        <a:pt x="94" y="159"/>
                      </a:lnTo>
                      <a:lnTo>
                        <a:pt x="95" y="158"/>
                      </a:lnTo>
                      <a:lnTo>
                        <a:pt x="96" y="157"/>
                      </a:lnTo>
                      <a:lnTo>
                        <a:pt x="99" y="157"/>
                      </a:lnTo>
                      <a:lnTo>
                        <a:pt x="101" y="155"/>
                      </a:lnTo>
                      <a:lnTo>
                        <a:pt x="102" y="155"/>
                      </a:lnTo>
                      <a:lnTo>
                        <a:pt x="103" y="154"/>
                      </a:lnTo>
                      <a:lnTo>
                        <a:pt x="104" y="153"/>
                      </a:lnTo>
                      <a:lnTo>
                        <a:pt x="105" y="152"/>
                      </a:lnTo>
                      <a:lnTo>
                        <a:pt x="107" y="152"/>
                      </a:lnTo>
                      <a:lnTo>
                        <a:pt x="108" y="151"/>
                      </a:lnTo>
                      <a:lnTo>
                        <a:pt x="109" y="150"/>
                      </a:lnTo>
                      <a:lnTo>
                        <a:pt x="110" y="150"/>
                      </a:lnTo>
                      <a:lnTo>
                        <a:pt x="111" y="148"/>
                      </a:lnTo>
                      <a:lnTo>
                        <a:pt x="112" y="147"/>
                      </a:lnTo>
                      <a:lnTo>
                        <a:pt x="113" y="147"/>
                      </a:lnTo>
                      <a:lnTo>
                        <a:pt x="114" y="146"/>
                      </a:lnTo>
                      <a:lnTo>
                        <a:pt x="115" y="146"/>
                      </a:lnTo>
                      <a:lnTo>
                        <a:pt x="116" y="145"/>
                      </a:lnTo>
                      <a:lnTo>
                        <a:pt x="118" y="144"/>
                      </a:lnTo>
                      <a:lnTo>
                        <a:pt x="119" y="144"/>
                      </a:lnTo>
                      <a:lnTo>
                        <a:pt x="120" y="143"/>
                      </a:lnTo>
                      <a:lnTo>
                        <a:pt x="121" y="143"/>
                      </a:lnTo>
                      <a:lnTo>
                        <a:pt x="122" y="142"/>
                      </a:lnTo>
                      <a:lnTo>
                        <a:pt x="123" y="142"/>
                      </a:lnTo>
                      <a:lnTo>
                        <a:pt x="123" y="141"/>
                      </a:lnTo>
                      <a:lnTo>
                        <a:pt x="124" y="141"/>
                      </a:lnTo>
                      <a:lnTo>
                        <a:pt x="125" y="141"/>
                      </a:lnTo>
                      <a:lnTo>
                        <a:pt x="126" y="140"/>
                      </a:lnTo>
                      <a:lnTo>
                        <a:pt x="127" y="140"/>
                      </a:lnTo>
                      <a:lnTo>
                        <a:pt x="128" y="140"/>
                      </a:lnTo>
                      <a:lnTo>
                        <a:pt x="129" y="139"/>
                      </a:lnTo>
                      <a:lnTo>
                        <a:pt x="130" y="139"/>
                      </a:lnTo>
                      <a:lnTo>
                        <a:pt x="131" y="139"/>
                      </a:lnTo>
                      <a:lnTo>
                        <a:pt x="132" y="139"/>
                      </a:lnTo>
                      <a:lnTo>
                        <a:pt x="133" y="139"/>
                      </a:lnTo>
                      <a:lnTo>
                        <a:pt x="134" y="139"/>
                      </a:lnTo>
                      <a:lnTo>
                        <a:pt x="135" y="139"/>
                      </a:lnTo>
                      <a:lnTo>
                        <a:pt x="137" y="139"/>
                      </a:lnTo>
                      <a:lnTo>
                        <a:pt x="138" y="140"/>
                      </a:lnTo>
                      <a:lnTo>
                        <a:pt x="139" y="140"/>
                      </a:lnTo>
                      <a:lnTo>
                        <a:pt x="140" y="140"/>
                      </a:lnTo>
                      <a:lnTo>
                        <a:pt x="141" y="140"/>
                      </a:lnTo>
                      <a:lnTo>
                        <a:pt x="142" y="140"/>
                      </a:lnTo>
                      <a:lnTo>
                        <a:pt x="143" y="140"/>
                      </a:lnTo>
                      <a:lnTo>
                        <a:pt x="144" y="140"/>
                      </a:lnTo>
                      <a:lnTo>
                        <a:pt x="145" y="140"/>
                      </a:lnTo>
                      <a:lnTo>
                        <a:pt x="146" y="140"/>
                      </a:lnTo>
                      <a:lnTo>
                        <a:pt x="147" y="139"/>
                      </a:lnTo>
                      <a:lnTo>
                        <a:pt x="148" y="139"/>
                      </a:lnTo>
                      <a:lnTo>
                        <a:pt x="149" y="139"/>
                      </a:lnTo>
                      <a:lnTo>
                        <a:pt x="150" y="138"/>
                      </a:lnTo>
                      <a:lnTo>
                        <a:pt x="151" y="138"/>
                      </a:lnTo>
                      <a:lnTo>
                        <a:pt x="152" y="137"/>
                      </a:lnTo>
                      <a:lnTo>
                        <a:pt x="153" y="137"/>
                      </a:lnTo>
                      <a:lnTo>
                        <a:pt x="154" y="137"/>
                      </a:lnTo>
                      <a:lnTo>
                        <a:pt x="154" y="136"/>
                      </a:lnTo>
                      <a:lnTo>
                        <a:pt x="155" y="136"/>
                      </a:lnTo>
                      <a:lnTo>
                        <a:pt x="157" y="136"/>
                      </a:lnTo>
                      <a:lnTo>
                        <a:pt x="158" y="135"/>
                      </a:lnTo>
                      <a:lnTo>
                        <a:pt x="159" y="135"/>
                      </a:lnTo>
                      <a:lnTo>
                        <a:pt x="160" y="135"/>
                      </a:lnTo>
                      <a:lnTo>
                        <a:pt x="161" y="135"/>
                      </a:lnTo>
                      <a:lnTo>
                        <a:pt x="162" y="134"/>
                      </a:lnTo>
                      <a:lnTo>
                        <a:pt x="163" y="134"/>
                      </a:lnTo>
                      <a:lnTo>
                        <a:pt x="164" y="134"/>
                      </a:lnTo>
                      <a:lnTo>
                        <a:pt x="165" y="133"/>
                      </a:lnTo>
                      <a:lnTo>
                        <a:pt x="166" y="133"/>
                      </a:lnTo>
                      <a:lnTo>
                        <a:pt x="167" y="132"/>
                      </a:lnTo>
                      <a:lnTo>
                        <a:pt x="168" y="132"/>
                      </a:lnTo>
                      <a:lnTo>
                        <a:pt x="168" y="131"/>
                      </a:lnTo>
                      <a:lnTo>
                        <a:pt x="169" y="131"/>
                      </a:lnTo>
                      <a:lnTo>
                        <a:pt x="170" y="131"/>
                      </a:lnTo>
                      <a:lnTo>
                        <a:pt x="171" y="130"/>
                      </a:lnTo>
                      <a:lnTo>
                        <a:pt x="172" y="130"/>
                      </a:lnTo>
                      <a:lnTo>
                        <a:pt x="173" y="128"/>
                      </a:lnTo>
                      <a:lnTo>
                        <a:pt x="174" y="128"/>
                      </a:lnTo>
                      <a:lnTo>
                        <a:pt x="176" y="128"/>
                      </a:lnTo>
                      <a:lnTo>
                        <a:pt x="177" y="127"/>
                      </a:lnTo>
                      <a:lnTo>
                        <a:pt x="178" y="127"/>
                      </a:lnTo>
                      <a:lnTo>
                        <a:pt x="179" y="127"/>
                      </a:lnTo>
                      <a:lnTo>
                        <a:pt x="180" y="127"/>
                      </a:lnTo>
                      <a:lnTo>
                        <a:pt x="181" y="126"/>
                      </a:lnTo>
                      <a:lnTo>
                        <a:pt x="183" y="126"/>
                      </a:lnTo>
                      <a:lnTo>
                        <a:pt x="184" y="126"/>
                      </a:lnTo>
                      <a:lnTo>
                        <a:pt x="185" y="126"/>
                      </a:lnTo>
                      <a:lnTo>
                        <a:pt x="186" y="126"/>
                      </a:lnTo>
                      <a:lnTo>
                        <a:pt x="186" y="125"/>
                      </a:lnTo>
                      <a:lnTo>
                        <a:pt x="187" y="125"/>
                      </a:lnTo>
                      <a:lnTo>
                        <a:pt x="188" y="125"/>
                      </a:lnTo>
                      <a:lnTo>
                        <a:pt x="189" y="124"/>
                      </a:lnTo>
                      <a:lnTo>
                        <a:pt x="190" y="123"/>
                      </a:lnTo>
                      <a:lnTo>
                        <a:pt x="191" y="122"/>
                      </a:lnTo>
                      <a:lnTo>
                        <a:pt x="191" y="121"/>
                      </a:lnTo>
                      <a:lnTo>
                        <a:pt x="192" y="120"/>
                      </a:lnTo>
                      <a:lnTo>
                        <a:pt x="192" y="119"/>
                      </a:lnTo>
                      <a:lnTo>
                        <a:pt x="192" y="118"/>
                      </a:lnTo>
                      <a:lnTo>
                        <a:pt x="192" y="117"/>
                      </a:lnTo>
                      <a:lnTo>
                        <a:pt x="193" y="117"/>
                      </a:lnTo>
                      <a:lnTo>
                        <a:pt x="193" y="116"/>
                      </a:lnTo>
                      <a:lnTo>
                        <a:pt x="193" y="115"/>
                      </a:lnTo>
                      <a:lnTo>
                        <a:pt x="195" y="115"/>
                      </a:lnTo>
                      <a:lnTo>
                        <a:pt x="195" y="114"/>
                      </a:lnTo>
                      <a:lnTo>
                        <a:pt x="196" y="114"/>
                      </a:lnTo>
                      <a:lnTo>
                        <a:pt x="196" y="113"/>
                      </a:lnTo>
                      <a:lnTo>
                        <a:pt x="197" y="113"/>
                      </a:lnTo>
                      <a:lnTo>
                        <a:pt x="197" y="112"/>
                      </a:lnTo>
                      <a:lnTo>
                        <a:pt x="198" y="112"/>
                      </a:lnTo>
                      <a:lnTo>
                        <a:pt x="198" y="111"/>
                      </a:lnTo>
                      <a:lnTo>
                        <a:pt x="199" y="111"/>
                      </a:lnTo>
                      <a:lnTo>
                        <a:pt x="200" y="109"/>
                      </a:lnTo>
                      <a:lnTo>
                        <a:pt x="201" y="109"/>
                      </a:lnTo>
                      <a:lnTo>
                        <a:pt x="202" y="109"/>
                      </a:lnTo>
                      <a:lnTo>
                        <a:pt x="202" y="108"/>
                      </a:lnTo>
                      <a:lnTo>
                        <a:pt x="203" y="108"/>
                      </a:lnTo>
                      <a:lnTo>
                        <a:pt x="204" y="108"/>
                      </a:lnTo>
                      <a:lnTo>
                        <a:pt x="204" y="107"/>
                      </a:lnTo>
                      <a:lnTo>
                        <a:pt x="205" y="107"/>
                      </a:lnTo>
                      <a:lnTo>
                        <a:pt x="206" y="107"/>
                      </a:lnTo>
                      <a:lnTo>
                        <a:pt x="207" y="106"/>
                      </a:lnTo>
                      <a:lnTo>
                        <a:pt x="208" y="105"/>
                      </a:lnTo>
                      <a:lnTo>
                        <a:pt x="209" y="105"/>
                      </a:lnTo>
                      <a:lnTo>
                        <a:pt x="209" y="104"/>
                      </a:lnTo>
                      <a:lnTo>
                        <a:pt x="210" y="104"/>
                      </a:lnTo>
                      <a:lnTo>
                        <a:pt x="211" y="103"/>
                      </a:lnTo>
                      <a:lnTo>
                        <a:pt x="212" y="102"/>
                      </a:lnTo>
                      <a:lnTo>
                        <a:pt x="213" y="101"/>
                      </a:lnTo>
                      <a:lnTo>
                        <a:pt x="213" y="100"/>
                      </a:lnTo>
                      <a:lnTo>
                        <a:pt x="215" y="100"/>
                      </a:lnTo>
                      <a:lnTo>
                        <a:pt x="215" y="99"/>
                      </a:lnTo>
                      <a:lnTo>
                        <a:pt x="215" y="98"/>
                      </a:lnTo>
                      <a:lnTo>
                        <a:pt x="216" y="98"/>
                      </a:lnTo>
                      <a:lnTo>
                        <a:pt x="216" y="97"/>
                      </a:lnTo>
                      <a:lnTo>
                        <a:pt x="216" y="96"/>
                      </a:lnTo>
                      <a:lnTo>
                        <a:pt x="216" y="95"/>
                      </a:lnTo>
                      <a:lnTo>
                        <a:pt x="217" y="94"/>
                      </a:lnTo>
                      <a:lnTo>
                        <a:pt x="217" y="93"/>
                      </a:lnTo>
                      <a:lnTo>
                        <a:pt x="217" y="92"/>
                      </a:lnTo>
                      <a:lnTo>
                        <a:pt x="217" y="91"/>
                      </a:lnTo>
                      <a:lnTo>
                        <a:pt x="217" y="89"/>
                      </a:lnTo>
                      <a:lnTo>
                        <a:pt x="217" y="88"/>
                      </a:lnTo>
                      <a:lnTo>
                        <a:pt x="218" y="88"/>
                      </a:lnTo>
                      <a:lnTo>
                        <a:pt x="218" y="87"/>
                      </a:lnTo>
                      <a:lnTo>
                        <a:pt x="218" y="86"/>
                      </a:lnTo>
                      <a:lnTo>
                        <a:pt x="219" y="85"/>
                      </a:lnTo>
                      <a:lnTo>
                        <a:pt x="219" y="84"/>
                      </a:lnTo>
                      <a:lnTo>
                        <a:pt x="219" y="83"/>
                      </a:lnTo>
                      <a:lnTo>
                        <a:pt x="220" y="82"/>
                      </a:lnTo>
                      <a:lnTo>
                        <a:pt x="220" y="81"/>
                      </a:lnTo>
                      <a:lnTo>
                        <a:pt x="221" y="80"/>
                      </a:lnTo>
                      <a:lnTo>
                        <a:pt x="221" y="79"/>
                      </a:lnTo>
                      <a:lnTo>
                        <a:pt x="221" y="78"/>
                      </a:lnTo>
                      <a:lnTo>
                        <a:pt x="222" y="78"/>
                      </a:lnTo>
                      <a:lnTo>
                        <a:pt x="222" y="77"/>
                      </a:lnTo>
                      <a:lnTo>
                        <a:pt x="223" y="76"/>
                      </a:lnTo>
                      <a:lnTo>
                        <a:pt x="223" y="75"/>
                      </a:lnTo>
                      <a:lnTo>
                        <a:pt x="224" y="74"/>
                      </a:lnTo>
                      <a:lnTo>
                        <a:pt x="224" y="73"/>
                      </a:lnTo>
                      <a:lnTo>
                        <a:pt x="225" y="73"/>
                      </a:lnTo>
                      <a:lnTo>
                        <a:pt x="225" y="72"/>
                      </a:lnTo>
                      <a:lnTo>
                        <a:pt x="226" y="72"/>
                      </a:lnTo>
                      <a:lnTo>
                        <a:pt x="226" y="70"/>
                      </a:lnTo>
                      <a:lnTo>
                        <a:pt x="227" y="70"/>
                      </a:lnTo>
                      <a:lnTo>
                        <a:pt x="228" y="70"/>
                      </a:lnTo>
                      <a:lnTo>
                        <a:pt x="229" y="69"/>
                      </a:lnTo>
                      <a:lnTo>
                        <a:pt x="230" y="69"/>
                      </a:lnTo>
                      <a:lnTo>
                        <a:pt x="231" y="69"/>
                      </a:lnTo>
                      <a:lnTo>
                        <a:pt x="232" y="69"/>
                      </a:lnTo>
                      <a:lnTo>
                        <a:pt x="234" y="69"/>
                      </a:lnTo>
                      <a:lnTo>
                        <a:pt x="235" y="69"/>
                      </a:lnTo>
                      <a:lnTo>
                        <a:pt x="235" y="70"/>
                      </a:lnTo>
                      <a:lnTo>
                        <a:pt x="236" y="70"/>
                      </a:lnTo>
                      <a:lnTo>
                        <a:pt x="237" y="70"/>
                      </a:lnTo>
                      <a:lnTo>
                        <a:pt x="238" y="70"/>
                      </a:lnTo>
                      <a:lnTo>
                        <a:pt x="238" y="72"/>
                      </a:lnTo>
                      <a:lnTo>
                        <a:pt x="239" y="72"/>
                      </a:lnTo>
                      <a:lnTo>
                        <a:pt x="240" y="72"/>
                      </a:lnTo>
                      <a:lnTo>
                        <a:pt x="241" y="73"/>
                      </a:lnTo>
                      <a:lnTo>
                        <a:pt x="242" y="73"/>
                      </a:lnTo>
                      <a:lnTo>
                        <a:pt x="242" y="74"/>
                      </a:lnTo>
                      <a:lnTo>
                        <a:pt x="243" y="74"/>
                      </a:lnTo>
                      <a:lnTo>
                        <a:pt x="244" y="74"/>
                      </a:lnTo>
                      <a:lnTo>
                        <a:pt x="245" y="75"/>
                      </a:lnTo>
                      <a:lnTo>
                        <a:pt x="246" y="75"/>
                      </a:lnTo>
                      <a:lnTo>
                        <a:pt x="247" y="76"/>
                      </a:lnTo>
                      <a:lnTo>
                        <a:pt x="248" y="76"/>
                      </a:lnTo>
                      <a:lnTo>
                        <a:pt x="249" y="76"/>
                      </a:lnTo>
                      <a:lnTo>
                        <a:pt x="250" y="77"/>
                      </a:lnTo>
                      <a:lnTo>
                        <a:pt x="251" y="77"/>
                      </a:lnTo>
                      <a:lnTo>
                        <a:pt x="253" y="77"/>
                      </a:lnTo>
                      <a:lnTo>
                        <a:pt x="254" y="77"/>
                      </a:lnTo>
                      <a:lnTo>
                        <a:pt x="255" y="78"/>
                      </a:lnTo>
                      <a:lnTo>
                        <a:pt x="256" y="78"/>
                      </a:lnTo>
                      <a:lnTo>
                        <a:pt x="257" y="78"/>
                      </a:lnTo>
                      <a:lnTo>
                        <a:pt x="258" y="78"/>
                      </a:lnTo>
                      <a:lnTo>
                        <a:pt x="259" y="78"/>
                      </a:lnTo>
                      <a:lnTo>
                        <a:pt x="260" y="79"/>
                      </a:lnTo>
                      <a:lnTo>
                        <a:pt x="261" y="79"/>
                      </a:lnTo>
                      <a:lnTo>
                        <a:pt x="262" y="79"/>
                      </a:lnTo>
                      <a:lnTo>
                        <a:pt x="263" y="79"/>
                      </a:lnTo>
                      <a:lnTo>
                        <a:pt x="264" y="79"/>
                      </a:lnTo>
                      <a:lnTo>
                        <a:pt x="265" y="78"/>
                      </a:lnTo>
                      <a:lnTo>
                        <a:pt x="266" y="78"/>
                      </a:lnTo>
                      <a:lnTo>
                        <a:pt x="266" y="77"/>
                      </a:lnTo>
                      <a:lnTo>
                        <a:pt x="267" y="77"/>
                      </a:lnTo>
                      <a:lnTo>
                        <a:pt x="268" y="76"/>
                      </a:lnTo>
                      <a:lnTo>
                        <a:pt x="269" y="75"/>
                      </a:lnTo>
                      <a:lnTo>
                        <a:pt x="270" y="74"/>
                      </a:lnTo>
                      <a:lnTo>
                        <a:pt x="271" y="73"/>
                      </a:lnTo>
                      <a:lnTo>
                        <a:pt x="273" y="73"/>
                      </a:lnTo>
                      <a:lnTo>
                        <a:pt x="273" y="72"/>
                      </a:lnTo>
                      <a:lnTo>
                        <a:pt x="274" y="72"/>
                      </a:lnTo>
                      <a:lnTo>
                        <a:pt x="274" y="70"/>
                      </a:lnTo>
                      <a:lnTo>
                        <a:pt x="275" y="70"/>
                      </a:lnTo>
                      <a:lnTo>
                        <a:pt x="276" y="69"/>
                      </a:lnTo>
                      <a:lnTo>
                        <a:pt x="277" y="69"/>
                      </a:lnTo>
                      <a:lnTo>
                        <a:pt x="277" y="68"/>
                      </a:lnTo>
                      <a:lnTo>
                        <a:pt x="278" y="68"/>
                      </a:lnTo>
                      <a:lnTo>
                        <a:pt x="279" y="67"/>
                      </a:lnTo>
                      <a:lnTo>
                        <a:pt x="279" y="66"/>
                      </a:lnTo>
                      <a:lnTo>
                        <a:pt x="280" y="66"/>
                      </a:lnTo>
                      <a:lnTo>
                        <a:pt x="281" y="65"/>
                      </a:lnTo>
                      <a:lnTo>
                        <a:pt x="282" y="65"/>
                      </a:lnTo>
                      <a:lnTo>
                        <a:pt x="282" y="64"/>
                      </a:lnTo>
                      <a:lnTo>
                        <a:pt x="283" y="64"/>
                      </a:lnTo>
                      <a:lnTo>
                        <a:pt x="284" y="64"/>
                      </a:lnTo>
                      <a:lnTo>
                        <a:pt x="284" y="63"/>
                      </a:lnTo>
                      <a:lnTo>
                        <a:pt x="285" y="63"/>
                      </a:lnTo>
                      <a:lnTo>
                        <a:pt x="286" y="63"/>
                      </a:lnTo>
                      <a:lnTo>
                        <a:pt x="286" y="62"/>
                      </a:lnTo>
                      <a:lnTo>
                        <a:pt x="287" y="62"/>
                      </a:lnTo>
                      <a:lnTo>
                        <a:pt x="288" y="62"/>
                      </a:lnTo>
                      <a:lnTo>
                        <a:pt x="288" y="61"/>
                      </a:lnTo>
                      <a:lnTo>
                        <a:pt x="289" y="61"/>
                      </a:lnTo>
                      <a:lnTo>
                        <a:pt x="290" y="61"/>
                      </a:lnTo>
                      <a:lnTo>
                        <a:pt x="292" y="61"/>
                      </a:lnTo>
                      <a:lnTo>
                        <a:pt x="293" y="61"/>
                      </a:lnTo>
                      <a:lnTo>
                        <a:pt x="294" y="61"/>
                      </a:lnTo>
                      <a:lnTo>
                        <a:pt x="295" y="61"/>
                      </a:lnTo>
                      <a:lnTo>
                        <a:pt x="296" y="61"/>
                      </a:lnTo>
                      <a:lnTo>
                        <a:pt x="297" y="61"/>
                      </a:lnTo>
                      <a:lnTo>
                        <a:pt x="298" y="61"/>
                      </a:lnTo>
                      <a:lnTo>
                        <a:pt x="299" y="61"/>
                      </a:lnTo>
                      <a:lnTo>
                        <a:pt x="300" y="62"/>
                      </a:lnTo>
                      <a:lnTo>
                        <a:pt x="301" y="62"/>
                      </a:lnTo>
                      <a:lnTo>
                        <a:pt x="302" y="62"/>
                      </a:lnTo>
                      <a:lnTo>
                        <a:pt x="302" y="61"/>
                      </a:lnTo>
                      <a:lnTo>
                        <a:pt x="303" y="61"/>
                      </a:lnTo>
                      <a:lnTo>
                        <a:pt x="304" y="61"/>
                      </a:lnTo>
                      <a:lnTo>
                        <a:pt x="304" y="60"/>
                      </a:lnTo>
                      <a:lnTo>
                        <a:pt x="305" y="60"/>
                      </a:lnTo>
                      <a:lnTo>
                        <a:pt x="306" y="59"/>
                      </a:lnTo>
                      <a:lnTo>
                        <a:pt x="307" y="59"/>
                      </a:lnTo>
                      <a:lnTo>
                        <a:pt x="307" y="58"/>
                      </a:lnTo>
                      <a:lnTo>
                        <a:pt x="308" y="57"/>
                      </a:lnTo>
                      <a:lnTo>
                        <a:pt x="309" y="57"/>
                      </a:lnTo>
                      <a:lnTo>
                        <a:pt x="309" y="56"/>
                      </a:lnTo>
                      <a:lnTo>
                        <a:pt x="311" y="55"/>
                      </a:lnTo>
                      <a:lnTo>
                        <a:pt x="312" y="54"/>
                      </a:lnTo>
                      <a:lnTo>
                        <a:pt x="313" y="54"/>
                      </a:lnTo>
                      <a:lnTo>
                        <a:pt x="313" y="53"/>
                      </a:lnTo>
                      <a:lnTo>
                        <a:pt x="314" y="51"/>
                      </a:lnTo>
                      <a:lnTo>
                        <a:pt x="315" y="50"/>
                      </a:lnTo>
                      <a:lnTo>
                        <a:pt x="316" y="50"/>
                      </a:lnTo>
                      <a:lnTo>
                        <a:pt x="316" y="49"/>
                      </a:lnTo>
                      <a:lnTo>
                        <a:pt x="317" y="49"/>
                      </a:lnTo>
                      <a:lnTo>
                        <a:pt x="317" y="48"/>
                      </a:lnTo>
                      <a:lnTo>
                        <a:pt x="318" y="48"/>
                      </a:lnTo>
                      <a:lnTo>
                        <a:pt x="318" y="47"/>
                      </a:lnTo>
                      <a:lnTo>
                        <a:pt x="319" y="47"/>
                      </a:lnTo>
                      <a:lnTo>
                        <a:pt x="319" y="46"/>
                      </a:lnTo>
                      <a:lnTo>
                        <a:pt x="320" y="46"/>
                      </a:lnTo>
                      <a:lnTo>
                        <a:pt x="321" y="45"/>
                      </a:lnTo>
                      <a:lnTo>
                        <a:pt x="321" y="46"/>
                      </a:lnTo>
                      <a:lnTo>
                        <a:pt x="322" y="46"/>
                      </a:lnTo>
                      <a:lnTo>
                        <a:pt x="323" y="46"/>
                      </a:lnTo>
                      <a:lnTo>
                        <a:pt x="324" y="45"/>
                      </a:lnTo>
                      <a:lnTo>
                        <a:pt x="325" y="45"/>
                      </a:lnTo>
                      <a:lnTo>
                        <a:pt x="325" y="44"/>
                      </a:lnTo>
                      <a:lnTo>
                        <a:pt x="326" y="44"/>
                      </a:lnTo>
                      <a:lnTo>
                        <a:pt x="326" y="43"/>
                      </a:lnTo>
                      <a:lnTo>
                        <a:pt x="327" y="43"/>
                      </a:lnTo>
                      <a:lnTo>
                        <a:pt x="327" y="42"/>
                      </a:lnTo>
                      <a:lnTo>
                        <a:pt x="328" y="41"/>
                      </a:lnTo>
                      <a:lnTo>
                        <a:pt x="328" y="40"/>
                      </a:lnTo>
                      <a:lnTo>
                        <a:pt x="329" y="40"/>
                      </a:lnTo>
                      <a:lnTo>
                        <a:pt x="331" y="39"/>
                      </a:lnTo>
                      <a:lnTo>
                        <a:pt x="331" y="38"/>
                      </a:lnTo>
                      <a:lnTo>
                        <a:pt x="331" y="37"/>
                      </a:lnTo>
                      <a:lnTo>
                        <a:pt x="331" y="36"/>
                      </a:lnTo>
                      <a:lnTo>
                        <a:pt x="332" y="35"/>
                      </a:lnTo>
                      <a:lnTo>
                        <a:pt x="333" y="34"/>
                      </a:lnTo>
                      <a:lnTo>
                        <a:pt x="334" y="34"/>
                      </a:lnTo>
                      <a:lnTo>
                        <a:pt x="334" y="33"/>
                      </a:lnTo>
                      <a:lnTo>
                        <a:pt x="335" y="31"/>
                      </a:lnTo>
                      <a:lnTo>
                        <a:pt x="335" y="30"/>
                      </a:lnTo>
                      <a:lnTo>
                        <a:pt x="336" y="29"/>
                      </a:lnTo>
                      <a:lnTo>
                        <a:pt x="337" y="29"/>
                      </a:lnTo>
                      <a:lnTo>
                        <a:pt x="337" y="28"/>
                      </a:lnTo>
                      <a:lnTo>
                        <a:pt x="338" y="27"/>
                      </a:lnTo>
                      <a:lnTo>
                        <a:pt x="338" y="26"/>
                      </a:lnTo>
                      <a:lnTo>
                        <a:pt x="338" y="25"/>
                      </a:lnTo>
                      <a:lnTo>
                        <a:pt x="339" y="23"/>
                      </a:lnTo>
                      <a:lnTo>
                        <a:pt x="339" y="22"/>
                      </a:lnTo>
                      <a:lnTo>
                        <a:pt x="339" y="21"/>
                      </a:lnTo>
                      <a:lnTo>
                        <a:pt x="339" y="20"/>
                      </a:lnTo>
                      <a:lnTo>
                        <a:pt x="339" y="19"/>
                      </a:lnTo>
                      <a:lnTo>
                        <a:pt x="338" y="19"/>
                      </a:lnTo>
                      <a:lnTo>
                        <a:pt x="337" y="20"/>
                      </a:lnTo>
                      <a:lnTo>
                        <a:pt x="337" y="21"/>
                      </a:lnTo>
                      <a:lnTo>
                        <a:pt x="336" y="21"/>
                      </a:lnTo>
                      <a:lnTo>
                        <a:pt x="336" y="22"/>
                      </a:lnTo>
                      <a:lnTo>
                        <a:pt x="335" y="22"/>
                      </a:lnTo>
                      <a:lnTo>
                        <a:pt x="334" y="22"/>
                      </a:lnTo>
                      <a:lnTo>
                        <a:pt x="334" y="21"/>
                      </a:lnTo>
                      <a:lnTo>
                        <a:pt x="334" y="20"/>
                      </a:lnTo>
                      <a:lnTo>
                        <a:pt x="334" y="19"/>
                      </a:lnTo>
                      <a:lnTo>
                        <a:pt x="334" y="18"/>
                      </a:lnTo>
                      <a:lnTo>
                        <a:pt x="335" y="18"/>
                      </a:lnTo>
                      <a:lnTo>
                        <a:pt x="335" y="17"/>
                      </a:lnTo>
                      <a:lnTo>
                        <a:pt x="336" y="17"/>
                      </a:lnTo>
                      <a:lnTo>
                        <a:pt x="336" y="16"/>
                      </a:lnTo>
                      <a:lnTo>
                        <a:pt x="336" y="15"/>
                      </a:lnTo>
                      <a:lnTo>
                        <a:pt x="335" y="15"/>
                      </a:lnTo>
                      <a:lnTo>
                        <a:pt x="334" y="15"/>
                      </a:lnTo>
                      <a:lnTo>
                        <a:pt x="333" y="14"/>
                      </a:lnTo>
                      <a:lnTo>
                        <a:pt x="333" y="12"/>
                      </a:lnTo>
                      <a:lnTo>
                        <a:pt x="332" y="12"/>
                      </a:lnTo>
                      <a:lnTo>
                        <a:pt x="332" y="11"/>
                      </a:lnTo>
                      <a:lnTo>
                        <a:pt x="331" y="11"/>
                      </a:lnTo>
                      <a:lnTo>
                        <a:pt x="332" y="10"/>
                      </a:lnTo>
                      <a:lnTo>
                        <a:pt x="332" y="9"/>
                      </a:lnTo>
                      <a:lnTo>
                        <a:pt x="333" y="9"/>
                      </a:lnTo>
                      <a:lnTo>
                        <a:pt x="334" y="8"/>
                      </a:lnTo>
                      <a:lnTo>
                        <a:pt x="334" y="7"/>
                      </a:lnTo>
                      <a:lnTo>
                        <a:pt x="335" y="7"/>
                      </a:lnTo>
                      <a:lnTo>
                        <a:pt x="334" y="6"/>
                      </a:lnTo>
                      <a:lnTo>
                        <a:pt x="333" y="6"/>
                      </a:lnTo>
                      <a:lnTo>
                        <a:pt x="333" y="5"/>
                      </a:lnTo>
                      <a:lnTo>
                        <a:pt x="333" y="4"/>
                      </a:lnTo>
                      <a:lnTo>
                        <a:pt x="334" y="4"/>
                      </a:lnTo>
                      <a:lnTo>
                        <a:pt x="335" y="4"/>
                      </a:lnTo>
                      <a:lnTo>
                        <a:pt x="335" y="3"/>
                      </a:lnTo>
                      <a:lnTo>
                        <a:pt x="336" y="3"/>
                      </a:lnTo>
                      <a:lnTo>
                        <a:pt x="337" y="3"/>
                      </a:lnTo>
                      <a:lnTo>
                        <a:pt x="338" y="3"/>
                      </a:lnTo>
                      <a:lnTo>
                        <a:pt x="339" y="3"/>
                      </a:lnTo>
                      <a:lnTo>
                        <a:pt x="340" y="2"/>
                      </a:lnTo>
                      <a:lnTo>
                        <a:pt x="340" y="1"/>
                      </a:lnTo>
                      <a:lnTo>
                        <a:pt x="341" y="0"/>
                      </a:lnTo>
                      <a:lnTo>
                        <a:pt x="342" y="0"/>
                      </a:lnTo>
                      <a:lnTo>
                        <a:pt x="342" y="1"/>
                      </a:lnTo>
                      <a:lnTo>
                        <a:pt x="343" y="1"/>
                      </a:lnTo>
                      <a:lnTo>
                        <a:pt x="344" y="1"/>
                      </a:lnTo>
                      <a:lnTo>
                        <a:pt x="344" y="2"/>
                      </a:lnTo>
                      <a:lnTo>
                        <a:pt x="345" y="2"/>
                      </a:lnTo>
                      <a:lnTo>
                        <a:pt x="346" y="2"/>
                      </a:lnTo>
                      <a:lnTo>
                        <a:pt x="347" y="2"/>
                      </a:lnTo>
                      <a:lnTo>
                        <a:pt x="348" y="2"/>
                      </a:lnTo>
                      <a:lnTo>
                        <a:pt x="348" y="3"/>
                      </a:lnTo>
                      <a:lnTo>
                        <a:pt x="348" y="4"/>
                      </a:lnTo>
                      <a:lnTo>
                        <a:pt x="347" y="5"/>
                      </a:lnTo>
                      <a:lnTo>
                        <a:pt x="347" y="6"/>
                      </a:lnTo>
                      <a:lnTo>
                        <a:pt x="347" y="7"/>
                      </a:lnTo>
                      <a:lnTo>
                        <a:pt x="348" y="6"/>
                      </a:lnTo>
                      <a:lnTo>
                        <a:pt x="350" y="6"/>
                      </a:lnTo>
                      <a:lnTo>
                        <a:pt x="351" y="6"/>
                      </a:lnTo>
                      <a:lnTo>
                        <a:pt x="351" y="7"/>
                      </a:lnTo>
                      <a:lnTo>
                        <a:pt x="352" y="7"/>
                      </a:lnTo>
                      <a:lnTo>
                        <a:pt x="352" y="8"/>
                      </a:lnTo>
                      <a:lnTo>
                        <a:pt x="352" y="9"/>
                      </a:lnTo>
                      <a:lnTo>
                        <a:pt x="353" y="9"/>
                      </a:lnTo>
                      <a:lnTo>
                        <a:pt x="354" y="8"/>
                      </a:lnTo>
                      <a:lnTo>
                        <a:pt x="355" y="9"/>
                      </a:lnTo>
                      <a:lnTo>
                        <a:pt x="356" y="8"/>
                      </a:lnTo>
                      <a:lnTo>
                        <a:pt x="356" y="9"/>
                      </a:lnTo>
                      <a:lnTo>
                        <a:pt x="357" y="10"/>
                      </a:lnTo>
                      <a:lnTo>
                        <a:pt x="357" y="11"/>
                      </a:lnTo>
                      <a:lnTo>
                        <a:pt x="358" y="11"/>
                      </a:lnTo>
                      <a:lnTo>
                        <a:pt x="358" y="10"/>
                      </a:lnTo>
                      <a:lnTo>
                        <a:pt x="358" y="9"/>
                      </a:lnTo>
                      <a:lnTo>
                        <a:pt x="357" y="8"/>
                      </a:lnTo>
                      <a:lnTo>
                        <a:pt x="358" y="8"/>
                      </a:lnTo>
                      <a:lnTo>
                        <a:pt x="359" y="8"/>
                      </a:lnTo>
                      <a:lnTo>
                        <a:pt x="359" y="9"/>
                      </a:lnTo>
                      <a:lnTo>
                        <a:pt x="360" y="9"/>
                      </a:lnTo>
                      <a:lnTo>
                        <a:pt x="359" y="10"/>
                      </a:lnTo>
                      <a:lnTo>
                        <a:pt x="360" y="11"/>
                      </a:lnTo>
                      <a:lnTo>
                        <a:pt x="361" y="11"/>
                      </a:lnTo>
                      <a:lnTo>
                        <a:pt x="361" y="10"/>
                      </a:lnTo>
                      <a:lnTo>
                        <a:pt x="362" y="10"/>
                      </a:lnTo>
                      <a:lnTo>
                        <a:pt x="362" y="11"/>
                      </a:lnTo>
                      <a:lnTo>
                        <a:pt x="362" y="12"/>
                      </a:lnTo>
                      <a:lnTo>
                        <a:pt x="363" y="14"/>
                      </a:lnTo>
                      <a:lnTo>
                        <a:pt x="364" y="14"/>
                      </a:lnTo>
                      <a:lnTo>
                        <a:pt x="365" y="14"/>
                      </a:lnTo>
                      <a:lnTo>
                        <a:pt x="366" y="14"/>
                      </a:lnTo>
                      <a:lnTo>
                        <a:pt x="367" y="14"/>
                      </a:lnTo>
                      <a:lnTo>
                        <a:pt x="366" y="15"/>
                      </a:lnTo>
                      <a:lnTo>
                        <a:pt x="366" y="16"/>
                      </a:lnTo>
                      <a:lnTo>
                        <a:pt x="367" y="17"/>
                      </a:lnTo>
                      <a:lnTo>
                        <a:pt x="367" y="18"/>
                      </a:lnTo>
                      <a:lnTo>
                        <a:pt x="367" y="19"/>
                      </a:lnTo>
                      <a:lnTo>
                        <a:pt x="366" y="20"/>
                      </a:lnTo>
                      <a:lnTo>
                        <a:pt x="365" y="20"/>
                      </a:lnTo>
                      <a:lnTo>
                        <a:pt x="365" y="21"/>
                      </a:lnTo>
                      <a:lnTo>
                        <a:pt x="364" y="22"/>
                      </a:lnTo>
                      <a:lnTo>
                        <a:pt x="365" y="23"/>
                      </a:lnTo>
                      <a:lnTo>
                        <a:pt x="366" y="23"/>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grpSp>
            <p:nvGrpSpPr>
              <p:cNvPr id="55" name="Group 15">
                <a:extLst>
                  <a:ext uri="{FF2B5EF4-FFF2-40B4-BE49-F238E27FC236}">
                    <a16:creationId xmlns:a16="http://schemas.microsoft.com/office/drawing/2014/main" id="{44F04475-9DC1-493B-8069-2271017B627F}"/>
                  </a:ext>
                </a:extLst>
              </p:cNvPr>
              <p:cNvGrpSpPr>
                <a:grpSpLocks/>
              </p:cNvGrpSpPr>
              <p:nvPr/>
            </p:nvGrpSpPr>
            <p:grpSpPr bwMode="auto">
              <a:xfrm>
                <a:off x="4959" y="2146"/>
                <a:ext cx="609" cy="494"/>
                <a:chOff x="4525" y="1824"/>
                <a:chExt cx="609" cy="494"/>
              </a:xfrm>
            </p:grpSpPr>
            <p:sp>
              <p:nvSpPr>
                <p:cNvPr id="94" name="Freeform 16">
                  <a:extLst>
                    <a:ext uri="{FF2B5EF4-FFF2-40B4-BE49-F238E27FC236}">
                      <a16:creationId xmlns:a16="http://schemas.microsoft.com/office/drawing/2014/main" id="{23697AC6-2BD3-4EBB-B0AD-29B5392F4AD7}"/>
                    </a:ext>
                  </a:extLst>
                </p:cNvPr>
                <p:cNvSpPr>
                  <a:spLocks/>
                </p:cNvSpPr>
                <p:nvPr/>
              </p:nvSpPr>
              <p:spPr bwMode="auto">
                <a:xfrm>
                  <a:off x="4560" y="1824"/>
                  <a:ext cx="574" cy="494"/>
                </a:xfrm>
                <a:custGeom>
                  <a:avLst/>
                  <a:gdLst>
                    <a:gd name="T0" fmla="*/ 542 w 574"/>
                    <a:gd name="T1" fmla="*/ 24 h 494"/>
                    <a:gd name="T2" fmla="*/ 537 w 574"/>
                    <a:gd name="T3" fmla="*/ 11 h 494"/>
                    <a:gd name="T4" fmla="*/ 529 w 574"/>
                    <a:gd name="T5" fmla="*/ 0 h 494"/>
                    <a:gd name="T6" fmla="*/ 545 w 574"/>
                    <a:gd name="T7" fmla="*/ 1 h 494"/>
                    <a:gd name="T8" fmla="*/ 551 w 574"/>
                    <a:gd name="T9" fmla="*/ 16 h 494"/>
                    <a:gd name="T10" fmla="*/ 559 w 574"/>
                    <a:gd name="T11" fmla="*/ 28 h 494"/>
                    <a:gd name="T12" fmla="*/ 563 w 574"/>
                    <a:gd name="T13" fmla="*/ 42 h 494"/>
                    <a:gd name="T14" fmla="*/ 563 w 574"/>
                    <a:gd name="T15" fmla="*/ 59 h 494"/>
                    <a:gd name="T16" fmla="*/ 566 w 574"/>
                    <a:gd name="T17" fmla="*/ 74 h 494"/>
                    <a:gd name="T18" fmla="*/ 570 w 574"/>
                    <a:gd name="T19" fmla="*/ 90 h 494"/>
                    <a:gd name="T20" fmla="*/ 571 w 574"/>
                    <a:gd name="T21" fmla="*/ 105 h 494"/>
                    <a:gd name="T22" fmla="*/ 572 w 574"/>
                    <a:gd name="T23" fmla="*/ 121 h 494"/>
                    <a:gd name="T24" fmla="*/ 574 w 574"/>
                    <a:gd name="T25" fmla="*/ 137 h 494"/>
                    <a:gd name="T26" fmla="*/ 574 w 574"/>
                    <a:gd name="T27" fmla="*/ 154 h 494"/>
                    <a:gd name="T28" fmla="*/ 572 w 574"/>
                    <a:gd name="T29" fmla="*/ 173 h 494"/>
                    <a:gd name="T30" fmla="*/ 572 w 574"/>
                    <a:gd name="T31" fmla="*/ 186 h 494"/>
                    <a:gd name="T32" fmla="*/ 570 w 574"/>
                    <a:gd name="T33" fmla="*/ 204 h 494"/>
                    <a:gd name="T34" fmla="*/ 569 w 574"/>
                    <a:gd name="T35" fmla="*/ 217 h 494"/>
                    <a:gd name="T36" fmla="*/ 565 w 574"/>
                    <a:gd name="T37" fmla="*/ 233 h 494"/>
                    <a:gd name="T38" fmla="*/ 563 w 574"/>
                    <a:gd name="T39" fmla="*/ 247 h 494"/>
                    <a:gd name="T40" fmla="*/ 561 w 574"/>
                    <a:gd name="T41" fmla="*/ 264 h 494"/>
                    <a:gd name="T42" fmla="*/ 557 w 574"/>
                    <a:gd name="T43" fmla="*/ 280 h 494"/>
                    <a:gd name="T44" fmla="*/ 554 w 574"/>
                    <a:gd name="T45" fmla="*/ 296 h 494"/>
                    <a:gd name="T46" fmla="*/ 551 w 574"/>
                    <a:gd name="T47" fmla="*/ 309 h 494"/>
                    <a:gd name="T48" fmla="*/ 549 w 574"/>
                    <a:gd name="T49" fmla="*/ 323 h 494"/>
                    <a:gd name="T50" fmla="*/ 543 w 574"/>
                    <a:gd name="T51" fmla="*/ 338 h 494"/>
                    <a:gd name="T52" fmla="*/ 540 w 574"/>
                    <a:gd name="T53" fmla="*/ 355 h 494"/>
                    <a:gd name="T54" fmla="*/ 538 w 574"/>
                    <a:gd name="T55" fmla="*/ 370 h 494"/>
                    <a:gd name="T56" fmla="*/ 533 w 574"/>
                    <a:gd name="T57" fmla="*/ 384 h 494"/>
                    <a:gd name="T58" fmla="*/ 530 w 574"/>
                    <a:gd name="T59" fmla="*/ 399 h 494"/>
                    <a:gd name="T60" fmla="*/ 526 w 574"/>
                    <a:gd name="T61" fmla="*/ 413 h 494"/>
                    <a:gd name="T62" fmla="*/ 522 w 574"/>
                    <a:gd name="T63" fmla="*/ 427 h 494"/>
                    <a:gd name="T64" fmla="*/ 519 w 574"/>
                    <a:gd name="T65" fmla="*/ 443 h 494"/>
                    <a:gd name="T66" fmla="*/ 517 w 574"/>
                    <a:gd name="T67" fmla="*/ 461 h 494"/>
                    <a:gd name="T68" fmla="*/ 501 w 574"/>
                    <a:gd name="T69" fmla="*/ 462 h 494"/>
                    <a:gd name="T70" fmla="*/ 492 w 574"/>
                    <a:gd name="T71" fmla="*/ 471 h 494"/>
                    <a:gd name="T72" fmla="*/ 479 w 574"/>
                    <a:gd name="T73" fmla="*/ 478 h 494"/>
                    <a:gd name="T74" fmla="*/ 467 w 574"/>
                    <a:gd name="T75" fmla="*/ 468 h 494"/>
                    <a:gd name="T76" fmla="*/ 460 w 574"/>
                    <a:gd name="T77" fmla="*/ 454 h 494"/>
                    <a:gd name="T78" fmla="*/ 457 w 574"/>
                    <a:gd name="T79" fmla="*/ 439 h 494"/>
                    <a:gd name="T80" fmla="*/ 454 w 574"/>
                    <a:gd name="T81" fmla="*/ 429 h 494"/>
                    <a:gd name="T82" fmla="*/ 446 w 574"/>
                    <a:gd name="T83" fmla="*/ 421 h 494"/>
                    <a:gd name="T84" fmla="*/ 403 w 574"/>
                    <a:gd name="T85" fmla="*/ 468 h 494"/>
                    <a:gd name="T86" fmla="*/ 398 w 574"/>
                    <a:gd name="T87" fmla="*/ 458 h 494"/>
                    <a:gd name="T88" fmla="*/ 386 w 574"/>
                    <a:gd name="T89" fmla="*/ 457 h 494"/>
                    <a:gd name="T90" fmla="*/ 372 w 574"/>
                    <a:gd name="T91" fmla="*/ 454 h 494"/>
                    <a:gd name="T92" fmla="*/ 359 w 574"/>
                    <a:gd name="T93" fmla="*/ 452 h 494"/>
                    <a:gd name="T94" fmla="*/ 347 w 574"/>
                    <a:gd name="T95" fmla="*/ 455 h 494"/>
                    <a:gd name="T96" fmla="*/ 330 w 574"/>
                    <a:gd name="T97" fmla="*/ 456 h 494"/>
                    <a:gd name="T98" fmla="*/ 320 w 574"/>
                    <a:gd name="T99" fmla="*/ 449 h 494"/>
                    <a:gd name="T100" fmla="*/ 320 w 574"/>
                    <a:gd name="T101" fmla="*/ 439 h 494"/>
                    <a:gd name="T102" fmla="*/ 318 w 574"/>
                    <a:gd name="T103" fmla="*/ 427 h 494"/>
                    <a:gd name="T104" fmla="*/ 312 w 574"/>
                    <a:gd name="T105" fmla="*/ 414 h 494"/>
                    <a:gd name="T106" fmla="*/ 305 w 574"/>
                    <a:gd name="T107" fmla="*/ 407 h 494"/>
                    <a:gd name="T108" fmla="*/ 303 w 574"/>
                    <a:gd name="T109" fmla="*/ 396 h 494"/>
                    <a:gd name="T110" fmla="*/ 299 w 574"/>
                    <a:gd name="T111" fmla="*/ 383 h 494"/>
                    <a:gd name="T112" fmla="*/ 173 w 574"/>
                    <a:gd name="T113" fmla="*/ 379 h 494"/>
                    <a:gd name="T114" fmla="*/ 98 w 574"/>
                    <a:gd name="T115" fmla="*/ 437 h 494"/>
                    <a:gd name="T116" fmla="*/ 48 w 574"/>
                    <a:gd name="T117" fmla="*/ 480 h 494"/>
                    <a:gd name="T118" fmla="*/ 20 w 574"/>
                    <a:gd name="T119" fmla="*/ 484 h 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4" h="494">
                      <a:moveTo>
                        <a:pt x="492" y="71"/>
                      </a:moveTo>
                      <a:lnTo>
                        <a:pt x="558" y="84"/>
                      </a:lnTo>
                      <a:lnTo>
                        <a:pt x="555" y="75"/>
                      </a:lnTo>
                      <a:lnTo>
                        <a:pt x="552" y="72"/>
                      </a:lnTo>
                      <a:lnTo>
                        <a:pt x="554" y="60"/>
                      </a:lnTo>
                      <a:lnTo>
                        <a:pt x="552" y="54"/>
                      </a:lnTo>
                      <a:lnTo>
                        <a:pt x="548" y="48"/>
                      </a:lnTo>
                      <a:lnTo>
                        <a:pt x="549" y="41"/>
                      </a:lnTo>
                      <a:lnTo>
                        <a:pt x="544" y="31"/>
                      </a:lnTo>
                      <a:lnTo>
                        <a:pt x="544" y="30"/>
                      </a:lnTo>
                      <a:lnTo>
                        <a:pt x="544" y="29"/>
                      </a:lnTo>
                      <a:lnTo>
                        <a:pt x="543" y="29"/>
                      </a:lnTo>
                      <a:lnTo>
                        <a:pt x="543" y="28"/>
                      </a:lnTo>
                      <a:lnTo>
                        <a:pt x="543" y="27"/>
                      </a:lnTo>
                      <a:lnTo>
                        <a:pt x="542" y="27"/>
                      </a:lnTo>
                      <a:lnTo>
                        <a:pt x="542" y="25"/>
                      </a:lnTo>
                      <a:lnTo>
                        <a:pt x="542" y="24"/>
                      </a:lnTo>
                      <a:lnTo>
                        <a:pt x="541" y="23"/>
                      </a:lnTo>
                      <a:lnTo>
                        <a:pt x="542" y="23"/>
                      </a:lnTo>
                      <a:lnTo>
                        <a:pt x="541" y="22"/>
                      </a:lnTo>
                      <a:lnTo>
                        <a:pt x="541" y="21"/>
                      </a:lnTo>
                      <a:lnTo>
                        <a:pt x="541" y="20"/>
                      </a:lnTo>
                      <a:lnTo>
                        <a:pt x="541" y="19"/>
                      </a:lnTo>
                      <a:lnTo>
                        <a:pt x="541" y="18"/>
                      </a:lnTo>
                      <a:lnTo>
                        <a:pt x="541" y="17"/>
                      </a:lnTo>
                      <a:lnTo>
                        <a:pt x="541" y="16"/>
                      </a:lnTo>
                      <a:lnTo>
                        <a:pt x="540" y="16"/>
                      </a:lnTo>
                      <a:lnTo>
                        <a:pt x="540" y="15"/>
                      </a:lnTo>
                      <a:lnTo>
                        <a:pt x="540" y="14"/>
                      </a:lnTo>
                      <a:lnTo>
                        <a:pt x="540" y="13"/>
                      </a:lnTo>
                      <a:lnTo>
                        <a:pt x="539" y="12"/>
                      </a:lnTo>
                      <a:lnTo>
                        <a:pt x="538" y="12"/>
                      </a:lnTo>
                      <a:lnTo>
                        <a:pt x="537" y="12"/>
                      </a:lnTo>
                      <a:lnTo>
                        <a:pt x="537" y="11"/>
                      </a:lnTo>
                      <a:lnTo>
                        <a:pt x="537" y="10"/>
                      </a:lnTo>
                      <a:lnTo>
                        <a:pt x="536" y="10"/>
                      </a:lnTo>
                      <a:lnTo>
                        <a:pt x="535" y="10"/>
                      </a:lnTo>
                      <a:lnTo>
                        <a:pt x="535" y="9"/>
                      </a:lnTo>
                      <a:lnTo>
                        <a:pt x="534" y="9"/>
                      </a:lnTo>
                      <a:lnTo>
                        <a:pt x="533" y="8"/>
                      </a:lnTo>
                      <a:lnTo>
                        <a:pt x="532" y="8"/>
                      </a:lnTo>
                      <a:lnTo>
                        <a:pt x="531" y="8"/>
                      </a:lnTo>
                      <a:lnTo>
                        <a:pt x="530" y="8"/>
                      </a:lnTo>
                      <a:lnTo>
                        <a:pt x="529" y="8"/>
                      </a:lnTo>
                      <a:lnTo>
                        <a:pt x="529" y="7"/>
                      </a:lnTo>
                      <a:lnTo>
                        <a:pt x="530" y="5"/>
                      </a:lnTo>
                      <a:lnTo>
                        <a:pt x="530" y="4"/>
                      </a:lnTo>
                      <a:lnTo>
                        <a:pt x="530" y="3"/>
                      </a:lnTo>
                      <a:lnTo>
                        <a:pt x="530" y="2"/>
                      </a:lnTo>
                      <a:lnTo>
                        <a:pt x="529" y="1"/>
                      </a:lnTo>
                      <a:lnTo>
                        <a:pt x="529" y="0"/>
                      </a:lnTo>
                      <a:lnTo>
                        <a:pt x="530" y="0"/>
                      </a:lnTo>
                      <a:lnTo>
                        <a:pt x="531" y="0"/>
                      </a:lnTo>
                      <a:lnTo>
                        <a:pt x="532" y="0"/>
                      </a:lnTo>
                      <a:lnTo>
                        <a:pt x="533" y="1"/>
                      </a:lnTo>
                      <a:lnTo>
                        <a:pt x="534" y="1"/>
                      </a:lnTo>
                      <a:lnTo>
                        <a:pt x="535" y="2"/>
                      </a:lnTo>
                      <a:lnTo>
                        <a:pt x="536" y="2"/>
                      </a:lnTo>
                      <a:lnTo>
                        <a:pt x="536" y="1"/>
                      </a:lnTo>
                      <a:lnTo>
                        <a:pt x="537" y="1"/>
                      </a:lnTo>
                      <a:lnTo>
                        <a:pt x="538" y="1"/>
                      </a:lnTo>
                      <a:lnTo>
                        <a:pt x="539" y="1"/>
                      </a:lnTo>
                      <a:lnTo>
                        <a:pt x="540" y="1"/>
                      </a:lnTo>
                      <a:lnTo>
                        <a:pt x="541" y="1"/>
                      </a:lnTo>
                      <a:lnTo>
                        <a:pt x="542" y="1"/>
                      </a:lnTo>
                      <a:lnTo>
                        <a:pt x="543" y="1"/>
                      </a:lnTo>
                      <a:lnTo>
                        <a:pt x="544" y="1"/>
                      </a:lnTo>
                      <a:lnTo>
                        <a:pt x="545" y="1"/>
                      </a:lnTo>
                      <a:lnTo>
                        <a:pt x="545" y="2"/>
                      </a:lnTo>
                      <a:lnTo>
                        <a:pt x="546" y="2"/>
                      </a:lnTo>
                      <a:lnTo>
                        <a:pt x="547" y="2"/>
                      </a:lnTo>
                      <a:lnTo>
                        <a:pt x="547" y="3"/>
                      </a:lnTo>
                      <a:lnTo>
                        <a:pt x="549" y="3"/>
                      </a:lnTo>
                      <a:lnTo>
                        <a:pt x="550" y="4"/>
                      </a:lnTo>
                      <a:lnTo>
                        <a:pt x="550" y="5"/>
                      </a:lnTo>
                      <a:lnTo>
                        <a:pt x="550" y="7"/>
                      </a:lnTo>
                      <a:lnTo>
                        <a:pt x="551" y="8"/>
                      </a:lnTo>
                      <a:lnTo>
                        <a:pt x="551" y="9"/>
                      </a:lnTo>
                      <a:lnTo>
                        <a:pt x="551" y="10"/>
                      </a:lnTo>
                      <a:lnTo>
                        <a:pt x="551" y="11"/>
                      </a:lnTo>
                      <a:lnTo>
                        <a:pt x="551" y="12"/>
                      </a:lnTo>
                      <a:lnTo>
                        <a:pt x="551" y="13"/>
                      </a:lnTo>
                      <a:lnTo>
                        <a:pt x="551" y="14"/>
                      </a:lnTo>
                      <a:lnTo>
                        <a:pt x="551" y="15"/>
                      </a:lnTo>
                      <a:lnTo>
                        <a:pt x="551" y="16"/>
                      </a:lnTo>
                      <a:lnTo>
                        <a:pt x="551" y="17"/>
                      </a:lnTo>
                      <a:lnTo>
                        <a:pt x="552" y="17"/>
                      </a:lnTo>
                      <a:lnTo>
                        <a:pt x="552" y="18"/>
                      </a:lnTo>
                      <a:lnTo>
                        <a:pt x="552" y="19"/>
                      </a:lnTo>
                      <a:lnTo>
                        <a:pt x="553" y="19"/>
                      </a:lnTo>
                      <a:lnTo>
                        <a:pt x="553" y="20"/>
                      </a:lnTo>
                      <a:lnTo>
                        <a:pt x="554" y="20"/>
                      </a:lnTo>
                      <a:lnTo>
                        <a:pt x="554" y="21"/>
                      </a:lnTo>
                      <a:lnTo>
                        <a:pt x="555" y="22"/>
                      </a:lnTo>
                      <a:lnTo>
                        <a:pt x="555" y="23"/>
                      </a:lnTo>
                      <a:lnTo>
                        <a:pt x="556" y="23"/>
                      </a:lnTo>
                      <a:lnTo>
                        <a:pt x="556" y="24"/>
                      </a:lnTo>
                      <a:lnTo>
                        <a:pt x="557" y="24"/>
                      </a:lnTo>
                      <a:lnTo>
                        <a:pt x="557" y="25"/>
                      </a:lnTo>
                      <a:lnTo>
                        <a:pt x="558" y="27"/>
                      </a:lnTo>
                      <a:lnTo>
                        <a:pt x="559" y="27"/>
                      </a:lnTo>
                      <a:lnTo>
                        <a:pt x="559" y="28"/>
                      </a:lnTo>
                      <a:lnTo>
                        <a:pt x="560" y="28"/>
                      </a:lnTo>
                      <a:lnTo>
                        <a:pt x="560" y="29"/>
                      </a:lnTo>
                      <a:lnTo>
                        <a:pt x="560" y="30"/>
                      </a:lnTo>
                      <a:lnTo>
                        <a:pt x="561" y="30"/>
                      </a:lnTo>
                      <a:lnTo>
                        <a:pt x="561" y="31"/>
                      </a:lnTo>
                      <a:lnTo>
                        <a:pt x="562" y="32"/>
                      </a:lnTo>
                      <a:lnTo>
                        <a:pt x="562" y="33"/>
                      </a:lnTo>
                      <a:lnTo>
                        <a:pt x="562" y="34"/>
                      </a:lnTo>
                      <a:lnTo>
                        <a:pt x="563" y="34"/>
                      </a:lnTo>
                      <a:lnTo>
                        <a:pt x="563" y="35"/>
                      </a:lnTo>
                      <a:lnTo>
                        <a:pt x="563" y="36"/>
                      </a:lnTo>
                      <a:lnTo>
                        <a:pt x="563" y="37"/>
                      </a:lnTo>
                      <a:lnTo>
                        <a:pt x="563" y="38"/>
                      </a:lnTo>
                      <a:lnTo>
                        <a:pt x="563" y="39"/>
                      </a:lnTo>
                      <a:lnTo>
                        <a:pt x="563" y="40"/>
                      </a:lnTo>
                      <a:lnTo>
                        <a:pt x="563" y="41"/>
                      </a:lnTo>
                      <a:lnTo>
                        <a:pt x="563" y="42"/>
                      </a:lnTo>
                      <a:lnTo>
                        <a:pt x="564" y="42"/>
                      </a:lnTo>
                      <a:lnTo>
                        <a:pt x="564" y="43"/>
                      </a:lnTo>
                      <a:lnTo>
                        <a:pt x="564" y="44"/>
                      </a:lnTo>
                      <a:lnTo>
                        <a:pt x="564" y="46"/>
                      </a:lnTo>
                      <a:lnTo>
                        <a:pt x="564" y="47"/>
                      </a:lnTo>
                      <a:lnTo>
                        <a:pt x="564" y="48"/>
                      </a:lnTo>
                      <a:lnTo>
                        <a:pt x="563" y="49"/>
                      </a:lnTo>
                      <a:lnTo>
                        <a:pt x="563" y="50"/>
                      </a:lnTo>
                      <a:lnTo>
                        <a:pt x="563" y="51"/>
                      </a:lnTo>
                      <a:lnTo>
                        <a:pt x="563" y="52"/>
                      </a:lnTo>
                      <a:lnTo>
                        <a:pt x="563" y="53"/>
                      </a:lnTo>
                      <a:lnTo>
                        <a:pt x="563" y="54"/>
                      </a:lnTo>
                      <a:lnTo>
                        <a:pt x="563" y="55"/>
                      </a:lnTo>
                      <a:lnTo>
                        <a:pt x="563" y="56"/>
                      </a:lnTo>
                      <a:lnTo>
                        <a:pt x="563" y="57"/>
                      </a:lnTo>
                      <a:lnTo>
                        <a:pt x="563" y="58"/>
                      </a:lnTo>
                      <a:lnTo>
                        <a:pt x="563" y="59"/>
                      </a:lnTo>
                      <a:lnTo>
                        <a:pt x="563" y="60"/>
                      </a:lnTo>
                      <a:lnTo>
                        <a:pt x="563" y="61"/>
                      </a:lnTo>
                      <a:lnTo>
                        <a:pt x="563" y="62"/>
                      </a:lnTo>
                      <a:lnTo>
                        <a:pt x="563" y="63"/>
                      </a:lnTo>
                      <a:lnTo>
                        <a:pt x="563" y="64"/>
                      </a:lnTo>
                      <a:lnTo>
                        <a:pt x="564" y="64"/>
                      </a:lnTo>
                      <a:lnTo>
                        <a:pt x="564" y="66"/>
                      </a:lnTo>
                      <a:lnTo>
                        <a:pt x="564" y="67"/>
                      </a:lnTo>
                      <a:lnTo>
                        <a:pt x="564" y="68"/>
                      </a:lnTo>
                      <a:lnTo>
                        <a:pt x="564" y="69"/>
                      </a:lnTo>
                      <a:lnTo>
                        <a:pt x="564" y="70"/>
                      </a:lnTo>
                      <a:lnTo>
                        <a:pt x="564" y="71"/>
                      </a:lnTo>
                      <a:lnTo>
                        <a:pt x="564" y="72"/>
                      </a:lnTo>
                      <a:lnTo>
                        <a:pt x="564" y="73"/>
                      </a:lnTo>
                      <a:lnTo>
                        <a:pt x="565" y="73"/>
                      </a:lnTo>
                      <a:lnTo>
                        <a:pt x="566" y="73"/>
                      </a:lnTo>
                      <a:lnTo>
                        <a:pt x="566" y="74"/>
                      </a:lnTo>
                      <a:lnTo>
                        <a:pt x="566" y="75"/>
                      </a:lnTo>
                      <a:lnTo>
                        <a:pt x="566" y="76"/>
                      </a:lnTo>
                      <a:lnTo>
                        <a:pt x="566" y="77"/>
                      </a:lnTo>
                      <a:lnTo>
                        <a:pt x="566" y="78"/>
                      </a:lnTo>
                      <a:lnTo>
                        <a:pt x="566" y="79"/>
                      </a:lnTo>
                      <a:lnTo>
                        <a:pt x="566" y="80"/>
                      </a:lnTo>
                      <a:lnTo>
                        <a:pt x="566" y="81"/>
                      </a:lnTo>
                      <a:lnTo>
                        <a:pt x="568" y="81"/>
                      </a:lnTo>
                      <a:lnTo>
                        <a:pt x="568" y="82"/>
                      </a:lnTo>
                      <a:lnTo>
                        <a:pt x="568" y="83"/>
                      </a:lnTo>
                      <a:lnTo>
                        <a:pt x="568" y="85"/>
                      </a:lnTo>
                      <a:lnTo>
                        <a:pt x="569" y="86"/>
                      </a:lnTo>
                      <a:lnTo>
                        <a:pt x="569" y="87"/>
                      </a:lnTo>
                      <a:lnTo>
                        <a:pt x="569" y="88"/>
                      </a:lnTo>
                      <a:lnTo>
                        <a:pt x="569" y="89"/>
                      </a:lnTo>
                      <a:lnTo>
                        <a:pt x="570" y="89"/>
                      </a:lnTo>
                      <a:lnTo>
                        <a:pt x="570" y="90"/>
                      </a:lnTo>
                      <a:lnTo>
                        <a:pt x="569" y="90"/>
                      </a:lnTo>
                      <a:lnTo>
                        <a:pt x="569" y="91"/>
                      </a:lnTo>
                      <a:lnTo>
                        <a:pt x="569" y="92"/>
                      </a:lnTo>
                      <a:lnTo>
                        <a:pt x="569" y="93"/>
                      </a:lnTo>
                      <a:lnTo>
                        <a:pt x="570" y="93"/>
                      </a:lnTo>
                      <a:lnTo>
                        <a:pt x="570" y="94"/>
                      </a:lnTo>
                      <a:lnTo>
                        <a:pt x="570" y="95"/>
                      </a:lnTo>
                      <a:lnTo>
                        <a:pt x="570" y="96"/>
                      </a:lnTo>
                      <a:lnTo>
                        <a:pt x="570" y="97"/>
                      </a:lnTo>
                      <a:lnTo>
                        <a:pt x="570" y="98"/>
                      </a:lnTo>
                      <a:lnTo>
                        <a:pt x="570" y="99"/>
                      </a:lnTo>
                      <a:lnTo>
                        <a:pt x="570" y="100"/>
                      </a:lnTo>
                      <a:lnTo>
                        <a:pt x="571" y="100"/>
                      </a:lnTo>
                      <a:lnTo>
                        <a:pt x="571" y="101"/>
                      </a:lnTo>
                      <a:lnTo>
                        <a:pt x="571" y="102"/>
                      </a:lnTo>
                      <a:lnTo>
                        <a:pt x="571" y="104"/>
                      </a:lnTo>
                      <a:lnTo>
                        <a:pt x="571" y="105"/>
                      </a:lnTo>
                      <a:lnTo>
                        <a:pt x="571" y="106"/>
                      </a:lnTo>
                      <a:lnTo>
                        <a:pt x="571" y="107"/>
                      </a:lnTo>
                      <a:lnTo>
                        <a:pt x="571" y="108"/>
                      </a:lnTo>
                      <a:lnTo>
                        <a:pt x="571" y="109"/>
                      </a:lnTo>
                      <a:lnTo>
                        <a:pt x="571" y="110"/>
                      </a:lnTo>
                      <a:lnTo>
                        <a:pt x="571" y="111"/>
                      </a:lnTo>
                      <a:lnTo>
                        <a:pt x="572" y="111"/>
                      </a:lnTo>
                      <a:lnTo>
                        <a:pt x="572" y="112"/>
                      </a:lnTo>
                      <a:lnTo>
                        <a:pt x="572" y="113"/>
                      </a:lnTo>
                      <a:lnTo>
                        <a:pt x="572" y="114"/>
                      </a:lnTo>
                      <a:lnTo>
                        <a:pt x="572" y="115"/>
                      </a:lnTo>
                      <a:lnTo>
                        <a:pt x="572" y="116"/>
                      </a:lnTo>
                      <a:lnTo>
                        <a:pt x="572" y="117"/>
                      </a:lnTo>
                      <a:lnTo>
                        <a:pt x="572" y="118"/>
                      </a:lnTo>
                      <a:lnTo>
                        <a:pt x="572" y="119"/>
                      </a:lnTo>
                      <a:lnTo>
                        <a:pt x="572" y="120"/>
                      </a:lnTo>
                      <a:lnTo>
                        <a:pt x="572" y="121"/>
                      </a:lnTo>
                      <a:lnTo>
                        <a:pt x="572" y="122"/>
                      </a:lnTo>
                      <a:lnTo>
                        <a:pt x="572" y="124"/>
                      </a:lnTo>
                      <a:lnTo>
                        <a:pt x="572" y="125"/>
                      </a:lnTo>
                      <a:lnTo>
                        <a:pt x="572" y="126"/>
                      </a:lnTo>
                      <a:lnTo>
                        <a:pt x="572" y="127"/>
                      </a:lnTo>
                      <a:lnTo>
                        <a:pt x="572" y="128"/>
                      </a:lnTo>
                      <a:lnTo>
                        <a:pt x="572" y="129"/>
                      </a:lnTo>
                      <a:lnTo>
                        <a:pt x="573" y="129"/>
                      </a:lnTo>
                      <a:lnTo>
                        <a:pt x="573" y="130"/>
                      </a:lnTo>
                      <a:lnTo>
                        <a:pt x="573" y="131"/>
                      </a:lnTo>
                      <a:lnTo>
                        <a:pt x="573" y="132"/>
                      </a:lnTo>
                      <a:lnTo>
                        <a:pt x="573" y="133"/>
                      </a:lnTo>
                      <a:lnTo>
                        <a:pt x="573" y="134"/>
                      </a:lnTo>
                      <a:lnTo>
                        <a:pt x="573" y="135"/>
                      </a:lnTo>
                      <a:lnTo>
                        <a:pt x="573" y="136"/>
                      </a:lnTo>
                      <a:lnTo>
                        <a:pt x="574" y="136"/>
                      </a:lnTo>
                      <a:lnTo>
                        <a:pt x="574" y="137"/>
                      </a:lnTo>
                      <a:lnTo>
                        <a:pt x="574" y="138"/>
                      </a:lnTo>
                      <a:lnTo>
                        <a:pt x="573" y="139"/>
                      </a:lnTo>
                      <a:lnTo>
                        <a:pt x="574" y="139"/>
                      </a:lnTo>
                      <a:lnTo>
                        <a:pt x="574" y="140"/>
                      </a:lnTo>
                      <a:lnTo>
                        <a:pt x="574" y="141"/>
                      </a:lnTo>
                      <a:lnTo>
                        <a:pt x="574" y="143"/>
                      </a:lnTo>
                      <a:lnTo>
                        <a:pt x="574" y="144"/>
                      </a:lnTo>
                      <a:lnTo>
                        <a:pt x="574" y="145"/>
                      </a:lnTo>
                      <a:lnTo>
                        <a:pt x="574" y="146"/>
                      </a:lnTo>
                      <a:lnTo>
                        <a:pt x="574" y="147"/>
                      </a:lnTo>
                      <a:lnTo>
                        <a:pt x="574" y="148"/>
                      </a:lnTo>
                      <a:lnTo>
                        <a:pt x="574" y="149"/>
                      </a:lnTo>
                      <a:lnTo>
                        <a:pt x="574" y="150"/>
                      </a:lnTo>
                      <a:lnTo>
                        <a:pt x="574" y="151"/>
                      </a:lnTo>
                      <a:lnTo>
                        <a:pt x="574" y="152"/>
                      </a:lnTo>
                      <a:lnTo>
                        <a:pt x="574" y="153"/>
                      </a:lnTo>
                      <a:lnTo>
                        <a:pt x="574" y="154"/>
                      </a:lnTo>
                      <a:lnTo>
                        <a:pt x="574" y="156"/>
                      </a:lnTo>
                      <a:lnTo>
                        <a:pt x="574" y="157"/>
                      </a:lnTo>
                      <a:lnTo>
                        <a:pt x="573" y="158"/>
                      </a:lnTo>
                      <a:lnTo>
                        <a:pt x="573" y="159"/>
                      </a:lnTo>
                      <a:lnTo>
                        <a:pt x="573" y="160"/>
                      </a:lnTo>
                      <a:lnTo>
                        <a:pt x="573" y="161"/>
                      </a:lnTo>
                      <a:lnTo>
                        <a:pt x="573" y="163"/>
                      </a:lnTo>
                      <a:lnTo>
                        <a:pt x="573" y="164"/>
                      </a:lnTo>
                      <a:lnTo>
                        <a:pt x="573" y="165"/>
                      </a:lnTo>
                      <a:lnTo>
                        <a:pt x="573" y="166"/>
                      </a:lnTo>
                      <a:lnTo>
                        <a:pt x="573" y="167"/>
                      </a:lnTo>
                      <a:lnTo>
                        <a:pt x="573" y="169"/>
                      </a:lnTo>
                      <a:lnTo>
                        <a:pt x="573" y="170"/>
                      </a:lnTo>
                      <a:lnTo>
                        <a:pt x="573" y="171"/>
                      </a:lnTo>
                      <a:lnTo>
                        <a:pt x="573" y="172"/>
                      </a:lnTo>
                      <a:lnTo>
                        <a:pt x="573" y="173"/>
                      </a:lnTo>
                      <a:lnTo>
                        <a:pt x="572" y="173"/>
                      </a:lnTo>
                      <a:lnTo>
                        <a:pt x="573" y="173"/>
                      </a:lnTo>
                      <a:lnTo>
                        <a:pt x="573" y="174"/>
                      </a:lnTo>
                      <a:lnTo>
                        <a:pt x="572" y="174"/>
                      </a:lnTo>
                      <a:lnTo>
                        <a:pt x="572" y="175"/>
                      </a:lnTo>
                      <a:lnTo>
                        <a:pt x="572" y="176"/>
                      </a:lnTo>
                      <a:lnTo>
                        <a:pt x="573" y="176"/>
                      </a:lnTo>
                      <a:lnTo>
                        <a:pt x="573" y="177"/>
                      </a:lnTo>
                      <a:lnTo>
                        <a:pt x="574" y="177"/>
                      </a:lnTo>
                      <a:lnTo>
                        <a:pt x="573" y="178"/>
                      </a:lnTo>
                      <a:lnTo>
                        <a:pt x="573" y="179"/>
                      </a:lnTo>
                      <a:lnTo>
                        <a:pt x="573" y="180"/>
                      </a:lnTo>
                      <a:lnTo>
                        <a:pt x="573" y="182"/>
                      </a:lnTo>
                      <a:lnTo>
                        <a:pt x="573" y="183"/>
                      </a:lnTo>
                      <a:lnTo>
                        <a:pt x="572" y="183"/>
                      </a:lnTo>
                      <a:lnTo>
                        <a:pt x="572" y="184"/>
                      </a:lnTo>
                      <a:lnTo>
                        <a:pt x="572" y="185"/>
                      </a:lnTo>
                      <a:lnTo>
                        <a:pt x="572" y="186"/>
                      </a:lnTo>
                      <a:lnTo>
                        <a:pt x="571" y="187"/>
                      </a:lnTo>
                      <a:lnTo>
                        <a:pt x="571" y="188"/>
                      </a:lnTo>
                      <a:lnTo>
                        <a:pt x="571" y="189"/>
                      </a:lnTo>
                      <a:lnTo>
                        <a:pt x="571" y="190"/>
                      </a:lnTo>
                      <a:lnTo>
                        <a:pt x="571" y="191"/>
                      </a:lnTo>
                      <a:lnTo>
                        <a:pt x="571" y="192"/>
                      </a:lnTo>
                      <a:lnTo>
                        <a:pt x="571" y="193"/>
                      </a:lnTo>
                      <a:lnTo>
                        <a:pt x="571" y="194"/>
                      </a:lnTo>
                      <a:lnTo>
                        <a:pt x="571" y="195"/>
                      </a:lnTo>
                      <a:lnTo>
                        <a:pt x="571" y="196"/>
                      </a:lnTo>
                      <a:lnTo>
                        <a:pt x="571" y="197"/>
                      </a:lnTo>
                      <a:lnTo>
                        <a:pt x="570" y="198"/>
                      </a:lnTo>
                      <a:lnTo>
                        <a:pt x="570" y="199"/>
                      </a:lnTo>
                      <a:lnTo>
                        <a:pt x="570" y="200"/>
                      </a:lnTo>
                      <a:lnTo>
                        <a:pt x="570" y="202"/>
                      </a:lnTo>
                      <a:lnTo>
                        <a:pt x="570" y="203"/>
                      </a:lnTo>
                      <a:lnTo>
                        <a:pt x="570" y="204"/>
                      </a:lnTo>
                      <a:lnTo>
                        <a:pt x="570" y="205"/>
                      </a:lnTo>
                      <a:lnTo>
                        <a:pt x="570" y="206"/>
                      </a:lnTo>
                      <a:lnTo>
                        <a:pt x="570" y="207"/>
                      </a:lnTo>
                      <a:lnTo>
                        <a:pt x="570" y="208"/>
                      </a:lnTo>
                      <a:lnTo>
                        <a:pt x="570" y="209"/>
                      </a:lnTo>
                      <a:lnTo>
                        <a:pt x="570" y="210"/>
                      </a:lnTo>
                      <a:lnTo>
                        <a:pt x="569" y="210"/>
                      </a:lnTo>
                      <a:lnTo>
                        <a:pt x="570" y="211"/>
                      </a:lnTo>
                      <a:lnTo>
                        <a:pt x="569" y="211"/>
                      </a:lnTo>
                      <a:lnTo>
                        <a:pt x="569" y="212"/>
                      </a:lnTo>
                      <a:lnTo>
                        <a:pt x="569" y="213"/>
                      </a:lnTo>
                      <a:lnTo>
                        <a:pt x="569" y="214"/>
                      </a:lnTo>
                      <a:lnTo>
                        <a:pt x="570" y="214"/>
                      </a:lnTo>
                      <a:lnTo>
                        <a:pt x="570" y="215"/>
                      </a:lnTo>
                      <a:lnTo>
                        <a:pt x="569" y="215"/>
                      </a:lnTo>
                      <a:lnTo>
                        <a:pt x="569" y="216"/>
                      </a:lnTo>
                      <a:lnTo>
                        <a:pt x="569" y="217"/>
                      </a:lnTo>
                      <a:lnTo>
                        <a:pt x="569" y="218"/>
                      </a:lnTo>
                      <a:lnTo>
                        <a:pt x="569" y="219"/>
                      </a:lnTo>
                      <a:lnTo>
                        <a:pt x="568" y="219"/>
                      </a:lnTo>
                      <a:lnTo>
                        <a:pt x="568" y="221"/>
                      </a:lnTo>
                      <a:lnTo>
                        <a:pt x="568" y="222"/>
                      </a:lnTo>
                      <a:lnTo>
                        <a:pt x="568" y="223"/>
                      </a:lnTo>
                      <a:lnTo>
                        <a:pt x="568" y="224"/>
                      </a:lnTo>
                      <a:lnTo>
                        <a:pt x="568" y="225"/>
                      </a:lnTo>
                      <a:lnTo>
                        <a:pt x="568" y="226"/>
                      </a:lnTo>
                      <a:lnTo>
                        <a:pt x="568" y="227"/>
                      </a:lnTo>
                      <a:lnTo>
                        <a:pt x="566" y="227"/>
                      </a:lnTo>
                      <a:lnTo>
                        <a:pt x="566" y="228"/>
                      </a:lnTo>
                      <a:lnTo>
                        <a:pt x="566" y="229"/>
                      </a:lnTo>
                      <a:lnTo>
                        <a:pt x="566" y="230"/>
                      </a:lnTo>
                      <a:lnTo>
                        <a:pt x="566" y="231"/>
                      </a:lnTo>
                      <a:lnTo>
                        <a:pt x="566" y="232"/>
                      </a:lnTo>
                      <a:lnTo>
                        <a:pt x="565" y="233"/>
                      </a:lnTo>
                      <a:lnTo>
                        <a:pt x="566" y="233"/>
                      </a:lnTo>
                      <a:lnTo>
                        <a:pt x="565" y="234"/>
                      </a:lnTo>
                      <a:lnTo>
                        <a:pt x="565" y="235"/>
                      </a:lnTo>
                      <a:lnTo>
                        <a:pt x="565" y="236"/>
                      </a:lnTo>
                      <a:lnTo>
                        <a:pt x="565" y="237"/>
                      </a:lnTo>
                      <a:lnTo>
                        <a:pt x="565" y="238"/>
                      </a:lnTo>
                      <a:lnTo>
                        <a:pt x="565" y="239"/>
                      </a:lnTo>
                      <a:lnTo>
                        <a:pt x="564" y="241"/>
                      </a:lnTo>
                      <a:lnTo>
                        <a:pt x="565" y="241"/>
                      </a:lnTo>
                      <a:lnTo>
                        <a:pt x="564" y="242"/>
                      </a:lnTo>
                      <a:lnTo>
                        <a:pt x="565" y="242"/>
                      </a:lnTo>
                      <a:lnTo>
                        <a:pt x="564" y="243"/>
                      </a:lnTo>
                      <a:lnTo>
                        <a:pt x="564" y="244"/>
                      </a:lnTo>
                      <a:lnTo>
                        <a:pt x="564" y="245"/>
                      </a:lnTo>
                      <a:lnTo>
                        <a:pt x="564" y="246"/>
                      </a:lnTo>
                      <a:lnTo>
                        <a:pt x="564" y="247"/>
                      </a:lnTo>
                      <a:lnTo>
                        <a:pt x="563" y="247"/>
                      </a:lnTo>
                      <a:lnTo>
                        <a:pt x="563" y="248"/>
                      </a:lnTo>
                      <a:lnTo>
                        <a:pt x="564" y="248"/>
                      </a:lnTo>
                      <a:lnTo>
                        <a:pt x="563" y="249"/>
                      </a:lnTo>
                      <a:lnTo>
                        <a:pt x="563" y="250"/>
                      </a:lnTo>
                      <a:lnTo>
                        <a:pt x="563" y="251"/>
                      </a:lnTo>
                      <a:lnTo>
                        <a:pt x="563" y="252"/>
                      </a:lnTo>
                      <a:lnTo>
                        <a:pt x="562" y="253"/>
                      </a:lnTo>
                      <a:lnTo>
                        <a:pt x="562" y="254"/>
                      </a:lnTo>
                      <a:lnTo>
                        <a:pt x="562" y="255"/>
                      </a:lnTo>
                      <a:lnTo>
                        <a:pt x="562" y="256"/>
                      </a:lnTo>
                      <a:lnTo>
                        <a:pt x="562" y="257"/>
                      </a:lnTo>
                      <a:lnTo>
                        <a:pt x="561" y="258"/>
                      </a:lnTo>
                      <a:lnTo>
                        <a:pt x="561" y="260"/>
                      </a:lnTo>
                      <a:lnTo>
                        <a:pt x="561" y="261"/>
                      </a:lnTo>
                      <a:lnTo>
                        <a:pt x="561" y="262"/>
                      </a:lnTo>
                      <a:lnTo>
                        <a:pt x="561" y="263"/>
                      </a:lnTo>
                      <a:lnTo>
                        <a:pt x="561" y="264"/>
                      </a:lnTo>
                      <a:lnTo>
                        <a:pt x="560" y="264"/>
                      </a:lnTo>
                      <a:lnTo>
                        <a:pt x="560" y="265"/>
                      </a:lnTo>
                      <a:lnTo>
                        <a:pt x="560" y="266"/>
                      </a:lnTo>
                      <a:lnTo>
                        <a:pt x="559" y="267"/>
                      </a:lnTo>
                      <a:lnTo>
                        <a:pt x="559" y="268"/>
                      </a:lnTo>
                      <a:lnTo>
                        <a:pt x="559" y="269"/>
                      </a:lnTo>
                      <a:lnTo>
                        <a:pt x="559" y="270"/>
                      </a:lnTo>
                      <a:lnTo>
                        <a:pt x="559" y="271"/>
                      </a:lnTo>
                      <a:lnTo>
                        <a:pt x="559" y="272"/>
                      </a:lnTo>
                      <a:lnTo>
                        <a:pt x="558" y="273"/>
                      </a:lnTo>
                      <a:lnTo>
                        <a:pt x="558" y="274"/>
                      </a:lnTo>
                      <a:lnTo>
                        <a:pt x="558" y="275"/>
                      </a:lnTo>
                      <a:lnTo>
                        <a:pt x="558" y="276"/>
                      </a:lnTo>
                      <a:lnTo>
                        <a:pt x="558" y="277"/>
                      </a:lnTo>
                      <a:lnTo>
                        <a:pt x="557" y="277"/>
                      </a:lnTo>
                      <a:lnTo>
                        <a:pt x="557" y="279"/>
                      </a:lnTo>
                      <a:lnTo>
                        <a:pt x="557" y="280"/>
                      </a:lnTo>
                      <a:lnTo>
                        <a:pt x="557" y="281"/>
                      </a:lnTo>
                      <a:lnTo>
                        <a:pt x="557" y="282"/>
                      </a:lnTo>
                      <a:lnTo>
                        <a:pt x="556" y="282"/>
                      </a:lnTo>
                      <a:lnTo>
                        <a:pt x="556" y="283"/>
                      </a:lnTo>
                      <a:lnTo>
                        <a:pt x="556" y="284"/>
                      </a:lnTo>
                      <a:lnTo>
                        <a:pt x="556" y="285"/>
                      </a:lnTo>
                      <a:lnTo>
                        <a:pt x="556" y="286"/>
                      </a:lnTo>
                      <a:lnTo>
                        <a:pt x="555" y="287"/>
                      </a:lnTo>
                      <a:lnTo>
                        <a:pt x="555" y="288"/>
                      </a:lnTo>
                      <a:lnTo>
                        <a:pt x="555" y="289"/>
                      </a:lnTo>
                      <a:lnTo>
                        <a:pt x="555" y="290"/>
                      </a:lnTo>
                      <a:lnTo>
                        <a:pt x="555" y="291"/>
                      </a:lnTo>
                      <a:lnTo>
                        <a:pt x="554" y="292"/>
                      </a:lnTo>
                      <a:lnTo>
                        <a:pt x="554" y="293"/>
                      </a:lnTo>
                      <a:lnTo>
                        <a:pt x="554" y="294"/>
                      </a:lnTo>
                      <a:lnTo>
                        <a:pt x="554" y="295"/>
                      </a:lnTo>
                      <a:lnTo>
                        <a:pt x="554" y="296"/>
                      </a:lnTo>
                      <a:lnTo>
                        <a:pt x="555" y="296"/>
                      </a:lnTo>
                      <a:lnTo>
                        <a:pt x="554" y="296"/>
                      </a:lnTo>
                      <a:lnTo>
                        <a:pt x="554" y="297"/>
                      </a:lnTo>
                      <a:lnTo>
                        <a:pt x="553" y="297"/>
                      </a:lnTo>
                      <a:lnTo>
                        <a:pt x="553" y="299"/>
                      </a:lnTo>
                      <a:lnTo>
                        <a:pt x="553" y="300"/>
                      </a:lnTo>
                      <a:lnTo>
                        <a:pt x="553" y="301"/>
                      </a:lnTo>
                      <a:lnTo>
                        <a:pt x="552" y="302"/>
                      </a:lnTo>
                      <a:lnTo>
                        <a:pt x="552" y="303"/>
                      </a:lnTo>
                      <a:lnTo>
                        <a:pt x="552" y="304"/>
                      </a:lnTo>
                      <a:lnTo>
                        <a:pt x="552" y="305"/>
                      </a:lnTo>
                      <a:lnTo>
                        <a:pt x="553" y="305"/>
                      </a:lnTo>
                      <a:lnTo>
                        <a:pt x="552" y="306"/>
                      </a:lnTo>
                      <a:lnTo>
                        <a:pt x="552" y="307"/>
                      </a:lnTo>
                      <a:lnTo>
                        <a:pt x="552" y="308"/>
                      </a:lnTo>
                      <a:lnTo>
                        <a:pt x="552" y="309"/>
                      </a:lnTo>
                      <a:lnTo>
                        <a:pt x="551" y="309"/>
                      </a:lnTo>
                      <a:lnTo>
                        <a:pt x="551" y="310"/>
                      </a:lnTo>
                      <a:lnTo>
                        <a:pt x="551" y="311"/>
                      </a:lnTo>
                      <a:lnTo>
                        <a:pt x="551" y="312"/>
                      </a:lnTo>
                      <a:lnTo>
                        <a:pt x="552" y="312"/>
                      </a:lnTo>
                      <a:lnTo>
                        <a:pt x="551" y="313"/>
                      </a:lnTo>
                      <a:lnTo>
                        <a:pt x="551" y="314"/>
                      </a:lnTo>
                      <a:lnTo>
                        <a:pt x="550" y="314"/>
                      </a:lnTo>
                      <a:lnTo>
                        <a:pt x="550" y="315"/>
                      </a:lnTo>
                      <a:lnTo>
                        <a:pt x="550" y="316"/>
                      </a:lnTo>
                      <a:lnTo>
                        <a:pt x="550" y="318"/>
                      </a:lnTo>
                      <a:lnTo>
                        <a:pt x="549" y="318"/>
                      </a:lnTo>
                      <a:lnTo>
                        <a:pt x="549" y="319"/>
                      </a:lnTo>
                      <a:lnTo>
                        <a:pt x="550" y="319"/>
                      </a:lnTo>
                      <a:lnTo>
                        <a:pt x="549" y="320"/>
                      </a:lnTo>
                      <a:lnTo>
                        <a:pt x="549" y="321"/>
                      </a:lnTo>
                      <a:lnTo>
                        <a:pt x="549" y="322"/>
                      </a:lnTo>
                      <a:lnTo>
                        <a:pt x="549" y="323"/>
                      </a:lnTo>
                      <a:lnTo>
                        <a:pt x="547" y="323"/>
                      </a:lnTo>
                      <a:lnTo>
                        <a:pt x="547" y="324"/>
                      </a:lnTo>
                      <a:lnTo>
                        <a:pt x="547" y="325"/>
                      </a:lnTo>
                      <a:lnTo>
                        <a:pt x="546" y="326"/>
                      </a:lnTo>
                      <a:lnTo>
                        <a:pt x="546" y="327"/>
                      </a:lnTo>
                      <a:lnTo>
                        <a:pt x="546" y="328"/>
                      </a:lnTo>
                      <a:lnTo>
                        <a:pt x="546" y="329"/>
                      </a:lnTo>
                      <a:lnTo>
                        <a:pt x="545" y="330"/>
                      </a:lnTo>
                      <a:lnTo>
                        <a:pt x="545" y="331"/>
                      </a:lnTo>
                      <a:lnTo>
                        <a:pt x="545" y="332"/>
                      </a:lnTo>
                      <a:lnTo>
                        <a:pt x="544" y="332"/>
                      </a:lnTo>
                      <a:lnTo>
                        <a:pt x="544" y="333"/>
                      </a:lnTo>
                      <a:lnTo>
                        <a:pt x="544" y="334"/>
                      </a:lnTo>
                      <a:lnTo>
                        <a:pt x="544" y="335"/>
                      </a:lnTo>
                      <a:lnTo>
                        <a:pt x="543" y="335"/>
                      </a:lnTo>
                      <a:lnTo>
                        <a:pt x="543" y="336"/>
                      </a:lnTo>
                      <a:lnTo>
                        <a:pt x="543" y="338"/>
                      </a:lnTo>
                      <a:lnTo>
                        <a:pt x="543" y="339"/>
                      </a:lnTo>
                      <a:lnTo>
                        <a:pt x="542" y="340"/>
                      </a:lnTo>
                      <a:lnTo>
                        <a:pt x="542" y="341"/>
                      </a:lnTo>
                      <a:lnTo>
                        <a:pt x="542" y="342"/>
                      </a:lnTo>
                      <a:lnTo>
                        <a:pt x="542" y="343"/>
                      </a:lnTo>
                      <a:lnTo>
                        <a:pt x="541" y="344"/>
                      </a:lnTo>
                      <a:lnTo>
                        <a:pt x="541" y="345"/>
                      </a:lnTo>
                      <a:lnTo>
                        <a:pt x="541" y="346"/>
                      </a:lnTo>
                      <a:lnTo>
                        <a:pt x="541" y="347"/>
                      </a:lnTo>
                      <a:lnTo>
                        <a:pt x="541" y="348"/>
                      </a:lnTo>
                      <a:lnTo>
                        <a:pt x="541" y="349"/>
                      </a:lnTo>
                      <a:lnTo>
                        <a:pt x="541" y="350"/>
                      </a:lnTo>
                      <a:lnTo>
                        <a:pt x="540" y="351"/>
                      </a:lnTo>
                      <a:lnTo>
                        <a:pt x="540" y="352"/>
                      </a:lnTo>
                      <a:lnTo>
                        <a:pt x="540" y="353"/>
                      </a:lnTo>
                      <a:lnTo>
                        <a:pt x="540" y="354"/>
                      </a:lnTo>
                      <a:lnTo>
                        <a:pt x="540" y="355"/>
                      </a:lnTo>
                      <a:lnTo>
                        <a:pt x="540" y="357"/>
                      </a:lnTo>
                      <a:lnTo>
                        <a:pt x="540" y="358"/>
                      </a:lnTo>
                      <a:lnTo>
                        <a:pt x="541" y="358"/>
                      </a:lnTo>
                      <a:lnTo>
                        <a:pt x="541" y="359"/>
                      </a:lnTo>
                      <a:lnTo>
                        <a:pt x="541" y="360"/>
                      </a:lnTo>
                      <a:lnTo>
                        <a:pt x="540" y="361"/>
                      </a:lnTo>
                      <a:lnTo>
                        <a:pt x="540" y="362"/>
                      </a:lnTo>
                      <a:lnTo>
                        <a:pt x="540" y="363"/>
                      </a:lnTo>
                      <a:lnTo>
                        <a:pt x="539" y="363"/>
                      </a:lnTo>
                      <a:lnTo>
                        <a:pt x="539" y="364"/>
                      </a:lnTo>
                      <a:lnTo>
                        <a:pt x="539" y="365"/>
                      </a:lnTo>
                      <a:lnTo>
                        <a:pt x="538" y="365"/>
                      </a:lnTo>
                      <a:lnTo>
                        <a:pt x="538" y="366"/>
                      </a:lnTo>
                      <a:lnTo>
                        <a:pt x="538" y="367"/>
                      </a:lnTo>
                      <a:lnTo>
                        <a:pt x="538" y="368"/>
                      </a:lnTo>
                      <a:lnTo>
                        <a:pt x="538" y="369"/>
                      </a:lnTo>
                      <a:lnTo>
                        <a:pt x="538" y="370"/>
                      </a:lnTo>
                      <a:lnTo>
                        <a:pt x="537" y="370"/>
                      </a:lnTo>
                      <a:lnTo>
                        <a:pt x="537" y="371"/>
                      </a:lnTo>
                      <a:lnTo>
                        <a:pt x="537" y="372"/>
                      </a:lnTo>
                      <a:lnTo>
                        <a:pt x="536" y="372"/>
                      </a:lnTo>
                      <a:lnTo>
                        <a:pt x="536" y="373"/>
                      </a:lnTo>
                      <a:lnTo>
                        <a:pt x="536" y="374"/>
                      </a:lnTo>
                      <a:lnTo>
                        <a:pt x="536" y="375"/>
                      </a:lnTo>
                      <a:lnTo>
                        <a:pt x="535" y="377"/>
                      </a:lnTo>
                      <a:lnTo>
                        <a:pt x="535" y="378"/>
                      </a:lnTo>
                      <a:lnTo>
                        <a:pt x="535" y="379"/>
                      </a:lnTo>
                      <a:lnTo>
                        <a:pt x="534" y="379"/>
                      </a:lnTo>
                      <a:lnTo>
                        <a:pt x="534" y="380"/>
                      </a:lnTo>
                      <a:lnTo>
                        <a:pt x="534" y="381"/>
                      </a:lnTo>
                      <a:lnTo>
                        <a:pt x="534" y="382"/>
                      </a:lnTo>
                      <a:lnTo>
                        <a:pt x="533" y="382"/>
                      </a:lnTo>
                      <a:lnTo>
                        <a:pt x="533" y="383"/>
                      </a:lnTo>
                      <a:lnTo>
                        <a:pt x="533" y="384"/>
                      </a:lnTo>
                      <a:lnTo>
                        <a:pt x="533" y="385"/>
                      </a:lnTo>
                      <a:lnTo>
                        <a:pt x="533" y="386"/>
                      </a:lnTo>
                      <a:lnTo>
                        <a:pt x="532" y="387"/>
                      </a:lnTo>
                      <a:lnTo>
                        <a:pt x="532" y="388"/>
                      </a:lnTo>
                      <a:lnTo>
                        <a:pt x="532" y="389"/>
                      </a:lnTo>
                      <a:lnTo>
                        <a:pt x="532" y="390"/>
                      </a:lnTo>
                      <a:lnTo>
                        <a:pt x="531" y="390"/>
                      </a:lnTo>
                      <a:lnTo>
                        <a:pt x="531" y="391"/>
                      </a:lnTo>
                      <a:lnTo>
                        <a:pt x="532" y="392"/>
                      </a:lnTo>
                      <a:lnTo>
                        <a:pt x="531" y="392"/>
                      </a:lnTo>
                      <a:lnTo>
                        <a:pt x="531" y="393"/>
                      </a:lnTo>
                      <a:lnTo>
                        <a:pt x="531" y="394"/>
                      </a:lnTo>
                      <a:lnTo>
                        <a:pt x="531" y="396"/>
                      </a:lnTo>
                      <a:lnTo>
                        <a:pt x="530" y="396"/>
                      </a:lnTo>
                      <a:lnTo>
                        <a:pt x="530" y="397"/>
                      </a:lnTo>
                      <a:lnTo>
                        <a:pt x="530" y="398"/>
                      </a:lnTo>
                      <a:lnTo>
                        <a:pt x="530" y="399"/>
                      </a:lnTo>
                      <a:lnTo>
                        <a:pt x="529" y="400"/>
                      </a:lnTo>
                      <a:lnTo>
                        <a:pt x="529" y="401"/>
                      </a:lnTo>
                      <a:lnTo>
                        <a:pt x="529" y="402"/>
                      </a:lnTo>
                      <a:lnTo>
                        <a:pt x="529" y="403"/>
                      </a:lnTo>
                      <a:lnTo>
                        <a:pt x="529" y="404"/>
                      </a:lnTo>
                      <a:lnTo>
                        <a:pt x="527" y="404"/>
                      </a:lnTo>
                      <a:lnTo>
                        <a:pt x="529" y="405"/>
                      </a:lnTo>
                      <a:lnTo>
                        <a:pt x="527" y="405"/>
                      </a:lnTo>
                      <a:lnTo>
                        <a:pt x="527" y="406"/>
                      </a:lnTo>
                      <a:lnTo>
                        <a:pt x="527" y="407"/>
                      </a:lnTo>
                      <a:lnTo>
                        <a:pt x="527" y="408"/>
                      </a:lnTo>
                      <a:lnTo>
                        <a:pt x="527" y="409"/>
                      </a:lnTo>
                      <a:lnTo>
                        <a:pt x="526" y="410"/>
                      </a:lnTo>
                      <a:lnTo>
                        <a:pt x="527" y="411"/>
                      </a:lnTo>
                      <a:lnTo>
                        <a:pt x="526" y="411"/>
                      </a:lnTo>
                      <a:lnTo>
                        <a:pt x="526" y="412"/>
                      </a:lnTo>
                      <a:lnTo>
                        <a:pt x="526" y="413"/>
                      </a:lnTo>
                      <a:lnTo>
                        <a:pt x="526" y="414"/>
                      </a:lnTo>
                      <a:lnTo>
                        <a:pt x="525" y="414"/>
                      </a:lnTo>
                      <a:lnTo>
                        <a:pt x="525" y="416"/>
                      </a:lnTo>
                      <a:lnTo>
                        <a:pt x="525" y="417"/>
                      </a:lnTo>
                      <a:lnTo>
                        <a:pt x="525" y="418"/>
                      </a:lnTo>
                      <a:lnTo>
                        <a:pt x="525" y="419"/>
                      </a:lnTo>
                      <a:lnTo>
                        <a:pt x="524" y="419"/>
                      </a:lnTo>
                      <a:lnTo>
                        <a:pt x="524" y="420"/>
                      </a:lnTo>
                      <a:lnTo>
                        <a:pt x="524" y="421"/>
                      </a:lnTo>
                      <a:lnTo>
                        <a:pt x="524" y="422"/>
                      </a:lnTo>
                      <a:lnTo>
                        <a:pt x="523" y="422"/>
                      </a:lnTo>
                      <a:lnTo>
                        <a:pt x="523" y="423"/>
                      </a:lnTo>
                      <a:lnTo>
                        <a:pt x="523" y="424"/>
                      </a:lnTo>
                      <a:lnTo>
                        <a:pt x="523" y="425"/>
                      </a:lnTo>
                      <a:lnTo>
                        <a:pt x="523" y="426"/>
                      </a:lnTo>
                      <a:lnTo>
                        <a:pt x="522" y="426"/>
                      </a:lnTo>
                      <a:lnTo>
                        <a:pt x="522" y="427"/>
                      </a:lnTo>
                      <a:lnTo>
                        <a:pt x="522" y="428"/>
                      </a:lnTo>
                      <a:lnTo>
                        <a:pt x="522" y="429"/>
                      </a:lnTo>
                      <a:lnTo>
                        <a:pt x="522" y="430"/>
                      </a:lnTo>
                      <a:lnTo>
                        <a:pt x="521" y="430"/>
                      </a:lnTo>
                      <a:lnTo>
                        <a:pt x="521" y="431"/>
                      </a:lnTo>
                      <a:lnTo>
                        <a:pt x="521" y="432"/>
                      </a:lnTo>
                      <a:lnTo>
                        <a:pt x="521" y="433"/>
                      </a:lnTo>
                      <a:lnTo>
                        <a:pt x="521" y="435"/>
                      </a:lnTo>
                      <a:lnTo>
                        <a:pt x="521" y="436"/>
                      </a:lnTo>
                      <a:lnTo>
                        <a:pt x="521" y="437"/>
                      </a:lnTo>
                      <a:lnTo>
                        <a:pt x="520" y="437"/>
                      </a:lnTo>
                      <a:lnTo>
                        <a:pt x="520" y="438"/>
                      </a:lnTo>
                      <a:lnTo>
                        <a:pt x="520" y="439"/>
                      </a:lnTo>
                      <a:lnTo>
                        <a:pt x="520" y="440"/>
                      </a:lnTo>
                      <a:lnTo>
                        <a:pt x="520" y="441"/>
                      </a:lnTo>
                      <a:lnTo>
                        <a:pt x="520" y="442"/>
                      </a:lnTo>
                      <a:lnTo>
                        <a:pt x="519" y="443"/>
                      </a:lnTo>
                      <a:lnTo>
                        <a:pt x="519" y="444"/>
                      </a:lnTo>
                      <a:lnTo>
                        <a:pt x="519" y="445"/>
                      </a:lnTo>
                      <a:lnTo>
                        <a:pt x="519" y="446"/>
                      </a:lnTo>
                      <a:lnTo>
                        <a:pt x="519" y="447"/>
                      </a:lnTo>
                      <a:lnTo>
                        <a:pt x="519" y="448"/>
                      </a:lnTo>
                      <a:lnTo>
                        <a:pt x="519" y="449"/>
                      </a:lnTo>
                      <a:lnTo>
                        <a:pt x="519" y="450"/>
                      </a:lnTo>
                      <a:lnTo>
                        <a:pt x="519" y="451"/>
                      </a:lnTo>
                      <a:lnTo>
                        <a:pt x="518" y="452"/>
                      </a:lnTo>
                      <a:lnTo>
                        <a:pt x="518" y="454"/>
                      </a:lnTo>
                      <a:lnTo>
                        <a:pt x="518" y="455"/>
                      </a:lnTo>
                      <a:lnTo>
                        <a:pt x="518" y="456"/>
                      </a:lnTo>
                      <a:lnTo>
                        <a:pt x="518" y="457"/>
                      </a:lnTo>
                      <a:lnTo>
                        <a:pt x="517" y="458"/>
                      </a:lnTo>
                      <a:lnTo>
                        <a:pt x="517" y="459"/>
                      </a:lnTo>
                      <a:lnTo>
                        <a:pt x="517" y="460"/>
                      </a:lnTo>
                      <a:lnTo>
                        <a:pt x="517" y="461"/>
                      </a:lnTo>
                      <a:lnTo>
                        <a:pt x="517" y="462"/>
                      </a:lnTo>
                      <a:lnTo>
                        <a:pt x="517" y="463"/>
                      </a:lnTo>
                      <a:lnTo>
                        <a:pt x="516" y="463"/>
                      </a:lnTo>
                      <a:lnTo>
                        <a:pt x="515" y="462"/>
                      </a:lnTo>
                      <a:lnTo>
                        <a:pt x="514" y="461"/>
                      </a:lnTo>
                      <a:lnTo>
                        <a:pt x="513" y="461"/>
                      </a:lnTo>
                      <a:lnTo>
                        <a:pt x="512" y="461"/>
                      </a:lnTo>
                      <a:lnTo>
                        <a:pt x="511" y="461"/>
                      </a:lnTo>
                      <a:lnTo>
                        <a:pt x="510" y="461"/>
                      </a:lnTo>
                      <a:lnTo>
                        <a:pt x="507" y="460"/>
                      </a:lnTo>
                      <a:lnTo>
                        <a:pt x="506" y="460"/>
                      </a:lnTo>
                      <a:lnTo>
                        <a:pt x="505" y="460"/>
                      </a:lnTo>
                      <a:lnTo>
                        <a:pt x="504" y="461"/>
                      </a:lnTo>
                      <a:lnTo>
                        <a:pt x="503" y="461"/>
                      </a:lnTo>
                      <a:lnTo>
                        <a:pt x="502" y="461"/>
                      </a:lnTo>
                      <a:lnTo>
                        <a:pt x="502" y="462"/>
                      </a:lnTo>
                      <a:lnTo>
                        <a:pt x="501" y="462"/>
                      </a:lnTo>
                      <a:lnTo>
                        <a:pt x="500" y="463"/>
                      </a:lnTo>
                      <a:lnTo>
                        <a:pt x="499" y="463"/>
                      </a:lnTo>
                      <a:lnTo>
                        <a:pt x="499" y="464"/>
                      </a:lnTo>
                      <a:lnTo>
                        <a:pt x="498" y="464"/>
                      </a:lnTo>
                      <a:lnTo>
                        <a:pt x="497" y="464"/>
                      </a:lnTo>
                      <a:lnTo>
                        <a:pt x="497" y="465"/>
                      </a:lnTo>
                      <a:lnTo>
                        <a:pt x="496" y="465"/>
                      </a:lnTo>
                      <a:lnTo>
                        <a:pt x="496" y="466"/>
                      </a:lnTo>
                      <a:lnTo>
                        <a:pt x="496" y="467"/>
                      </a:lnTo>
                      <a:lnTo>
                        <a:pt x="496" y="468"/>
                      </a:lnTo>
                      <a:lnTo>
                        <a:pt x="496" y="469"/>
                      </a:lnTo>
                      <a:lnTo>
                        <a:pt x="495" y="469"/>
                      </a:lnTo>
                      <a:lnTo>
                        <a:pt x="495" y="470"/>
                      </a:lnTo>
                      <a:lnTo>
                        <a:pt x="494" y="470"/>
                      </a:lnTo>
                      <a:lnTo>
                        <a:pt x="493" y="470"/>
                      </a:lnTo>
                      <a:lnTo>
                        <a:pt x="492" y="470"/>
                      </a:lnTo>
                      <a:lnTo>
                        <a:pt x="492" y="471"/>
                      </a:lnTo>
                      <a:lnTo>
                        <a:pt x="491" y="471"/>
                      </a:lnTo>
                      <a:lnTo>
                        <a:pt x="491" y="472"/>
                      </a:lnTo>
                      <a:lnTo>
                        <a:pt x="491" y="474"/>
                      </a:lnTo>
                      <a:lnTo>
                        <a:pt x="489" y="474"/>
                      </a:lnTo>
                      <a:lnTo>
                        <a:pt x="488" y="475"/>
                      </a:lnTo>
                      <a:lnTo>
                        <a:pt x="487" y="475"/>
                      </a:lnTo>
                      <a:lnTo>
                        <a:pt x="487" y="476"/>
                      </a:lnTo>
                      <a:lnTo>
                        <a:pt x="486" y="476"/>
                      </a:lnTo>
                      <a:lnTo>
                        <a:pt x="486" y="477"/>
                      </a:lnTo>
                      <a:lnTo>
                        <a:pt x="485" y="477"/>
                      </a:lnTo>
                      <a:lnTo>
                        <a:pt x="484" y="478"/>
                      </a:lnTo>
                      <a:lnTo>
                        <a:pt x="483" y="479"/>
                      </a:lnTo>
                      <a:lnTo>
                        <a:pt x="483" y="480"/>
                      </a:lnTo>
                      <a:lnTo>
                        <a:pt x="482" y="480"/>
                      </a:lnTo>
                      <a:lnTo>
                        <a:pt x="481" y="480"/>
                      </a:lnTo>
                      <a:lnTo>
                        <a:pt x="480" y="479"/>
                      </a:lnTo>
                      <a:lnTo>
                        <a:pt x="479" y="478"/>
                      </a:lnTo>
                      <a:lnTo>
                        <a:pt x="478" y="477"/>
                      </a:lnTo>
                      <a:lnTo>
                        <a:pt x="477" y="477"/>
                      </a:lnTo>
                      <a:lnTo>
                        <a:pt x="477" y="476"/>
                      </a:lnTo>
                      <a:lnTo>
                        <a:pt x="476" y="476"/>
                      </a:lnTo>
                      <a:lnTo>
                        <a:pt x="475" y="476"/>
                      </a:lnTo>
                      <a:lnTo>
                        <a:pt x="475" y="475"/>
                      </a:lnTo>
                      <a:lnTo>
                        <a:pt x="474" y="475"/>
                      </a:lnTo>
                      <a:lnTo>
                        <a:pt x="474" y="474"/>
                      </a:lnTo>
                      <a:lnTo>
                        <a:pt x="473" y="474"/>
                      </a:lnTo>
                      <a:lnTo>
                        <a:pt x="472" y="474"/>
                      </a:lnTo>
                      <a:lnTo>
                        <a:pt x="472" y="472"/>
                      </a:lnTo>
                      <a:lnTo>
                        <a:pt x="471" y="472"/>
                      </a:lnTo>
                      <a:lnTo>
                        <a:pt x="469" y="471"/>
                      </a:lnTo>
                      <a:lnTo>
                        <a:pt x="468" y="470"/>
                      </a:lnTo>
                      <a:lnTo>
                        <a:pt x="468" y="469"/>
                      </a:lnTo>
                      <a:lnTo>
                        <a:pt x="467" y="469"/>
                      </a:lnTo>
                      <a:lnTo>
                        <a:pt x="467" y="468"/>
                      </a:lnTo>
                      <a:lnTo>
                        <a:pt x="466" y="467"/>
                      </a:lnTo>
                      <a:lnTo>
                        <a:pt x="466" y="466"/>
                      </a:lnTo>
                      <a:lnTo>
                        <a:pt x="465" y="466"/>
                      </a:lnTo>
                      <a:lnTo>
                        <a:pt x="465" y="465"/>
                      </a:lnTo>
                      <a:lnTo>
                        <a:pt x="464" y="464"/>
                      </a:lnTo>
                      <a:lnTo>
                        <a:pt x="463" y="463"/>
                      </a:lnTo>
                      <a:lnTo>
                        <a:pt x="463" y="461"/>
                      </a:lnTo>
                      <a:lnTo>
                        <a:pt x="462" y="461"/>
                      </a:lnTo>
                      <a:lnTo>
                        <a:pt x="462" y="460"/>
                      </a:lnTo>
                      <a:lnTo>
                        <a:pt x="462" y="459"/>
                      </a:lnTo>
                      <a:lnTo>
                        <a:pt x="461" y="459"/>
                      </a:lnTo>
                      <a:lnTo>
                        <a:pt x="461" y="458"/>
                      </a:lnTo>
                      <a:lnTo>
                        <a:pt x="460" y="458"/>
                      </a:lnTo>
                      <a:lnTo>
                        <a:pt x="460" y="457"/>
                      </a:lnTo>
                      <a:lnTo>
                        <a:pt x="460" y="456"/>
                      </a:lnTo>
                      <a:lnTo>
                        <a:pt x="460" y="455"/>
                      </a:lnTo>
                      <a:lnTo>
                        <a:pt x="460" y="454"/>
                      </a:lnTo>
                      <a:lnTo>
                        <a:pt x="460" y="452"/>
                      </a:lnTo>
                      <a:lnTo>
                        <a:pt x="460" y="451"/>
                      </a:lnTo>
                      <a:lnTo>
                        <a:pt x="459" y="450"/>
                      </a:lnTo>
                      <a:lnTo>
                        <a:pt x="459" y="449"/>
                      </a:lnTo>
                      <a:lnTo>
                        <a:pt x="460" y="449"/>
                      </a:lnTo>
                      <a:lnTo>
                        <a:pt x="460" y="448"/>
                      </a:lnTo>
                      <a:lnTo>
                        <a:pt x="460" y="447"/>
                      </a:lnTo>
                      <a:lnTo>
                        <a:pt x="460" y="446"/>
                      </a:lnTo>
                      <a:lnTo>
                        <a:pt x="459" y="446"/>
                      </a:lnTo>
                      <a:lnTo>
                        <a:pt x="459" y="445"/>
                      </a:lnTo>
                      <a:lnTo>
                        <a:pt x="458" y="445"/>
                      </a:lnTo>
                      <a:lnTo>
                        <a:pt x="458" y="444"/>
                      </a:lnTo>
                      <a:lnTo>
                        <a:pt x="458" y="443"/>
                      </a:lnTo>
                      <a:lnTo>
                        <a:pt x="458" y="442"/>
                      </a:lnTo>
                      <a:lnTo>
                        <a:pt x="457" y="441"/>
                      </a:lnTo>
                      <a:lnTo>
                        <a:pt x="457" y="440"/>
                      </a:lnTo>
                      <a:lnTo>
                        <a:pt x="457" y="439"/>
                      </a:lnTo>
                      <a:lnTo>
                        <a:pt x="458" y="438"/>
                      </a:lnTo>
                      <a:lnTo>
                        <a:pt x="458" y="437"/>
                      </a:lnTo>
                      <a:lnTo>
                        <a:pt x="458" y="436"/>
                      </a:lnTo>
                      <a:lnTo>
                        <a:pt x="458" y="435"/>
                      </a:lnTo>
                      <a:lnTo>
                        <a:pt x="458" y="433"/>
                      </a:lnTo>
                      <a:lnTo>
                        <a:pt x="458" y="432"/>
                      </a:lnTo>
                      <a:lnTo>
                        <a:pt x="458" y="431"/>
                      </a:lnTo>
                      <a:lnTo>
                        <a:pt x="458" y="430"/>
                      </a:lnTo>
                      <a:lnTo>
                        <a:pt x="457" y="430"/>
                      </a:lnTo>
                      <a:lnTo>
                        <a:pt x="457" y="431"/>
                      </a:lnTo>
                      <a:lnTo>
                        <a:pt x="456" y="431"/>
                      </a:lnTo>
                      <a:lnTo>
                        <a:pt x="456" y="432"/>
                      </a:lnTo>
                      <a:lnTo>
                        <a:pt x="455" y="432"/>
                      </a:lnTo>
                      <a:lnTo>
                        <a:pt x="455" y="431"/>
                      </a:lnTo>
                      <a:lnTo>
                        <a:pt x="455" y="430"/>
                      </a:lnTo>
                      <a:lnTo>
                        <a:pt x="454" y="430"/>
                      </a:lnTo>
                      <a:lnTo>
                        <a:pt x="454" y="429"/>
                      </a:lnTo>
                      <a:lnTo>
                        <a:pt x="453" y="429"/>
                      </a:lnTo>
                      <a:lnTo>
                        <a:pt x="452" y="429"/>
                      </a:lnTo>
                      <a:lnTo>
                        <a:pt x="452" y="428"/>
                      </a:lnTo>
                      <a:lnTo>
                        <a:pt x="452" y="427"/>
                      </a:lnTo>
                      <a:lnTo>
                        <a:pt x="452" y="426"/>
                      </a:lnTo>
                      <a:lnTo>
                        <a:pt x="450" y="426"/>
                      </a:lnTo>
                      <a:lnTo>
                        <a:pt x="452" y="426"/>
                      </a:lnTo>
                      <a:lnTo>
                        <a:pt x="452" y="425"/>
                      </a:lnTo>
                      <a:lnTo>
                        <a:pt x="450" y="425"/>
                      </a:lnTo>
                      <a:lnTo>
                        <a:pt x="450" y="424"/>
                      </a:lnTo>
                      <a:lnTo>
                        <a:pt x="449" y="424"/>
                      </a:lnTo>
                      <a:lnTo>
                        <a:pt x="449" y="423"/>
                      </a:lnTo>
                      <a:lnTo>
                        <a:pt x="448" y="423"/>
                      </a:lnTo>
                      <a:lnTo>
                        <a:pt x="447" y="423"/>
                      </a:lnTo>
                      <a:lnTo>
                        <a:pt x="447" y="422"/>
                      </a:lnTo>
                      <a:lnTo>
                        <a:pt x="447" y="421"/>
                      </a:lnTo>
                      <a:lnTo>
                        <a:pt x="446" y="421"/>
                      </a:lnTo>
                      <a:lnTo>
                        <a:pt x="440" y="429"/>
                      </a:lnTo>
                      <a:lnTo>
                        <a:pt x="435" y="436"/>
                      </a:lnTo>
                      <a:lnTo>
                        <a:pt x="434" y="437"/>
                      </a:lnTo>
                      <a:lnTo>
                        <a:pt x="433" y="438"/>
                      </a:lnTo>
                      <a:lnTo>
                        <a:pt x="432" y="439"/>
                      </a:lnTo>
                      <a:lnTo>
                        <a:pt x="432" y="440"/>
                      </a:lnTo>
                      <a:lnTo>
                        <a:pt x="430" y="440"/>
                      </a:lnTo>
                      <a:lnTo>
                        <a:pt x="426" y="446"/>
                      </a:lnTo>
                      <a:lnTo>
                        <a:pt x="422" y="452"/>
                      </a:lnTo>
                      <a:lnTo>
                        <a:pt x="421" y="454"/>
                      </a:lnTo>
                      <a:lnTo>
                        <a:pt x="416" y="460"/>
                      </a:lnTo>
                      <a:lnTo>
                        <a:pt x="411" y="466"/>
                      </a:lnTo>
                      <a:lnTo>
                        <a:pt x="409" y="469"/>
                      </a:lnTo>
                      <a:lnTo>
                        <a:pt x="406" y="468"/>
                      </a:lnTo>
                      <a:lnTo>
                        <a:pt x="405" y="468"/>
                      </a:lnTo>
                      <a:lnTo>
                        <a:pt x="404" y="468"/>
                      </a:lnTo>
                      <a:lnTo>
                        <a:pt x="403" y="468"/>
                      </a:lnTo>
                      <a:lnTo>
                        <a:pt x="403" y="467"/>
                      </a:lnTo>
                      <a:lnTo>
                        <a:pt x="403" y="466"/>
                      </a:lnTo>
                      <a:lnTo>
                        <a:pt x="403" y="465"/>
                      </a:lnTo>
                      <a:lnTo>
                        <a:pt x="402" y="465"/>
                      </a:lnTo>
                      <a:lnTo>
                        <a:pt x="401" y="465"/>
                      </a:lnTo>
                      <a:lnTo>
                        <a:pt x="402" y="464"/>
                      </a:lnTo>
                      <a:lnTo>
                        <a:pt x="401" y="464"/>
                      </a:lnTo>
                      <a:lnTo>
                        <a:pt x="401" y="463"/>
                      </a:lnTo>
                      <a:lnTo>
                        <a:pt x="401" y="464"/>
                      </a:lnTo>
                      <a:lnTo>
                        <a:pt x="400" y="464"/>
                      </a:lnTo>
                      <a:lnTo>
                        <a:pt x="400" y="463"/>
                      </a:lnTo>
                      <a:lnTo>
                        <a:pt x="400" y="462"/>
                      </a:lnTo>
                      <a:lnTo>
                        <a:pt x="399" y="462"/>
                      </a:lnTo>
                      <a:lnTo>
                        <a:pt x="399" y="461"/>
                      </a:lnTo>
                      <a:lnTo>
                        <a:pt x="399" y="460"/>
                      </a:lnTo>
                      <a:lnTo>
                        <a:pt x="398" y="459"/>
                      </a:lnTo>
                      <a:lnTo>
                        <a:pt x="398" y="458"/>
                      </a:lnTo>
                      <a:lnTo>
                        <a:pt x="397" y="458"/>
                      </a:lnTo>
                      <a:lnTo>
                        <a:pt x="396" y="458"/>
                      </a:lnTo>
                      <a:lnTo>
                        <a:pt x="395" y="458"/>
                      </a:lnTo>
                      <a:lnTo>
                        <a:pt x="395" y="459"/>
                      </a:lnTo>
                      <a:lnTo>
                        <a:pt x="394" y="459"/>
                      </a:lnTo>
                      <a:lnTo>
                        <a:pt x="392" y="459"/>
                      </a:lnTo>
                      <a:lnTo>
                        <a:pt x="391" y="459"/>
                      </a:lnTo>
                      <a:lnTo>
                        <a:pt x="390" y="458"/>
                      </a:lnTo>
                      <a:lnTo>
                        <a:pt x="390" y="459"/>
                      </a:lnTo>
                      <a:lnTo>
                        <a:pt x="389" y="458"/>
                      </a:lnTo>
                      <a:lnTo>
                        <a:pt x="389" y="459"/>
                      </a:lnTo>
                      <a:lnTo>
                        <a:pt x="389" y="458"/>
                      </a:lnTo>
                      <a:lnTo>
                        <a:pt x="388" y="458"/>
                      </a:lnTo>
                      <a:lnTo>
                        <a:pt x="387" y="457"/>
                      </a:lnTo>
                      <a:lnTo>
                        <a:pt x="386" y="457"/>
                      </a:lnTo>
                      <a:lnTo>
                        <a:pt x="386" y="458"/>
                      </a:lnTo>
                      <a:lnTo>
                        <a:pt x="386" y="457"/>
                      </a:lnTo>
                      <a:lnTo>
                        <a:pt x="385" y="457"/>
                      </a:lnTo>
                      <a:lnTo>
                        <a:pt x="384" y="457"/>
                      </a:lnTo>
                      <a:lnTo>
                        <a:pt x="383" y="456"/>
                      </a:lnTo>
                      <a:lnTo>
                        <a:pt x="382" y="456"/>
                      </a:lnTo>
                      <a:lnTo>
                        <a:pt x="382" y="455"/>
                      </a:lnTo>
                      <a:lnTo>
                        <a:pt x="381" y="455"/>
                      </a:lnTo>
                      <a:lnTo>
                        <a:pt x="380" y="455"/>
                      </a:lnTo>
                      <a:lnTo>
                        <a:pt x="380" y="454"/>
                      </a:lnTo>
                      <a:lnTo>
                        <a:pt x="379" y="454"/>
                      </a:lnTo>
                      <a:lnTo>
                        <a:pt x="378" y="454"/>
                      </a:lnTo>
                      <a:lnTo>
                        <a:pt x="378" y="455"/>
                      </a:lnTo>
                      <a:lnTo>
                        <a:pt x="377" y="454"/>
                      </a:lnTo>
                      <a:lnTo>
                        <a:pt x="376" y="455"/>
                      </a:lnTo>
                      <a:lnTo>
                        <a:pt x="376" y="454"/>
                      </a:lnTo>
                      <a:lnTo>
                        <a:pt x="375" y="454"/>
                      </a:lnTo>
                      <a:lnTo>
                        <a:pt x="374" y="454"/>
                      </a:lnTo>
                      <a:lnTo>
                        <a:pt x="372" y="454"/>
                      </a:lnTo>
                      <a:lnTo>
                        <a:pt x="371" y="454"/>
                      </a:lnTo>
                      <a:lnTo>
                        <a:pt x="370" y="454"/>
                      </a:lnTo>
                      <a:lnTo>
                        <a:pt x="369" y="454"/>
                      </a:lnTo>
                      <a:lnTo>
                        <a:pt x="369" y="452"/>
                      </a:lnTo>
                      <a:lnTo>
                        <a:pt x="369" y="454"/>
                      </a:lnTo>
                      <a:lnTo>
                        <a:pt x="368" y="454"/>
                      </a:lnTo>
                      <a:lnTo>
                        <a:pt x="367" y="454"/>
                      </a:lnTo>
                      <a:lnTo>
                        <a:pt x="366" y="454"/>
                      </a:lnTo>
                      <a:lnTo>
                        <a:pt x="365" y="454"/>
                      </a:lnTo>
                      <a:lnTo>
                        <a:pt x="366" y="452"/>
                      </a:lnTo>
                      <a:lnTo>
                        <a:pt x="365" y="452"/>
                      </a:lnTo>
                      <a:lnTo>
                        <a:pt x="364" y="452"/>
                      </a:lnTo>
                      <a:lnTo>
                        <a:pt x="363" y="452"/>
                      </a:lnTo>
                      <a:lnTo>
                        <a:pt x="362" y="452"/>
                      </a:lnTo>
                      <a:lnTo>
                        <a:pt x="361" y="452"/>
                      </a:lnTo>
                      <a:lnTo>
                        <a:pt x="360" y="452"/>
                      </a:lnTo>
                      <a:lnTo>
                        <a:pt x="359" y="452"/>
                      </a:lnTo>
                      <a:lnTo>
                        <a:pt x="358" y="452"/>
                      </a:lnTo>
                      <a:lnTo>
                        <a:pt x="358" y="451"/>
                      </a:lnTo>
                      <a:lnTo>
                        <a:pt x="357" y="452"/>
                      </a:lnTo>
                      <a:lnTo>
                        <a:pt x="357" y="451"/>
                      </a:lnTo>
                      <a:lnTo>
                        <a:pt x="357" y="452"/>
                      </a:lnTo>
                      <a:lnTo>
                        <a:pt x="356" y="452"/>
                      </a:lnTo>
                      <a:lnTo>
                        <a:pt x="356" y="451"/>
                      </a:lnTo>
                      <a:lnTo>
                        <a:pt x="355" y="451"/>
                      </a:lnTo>
                      <a:lnTo>
                        <a:pt x="355" y="452"/>
                      </a:lnTo>
                      <a:lnTo>
                        <a:pt x="353" y="452"/>
                      </a:lnTo>
                      <a:lnTo>
                        <a:pt x="352" y="452"/>
                      </a:lnTo>
                      <a:lnTo>
                        <a:pt x="351" y="452"/>
                      </a:lnTo>
                      <a:lnTo>
                        <a:pt x="351" y="454"/>
                      </a:lnTo>
                      <a:lnTo>
                        <a:pt x="350" y="454"/>
                      </a:lnTo>
                      <a:lnTo>
                        <a:pt x="349" y="454"/>
                      </a:lnTo>
                      <a:lnTo>
                        <a:pt x="348" y="455"/>
                      </a:lnTo>
                      <a:lnTo>
                        <a:pt x="347" y="455"/>
                      </a:lnTo>
                      <a:lnTo>
                        <a:pt x="346" y="455"/>
                      </a:lnTo>
                      <a:lnTo>
                        <a:pt x="345" y="455"/>
                      </a:lnTo>
                      <a:lnTo>
                        <a:pt x="344" y="455"/>
                      </a:lnTo>
                      <a:lnTo>
                        <a:pt x="343" y="455"/>
                      </a:lnTo>
                      <a:lnTo>
                        <a:pt x="342" y="455"/>
                      </a:lnTo>
                      <a:lnTo>
                        <a:pt x="341" y="455"/>
                      </a:lnTo>
                      <a:lnTo>
                        <a:pt x="340" y="455"/>
                      </a:lnTo>
                      <a:lnTo>
                        <a:pt x="339" y="455"/>
                      </a:lnTo>
                      <a:lnTo>
                        <a:pt x="339" y="456"/>
                      </a:lnTo>
                      <a:lnTo>
                        <a:pt x="338" y="456"/>
                      </a:lnTo>
                      <a:lnTo>
                        <a:pt x="337" y="456"/>
                      </a:lnTo>
                      <a:lnTo>
                        <a:pt x="336" y="456"/>
                      </a:lnTo>
                      <a:lnTo>
                        <a:pt x="334" y="456"/>
                      </a:lnTo>
                      <a:lnTo>
                        <a:pt x="333" y="456"/>
                      </a:lnTo>
                      <a:lnTo>
                        <a:pt x="332" y="456"/>
                      </a:lnTo>
                      <a:lnTo>
                        <a:pt x="331" y="456"/>
                      </a:lnTo>
                      <a:lnTo>
                        <a:pt x="330" y="456"/>
                      </a:lnTo>
                      <a:lnTo>
                        <a:pt x="330" y="455"/>
                      </a:lnTo>
                      <a:lnTo>
                        <a:pt x="329" y="456"/>
                      </a:lnTo>
                      <a:lnTo>
                        <a:pt x="329" y="455"/>
                      </a:lnTo>
                      <a:lnTo>
                        <a:pt x="328" y="455"/>
                      </a:lnTo>
                      <a:lnTo>
                        <a:pt x="328" y="454"/>
                      </a:lnTo>
                      <a:lnTo>
                        <a:pt x="327" y="454"/>
                      </a:lnTo>
                      <a:lnTo>
                        <a:pt x="326" y="454"/>
                      </a:lnTo>
                      <a:lnTo>
                        <a:pt x="326" y="452"/>
                      </a:lnTo>
                      <a:lnTo>
                        <a:pt x="325" y="452"/>
                      </a:lnTo>
                      <a:lnTo>
                        <a:pt x="324" y="452"/>
                      </a:lnTo>
                      <a:lnTo>
                        <a:pt x="323" y="452"/>
                      </a:lnTo>
                      <a:lnTo>
                        <a:pt x="323" y="451"/>
                      </a:lnTo>
                      <a:lnTo>
                        <a:pt x="322" y="451"/>
                      </a:lnTo>
                      <a:lnTo>
                        <a:pt x="321" y="451"/>
                      </a:lnTo>
                      <a:lnTo>
                        <a:pt x="321" y="450"/>
                      </a:lnTo>
                      <a:lnTo>
                        <a:pt x="321" y="449"/>
                      </a:lnTo>
                      <a:lnTo>
                        <a:pt x="320" y="449"/>
                      </a:lnTo>
                      <a:lnTo>
                        <a:pt x="320" y="448"/>
                      </a:lnTo>
                      <a:lnTo>
                        <a:pt x="319" y="448"/>
                      </a:lnTo>
                      <a:lnTo>
                        <a:pt x="319" y="447"/>
                      </a:lnTo>
                      <a:lnTo>
                        <a:pt x="318" y="447"/>
                      </a:lnTo>
                      <a:lnTo>
                        <a:pt x="318" y="446"/>
                      </a:lnTo>
                      <a:lnTo>
                        <a:pt x="318" y="445"/>
                      </a:lnTo>
                      <a:lnTo>
                        <a:pt x="317" y="445"/>
                      </a:lnTo>
                      <a:lnTo>
                        <a:pt x="317" y="444"/>
                      </a:lnTo>
                      <a:lnTo>
                        <a:pt x="318" y="444"/>
                      </a:lnTo>
                      <a:lnTo>
                        <a:pt x="318" y="443"/>
                      </a:lnTo>
                      <a:lnTo>
                        <a:pt x="318" y="442"/>
                      </a:lnTo>
                      <a:lnTo>
                        <a:pt x="318" y="441"/>
                      </a:lnTo>
                      <a:lnTo>
                        <a:pt x="319" y="440"/>
                      </a:lnTo>
                      <a:lnTo>
                        <a:pt x="318" y="440"/>
                      </a:lnTo>
                      <a:lnTo>
                        <a:pt x="319" y="440"/>
                      </a:lnTo>
                      <a:lnTo>
                        <a:pt x="319" y="439"/>
                      </a:lnTo>
                      <a:lnTo>
                        <a:pt x="320" y="439"/>
                      </a:lnTo>
                      <a:lnTo>
                        <a:pt x="320" y="438"/>
                      </a:lnTo>
                      <a:lnTo>
                        <a:pt x="320" y="437"/>
                      </a:lnTo>
                      <a:lnTo>
                        <a:pt x="320" y="436"/>
                      </a:lnTo>
                      <a:lnTo>
                        <a:pt x="319" y="436"/>
                      </a:lnTo>
                      <a:lnTo>
                        <a:pt x="319" y="435"/>
                      </a:lnTo>
                      <a:lnTo>
                        <a:pt x="320" y="435"/>
                      </a:lnTo>
                      <a:lnTo>
                        <a:pt x="320" y="433"/>
                      </a:lnTo>
                      <a:lnTo>
                        <a:pt x="319" y="433"/>
                      </a:lnTo>
                      <a:lnTo>
                        <a:pt x="319" y="432"/>
                      </a:lnTo>
                      <a:lnTo>
                        <a:pt x="319" y="431"/>
                      </a:lnTo>
                      <a:lnTo>
                        <a:pt x="320" y="431"/>
                      </a:lnTo>
                      <a:lnTo>
                        <a:pt x="320" y="430"/>
                      </a:lnTo>
                      <a:lnTo>
                        <a:pt x="320" y="429"/>
                      </a:lnTo>
                      <a:lnTo>
                        <a:pt x="319" y="429"/>
                      </a:lnTo>
                      <a:lnTo>
                        <a:pt x="319" y="428"/>
                      </a:lnTo>
                      <a:lnTo>
                        <a:pt x="318" y="428"/>
                      </a:lnTo>
                      <a:lnTo>
                        <a:pt x="318" y="427"/>
                      </a:lnTo>
                      <a:lnTo>
                        <a:pt x="318" y="426"/>
                      </a:lnTo>
                      <a:lnTo>
                        <a:pt x="318" y="425"/>
                      </a:lnTo>
                      <a:lnTo>
                        <a:pt x="317" y="425"/>
                      </a:lnTo>
                      <a:lnTo>
                        <a:pt x="317" y="424"/>
                      </a:lnTo>
                      <a:lnTo>
                        <a:pt x="316" y="424"/>
                      </a:lnTo>
                      <a:lnTo>
                        <a:pt x="316" y="423"/>
                      </a:lnTo>
                      <a:lnTo>
                        <a:pt x="316" y="422"/>
                      </a:lnTo>
                      <a:lnTo>
                        <a:pt x="314" y="422"/>
                      </a:lnTo>
                      <a:lnTo>
                        <a:pt x="314" y="421"/>
                      </a:lnTo>
                      <a:lnTo>
                        <a:pt x="314" y="420"/>
                      </a:lnTo>
                      <a:lnTo>
                        <a:pt x="314" y="419"/>
                      </a:lnTo>
                      <a:lnTo>
                        <a:pt x="313" y="419"/>
                      </a:lnTo>
                      <a:lnTo>
                        <a:pt x="313" y="418"/>
                      </a:lnTo>
                      <a:lnTo>
                        <a:pt x="313" y="417"/>
                      </a:lnTo>
                      <a:lnTo>
                        <a:pt x="313" y="416"/>
                      </a:lnTo>
                      <a:lnTo>
                        <a:pt x="312" y="416"/>
                      </a:lnTo>
                      <a:lnTo>
                        <a:pt x="312" y="414"/>
                      </a:lnTo>
                      <a:lnTo>
                        <a:pt x="312" y="413"/>
                      </a:lnTo>
                      <a:lnTo>
                        <a:pt x="313" y="413"/>
                      </a:lnTo>
                      <a:lnTo>
                        <a:pt x="312" y="413"/>
                      </a:lnTo>
                      <a:lnTo>
                        <a:pt x="312" y="412"/>
                      </a:lnTo>
                      <a:lnTo>
                        <a:pt x="311" y="412"/>
                      </a:lnTo>
                      <a:lnTo>
                        <a:pt x="311" y="411"/>
                      </a:lnTo>
                      <a:lnTo>
                        <a:pt x="311" y="410"/>
                      </a:lnTo>
                      <a:lnTo>
                        <a:pt x="310" y="410"/>
                      </a:lnTo>
                      <a:lnTo>
                        <a:pt x="310" y="409"/>
                      </a:lnTo>
                      <a:lnTo>
                        <a:pt x="310" y="410"/>
                      </a:lnTo>
                      <a:lnTo>
                        <a:pt x="309" y="409"/>
                      </a:lnTo>
                      <a:lnTo>
                        <a:pt x="308" y="409"/>
                      </a:lnTo>
                      <a:lnTo>
                        <a:pt x="308" y="408"/>
                      </a:lnTo>
                      <a:lnTo>
                        <a:pt x="307" y="408"/>
                      </a:lnTo>
                      <a:lnTo>
                        <a:pt x="307" y="407"/>
                      </a:lnTo>
                      <a:lnTo>
                        <a:pt x="306" y="407"/>
                      </a:lnTo>
                      <a:lnTo>
                        <a:pt x="305" y="407"/>
                      </a:lnTo>
                      <a:lnTo>
                        <a:pt x="305" y="406"/>
                      </a:lnTo>
                      <a:lnTo>
                        <a:pt x="305" y="407"/>
                      </a:lnTo>
                      <a:lnTo>
                        <a:pt x="304" y="407"/>
                      </a:lnTo>
                      <a:lnTo>
                        <a:pt x="303" y="407"/>
                      </a:lnTo>
                      <a:lnTo>
                        <a:pt x="303" y="406"/>
                      </a:lnTo>
                      <a:lnTo>
                        <a:pt x="303" y="405"/>
                      </a:lnTo>
                      <a:lnTo>
                        <a:pt x="303" y="404"/>
                      </a:lnTo>
                      <a:lnTo>
                        <a:pt x="303" y="403"/>
                      </a:lnTo>
                      <a:lnTo>
                        <a:pt x="304" y="403"/>
                      </a:lnTo>
                      <a:lnTo>
                        <a:pt x="304" y="402"/>
                      </a:lnTo>
                      <a:lnTo>
                        <a:pt x="303" y="402"/>
                      </a:lnTo>
                      <a:lnTo>
                        <a:pt x="303" y="401"/>
                      </a:lnTo>
                      <a:lnTo>
                        <a:pt x="302" y="400"/>
                      </a:lnTo>
                      <a:lnTo>
                        <a:pt x="302" y="399"/>
                      </a:lnTo>
                      <a:lnTo>
                        <a:pt x="302" y="398"/>
                      </a:lnTo>
                      <a:lnTo>
                        <a:pt x="303" y="397"/>
                      </a:lnTo>
                      <a:lnTo>
                        <a:pt x="303" y="396"/>
                      </a:lnTo>
                      <a:lnTo>
                        <a:pt x="303" y="394"/>
                      </a:lnTo>
                      <a:lnTo>
                        <a:pt x="304" y="394"/>
                      </a:lnTo>
                      <a:lnTo>
                        <a:pt x="304" y="393"/>
                      </a:lnTo>
                      <a:lnTo>
                        <a:pt x="304" y="392"/>
                      </a:lnTo>
                      <a:lnTo>
                        <a:pt x="303" y="391"/>
                      </a:lnTo>
                      <a:lnTo>
                        <a:pt x="304" y="391"/>
                      </a:lnTo>
                      <a:lnTo>
                        <a:pt x="303" y="390"/>
                      </a:lnTo>
                      <a:lnTo>
                        <a:pt x="303" y="389"/>
                      </a:lnTo>
                      <a:lnTo>
                        <a:pt x="303" y="388"/>
                      </a:lnTo>
                      <a:lnTo>
                        <a:pt x="303" y="387"/>
                      </a:lnTo>
                      <a:lnTo>
                        <a:pt x="302" y="387"/>
                      </a:lnTo>
                      <a:lnTo>
                        <a:pt x="302" y="386"/>
                      </a:lnTo>
                      <a:lnTo>
                        <a:pt x="302" y="385"/>
                      </a:lnTo>
                      <a:lnTo>
                        <a:pt x="301" y="384"/>
                      </a:lnTo>
                      <a:lnTo>
                        <a:pt x="300" y="384"/>
                      </a:lnTo>
                      <a:lnTo>
                        <a:pt x="300" y="383"/>
                      </a:lnTo>
                      <a:lnTo>
                        <a:pt x="299" y="383"/>
                      </a:lnTo>
                      <a:lnTo>
                        <a:pt x="299" y="382"/>
                      </a:lnTo>
                      <a:lnTo>
                        <a:pt x="298" y="382"/>
                      </a:lnTo>
                      <a:lnTo>
                        <a:pt x="298" y="383"/>
                      </a:lnTo>
                      <a:lnTo>
                        <a:pt x="297" y="382"/>
                      </a:lnTo>
                      <a:lnTo>
                        <a:pt x="295" y="382"/>
                      </a:lnTo>
                      <a:lnTo>
                        <a:pt x="290" y="382"/>
                      </a:lnTo>
                      <a:lnTo>
                        <a:pt x="283" y="382"/>
                      </a:lnTo>
                      <a:lnTo>
                        <a:pt x="273" y="382"/>
                      </a:lnTo>
                      <a:lnTo>
                        <a:pt x="259" y="382"/>
                      </a:lnTo>
                      <a:lnTo>
                        <a:pt x="249" y="381"/>
                      </a:lnTo>
                      <a:lnTo>
                        <a:pt x="237" y="381"/>
                      </a:lnTo>
                      <a:lnTo>
                        <a:pt x="223" y="381"/>
                      </a:lnTo>
                      <a:lnTo>
                        <a:pt x="206" y="380"/>
                      </a:lnTo>
                      <a:lnTo>
                        <a:pt x="193" y="380"/>
                      </a:lnTo>
                      <a:lnTo>
                        <a:pt x="191" y="380"/>
                      </a:lnTo>
                      <a:lnTo>
                        <a:pt x="183" y="380"/>
                      </a:lnTo>
                      <a:lnTo>
                        <a:pt x="173" y="379"/>
                      </a:lnTo>
                      <a:lnTo>
                        <a:pt x="163" y="378"/>
                      </a:lnTo>
                      <a:lnTo>
                        <a:pt x="160" y="380"/>
                      </a:lnTo>
                      <a:lnTo>
                        <a:pt x="156" y="384"/>
                      </a:lnTo>
                      <a:lnTo>
                        <a:pt x="151" y="388"/>
                      </a:lnTo>
                      <a:lnTo>
                        <a:pt x="145" y="394"/>
                      </a:lnTo>
                      <a:lnTo>
                        <a:pt x="137" y="401"/>
                      </a:lnTo>
                      <a:lnTo>
                        <a:pt x="128" y="409"/>
                      </a:lnTo>
                      <a:lnTo>
                        <a:pt x="120" y="417"/>
                      </a:lnTo>
                      <a:lnTo>
                        <a:pt x="116" y="420"/>
                      </a:lnTo>
                      <a:lnTo>
                        <a:pt x="113" y="423"/>
                      </a:lnTo>
                      <a:lnTo>
                        <a:pt x="111" y="425"/>
                      </a:lnTo>
                      <a:lnTo>
                        <a:pt x="107" y="429"/>
                      </a:lnTo>
                      <a:lnTo>
                        <a:pt x="105" y="431"/>
                      </a:lnTo>
                      <a:lnTo>
                        <a:pt x="104" y="432"/>
                      </a:lnTo>
                      <a:lnTo>
                        <a:pt x="101" y="433"/>
                      </a:lnTo>
                      <a:lnTo>
                        <a:pt x="99" y="436"/>
                      </a:lnTo>
                      <a:lnTo>
                        <a:pt x="98" y="437"/>
                      </a:lnTo>
                      <a:lnTo>
                        <a:pt x="96" y="439"/>
                      </a:lnTo>
                      <a:lnTo>
                        <a:pt x="93" y="441"/>
                      </a:lnTo>
                      <a:lnTo>
                        <a:pt x="90" y="444"/>
                      </a:lnTo>
                      <a:lnTo>
                        <a:pt x="87" y="446"/>
                      </a:lnTo>
                      <a:lnTo>
                        <a:pt x="84" y="449"/>
                      </a:lnTo>
                      <a:lnTo>
                        <a:pt x="80" y="451"/>
                      </a:lnTo>
                      <a:lnTo>
                        <a:pt x="78" y="454"/>
                      </a:lnTo>
                      <a:lnTo>
                        <a:pt x="77" y="455"/>
                      </a:lnTo>
                      <a:lnTo>
                        <a:pt x="77" y="456"/>
                      </a:lnTo>
                      <a:lnTo>
                        <a:pt x="76" y="456"/>
                      </a:lnTo>
                      <a:lnTo>
                        <a:pt x="75" y="457"/>
                      </a:lnTo>
                      <a:lnTo>
                        <a:pt x="70" y="461"/>
                      </a:lnTo>
                      <a:lnTo>
                        <a:pt x="63" y="466"/>
                      </a:lnTo>
                      <a:lnTo>
                        <a:pt x="57" y="471"/>
                      </a:lnTo>
                      <a:lnTo>
                        <a:pt x="53" y="476"/>
                      </a:lnTo>
                      <a:lnTo>
                        <a:pt x="49" y="479"/>
                      </a:lnTo>
                      <a:lnTo>
                        <a:pt x="48" y="480"/>
                      </a:lnTo>
                      <a:lnTo>
                        <a:pt x="47" y="481"/>
                      </a:lnTo>
                      <a:lnTo>
                        <a:pt x="46" y="481"/>
                      </a:lnTo>
                      <a:lnTo>
                        <a:pt x="43" y="482"/>
                      </a:lnTo>
                      <a:lnTo>
                        <a:pt x="41" y="484"/>
                      </a:lnTo>
                      <a:lnTo>
                        <a:pt x="39" y="485"/>
                      </a:lnTo>
                      <a:lnTo>
                        <a:pt x="36" y="487"/>
                      </a:lnTo>
                      <a:lnTo>
                        <a:pt x="33" y="488"/>
                      </a:lnTo>
                      <a:lnTo>
                        <a:pt x="31" y="489"/>
                      </a:lnTo>
                      <a:lnTo>
                        <a:pt x="29" y="490"/>
                      </a:lnTo>
                      <a:lnTo>
                        <a:pt x="28" y="491"/>
                      </a:lnTo>
                      <a:lnTo>
                        <a:pt x="26" y="493"/>
                      </a:lnTo>
                      <a:lnTo>
                        <a:pt x="24" y="493"/>
                      </a:lnTo>
                      <a:lnTo>
                        <a:pt x="24" y="494"/>
                      </a:lnTo>
                      <a:lnTo>
                        <a:pt x="23" y="494"/>
                      </a:lnTo>
                      <a:lnTo>
                        <a:pt x="23" y="493"/>
                      </a:lnTo>
                      <a:lnTo>
                        <a:pt x="22" y="489"/>
                      </a:lnTo>
                      <a:lnTo>
                        <a:pt x="20" y="484"/>
                      </a:lnTo>
                      <a:lnTo>
                        <a:pt x="17" y="478"/>
                      </a:lnTo>
                      <a:lnTo>
                        <a:pt x="15" y="474"/>
                      </a:lnTo>
                      <a:lnTo>
                        <a:pt x="13" y="470"/>
                      </a:lnTo>
                      <a:lnTo>
                        <a:pt x="12" y="466"/>
                      </a:lnTo>
                      <a:lnTo>
                        <a:pt x="10" y="462"/>
                      </a:lnTo>
                      <a:lnTo>
                        <a:pt x="8" y="457"/>
                      </a:lnTo>
                      <a:lnTo>
                        <a:pt x="5" y="454"/>
                      </a:lnTo>
                      <a:lnTo>
                        <a:pt x="3" y="448"/>
                      </a:lnTo>
                      <a:lnTo>
                        <a:pt x="1" y="443"/>
                      </a:lnTo>
                      <a:lnTo>
                        <a:pt x="0" y="442"/>
                      </a:lnTo>
                      <a:lnTo>
                        <a:pt x="0" y="441"/>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95" name="Freeform 17">
                  <a:extLst>
                    <a:ext uri="{FF2B5EF4-FFF2-40B4-BE49-F238E27FC236}">
                      <a16:creationId xmlns:a16="http://schemas.microsoft.com/office/drawing/2014/main" id="{8AF1E7D5-FD5F-461B-8463-E29259A45580}"/>
                    </a:ext>
                  </a:extLst>
                </p:cNvPr>
                <p:cNvSpPr>
                  <a:spLocks/>
                </p:cNvSpPr>
                <p:nvPr/>
              </p:nvSpPr>
              <p:spPr bwMode="auto">
                <a:xfrm>
                  <a:off x="4525" y="1848"/>
                  <a:ext cx="577" cy="417"/>
                </a:xfrm>
                <a:custGeom>
                  <a:avLst/>
                  <a:gdLst>
                    <a:gd name="T0" fmla="*/ 28 w 579"/>
                    <a:gd name="T1" fmla="*/ 401 h 418"/>
                    <a:gd name="T2" fmla="*/ 0 w 579"/>
                    <a:gd name="T3" fmla="*/ 339 h 418"/>
                    <a:gd name="T4" fmla="*/ 19 w 579"/>
                    <a:gd name="T5" fmla="*/ 343 h 418"/>
                    <a:gd name="T6" fmla="*/ 26 w 579"/>
                    <a:gd name="T7" fmla="*/ 338 h 418"/>
                    <a:gd name="T8" fmla="*/ 34 w 579"/>
                    <a:gd name="T9" fmla="*/ 335 h 418"/>
                    <a:gd name="T10" fmla="*/ 43 w 579"/>
                    <a:gd name="T11" fmla="*/ 335 h 418"/>
                    <a:gd name="T12" fmla="*/ 49 w 579"/>
                    <a:gd name="T13" fmla="*/ 329 h 418"/>
                    <a:gd name="T14" fmla="*/ 52 w 579"/>
                    <a:gd name="T15" fmla="*/ 321 h 418"/>
                    <a:gd name="T16" fmla="*/ 56 w 579"/>
                    <a:gd name="T17" fmla="*/ 315 h 418"/>
                    <a:gd name="T18" fmla="*/ 63 w 579"/>
                    <a:gd name="T19" fmla="*/ 307 h 418"/>
                    <a:gd name="T20" fmla="*/ 66 w 579"/>
                    <a:gd name="T21" fmla="*/ 298 h 418"/>
                    <a:gd name="T22" fmla="*/ 109 w 579"/>
                    <a:gd name="T23" fmla="*/ 275 h 418"/>
                    <a:gd name="T24" fmla="*/ 126 w 579"/>
                    <a:gd name="T25" fmla="*/ 262 h 418"/>
                    <a:gd name="T26" fmla="*/ 122 w 579"/>
                    <a:gd name="T27" fmla="*/ 256 h 418"/>
                    <a:gd name="T28" fmla="*/ 126 w 579"/>
                    <a:gd name="T29" fmla="*/ 251 h 418"/>
                    <a:gd name="T30" fmla="*/ 143 w 579"/>
                    <a:gd name="T31" fmla="*/ 253 h 418"/>
                    <a:gd name="T32" fmla="*/ 150 w 579"/>
                    <a:gd name="T33" fmla="*/ 250 h 418"/>
                    <a:gd name="T34" fmla="*/ 171 w 579"/>
                    <a:gd name="T35" fmla="*/ 239 h 418"/>
                    <a:gd name="T36" fmla="*/ 195 w 579"/>
                    <a:gd name="T37" fmla="*/ 226 h 418"/>
                    <a:gd name="T38" fmla="*/ 205 w 579"/>
                    <a:gd name="T39" fmla="*/ 221 h 418"/>
                    <a:gd name="T40" fmla="*/ 206 w 579"/>
                    <a:gd name="T41" fmla="*/ 212 h 418"/>
                    <a:gd name="T42" fmla="*/ 211 w 579"/>
                    <a:gd name="T43" fmla="*/ 205 h 418"/>
                    <a:gd name="T44" fmla="*/ 221 w 579"/>
                    <a:gd name="T45" fmla="*/ 192 h 418"/>
                    <a:gd name="T46" fmla="*/ 264 w 579"/>
                    <a:gd name="T47" fmla="*/ 147 h 418"/>
                    <a:gd name="T48" fmla="*/ 318 w 579"/>
                    <a:gd name="T49" fmla="*/ 91 h 418"/>
                    <a:gd name="T50" fmla="*/ 343 w 579"/>
                    <a:gd name="T51" fmla="*/ 64 h 418"/>
                    <a:gd name="T52" fmla="*/ 344 w 579"/>
                    <a:gd name="T53" fmla="*/ 38 h 418"/>
                    <a:gd name="T54" fmla="*/ 352 w 579"/>
                    <a:gd name="T55" fmla="*/ 21 h 418"/>
                    <a:gd name="T56" fmla="*/ 359 w 579"/>
                    <a:gd name="T57" fmla="*/ 17 h 418"/>
                    <a:gd name="T58" fmla="*/ 364 w 579"/>
                    <a:gd name="T59" fmla="*/ 15 h 418"/>
                    <a:gd name="T60" fmla="*/ 365 w 579"/>
                    <a:gd name="T61" fmla="*/ 8 h 418"/>
                    <a:gd name="T62" fmla="*/ 371 w 579"/>
                    <a:gd name="T63" fmla="*/ 10 h 418"/>
                    <a:gd name="T64" fmla="*/ 379 w 579"/>
                    <a:gd name="T65" fmla="*/ 14 h 418"/>
                    <a:gd name="T66" fmla="*/ 382 w 579"/>
                    <a:gd name="T67" fmla="*/ 23 h 418"/>
                    <a:gd name="T68" fmla="*/ 391 w 579"/>
                    <a:gd name="T69" fmla="*/ 24 h 418"/>
                    <a:gd name="T70" fmla="*/ 396 w 579"/>
                    <a:gd name="T71" fmla="*/ 20 h 418"/>
                    <a:gd name="T72" fmla="*/ 399 w 579"/>
                    <a:gd name="T73" fmla="*/ 15 h 418"/>
                    <a:gd name="T74" fmla="*/ 402 w 579"/>
                    <a:gd name="T75" fmla="*/ 8 h 418"/>
                    <a:gd name="T76" fmla="*/ 408 w 579"/>
                    <a:gd name="T77" fmla="*/ 0 h 418"/>
                    <a:gd name="T78" fmla="*/ 412 w 579"/>
                    <a:gd name="T79" fmla="*/ 5 h 418"/>
                    <a:gd name="T80" fmla="*/ 417 w 579"/>
                    <a:gd name="T81" fmla="*/ 10 h 418"/>
                    <a:gd name="T82" fmla="*/ 423 w 579"/>
                    <a:gd name="T83" fmla="*/ 13 h 418"/>
                    <a:gd name="T84" fmla="*/ 430 w 579"/>
                    <a:gd name="T85" fmla="*/ 14 h 418"/>
                    <a:gd name="T86" fmla="*/ 432 w 579"/>
                    <a:gd name="T87" fmla="*/ 14 h 418"/>
                    <a:gd name="T88" fmla="*/ 438 w 579"/>
                    <a:gd name="T89" fmla="*/ 10 h 418"/>
                    <a:gd name="T90" fmla="*/ 443 w 579"/>
                    <a:gd name="T91" fmla="*/ 5 h 418"/>
                    <a:gd name="T92" fmla="*/ 450 w 579"/>
                    <a:gd name="T93" fmla="*/ 2 h 418"/>
                    <a:gd name="T94" fmla="*/ 457 w 579"/>
                    <a:gd name="T95" fmla="*/ 8 h 418"/>
                    <a:gd name="T96" fmla="*/ 464 w 579"/>
                    <a:gd name="T97" fmla="*/ 13 h 418"/>
                    <a:gd name="T98" fmla="*/ 470 w 579"/>
                    <a:gd name="T99" fmla="*/ 16 h 418"/>
                    <a:gd name="T100" fmla="*/ 476 w 579"/>
                    <a:gd name="T101" fmla="*/ 19 h 418"/>
                    <a:gd name="T102" fmla="*/ 485 w 579"/>
                    <a:gd name="T103" fmla="*/ 21 h 418"/>
                    <a:gd name="T104" fmla="*/ 492 w 579"/>
                    <a:gd name="T105" fmla="*/ 25 h 418"/>
                    <a:gd name="T106" fmla="*/ 498 w 579"/>
                    <a:gd name="T107" fmla="*/ 29 h 418"/>
                    <a:gd name="T108" fmla="*/ 505 w 579"/>
                    <a:gd name="T109" fmla="*/ 32 h 418"/>
                    <a:gd name="T110" fmla="*/ 511 w 579"/>
                    <a:gd name="T111" fmla="*/ 37 h 418"/>
                    <a:gd name="T112" fmla="*/ 517 w 579"/>
                    <a:gd name="T113" fmla="*/ 43 h 418"/>
                    <a:gd name="T114" fmla="*/ 524 w 579"/>
                    <a:gd name="T115" fmla="*/ 46 h 418"/>
                    <a:gd name="T116" fmla="*/ 531 w 579"/>
                    <a:gd name="T117" fmla="*/ 48 h 418"/>
                    <a:gd name="T118" fmla="*/ 541 w 579"/>
                    <a:gd name="T119" fmla="*/ 51 h 418"/>
                    <a:gd name="T120" fmla="*/ 548 w 579"/>
                    <a:gd name="T121" fmla="*/ 53 h 418"/>
                    <a:gd name="T122" fmla="*/ 554 w 579"/>
                    <a:gd name="T123" fmla="*/ 55 h 418"/>
                    <a:gd name="T124" fmla="*/ 564 w 579"/>
                    <a:gd name="T125" fmla="*/ 56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9" h="418">
                      <a:moveTo>
                        <a:pt x="34" y="418"/>
                      </a:moveTo>
                      <a:lnTo>
                        <a:pt x="33" y="417"/>
                      </a:lnTo>
                      <a:lnTo>
                        <a:pt x="33" y="416"/>
                      </a:lnTo>
                      <a:lnTo>
                        <a:pt x="33" y="415"/>
                      </a:lnTo>
                      <a:lnTo>
                        <a:pt x="32" y="414"/>
                      </a:lnTo>
                      <a:lnTo>
                        <a:pt x="31" y="412"/>
                      </a:lnTo>
                      <a:lnTo>
                        <a:pt x="30" y="408"/>
                      </a:lnTo>
                      <a:lnTo>
                        <a:pt x="29" y="405"/>
                      </a:lnTo>
                      <a:lnTo>
                        <a:pt x="28" y="404"/>
                      </a:lnTo>
                      <a:lnTo>
                        <a:pt x="28" y="403"/>
                      </a:lnTo>
                      <a:lnTo>
                        <a:pt x="26" y="401"/>
                      </a:lnTo>
                      <a:lnTo>
                        <a:pt x="25" y="397"/>
                      </a:lnTo>
                      <a:lnTo>
                        <a:pt x="23" y="394"/>
                      </a:lnTo>
                      <a:lnTo>
                        <a:pt x="19" y="385"/>
                      </a:lnTo>
                      <a:lnTo>
                        <a:pt x="16" y="378"/>
                      </a:lnTo>
                      <a:lnTo>
                        <a:pt x="12" y="369"/>
                      </a:lnTo>
                      <a:lnTo>
                        <a:pt x="6" y="355"/>
                      </a:lnTo>
                      <a:lnTo>
                        <a:pt x="0" y="342"/>
                      </a:lnTo>
                      <a:lnTo>
                        <a:pt x="5" y="341"/>
                      </a:lnTo>
                      <a:lnTo>
                        <a:pt x="10" y="339"/>
                      </a:lnTo>
                      <a:lnTo>
                        <a:pt x="13" y="338"/>
                      </a:lnTo>
                      <a:lnTo>
                        <a:pt x="14" y="337"/>
                      </a:lnTo>
                      <a:lnTo>
                        <a:pt x="15" y="338"/>
                      </a:lnTo>
                      <a:lnTo>
                        <a:pt x="16" y="341"/>
                      </a:lnTo>
                      <a:lnTo>
                        <a:pt x="17" y="346"/>
                      </a:lnTo>
                      <a:lnTo>
                        <a:pt x="18" y="346"/>
                      </a:lnTo>
                      <a:lnTo>
                        <a:pt x="19" y="346"/>
                      </a:lnTo>
                      <a:lnTo>
                        <a:pt x="20" y="346"/>
                      </a:lnTo>
                      <a:lnTo>
                        <a:pt x="22" y="345"/>
                      </a:lnTo>
                      <a:lnTo>
                        <a:pt x="23" y="344"/>
                      </a:lnTo>
                      <a:lnTo>
                        <a:pt x="24" y="344"/>
                      </a:lnTo>
                      <a:lnTo>
                        <a:pt x="24" y="343"/>
                      </a:lnTo>
                      <a:lnTo>
                        <a:pt x="25" y="343"/>
                      </a:lnTo>
                      <a:lnTo>
                        <a:pt x="25" y="342"/>
                      </a:lnTo>
                      <a:lnTo>
                        <a:pt x="26" y="342"/>
                      </a:lnTo>
                      <a:lnTo>
                        <a:pt x="26" y="341"/>
                      </a:lnTo>
                      <a:lnTo>
                        <a:pt x="27" y="341"/>
                      </a:lnTo>
                      <a:lnTo>
                        <a:pt x="28" y="340"/>
                      </a:lnTo>
                      <a:lnTo>
                        <a:pt x="29" y="340"/>
                      </a:lnTo>
                      <a:lnTo>
                        <a:pt x="30" y="340"/>
                      </a:lnTo>
                      <a:lnTo>
                        <a:pt x="31" y="339"/>
                      </a:lnTo>
                      <a:lnTo>
                        <a:pt x="32" y="339"/>
                      </a:lnTo>
                      <a:lnTo>
                        <a:pt x="33" y="339"/>
                      </a:lnTo>
                      <a:lnTo>
                        <a:pt x="33" y="338"/>
                      </a:lnTo>
                      <a:lnTo>
                        <a:pt x="34" y="338"/>
                      </a:lnTo>
                      <a:lnTo>
                        <a:pt x="35" y="338"/>
                      </a:lnTo>
                      <a:lnTo>
                        <a:pt x="36" y="338"/>
                      </a:lnTo>
                      <a:lnTo>
                        <a:pt x="36" y="337"/>
                      </a:lnTo>
                      <a:lnTo>
                        <a:pt x="37" y="337"/>
                      </a:lnTo>
                      <a:lnTo>
                        <a:pt x="38" y="337"/>
                      </a:lnTo>
                      <a:lnTo>
                        <a:pt x="39" y="338"/>
                      </a:lnTo>
                      <a:lnTo>
                        <a:pt x="42" y="339"/>
                      </a:lnTo>
                      <a:lnTo>
                        <a:pt x="42" y="338"/>
                      </a:lnTo>
                      <a:lnTo>
                        <a:pt x="43" y="338"/>
                      </a:lnTo>
                      <a:lnTo>
                        <a:pt x="44" y="337"/>
                      </a:lnTo>
                      <a:lnTo>
                        <a:pt x="45" y="337"/>
                      </a:lnTo>
                      <a:lnTo>
                        <a:pt x="46" y="336"/>
                      </a:lnTo>
                      <a:lnTo>
                        <a:pt x="47" y="336"/>
                      </a:lnTo>
                      <a:lnTo>
                        <a:pt x="47" y="335"/>
                      </a:lnTo>
                      <a:lnTo>
                        <a:pt x="48" y="335"/>
                      </a:lnTo>
                      <a:lnTo>
                        <a:pt x="48" y="334"/>
                      </a:lnTo>
                      <a:lnTo>
                        <a:pt x="49" y="334"/>
                      </a:lnTo>
                      <a:lnTo>
                        <a:pt x="49" y="332"/>
                      </a:lnTo>
                      <a:lnTo>
                        <a:pt x="50" y="332"/>
                      </a:lnTo>
                      <a:lnTo>
                        <a:pt x="50" y="331"/>
                      </a:lnTo>
                      <a:lnTo>
                        <a:pt x="50" y="330"/>
                      </a:lnTo>
                      <a:lnTo>
                        <a:pt x="50" y="329"/>
                      </a:lnTo>
                      <a:lnTo>
                        <a:pt x="51" y="328"/>
                      </a:lnTo>
                      <a:lnTo>
                        <a:pt x="51" y="327"/>
                      </a:lnTo>
                      <a:lnTo>
                        <a:pt x="52" y="326"/>
                      </a:lnTo>
                      <a:lnTo>
                        <a:pt x="52" y="325"/>
                      </a:lnTo>
                      <a:lnTo>
                        <a:pt x="52" y="324"/>
                      </a:lnTo>
                      <a:lnTo>
                        <a:pt x="53" y="324"/>
                      </a:lnTo>
                      <a:lnTo>
                        <a:pt x="53" y="323"/>
                      </a:lnTo>
                      <a:lnTo>
                        <a:pt x="53" y="322"/>
                      </a:lnTo>
                      <a:lnTo>
                        <a:pt x="54" y="321"/>
                      </a:lnTo>
                      <a:lnTo>
                        <a:pt x="54" y="320"/>
                      </a:lnTo>
                      <a:lnTo>
                        <a:pt x="55" y="320"/>
                      </a:lnTo>
                      <a:lnTo>
                        <a:pt x="55" y="319"/>
                      </a:lnTo>
                      <a:lnTo>
                        <a:pt x="56" y="319"/>
                      </a:lnTo>
                      <a:lnTo>
                        <a:pt x="56" y="318"/>
                      </a:lnTo>
                      <a:lnTo>
                        <a:pt x="57" y="317"/>
                      </a:lnTo>
                      <a:lnTo>
                        <a:pt x="58" y="316"/>
                      </a:lnTo>
                      <a:lnTo>
                        <a:pt x="60" y="315"/>
                      </a:lnTo>
                      <a:lnTo>
                        <a:pt x="61" y="313"/>
                      </a:lnTo>
                      <a:lnTo>
                        <a:pt x="61" y="312"/>
                      </a:lnTo>
                      <a:lnTo>
                        <a:pt x="62" y="312"/>
                      </a:lnTo>
                      <a:lnTo>
                        <a:pt x="62" y="311"/>
                      </a:lnTo>
                      <a:lnTo>
                        <a:pt x="63" y="311"/>
                      </a:lnTo>
                      <a:lnTo>
                        <a:pt x="63" y="310"/>
                      </a:lnTo>
                      <a:lnTo>
                        <a:pt x="63" y="309"/>
                      </a:lnTo>
                      <a:lnTo>
                        <a:pt x="63" y="308"/>
                      </a:lnTo>
                      <a:lnTo>
                        <a:pt x="64" y="307"/>
                      </a:lnTo>
                      <a:lnTo>
                        <a:pt x="64" y="306"/>
                      </a:lnTo>
                      <a:lnTo>
                        <a:pt x="64" y="305"/>
                      </a:lnTo>
                      <a:lnTo>
                        <a:pt x="65" y="304"/>
                      </a:lnTo>
                      <a:lnTo>
                        <a:pt x="65" y="303"/>
                      </a:lnTo>
                      <a:lnTo>
                        <a:pt x="66" y="302"/>
                      </a:lnTo>
                      <a:lnTo>
                        <a:pt x="66" y="301"/>
                      </a:lnTo>
                      <a:lnTo>
                        <a:pt x="67" y="301"/>
                      </a:lnTo>
                      <a:lnTo>
                        <a:pt x="67" y="300"/>
                      </a:lnTo>
                      <a:lnTo>
                        <a:pt x="68" y="300"/>
                      </a:lnTo>
                      <a:lnTo>
                        <a:pt x="71" y="298"/>
                      </a:lnTo>
                      <a:lnTo>
                        <a:pt x="76" y="296"/>
                      </a:lnTo>
                      <a:lnTo>
                        <a:pt x="85" y="291"/>
                      </a:lnTo>
                      <a:lnTo>
                        <a:pt x="94" y="286"/>
                      </a:lnTo>
                      <a:lnTo>
                        <a:pt x="103" y="281"/>
                      </a:lnTo>
                      <a:lnTo>
                        <a:pt x="109" y="278"/>
                      </a:lnTo>
                      <a:lnTo>
                        <a:pt x="110" y="277"/>
                      </a:lnTo>
                      <a:lnTo>
                        <a:pt x="111" y="277"/>
                      </a:lnTo>
                      <a:lnTo>
                        <a:pt x="113" y="276"/>
                      </a:lnTo>
                      <a:lnTo>
                        <a:pt x="118" y="272"/>
                      </a:lnTo>
                      <a:lnTo>
                        <a:pt x="122" y="270"/>
                      </a:lnTo>
                      <a:lnTo>
                        <a:pt x="126" y="268"/>
                      </a:lnTo>
                      <a:lnTo>
                        <a:pt x="126" y="267"/>
                      </a:lnTo>
                      <a:lnTo>
                        <a:pt x="126" y="266"/>
                      </a:lnTo>
                      <a:lnTo>
                        <a:pt x="126" y="265"/>
                      </a:lnTo>
                      <a:lnTo>
                        <a:pt x="126" y="264"/>
                      </a:lnTo>
                      <a:lnTo>
                        <a:pt x="125" y="264"/>
                      </a:lnTo>
                      <a:lnTo>
                        <a:pt x="125" y="263"/>
                      </a:lnTo>
                      <a:lnTo>
                        <a:pt x="124" y="262"/>
                      </a:lnTo>
                      <a:lnTo>
                        <a:pt x="124" y="261"/>
                      </a:lnTo>
                      <a:lnTo>
                        <a:pt x="123" y="261"/>
                      </a:lnTo>
                      <a:lnTo>
                        <a:pt x="123" y="260"/>
                      </a:lnTo>
                      <a:lnTo>
                        <a:pt x="122" y="260"/>
                      </a:lnTo>
                      <a:lnTo>
                        <a:pt x="122" y="259"/>
                      </a:lnTo>
                      <a:lnTo>
                        <a:pt x="121" y="259"/>
                      </a:lnTo>
                      <a:lnTo>
                        <a:pt x="121" y="258"/>
                      </a:lnTo>
                      <a:lnTo>
                        <a:pt x="121" y="257"/>
                      </a:lnTo>
                      <a:lnTo>
                        <a:pt x="121" y="256"/>
                      </a:lnTo>
                      <a:lnTo>
                        <a:pt x="121" y="254"/>
                      </a:lnTo>
                      <a:lnTo>
                        <a:pt x="122" y="254"/>
                      </a:lnTo>
                      <a:lnTo>
                        <a:pt x="123" y="254"/>
                      </a:lnTo>
                      <a:lnTo>
                        <a:pt x="124" y="254"/>
                      </a:lnTo>
                      <a:lnTo>
                        <a:pt x="126" y="254"/>
                      </a:lnTo>
                      <a:lnTo>
                        <a:pt x="128" y="254"/>
                      </a:lnTo>
                      <a:lnTo>
                        <a:pt x="129" y="256"/>
                      </a:lnTo>
                      <a:lnTo>
                        <a:pt x="131" y="256"/>
                      </a:lnTo>
                      <a:lnTo>
                        <a:pt x="134" y="256"/>
                      </a:lnTo>
                      <a:lnTo>
                        <a:pt x="136" y="256"/>
                      </a:lnTo>
                      <a:lnTo>
                        <a:pt x="139" y="256"/>
                      </a:lnTo>
                      <a:lnTo>
                        <a:pt x="140" y="256"/>
                      </a:lnTo>
                      <a:lnTo>
                        <a:pt x="142" y="256"/>
                      </a:lnTo>
                      <a:lnTo>
                        <a:pt x="143" y="256"/>
                      </a:lnTo>
                      <a:lnTo>
                        <a:pt x="143" y="257"/>
                      </a:lnTo>
                      <a:lnTo>
                        <a:pt x="144" y="257"/>
                      </a:lnTo>
                      <a:lnTo>
                        <a:pt x="145" y="257"/>
                      </a:lnTo>
                      <a:lnTo>
                        <a:pt x="145" y="258"/>
                      </a:lnTo>
                      <a:lnTo>
                        <a:pt x="146" y="258"/>
                      </a:lnTo>
                      <a:lnTo>
                        <a:pt x="146" y="257"/>
                      </a:lnTo>
                      <a:lnTo>
                        <a:pt x="148" y="256"/>
                      </a:lnTo>
                      <a:lnTo>
                        <a:pt x="149" y="256"/>
                      </a:lnTo>
                      <a:lnTo>
                        <a:pt x="152" y="253"/>
                      </a:lnTo>
                      <a:lnTo>
                        <a:pt x="154" y="252"/>
                      </a:lnTo>
                      <a:lnTo>
                        <a:pt x="157" y="251"/>
                      </a:lnTo>
                      <a:lnTo>
                        <a:pt x="159" y="250"/>
                      </a:lnTo>
                      <a:lnTo>
                        <a:pt x="161" y="249"/>
                      </a:lnTo>
                      <a:lnTo>
                        <a:pt x="164" y="247"/>
                      </a:lnTo>
                      <a:lnTo>
                        <a:pt x="166" y="246"/>
                      </a:lnTo>
                      <a:lnTo>
                        <a:pt x="168" y="245"/>
                      </a:lnTo>
                      <a:lnTo>
                        <a:pt x="170" y="243"/>
                      </a:lnTo>
                      <a:lnTo>
                        <a:pt x="173" y="242"/>
                      </a:lnTo>
                      <a:lnTo>
                        <a:pt x="174" y="241"/>
                      </a:lnTo>
                      <a:lnTo>
                        <a:pt x="179" y="239"/>
                      </a:lnTo>
                      <a:lnTo>
                        <a:pt x="182" y="237"/>
                      </a:lnTo>
                      <a:lnTo>
                        <a:pt x="186" y="234"/>
                      </a:lnTo>
                      <a:lnTo>
                        <a:pt x="188" y="233"/>
                      </a:lnTo>
                      <a:lnTo>
                        <a:pt x="190" y="232"/>
                      </a:lnTo>
                      <a:lnTo>
                        <a:pt x="193" y="230"/>
                      </a:lnTo>
                      <a:lnTo>
                        <a:pt x="196" y="229"/>
                      </a:lnTo>
                      <a:lnTo>
                        <a:pt x="197" y="229"/>
                      </a:lnTo>
                      <a:lnTo>
                        <a:pt x="198" y="228"/>
                      </a:lnTo>
                      <a:lnTo>
                        <a:pt x="200" y="227"/>
                      </a:lnTo>
                      <a:lnTo>
                        <a:pt x="202" y="226"/>
                      </a:lnTo>
                      <a:lnTo>
                        <a:pt x="204" y="225"/>
                      </a:lnTo>
                      <a:lnTo>
                        <a:pt x="205" y="224"/>
                      </a:lnTo>
                      <a:lnTo>
                        <a:pt x="206" y="224"/>
                      </a:lnTo>
                      <a:lnTo>
                        <a:pt x="206" y="223"/>
                      </a:lnTo>
                      <a:lnTo>
                        <a:pt x="207" y="223"/>
                      </a:lnTo>
                      <a:lnTo>
                        <a:pt x="207" y="224"/>
                      </a:lnTo>
                      <a:lnTo>
                        <a:pt x="208" y="223"/>
                      </a:lnTo>
                      <a:lnTo>
                        <a:pt x="209" y="223"/>
                      </a:lnTo>
                      <a:lnTo>
                        <a:pt x="209" y="222"/>
                      </a:lnTo>
                      <a:lnTo>
                        <a:pt x="209" y="221"/>
                      </a:lnTo>
                      <a:lnTo>
                        <a:pt x="209" y="220"/>
                      </a:lnTo>
                      <a:lnTo>
                        <a:pt x="209" y="219"/>
                      </a:lnTo>
                      <a:lnTo>
                        <a:pt x="208" y="218"/>
                      </a:lnTo>
                      <a:lnTo>
                        <a:pt x="208" y="216"/>
                      </a:lnTo>
                      <a:lnTo>
                        <a:pt x="208" y="215"/>
                      </a:lnTo>
                      <a:lnTo>
                        <a:pt x="207" y="215"/>
                      </a:lnTo>
                      <a:lnTo>
                        <a:pt x="207" y="214"/>
                      </a:lnTo>
                      <a:lnTo>
                        <a:pt x="208" y="213"/>
                      </a:lnTo>
                      <a:lnTo>
                        <a:pt x="208" y="212"/>
                      </a:lnTo>
                      <a:lnTo>
                        <a:pt x="208" y="211"/>
                      </a:lnTo>
                      <a:lnTo>
                        <a:pt x="209" y="210"/>
                      </a:lnTo>
                      <a:lnTo>
                        <a:pt x="210" y="208"/>
                      </a:lnTo>
                      <a:lnTo>
                        <a:pt x="211" y="207"/>
                      </a:lnTo>
                      <a:lnTo>
                        <a:pt x="213" y="205"/>
                      </a:lnTo>
                      <a:lnTo>
                        <a:pt x="215" y="204"/>
                      </a:lnTo>
                      <a:lnTo>
                        <a:pt x="216" y="202"/>
                      </a:lnTo>
                      <a:lnTo>
                        <a:pt x="218" y="200"/>
                      </a:lnTo>
                      <a:lnTo>
                        <a:pt x="218" y="199"/>
                      </a:lnTo>
                      <a:lnTo>
                        <a:pt x="220" y="198"/>
                      </a:lnTo>
                      <a:lnTo>
                        <a:pt x="220" y="196"/>
                      </a:lnTo>
                      <a:lnTo>
                        <a:pt x="221" y="195"/>
                      </a:lnTo>
                      <a:lnTo>
                        <a:pt x="222" y="193"/>
                      </a:lnTo>
                      <a:lnTo>
                        <a:pt x="223" y="192"/>
                      </a:lnTo>
                      <a:lnTo>
                        <a:pt x="224" y="191"/>
                      </a:lnTo>
                      <a:lnTo>
                        <a:pt x="225" y="189"/>
                      </a:lnTo>
                      <a:lnTo>
                        <a:pt x="226" y="188"/>
                      </a:lnTo>
                      <a:lnTo>
                        <a:pt x="227" y="188"/>
                      </a:lnTo>
                      <a:lnTo>
                        <a:pt x="227" y="187"/>
                      </a:lnTo>
                      <a:lnTo>
                        <a:pt x="236" y="179"/>
                      </a:lnTo>
                      <a:lnTo>
                        <a:pt x="240" y="174"/>
                      </a:lnTo>
                      <a:lnTo>
                        <a:pt x="248" y="166"/>
                      </a:lnTo>
                      <a:lnTo>
                        <a:pt x="266" y="147"/>
                      </a:lnTo>
                      <a:lnTo>
                        <a:pt x="271" y="143"/>
                      </a:lnTo>
                      <a:lnTo>
                        <a:pt x="273" y="142"/>
                      </a:lnTo>
                      <a:lnTo>
                        <a:pt x="280" y="133"/>
                      </a:lnTo>
                      <a:lnTo>
                        <a:pt x="296" y="117"/>
                      </a:lnTo>
                      <a:lnTo>
                        <a:pt x="304" y="108"/>
                      </a:lnTo>
                      <a:lnTo>
                        <a:pt x="308" y="104"/>
                      </a:lnTo>
                      <a:lnTo>
                        <a:pt x="310" y="103"/>
                      </a:lnTo>
                      <a:lnTo>
                        <a:pt x="315" y="97"/>
                      </a:lnTo>
                      <a:lnTo>
                        <a:pt x="321" y="91"/>
                      </a:lnTo>
                      <a:lnTo>
                        <a:pt x="325" y="87"/>
                      </a:lnTo>
                      <a:lnTo>
                        <a:pt x="333" y="79"/>
                      </a:lnTo>
                      <a:lnTo>
                        <a:pt x="336" y="75"/>
                      </a:lnTo>
                      <a:lnTo>
                        <a:pt x="337" y="74"/>
                      </a:lnTo>
                      <a:lnTo>
                        <a:pt x="341" y="70"/>
                      </a:lnTo>
                      <a:lnTo>
                        <a:pt x="345" y="66"/>
                      </a:lnTo>
                      <a:lnTo>
                        <a:pt x="346" y="66"/>
                      </a:lnTo>
                      <a:lnTo>
                        <a:pt x="346" y="65"/>
                      </a:lnTo>
                      <a:lnTo>
                        <a:pt x="346" y="64"/>
                      </a:lnTo>
                      <a:lnTo>
                        <a:pt x="346" y="63"/>
                      </a:lnTo>
                      <a:lnTo>
                        <a:pt x="346" y="62"/>
                      </a:lnTo>
                      <a:lnTo>
                        <a:pt x="346" y="60"/>
                      </a:lnTo>
                      <a:lnTo>
                        <a:pt x="346" y="58"/>
                      </a:lnTo>
                      <a:lnTo>
                        <a:pt x="346" y="57"/>
                      </a:lnTo>
                      <a:lnTo>
                        <a:pt x="346" y="56"/>
                      </a:lnTo>
                      <a:lnTo>
                        <a:pt x="346" y="50"/>
                      </a:lnTo>
                      <a:lnTo>
                        <a:pt x="347" y="44"/>
                      </a:lnTo>
                      <a:lnTo>
                        <a:pt x="347" y="38"/>
                      </a:lnTo>
                      <a:lnTo>
                        <a:pt x="347" y="36"/>
                      </a:lnTo>
                      <a:lnTo>
                        <a:pt x="347" y="33"/>
                      </a:lnTo>
                      <a:lnTo>
                        <a:pt x="347" y="31"/>
                      </a:lnTo>
                      <a:lnTo>
                        <a:pt x="347" y="30"/>
                      </a:lnTo>
                      <a:lnTo>
                        <a:pt x="348" y="29"/>
                      </a:lnTo>
                      <a:lnTo>
                        <a:pt x="350" y="27"/>
                      </a:lnTo>
                      <a:lnTo>
                        <a:pt x="352" y="25"/>
                      </a:lnTo>
                      <a:lnTo>
                        <a:pt x="353" y="24"/>
                      </a:lnTo>
                      <a:lnTo>
                        <a:pt x="355" y="21"/>
                      </a:lnTo>
                      <a:lnTo>
                        <a:pt x="356" y="19"/>
                      </a:lnTo>
                      <a:lnTo>
                        <a:pt x="357" y="19"/>
                      </a:lnTo>
                      <a:lnTo>
                        <a:pt x="358" y="19"/>
                      </a:lnTo>
                      <a:lnTo>
                        <a:pt x="359" y="19"/>
                      </a:lnTo>
                      <a:lnTo>
                        <a:pt x="360" y="19"/>
                      </a:lnTo>
                      <a:lnTo>
                        <a:pt x="361" y="19"/>
                      </a:lnTo>
                      <a:lnTo>
                        <a:pt x="361" y="18"/>
                      </a:lnTo>
                      <a:lnTo>
                        <a:pt x="361" y="17"/>
                      </a:lnTo>
                      <a:lnTo>
                        <a:pt x="362" y="17"/>
                      </a:lnTo>
                      <a:lnTo>
                        <a:pt x="362" y="16"/>
                      </a:lnTo>
                      <a:lnTo>
                        <a:pt x="363" y="17"/>
                      </a:lnTo>
                      <a:lnTo>
                        <a:pt x="364" y="17"/>
                      </a:lnTo>
                      <a:lnTo>
                        <a:pt x="365" y="17"/>
                      </a:lnTo>
                      <a:lnTo>
                        <a:pt x="366" y="17"/>
                      </a:lnTo>
                      <a:lnTo>
                        <a:pt x="366" y="18"/>
                      </a:lnTo>
                      <a:lnTo>
                        <a:pt x="367" y="17"/>
                      </a:lnTo>
                      <a:lnTo>
                        <a:pt x="367" y="16"/>
                      </a:lnTo>
                      <a:lnTo>
                        <a:pt x="367" y="15"/>
                      </a:lnTo>
                      <a:lnTo>
                        <a:pt x="367" y="14"/>
                      </a:lnTo>
                      <a:lnTo>
                        <a:pt x="368" y="13"/>
                      </a:lnTo>
                      <a:lnTo>
                        <a:pt x="370" y="12"/>
                      </a:lnTo>
                      <a:lnTo>
                        <a:pt x="371" y="11"/>
                      </a:lnTo>
                      <a:lnTo>
                        <a:pt x="371" y="10"/>
                      </a:lnTo>
                      <a:lnTo>
                        <a:pt x="371" y="9"/>
                      </a:lnTo>
                      <a:lnTo>
                        <a:pt x="370" y="9"/>
                      </a:lnTo>
                      <a:lnTo>
                        <a:pt x="370" y="8"/>
                      </a:lnTo>
                      <a:lnTo>
                        <a:pt x="368" y="8"/>
                      </a:lnTo>
                      <a:lnTo>
                        <a:pt x="368" y="7"/>
                      </a:lnTo>
                      <a:lnTo>
                        <a:pt x="370" y="7"/>
                      </a:lnTo>
                      <a:lnTo>
                        <a:pt x="370" y="8"/>
                      </a:lnTo>
                      <a:lnTo>
                        <a:pt x="371" y="8"/>
                      </a:lnTo>
                      <a:lnTo>
                        <a:pt x="371" y="9"/>
                      </a:lnTo>
                      <a:lnTo>
                        <a:pt x="372" y="9"/>
                      </a:lnTo>
                      <a:lnTo>
                        <a:pt x="373" y="9"/>
                      </a:lnTo>
                      <a:lnTo>
                        <a:pt x="373" y="10"/>
                      </a:lnTo>
                      <a:lnTo>
                        <a:pt x="374" y="10"/>
                      </a:lnTo>
                      <a:lnTo>
                        <a:pt x="375" y="10"/>
                      </a:lnTo>
                      <a:lnTo>
                        <a:pt x="376" y="10"/>
                      </a:lnTo>
                      <a:lnTo>
                        <a:pt x="376" y="11"/>
                      </a:lnTo>
                      <a:lnTo>
                        <a:pt x="377" y="11"/>
                      </a:lnTo>
                      <a:lnTo>
                        <a:pt x="378" y="11"/>
                      </a:lnTo>
                      <a:lnTo>
                        <a:pt x="379" y="12"/>
                      </a:lnTo>
                      <a:lnTo>
                        <a:pt x="380" y="12"/>
                      </a:lnTo>
                      <a:lnTo>
                        <a:pt x="381" y="13"/>
                      </a:lnTo>
                      <a:lnTo>
                        <a:pt x="382" y="14"/>
                      </a:lnTo>
                      <a:lnTo>
                        <a:pt x="383" y="14"/>
                      </a:lnTo>
                      <a:lnTo>
                        <a:pt x="383" y="15"/>
                      </a:lnTo>
                      <a:lnTo>
                        <a:pt x="384" y="16"/>
                      </a:lnTo>
                      <a:lnTo>
                        <a:pt x="384" y="17"/>
                      </a:lnTo>
                      <a:lnTo>
                        <a:pt x="384" y="18"/>
                      </a:lnTo>
                      <a:lnTo>
                        <a:pt x="384" y="19"/>
                      </a:lnTo>
                      <a:lnTo>
                        <a:pt x="384" y="20"/>
                      </a:lnTo>
                      <a:lnTo>
                        <a:pt x="385" y="21"/>
                      </a:lnTo>
                      <a:lnTo>
                        <a:pt x="385" y="23"/>
                      </a:lnTo>
                      <a:lnTo>
                        <a:pt x="386" y="24"/>
                      </a:lnTo>
                      <a:lnTo>
                        <a:pt x="387" y="24"/>
                      </a:lnTo>
                      <a:lnTo>
                        <a:pt x="389" y="25"/>
                      </a:lnTo>
                      <a:lnTo>
                        <a:pt x="390" y="25"/>
                      </a:lnTo>
                      <a:lnTo>
                        <a:pt x="391" y="25"/>
                      </a:lnTo>
                      <a:lnTo>
                        <a:pt x="392" y="25"/>
                      </a:lnTo>
                      <a:lnTo>
                        <a:pt x="393" y="25"/>
                      </a:lnTo>
                      <a:lnTo>
                        <a:pt x="393" y="24"/>
                      </a:lnTo>
                      <a:lnTo>
                        <a:pt x="394" y="24"/>
                      </a:lnTo>
                      <a:lnTo>
                        <a:pt x="395" y="24"/>
                      </a:lnTo>
                      <a:lnTo>
                        <a:pt x="396" y="24"/>
                      </a:lnTo>
                      <a:lnTo>
                        <a:pt x="395" y="23"/>
                      </a:lnTo>
                      <a:lnTo>
                        <a:pt x="396" y="23"/>
                      </a:lnTo>
                      <a:lnTo>
                        <a:pt x="397" y="23"/>
                      </a:lnTo>
                      <a:lnTo>
                        <a:pt x="397" y="21"/>
                      </a:lnTo>
                      <a:lnTo>
                        <a:pt x="398" y="21"/>
                      </a:lnTo>
                      <a:lnTo>
                        <a:pt x="399" y="21"/>
                      </a:lnTo>
                      <a:lnTo>
                        <a:pt x="399" y="20"/>
                      </a:lnTo>
                      <a:lnTo>
                        <a:pt x="399" y="19"/>
                      </a:lnTo>
                      <a:lnTo>
                        <a:pt x="400" y="19"/>
                      </a:lnTo>
                      <a:lnTo>
                        <a:pt x="400" y="18"/>
                      </a:lnTo>
                      <a:lnTo>
                        <a:pt x="401" y="18"/>
                      </a:lnTo>
                      <a:lnTo>
                        <a:pt x="401" y="17"/>
                      </a:lnTo>
                      <a:lnTo>
                        <a:pt x="402" y="17"/>
                      </a:lnTo>
                      <a:lnTo>
                        <a:pt x="402" y="16"/>
                      </a:lnTo>
                      <a:lnTo>
                        <a:pt x="401" y="16"/>
                      </a:lnTo>
                      <a:lnTo>
                        <a:pt x="402" y="15"/>
                      </a:lnTo>
                      <a:lnTo>
                        <a:pt x="402" y="14"/>
                      </a:lnTo>
                      <a:lnTo>
                        <a:pt x="403" y="14"/>
                      </a:lnTo>
                      <a:lnTo>
                        <a:pt x="403" y="13"/>
                      </a:lnTo>
                      <a:lnTo>
                        <a:pt x="404" y="13"/>
                      </a:lnTo>
                      <a:lnTo>
                        <a:pt x="404" y="12"/>
                      </a:lnTo>
                      <a:lnTo>
                        <a:pt x="404" y="11"/>
                      </a:lnTo>
                      <a:lnTo>
                        <a:pt x="404" y="10"/>
                      </a:lnTo>
                      <a:lnTo>
                        <a:pt x="404" y="9"/>
                      </a:lnTo>
                      <a:lnTo>
                        <a:pt x="405" y="8"/>
                      </a:lnTo>
                      <a:lnTo>
                        <a:pt x="405" y="7"/>
                      </a:lnTo>
                      <a:lnTo>
                        <a:pt x="406" y="6"/>
                      </a:lnTo>
                      <a:lnTo>
                        <a:pt x="406" y="5"/>
                      </a:lnTo>
                      <a:lnTo>
                        <a:pt x="408" y="5"/>
                      </a:lnTo>
                      <a:lnTo>
                        <a:pt x="408" y="4"/>
                      </a:lnTo>
                      <a:lnTo>
                        <a:pt x="409" y="2"/>
                      </a:lnTo>
                      <a:lnTo>
                        <a:pt x="409" y="1"/>
                      </a:lnTo>
                      <a:lnTo>
                        <a:pt x="410" y="1"/>
                      </a:lnTo>
                      <a:lnTo>
                        <a:pt x="411" y="0"/>
                      </a:lnTo>
                      <a:lnTo>
                        <a:pt x="412" y="0"/>
                      </a:lnTo>
                      <a:lnTo>
                        <a:pt x="413" y="0"/>
                      </a:lnTo>
                      <a:lnTo>
                        <a:pt x="412" y="0"/>
                      </a:lnTo>
                      <a:lnTo>
                        <a:pt x="413" y="1"/>
                      </a:lnTo>
                      <a:lnTo>
                        <a:pt x="414" y="1"/>
                      </a:lnTo>
                      <a:lnTo>
                        <a:pt x="414" y="2"/>
                      </a:lnTo>
                      <a:lnTo>
                        <a:pt x="415" y="2"/>
                      </a:lnTo>
                      <a:lnTo>
                        <a:pt x="415" y="4"/>
                      </a:lnTo>
                      <a:lnTo>
                        <a:pt x="415" y="5"/>
                      </a:lnTo>
                      <a:lnTo>
                        <a:pt x="416" y="5"/>
                      </a:lnTo>
                      <a:lnTo>
                        <a:pt x="416" y="6"/>
                      </a:lnTo>
                      <a:lnTo>
                        <a:pt x="417" y="6"/>
                      </a:lnTo>
                      <a:lnTo>
                        <a:pt x="417" y="7"/>
                      </a:lnTo>
                      <a:lnTo>
                        <a:pt x="418" y="7"/>
                      </a:lnTo>
                      <a:lnTo>
                        <a:pt x="418" y="8"/>
                      </a:lnTo>
                      <a:lnTo>
                        <a:pt x="419" y="9"/>
                      </a:lnTo>
                      <a:lnTo>
                        <a:pt x="420" y="9"/>
                      </a:lnTo>
                      <a:lnTo>
                        <a:pt x="420" y="10"/>
                      </a:lnTo>
                      <a:lnTo>
                        <a:pt x="421" y="10"/>
                      </a:lnTo>
                      <a:lnTo>
                        <a:pt x="421" y="11"/>
                      </a:lnTo>
                      <a:lnTo>
                        <a:pt x="422" y="11"/>
                      </a:lnTo>
                      <a:lnTo>
                        <a:pt x="423" y="11"/>
                      </a:lnTo>
                      <a:lnTo>
                        <a:pt x="423" y="12"/>
                      </a:lnTo>
                      <a:lnTo>
                        <a:pt x="424" y="12"/>
                      </a:lnTo>
                      <a:lnTo>
                        <a:pt x="425" y="12"/>
                      </a:lnTo>
                      <a:lnTo>
                        <a:pt x="425" y="13"/>
                      </a:lnTo>
                      <a:lnTo>
                        <a:pt x="426" y="13"/>
                      </a:lnTo>
                      <a:lnTo>
                        <a:pt x="426" y="12"/>
                      </a:lnTo>
                      <a:lnTo>
                        <a:pt x="428" y="12"/>
                      </a:lnTo>
                      <a:lnTo>
                        <a:pt x="428" y="13"/>
                      </a:lnTo>
                      <a:lnTo>
                        <a:pt x="429" y="13"/>
                      </a:lnTo>
                      <a:lnTo>
                        <a:pt x="430" y="13"/>
                      </a:lnTo>
                      <a:lnTo>
                        <a:pt x="431" y="13"/>
                      </a:lnTo>
                      <a:lnTo>
                        <a:pt x="431" y="14"/>
                      </a:lnTo>
                      <a:lnTo>
                        <a:pt x="432" y="14"/>
                      </a:lnTo>
                      <a:lnTo>
                        <a:pt x="433" y="14"/>
                      </a:lnTo>
                      <a:lnTo>
                        <a:pt x="434" y="14"/>
                      </a:lnTo>
                      <a:lnTo>
                        <a:pt x="434" y="13"/>
                      </a:lnTo>
                      <a:lnTo>
                        <a:pt x="434" y="12"/>
                      </a:lnTo>
                      <a:lnTo>
                        <a:pt x="434" y="11"/>
                      </a:lnTo>
                      <a:lnTo>
                        <a:pt x="434" y="12"/>
                      </a:lnTo>
                      <a:lnTo>
                        <a:pt x="435" y="12"/>
                      </a:lnTo>
                      <a:lnTo>
                        <a:pt x="435" y="13"/>
                      </a:lnTo>
                      <a:lnTo>
                        <a:pt x="436" y="13"/>
                      </a:lnTo>
                      <a:lnTo>
                        <a:pt x="436" y="14"/>
                      </a:lnTo>
                      <a:lnTo>
                        <a:pt x="436" y="13"/>
                      </a:lnTo>
                      <a:lnTo>
                        <a:pt x="437" y="13"/>
                      </a:lnTo>
                      <a:lnTo>
                        <a:pt x="438" y="12"/>
                      </a:lnTo>
                      <a:lnTo>
                        <a:pt x="439" y="12"/>
                      </a:lnTo>
                      <a:lnTo>
                        <a:pt x="440" y="12"/>
                      </a:lnTo>
                      <a:lnTo>
                        <a:pt x="441" y="11"/>
                      </a:lnTo>
                      <a:lnTo>
                        <a:pt x="442" y="11"/>
                      </a:lnTo>
                      <a:lnTo>
                        <a:pt x="442" y="10"/>
                      </a:lnTo>
                      <a:lnTo>
                        <a:pt x="443" y="10"/>
                      </a:lnTo>
                      <a:lnTo>
                        <a:pt x="443" y="9"/>
                      </a:lnTo>
                      <a:lnTo>
                        <a:pt x="444" y="9"/>
                      </a:lnTo>
                      <a:lnTo>
                        <a:pt x="444" y="8"/>
                      </a:lnTo>
                      <a:lnTo>
                        <a:pt x="445" y="8"/>
                      </a:lnTo>
                      <a:lnTo>
                        <a:pt x="445" y="7"/>
                      </a:lnTo>
                      <a:lnTo>
                        <a:pt x="447" y="7"/>
                      </a:lnTo>
                      <a:lnTo>
                        <a:pt x="447" y="6"/>
                      </a:lnTo>
                      <a:lnTo>
                        <a:pt x="448" y="6"/>
                      </a:lnTo>
                      <a:lnTo>
                        <a:pt x="448" y="5"/>
                      </a:lnTo>
                      <a:lnTo>
                        <a:pt x="449" y="5"/>
                      </a:lnTo>
                      <a:lnTo>
                        <a:pt x="449" y="4"/>
                      </a:lnTo>
                      <a:lnTo>
                        <a:pt x="450" y="4"/>
                      </a:lnTo>
                      <a:lnTo>
                        <a:pt x="450" y="2"/>
                      </a:lnTo>
                      <a:lnTo>
                        <a:pt x="451" y="2"/>
                      </a:lnTo>
                      <a:lnTo>
                        <a:pt x="452" y="2"/>
                      </a:lnTo>
                      <a:lnTo>
                        <a:pt x="453" y="2"/>
                      </a:lnTo>
                      <a:lnTo>
                        <a:pt x="454" y="2"/>
                      </a:lnTo>
                      <a:lnTo>
                        <a:pt x="455" y="2"/>
                      </a:lnTo>
                      <a:lnTo>
                        <a:pt x="455" y="4"/>
                      </a:lnTo>
                      <a:lnTo>
                        <a:pt x="456" y="4"/>
                      </a:lnTo>
                      <a:lnTo>
                        <a:pt x="457" y="5"/>
                      </a:lnTo>
                      <a:lnTo>
                        <a:pt x="458" y="5"/>
                      </a:lnTo>
                      <a:lnTo>
                        <a:pt x="458" y="6"/>
                      </a:lnTo>
                      <a:lnTo>
                        <a:pt x="459" y="6"/>
                      </a:lnTo>
                      <a:lnTo>
                        <a:pt x="460" y="7"/>
                      </a:lnTo>
                      <a:lnTo>
                        <a:pt x="461" y="8"/>
                      </a:lnTo>
                      <a:lnTo>
                        <a:pt x="462" y="8"/>
                      </a:lnTo>
                      <a:lnTo>
                        <a:pt x="462" y="9"/>
                      </a:lnTo>
                      <a:lnTo>
                        <a:pt x="463" y="9"/>
                      </a:lnTo>
                      <a:lnTo>
                        <a:pt x="463" y="10"/>
                      </a:lnTo>
                      <a:lnTo>
                        <a:pt x="464" y="10"/>
                      </a:lnTo>
                      <a:lnTo>
                        <a:pt x="466" y="11"/>
                      </a:lnTo>
                      <a:lnTo>
                        <a:pt x="467" y="11"/>
                      </a:lnTo>
                      <a:lnTo>
                        <a:pt x="467" y="12"/>
                      </a:lnTo>
                      <a:lnTo>
                        <a:pt x="468" y="12"/>
                      </a:lnTo>
                      <a:lnTo>
                        <a:pt x="469" y="13"/>
                      </a:lnTo>
                      <a:lnTo>
                        <a:pt x="470" y="13"/>
                      </a:lnTo>
                      <a:lnTo>
                        <a:pt x="470" y="14"/>
                      </a:lnTo>
                      <a:lnTo>
                        <a:pt x="471" y="14"/>
                      </a:lnTo>
                      <a:lnTo>
                        <a:pt x="472" y="14"/>
                      </a:lnTo>
                      <a:lnTo>
                        <a:pt x="472" y="15"/>
                      </a:lnTo>
                      <a:lnTo>
                        <a:pt x="473" y="15"/>
                      </a:lnTo>
                      <a:lnTo>
                        <a:pt x="473" y="16"/>
                      </a:lnTo>
                      <a:lnTo>
                        <a:pt x="474" y="16"/>
                      </a:lnTo>
                      <a:lnTo>
                        <a:pt x="475" y="16"/>
                      </a:lnTo>
                      <a:lnTo>
                        <a:pt x="475" y="17"/>
                      </a:lnTo>
                      <a:lnTo>
                        <a:pt x="476" y="17"/>
                      </a:lnTo>
                      <a:lnTo>
                        <a:pt x="477" y="17"/>
                      </a:lnTo>
                      <a:lnTo>
                        <a:pt x="477" y="18"/>
                      </a:lnTo>
                      <a:lnTo>
                        <a:pt x="478" y="18"/>
                      </a:lnTo>
                      <a:lnTo>
                        <a:pt x="479" y="18"/>
                      </a:lnTo>
                      <a:lnTo>
                        <a:pt x="479" y="19"/>
                      </a:lnTo>
                      <a:lnTo>
                        <a:pt x="480" y="19"/>
                      </a:lnTo>
                      <a:lnTo>
                        <a:pt x="481" y="19"/>
                      </a:lnTo>
                      <a:lnTo>
                        <a:pt x="482" y="19"/>
                      </a:lnTo>
                      <a:lnTo>
                        <a:pt x="483" y="19"/>
                      </a:lnTo>
                      <a:lnTo>
                        <a:pt x="484" y="19"/>
                      </a:lnTo>
                      <a:lnTo>
                        <a:pt x="486" y="20"/>
                      </a:lnTo>
                      <a:lnTo>
                        <a:pt x="487" y="20"/>
                      </a:lnTo>
                      <a:lnTo>
                        <a:pt x="488" y="20"/>
                      </a:lnTo>
                      <a:lnTo>
                        <a:pt x="488" y="21"/>
                      </a:lnTo>
                      <a:lnTo>
                        <a:pt x="489" y="21"/>
                      </a:lnTo>
                      <a:lnTo>
                        <a:pt x="490" y="21"/>
                      </a:lnTo>
                      <a:lnTo>
                        <a:pt x="491" y="21"/>
                      </a:lnTo>
                      <a:lnTo>
                        <a:pt x="491" y="23"/>
                      </a:lnTo>
                      <a:lnTo>
                        <a:pt x="492" y="23"/>
                      </a:lnTo>
                      <a:lnTo>
                        <a:pt x="493" y="23"/>
                      </a:lnTo>
                      <a:lnTo>
                        <a:pt x="494" y="24"/>
                      </a:lnTo>
                      <a:lnTo>
                        <a:pt x="495" y="24"/>
                      </a:lnTo>
                      <a:lnTo>
                        <a:pt x="496" y="24"/>
                      </a:lnTo>
                      <a:lnTo>
                        <a:pt x="497" y="24"/>
                      </a:lnTo>
                      <a:lnTo>
                        <a:pt x="497" y="25"/>
                      </a:lnTo>
                      <a:lnTo>
                        <a:pt x="498" y="25"/>
                      </a:lnTo>
                      <a:lnTo>
                        <a:pt x="499" y="26"/>
                      </a:lnTo>
                      <a:lnTo>
                        <a:pt x="500" y="26"/>
                      </a:lnTo>
                      <a:lnTo>
                        <a:pt x="500" y="27"/>
                      </a:lnTo>
                      <a:lnTo>
                        <a:pt x="501" y="27"/>
                      </a:lnTo>
                      <a:lnTo>
                        <a:pt x="502" y="27"/>
                      </a:lnTo>
                      <a:lnTo>
                        <a:pt x="502" y="28"/>
                      </a:lnTo>
                      <a:lnTo>
                        <a:pt x="502" y="29"/>
                      </a:lnTo>
                      <a:lnTo>
                        <a:pt x="503" y="29"/>
                      </a:lnTo>
                      <a:lnTo>
                        <a:pt x="505" y="30"/>
                      </a:lnTo>
                      <a:lnTo>
                        <a:pt x="505" y="29"/>
                      </a:lnTo>
                      <a:lnTo>
                        <a:pt x="505" y="30"/>
                      </a:lnTo>
                      <a:lnTo>
                        <a:pt x="506" y="30"/>
                      </a:lnTo>
                      <a:lnTo>
                        <a:pt x="507" y="30"/>
                      </a:lnTo>
                      <a:lnTo>
                        <a:pt x="507" y="31"/>
                      </a:lnTo>
                      <a:lnTo>
                        <a:pt x="508" y="31"/>
                      </a:lnTo>
                      <a:lnTo>
                        <a:pt x="509" y="31"/>
                      </a:lnTo>
                      <a:lnTo>
                        <a:pt x="510" y="32"/>
                      </a:lnTo>
                      <a:lnTo>
                        <a:pt x="510" y="33"/>
                      </a:lnTo>
                      <a:lnTo>
                        <a:pt x="511" y="33"/>
                      </a:lnTo>
                      <a:lnTo>
                        <a:pt x="511" y="34"/>
                      </a:lnTo>
                      <a:lnTo>
                        <a:pt x="512" y="35"/>
                      </a:lnTo>
                      <a:lnTo>
                        <a:pt x="513" y="35"/>
                      </a:lnTo>
                      <a:lnTo>
                        <a:pt x="514" y="35"/>
                      </a:lnTo>
                      <a:lnTo>
                        <a:pt x="514" y="36"/>
                      </a:lnTo>
                      <a:lnTo>
                        <a:pt x="515" y="37"/>
                      </a:lnTo>
                      <a:lnTo>
                        <a:pt x="516" y="37"/>
                      </a:lnTo>
                      <a:lnTo>
                        <a:pt x="517" y="37"/>
                      </a:lnTo>
                      <a:lnTo>
                        <a:pt x="517" y="38"/>
                      </a:lnTo>
                      <a:lnTo>
                        <a:pt x="518" y="38"/>
                      </a:lnTo>
                      <a:lnTo>
                        <a:pt x="519" y="39"/>
                      </a:lnTo>
                      <a:lnTo>
                        <a:pt x="520" y="39"/>
                      </a:lnTo>
                      <a:lnTo>
                        <a:pt x="520" y="40"/>
                      </a:lnTo>
                      <a:lnTo>
                        <a:pt x="521" y="41"/>
                      </a:lnTo>
                      <a:lnTo>
                        <a:pt x="522" y="41"/>
                      </a:lnTo>
                      <a:lnTo>
                        <a:pt x="522" y="43"/>
                      </a:lnTo>
                      <a:lnTo>
                        <a:pt x="523" y="43"/>
                      </a:lnTo>
                      <a:lnTo>
                        <a:pt x="525" y="43"/>
                      </a:lnTo>
                      <a:lnTo>
                        <a:pt x="525" y="44"/>
                      </a:lnTo>
                      <a:lnTo>
                        <a:pt x="526" y="44"/>
                      </a:lnTo>
                      <a:lnTo>
                        <a:pt x="526" y="45"/>
                      </a:lnTo>
                      <a:lnTo>
                        <a:pt x="527" y="45"/>
                      </a:lnTo>
                      <a:lnTo>
                        <a:pt x="528" y="45"/>
                      </a:lnTo>
                      <a:lnTo>
                        <a:pt x="528" y="46"/>
                      </a:lnTo>
                      <a:lnTo>
                        <a:pt x="529" y="46"/>
                      </a:lnTo>
                      <a:lnTo>
                        <a:pt x="530" y="46"/>
                      </a:lnTo>
                      <a:lnTo>
                        <a:pt x="530" y="47"/>
                      </a:lnTo>
                      <a:lnTo>
                        <a:pt x="531" y="47"/>
                      </a:lnTo>
                      <a:lnTo>
                        <a:pt x="532" y="47"/>
                      </a:lnTo>
                      <a:lnTo>
                        <a:pt x="533" y="47"/>
                      </a:lnTo>
                      <a:lnTo>
                        <a:pt x="533" y="48"/>
                      </a:lnTo>
                      <a:lnTo>
                        <a:pt x="534" y="48"/>
                      </a:lnTo>
                      <a:lnTo>
                        <a:pt x="535" y="48"/>
                      </a:lnTo>
                      <a:lnTo>
                        <a:pt x="536" y="48"/>
                      </a:lnTo>
                      <a:lnTo>
                        <a:pt x="536" y="49"/>
                      </a:lnTo>
                      <a:lnTo>
                        <a:pt x="537" y="49"/>
                      </a:lnTo>
                      <a:lnTo>
                        <a:pt x="538" y="50"/>
                      </a:lnTo>
                      <a:lnTo>
                        <a:pt x="539" y="50"/>
                      </a:lnTo>
                      <a:lnTo>
                        <a:pt x="541" y="50"/>
                      </a:lnTo>
                      <a:lnTo>
                        <a:pt x="542" y="51"/>
                      </a:lnTo>
                      <a:lnTo>
                        <a:pt x="544" y="51"/>
                      </a:lnTo>
                      <a:lnTo>
                        <a:pt x="545" y="51"/>
                      </a:lnTo>
                      <a:lnTo>
                        <a:pt x="546" y="51"/>
                      </a:lnTo>
                      <a:lnTo>
                        <a:pt x="547" y="51"/>
                      </a:lnTo>
                      <a:lnTo>
                        <a:pt x="547" y="50"/>
                      </a:lnTo>
                      <a:lnTo>
                        <a:pt x="548" y="50"/>
                      </a:lnTo>
                      <a:lnTo>
                        <a:pt x="548" y="51"/>
                      </a:lnTo>
                      <a:lnTo>
                        <a:pt x="549" y="51"/>
                      </a:lnTo>
                      <a:lnTo>
                        <a:pt x="550" y="52"/>
                      </a:lnTo>
                      <a:lnTo>
                        <a:pt x="551" y="52"/>
                      </a:lnTo>
                      <a:lnTo>
                        <a:pt x="552" y="52"/>
                      </a:lnTo>
                      <a:lnTo>
                        <a:pt x="553" y="53"/>
                      </a:lnTo>
                      <a:lnTo>
                        <a:pt x="554" y="53"/>
                      </a:lnTo>
                      <a:lnTo>
                        <a:pt x="555" y="54"/>
                      </a:lnTo>
                      <a:lnTo>
                        <a:pt x="556" y="54"/>
                      </a:lnTo>
                      <a:lnTo>
                        <a:pt x="557" y="54"/>
                      </a:lnTo>
                      <a:lnTo>
                        <a:pt x="556" y="54"/>
                      </a:lnTo>
                      <a:lnTo>
                        <a:pt x="557" y="54"/>
                      </a:lnTo>
                      <a:lnTo>
                        <a:pt x="558" y="54"/>
                      </a:lnTo>
                      <a:lnTo>
                        <a:pt x="559" y="54"/>
                      </a:lnTo>
                      <a:lnTo>
                        <a:pt x="559" y="55"/>
                      </a:lnTo>
                      <a:lnTo>
                        <a:pt x="560" y="55"/>
                      </a:lnTo>
                      <a:lnTo>
                        <a:pt x="561" y="55"/>
                      </a:lnTo>
                      <a:lnTo>
                        <a:pt x="563" y="55"/>
                      </a:lnTo>
                      <a:lnTo>
                        <a:pt x="564" y="56"/>
                      </a:lnTo>
                      <a:lnTo>
                        <a:pt x="565" y="56"/>
                      </a:lnTo>
                      <a:lnTo>
                        <a:pt x="566" y="56"/>
                      </a:lnTo>
                      <a:lnTo>
                        <a:pt x="567" y="56"/>
                      </a:lnTo>
                      <a:lnTo>
                        <a:pt x="568" y="56"/>
                      </a:lnTo>
                      <a:lnTo>
                        <a:pt x="569" y="56"/>
                      </a:lnTo>
                      <a:lnTo>
                        <a:pt x="570" y="56"/>
                      </a:lnTo>
                      <a:lnTo>
                        <a:pt x="571" y="57"/>
                      </a:lnTo>
                      <a:lnTo>
                        <a:pt x="572" y="58"/>
                      </a:lnTo>
                      <a:lnTo>
                        <a:pt x="573" y="58"/>
                      </a:lnTo>
                      <a:lnTo>
                        <a:pt x="574" y="59"/>
                      </a:lnTo>
                      <a:lnTo>
                        <a:pt x="579" y="58"/>
                      </a:lnTo>
                      <a:lnTo>
                        <a:pt x="560" y="57"/>
                      </a:lnTo>
                      <a:lnTo>
                        <a:pt x="554" y="55"/>
                      </a:lnTo>
                    </a:path>
                  </a:pathLst>
                </a:custGeom>
                <a:solidFill>
                  <a:srgbClr val="6666FF"/>
                </a:solidFill>
                <a:ln w="19050" cap="flat" cmpd="sng">
                  <a:solidFill>
                    <a:srgbClr val="6666FF"/>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350" dirty="0"/>
                </a:p>
              </p:txBody>
            </p:sp>
          </p:grpSp>
          <p:sp>
            <p:nvSpPr>
              <p:cNvPr id="56" name="Freeform 18">
                <a:extLst>
                  <a:ext uri="{FF2B5EF4-FFF2-40B4-BE49-F238E27FC236}">
                    <a16:creationId xmlns:a16="http://schemas.microsoft.com/office/drawing/2014/main" id="{8F4E9ECE-6A8D-4D2F-AB75-C8700B209C2A}"/>
                  </a:ext>
                </a:extLst>
              </p:cNvPr>
              <p:cNvSpPr>
                <a:spLocks/>
              </p:cNvSpPr>
              <p:nvPr/>
            </p:nvSpPr>
            <p:spPr bwMode="auto">
              <a:xfrm>
                <a:off x="5280" y="1328"/>
                <a:ext cx="355" cy="456"/>
              </a:xfrm>
              <a:custGeom>
                <a:avLst/>
                <a:gdLst>
                  <a:gd name="T0" fmla="*/ 140 w 355"/>
                  <a:gd name="T1" fmla="*/ 360 h 456"/>
                  <a:gd name="T2" fmla="*/ 143 w 355"/>
                  <a:gd name="T3" fmla="*/ 352 h 456"/>
                  <a:gd name="T4" fmla="*/ 145 w 355"/>
                  <a:gd name="T5" fmla="*/ 341 h 456"/>
                  <a:gd name="T6" fmla="*/ 148 w 355"/>
                  <a:gd name="T7" fmla="*/ 335 h 456"/>
                  <a:gd name="T8" fmla="*/ 155 w 355"/>
                  <a:gd name="T9" fmla="*/ 339 h 456"/>
                  <a:gd name="T10" fmla="*/ 155 w 355"/>
                  <a:gd name="T11" fmla="*/ 330 h 456"/>
                  <a:gd name="T12" fmla="*/ 150 w 355"/>
                  <a:gd name="T13" fmla="*/ 320 h 456"/>
                  <a:gd name="T14" fmla="*/ 145 w 355"/>
                  <a:gd name="T15" fmla="*/ 312 h 456"/>
                  <a:gd name="T16" fmla="*/ 135 w 355"/>
                  <a:gd name="T17" fmla="*/ 303 h 456"/>
                  <a:gd name="T18" fmla="*/ 134 w 355"/>
                  <a:gd name="T19" fmla="*/ 292 h 456"/>
                  <a:gd name="T20" fmla="*/ 132 w 355"/>
                  <a:gd name="T21" fmla="*/ 282 h 456"/>
                  <a:gd name="T22" fmla="*/ 132 w 355"/>
                  <a:gd name="T23" fmla="*/ 272 h 456"/>
                  <a:gd name="T24" fmla="*/ 135 w 355"/>
                  <a:gd name="T25" fmla="*/ 261 h 456"/>
                  <a:gd name="T26" fmla="*/ 128 w 355"/>
                  <a:gd name="T27" fmla="*/ 257 h 456"/>
                  <a:gd name="T28" fmla="*/ 123 w 355"/>
                  <a:gd name="T29" fmla="*/ 247 h 456"/>
                  <a:gd name="T30" fmla="*/ 123 w 355"/>
                  <a:gd name="T31" fmla="*/ 239 h 456"/>
                  <a:gd name="T32" fmla="*/ 117 w 355"/>
                  <a:gd name="T33" fmla="*/ 233 h 456"/>
                  <a:gd name="T34" fmla="*/ 121 w 355"/>
                  <a:gd name="T35" fmla="*/ 216 h 456"/>
                  <a:gd name="T36" fmla="*/ 45 w 355"/>
                  <a:gd name="T37" fmla="*/ 185 h 456"/>
                  <a:gd name="T38" fmla="*/ 10 w 355"/>
                  <a:gd name="T39" fmla="*/ 148 h 456"/>
                  <a:gd name="T40" fmla="*/ 1 w 355"/>
                  <a:gd name="T41" fmla="*/ 140 h 456"/>
                  <a:gd name="T42" fmla="*/ 19 w 355"/>
                  <a:gd name="T43" fmla="*/ 91 h 456"/>
                  <a:gd name="T44" fmla="*/ 91 w 355"/>
                  <a:gd name="T45" fmla="*/ 14 h 456"/>
                  <a:gd name="T46" fmla="*/ 153 w 355"/>
                  <a:gd name="T47" fmla="*/ 51 h 456"/>
                  <a:gd name="T48" fmla="*/ 205 w 355"/>
                  <a:gd name="T49" fmla="*/ 81 h 456"/>
                  <a:gd name="T50" fmla="*/ 294 w 355"/>
                  <a:gd name="T51" fmla="*/ 132 h 456"/>
                  <a:gd name="T52" fmla="*/ 355 w 355"/>
                  <a:gd name="T53" fmla="*/ 164 h 456"/>
                  <a:gd name="T54" fmla="*/ 348 w 355"/>
                  <a:gd name="T55" fmla="*/ 205 h 456"/>
                  <a:gd name="T56" fmla="*/ 337 w 355"/>
                  <a:gd name="T57" fmla="*/ 247 h 456"/>
                  <a:gd name="T58" fmla="*/ 326 w 355"/>
                  <a:gd name="T59" fmla="*/ 286 h 456"/>
                  <a:gd name="T60" fmla="*/ 314 w 355"/>
                  <a:gd name="T61" fmla="*/ 316 h 456"/>
                  <a:gd name="T62" fmla="*/ 306 w 355"/>
                  <a:gd name="T63" fmla="*/ 336 h 456"/>
                  <a:gd name="T64" fmla="*/ 278 w 355"/>
                  <a:gd name="T65" fmla="*/ 398 h 456"/>
                  <a:gd name="T66" fmla="*/ 264 w 355"/>
                  <a:gd name="T67" fmla="*/ 400 h 456"/>
                  <a:gd name="T68" fmla="*/ 247 w 355"/>
                  <a:gd name="T69" fmla="*/ 385 h 456"/>
                  <a:gd name="T70" fmla="*/ 240 w 355"/>
                  <a:gd name="T71" fmla="*/ 380 h 456"/>
                  <a:gd name="T72" fmla="*/ 235 w 355"/>
                  <a:gd name="T73" fmla="*/ 387 h 456"/>
                  <a:gd name="T74" fmla="*/ 233 w 355"/>
                  <a:gd name="T75" fmla="*/ 389 h 456"/>
                  <a:gd name="T76" fmla="*/ 227 w 355"/>
                  <a:gd name="T77" fmla="*/ 394 h 456"/>
                  <a:gd name="T78" fmla="*/ 219 w 355"/>
                  <a:gd name="T79" fmla="*/ 399 h 456"/>
                  <a:gd name="T80" fmla="*/ 209 w 355"/>
                  <a:gd name="T81" fmla="*/ 400 h 456"/>
                  <a:gd name="T82" fmla="*/ 197 w 355"/>
                  <a:gd name="T83" fmla="*/ 403 h 456"/>
                  <a:gd name="T84" fmla="*/ 191 w 355"/>
                  <a:gd name="T85" fmla="*/ 412 h 456"/>
                  <a:gd name="T86" fmla="*/ 185 w 355"/>
                  <a:gd name="T87" fmla="*/ 418 h 456"/>
                  <a:gd name="T88" fmla="*/ 178 w 355"/>
                  <a:gd name="T89" fmla="*/ 427 h 456"/>
                  <a:gd name="T90" fmla="*/ 173 w 355"/>
                  <a:gd name="T91" fmla="*/ 438 h 456"/>
                  <a:gd name="T92" fmla="*/ 175 w 355"/>
                  <a:gd name="T93" fmla="*/ 453 h 456"/>
                  <a:gd name="T94" fmla="*/ 169 w 355"/>
                  <a:gd name="T95" fmla="*/ 455 h 456"/>
                  <a:gd name="T96" fmla="*/ 166 w 355"/>
                  <a:gd name="T97" fmla="*/ 448 h 456"/>
                  <a:gd name="T98" fmla="*/ 161 w 355"/>
                  <a:gd name="T99" fmla="*/ 438 h 456"/>
                  <a:gd name="T100" fmla="*/ 154 w 355"/>
                  <a:gd name="T101" fmla="*/ 437 h 456"/>
                  <a:gd name="T102" fmla="*/ 136 w 355"/>
                  <a:gd name="T103" fmla="*/ 439 h 456"/>
                  <a:gd name="T104" fmla="*/ 121 w 355"/>
                  <a:gd name="T105" fmla="*/ 421 h 456"/>
                  <a:gd name="T106" fmla="*/ 127 w 355"/>
                  <a:gd name="T107" fmla="*/ 412 h 456"/>
                  <a:gd name="T108" fmla="*/ 127 w 355"/>
                  <a:gd name="T109" fmla="*/ 401 h 456"/>
                  <a:gd name="T110" fmla="*/ 128 w 355"/>
                  <a:gd name="T111" fmla="*/ 391 h 456"/>
                  <a:gd name="T112" fmla="*/ 134 w 355"/>
                  <a:gd name="T113" fmla="*/ 384 h 456"/>
                  <a:gd name="T114" fmla="*/ 142 w 355"/>
                  <a:gd name="T115" fmla="*/ 378 h 4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456">
                    <a:moveTo>
                      <a:pt x="143" y="370"/>
                    </a:moveTo>
                    <a:lnTo>
                      <a:pt x="143" y="369"/>
                    </a:lnTo>
                    <a:lnTo>
                      <a:pt x="143" y="368"/>
                    </a:lnTo>
                    <a:lnTo>
                      <a:pt x="142" y="368"/>
                    </a:lnTo>
                    <a:lnTo>
                      <a:pt x="142" y="366"/>
                    </a:lnTo>
                    <a:lnTo>
                      <a:pt x="142" y="365"/>
                    </a:lnTo>
                    <a:lnTo>
                      <a:pt x="141" y="364"/>
                    </a:lnTo>
                    <a:lnTo>
                      <a:pt x="141" y="363"/>
                    </a:lnTo>
                    <a:lnTo>
                      <a:pt x="141" y="362"/>
                    </a:lnTo>
                    <a:lnTo>
                      <a:pt x="140" y="361"/>
                    </a:lnTo>
                    <a:lnTo>
                      <a:pt x="140" y="360"/>
                    </a:lnTo>
                    <a:lnTo>
                      <a:pt x="140" y="359"/>
                    </a:lnTo>
                    <a:lnTo>
                      <a:pt x="141" y="359"/>
                    </a:lnTo>
                    <a:lnTo>
                      <a:pt x="141" y="358"/>
                    </a:lnTo>
                    <a:lnTo>
                      <a:pt x="141" y="357"/>
                    </a:lnTo>
                    <a:lnTo>
                      <a:pt x="142" y="357"/>
                    </a:lnTo>
                    <a:lnTo>
                      <a:pt x="142" y="356"/>
                    </a:lnTo>
                    <a:lnTo>
                      <a:pt x="142" y="355"/>
                    </a:lnTo>
                    <a:lnTo>
                      <a:pt x="142" y="354"/>
                    </a:lnTo>
                    <a:lnTo>
                      <a:pt x="142" y="353"/>
                    </a:lnTo>
                    <a:lnTo>
                      <a:pt x="142" y="352"/>
                    </a:lnTo>
                    <a:lnTo>
                      <a:pt x="143" y="352"/>
                    </a:lnTo>
                    <a:lnTo>
                      <a:pt x="143" y="351"/>
                    </a:lnTo>
                    <a:lnTo>
                      <a:pt x="143" y="350"/>
                    </a:lnTo>
                    <a:lnTo>
                      <a:pt x="145" y="349"/>
                    </a:lnTo>
                    <a:lnTo>
                      <a:pt x="145" y="348"/>
                    </a:lnTo>
                    <a:lnTo>
                      <a:pt x="145" y="346"/>
                    </a:lnTo>
                    <a:lnTo>
                      <a:pt x="145" y="345"/>
                    </a:lnTo>
                    <a:lnTo>
                      <a:pt x="146" y="345"/>
                    </a:lnTo>
                    <a:lnTo>
                      <a:pt x="146" y="344"/>
                    </a:lnTo>
                    <a:lnTo>
                      <a:pt x="145" y="343"/>
                    </a:lnTo>
                    <a:lnTo>
                      <a:pt x="145" y="342"/>
                    </a:lnTo>
                    <a:lnTo>
                      <a:pt x="145" y="341"/>
                    </a:lnTo>
                    <a:lnTo>
                      <a:pt x="145" y="340"/>
                    </a:lnTo>
                    <a:lnTo>
                      <a:pt x="143" y="340"/>
                    </a:lnTo>
                    <a:lnTo>
                      <a:pt x="143" y="339"/>
                    </a:lnTo>
                    <a:lnTo>
                      <a:pt x="143" y="338"/>
                    </a:lnTo>
                    <a:lnTo>
                      <a:pt x="143" y="337"/>
                    </a:lnTo>
                    <a:lnTo>
                      <a:pt x="143" y="336"/>
                    </a:lnTo>
                    <a:lnTo>
                      <a:pt x="145" y="336"/>
                    </a:lnTo>
                    <a:lnTo>
                      <a:pt x="146" y="336"/>
                    </a:lnTo>
                    <a:lnTo>
                      <a:pt x="146" y="335"/>
                    </a:lnTo>
                    <a:lnTo>
                      <a:pt x="147" y="335"/>
                    </a:lnTo>
                    <a:lnTo>
                      <a:pt x="148" y="335"/>
                    </a:lnTo>
                    <a:lnTo>
                      <a:pt x="149" y="335"/>
                    </a:lnTo>
                    <a:lnTo>
                      <a:pt x="150" y="335"/>
                    </a:lnTo>
                    <a:lnTo>
                      <a:pt x="151" y="336"/>
                    </a:lnTo>
                    <a:lnTo>
                      <a:pt x="152" y="337"/>
                    </a:lnTo>
                    <a:lnTo>
                      <a:pt x="152" y="338"/>
                    </a:lnTo>
                    <a:lnTo>
                      <a:pt x="152" y="339"/>
                    </a:lnTo>
                    <a:lnTo>
                      <a:pt x="152" y="340"/>
                    </a:lnTo>
                    <a:lnTo>
                      <a:pt x="153" y="340"/>
                    </a:lnTo>
                    <a:lnTo>
                      <a:pt x="154" y="340"/>
                    </a:lnTo>
                    <a:lnTo>
                      <a:pt x="155" y="340"/>
                    </a:lnTo>
                    <a:lnTo>
                      <a:pt x="155" y="339"/>
                    </a:lnTo>
                    <a:lnTo>
                      <a:pt x="156" y="339"/>
                    </a:lnTo>
                    <a:lnTo>
                      <a:pt x="156" y="338"/>
                    </a:lnTo>
                    <a:lnTo>
                      <a:pt x="156" y="337"/>
                    </a:lnTo>
                    <a:lnTo>
                      <a:pt x="156" y="336"/>
                    </a:lnTo>
                    <a:lnTo>
                      <a:pt x="157" y="335"/>
                    </a:lnTo>
                    <a:lnTo>
                      <a:pt x="157" y="334"/>
                    </a:lnTo>
                    <a:lnTo>
                      <a:pt x="157" y="333"/>
                    </a:lnTo>
                    <a:lnTo>
                      <a:pt x="156" y="333"/>
                    </a:lnTo>
                    <a:lnTo>
                      <a:pt x="156" y="332"/>
                    </a:lnTo>
                    <a:lnTo>
                      <a:pt x="156" y="331"/>
                    </a:lnTo>
                    <a:lnTo>
                      <a:pt x="155" y="330"/>
                    </a:lnTo>
                    <a:lnTo>
                      <a:pt x="154" y="329"/>
                    </a:lnTo>
                    <a:lnTo>
                      <a:pt x="153" y="329"/>
                    </a:lnTo>
                    <a:lnTo>
                      <a:pt x="153" y="327"/>
                    </a:lnTo>
                    <a:lnTo>
                      <a:pt x="152" y="326"/>
                    </a:lnTo>
                    <a:lnTo>
                      <a:pt x="152" y="325"/>
                    </a:lnTo>
                    <a:lnTo>
                      <a:pt x="152" y="324"/>
                    </a:lnTo>
                    <a:lnTo>
                      <a:pt x="151" y="323"/>
                    </a:lnTo>
                    <a:lnTo>
                      <a:pt x="151" y="322"/>
                    </a:lnTo>
                    <a:lnTo>
                      <a:pt x="150" y="322"/>
                    </a:lnTo>
                    <a:lnTo>
                      <a:pt x="150" y="321"/>
                    </a:lnTo>
                    <a:lnTo>
                      <a:pt x="150" y="320"/>
                    </a:lnTo>
                    <a:lnTo>
                      <a:pt x="150" y="319"/>
                    </a:lnTo>
                    <a:lnTo>
                      <a:pt x="149" y="318"/>
                    </a:lnTo>
                    <a:lnTo>
                      <a:pt x="149" y="317"/>
                    </a:lnTo>
                    <a:lnTo>
                      <a:pt x="149" y="316"/>
                    </a:lnTo>
                    <a:lnTo>
                      <a:pt x="148" y="316"/>
                    </a:lnTo>
                    <a:lnTo>
                      <a:pt x="148" y="315"/>
                    </a:lnTo>
                    <a:lnTo>
                      <a:pt x="147" y="315"/>
                    </a:lnTo>
                    <a:lnTo>
                      <a:pt x="147" y="314"/>
                    </a:lnTo>
                    <a:lnTo>
                      <a:pt x="146" y="313"/>
                    </a:lnTo>
                    <a:lnTo>
                      <a:pt x="145" y="313"/>
                    </a:lnTo>
                    <a:lnTo>
                      <a:pt x="145" y="312"/>
                    </a:lnTo>
                    <a:lnTo>
                      <a:pt x="145" y="311"/>
                    </a:lnTo>
                    <a:lnTo>
                      <a:pt x="143" y="311"/>
                    </a:lnTo>
                    <a:lnTo>
                      <a:pt x="143" y="310"/>
                    </a:lnTo>
                    <a:lnTo>
                      <a:pt x="142" y="308"/>
                    </a:lnTo>
                    <a:lnTo>
                      <a:pt x="141" y="308"/>
                    </a:lnTo>
                    <a:lnTo>
                      <a:pt x="140" y="307"/>
                    </a:lnTo>
                    <a:lnTo>
                      <a:pt x="139" y="306"/>
                    </a:lnTo>
                    <a:lnTo>
                      <a:pt x="138" y="306"/>
                    </a:lnTo>
                    <a:lnTo>
                      <a:pt x="137" y="305"/>
                    </a:lnTo>
                    <a:lnTo>
                      <a:pt x="136" y="304"/>
                    </a:lnTo>
                    <a:lnTo>
                      <a:pt x="135" y="303"/>
                    </a:lnTo>
                    <a:lnTo>
                      <a:pt x="135" y="302"/>
                    </a:lnTo>
                    <a:lnTo>
                      <a:pt x="135" y="301"/>
                    </a:lnTo>
                    <a:lnTo>
                      <a:pt x="135" y="300"/>
                    </a:lnTo>
                    <a:lnTo>
                      <a:pt x="135" y="299"/>
                    </a:lnTo>
                    <a:lnTo>
                      <a:pt x="135" y="298"/>
                    </a:lnTo>
                    <a:lnTo>
                      <a:pt x="135" y="297"/>
                    </a:lnTo>
                    <a:lnTo>
                      <a:pt x="135" y="296"/>
                    </a:lnTo>
                    <a:lnTo>
                      <a:pt x="135" y="295"/>
                    </a:lnTo>
                    <a:lnTo>
                      <a:pt x="136" y="293"/>
                    </a:lnTo>
                    <a:lnTo>
                      <a:pt x="135" y="292"/>
                    </a:lnTo>
                    <a:lnTo>
                      <a:pt x="134" y="292"/>
                    </a:lnTo>
                    <a:lnTo>
                      <a:pt x="134" y="291"/>
                    </a:lnTo>
                    <a:lnTo>
                      <a:pt x="133" y="291"/>
                    </a:lnTo>
                    <a:lnTo>
                      <a:pt x="133" y="290"/>
                    </a:lnTo>
                    <a:lnTo>
                      <a:pt x="132" y="290"/>
                    </a:lnTo>
                    <a:lnTo>
                      <a:pt x="132" y="288"/>
                    </a:lnTo>
                    <a:lnTo>
                      <a:pt x="132" y="287"/>
                    </a:lnTo>
                    <a:lnTo>
                      <a:pt x="131" y="286"/>
                    </a:lnTo>
                    <a:lnTo>
                      <a:pt x="131" y="285"/>
                    </a:lnTo>
                    <a:lnTo>
                      <a:pt x="131" y="284"/>
                    </a:lnTo>
                    <a:lnTo>
                      <a:pt x="132" y="283"/>
                    </a:lnTo>
                    <a:lnTo>
                      <a:pt x="132" y="282"/>
                    </a:lnTo>
                    <a:lnTo>
                      <a:pt x="132" y="281"/>
                    </a:lnTo>
                    <a:lnTo>
                      <a:pt x="132" y="280"/>
                    </a:lnTo>
                    <a:lnTo>
                      <a:pt x="133" y="280"/>
                    </a:lnTo>
                    <a:lnTo>
                      <a:pt x="133" y="279"/>
                    </a:lnTo>
                    <a:lnTo>
                      <a:pt x="133" y="278"/>
                    </a:lnTo>
                    <a:lnTo>
                      <a:pt x="133" y="277"/>
                    </a:lnTo>
                    <a:lnTo>
                      <a:pt x="133" y="276"/>
                    </a:lnTo>
                    <a:lnTo>
                      <a:pt x="133" y="275"/>
                    </a:lnTo>
                    <a:lnTo>
                      <a:pt x="133" y="274"/>
                    </a:lnTo>
                    <a:lnTo>
                      <a:pt x="132" y="273"/>
                    </a:lnTo>
                    <a:lnTo>
                      <a:pt x="132" y="272"/>
                    </a:lnTo>
                    <a:lnTo>
                      <a:pt x="132" y="271"/>
                    </a:lnTo>
                    <a:lnTo>
                      <a:pt x="132" y="269"/>
                    </a:lnTo>
                    <a:lnTo>
                      <a:pt x="132" y="268"/>
                    </a:lnTo>
                    <a:lnTo>
                      <a:pt x="132" y="267"/>
                    </a:lnTo>
                    <a:lnTo>
                      <a:pt x="133" y="266"/>
                    </a:lnTo>
                    <a:lnTo>
                      <a:pt x="133" y="265"/>
                    </a:lnTo>
                    <a:lnTo>
                      <a:pt x="134" y="264"/>
                    </a:lnTo>
                    <a:lnTo>
                      <a:pt x="134" y="263"/>
                    </a:lnTo>
                    <a:lnTo>
                      <a:pt x="134" y="262"/>
                    </a:lnTo>
                    <a:lnTo>
                      <a:pt x="135" y="262"/>
                    </a:lnTo>
                    <a:lnTo>
                      <a:pt x="135" y="261"/>
                    </a:lnTo>
                    <a:lnTo>
                      <a:pt x="135" y="260"/>
                    </a:lnTo>
                    <a:lnTo>
                      <a:pt x="135" y="259"/>
                    </a:lnTo>
                    <a:lnTo>
                      <a:pt x="134" y="259"/>
                    </a:lnTo>
                    <a:lnTo>
                      <a:pt x="134" y="258"/>
                    </a:lnTo>
                    <a:lnTo>
                      <a:pt x="133" y="258"/>
                    </a:lnTo>
                    <a:lnTo>
                      <a:pt x="133" y="257"/>
                    </a:lnTo>
                    <a:lnTo>
                      <a:pt x="132" y="257"/>
                    </a:lnTo>
                    <a:lnTo>
                      <a:pt x="131" y="257"/>
                    </a:lnTo>
                    <a:lnTo>
                      <a:pt x="130" y="257"/>
                    </a:lnTo>
                    <a:lnTo>
                      <a:pt x="129" y="257"/>
                    </a:lnTo>
                    <a:lnTo>
                      <a:pt x="128" y="257"/>
                    </a:lnTo>
                    <a:lnTo>
                      <a:pt x="127" y="257"/>
                    </a:lnTo>
                    <a:lnTo>
                      <a:pt x="126" y="256"/>
                    </a:lnTo>
                    <a:lnTo>
                      <a:pt x="124" y="255"/>
                    </a:lnTo>
                    <a:lnTo>
                      <a:pt x="124" y="254"/>
                    </a:lnTo>
                    <a:lnTo>
                      <a:pt x="123" y="254"/>
                    </a:lnTo>
                    <a:lnTo>
                      <a:pt x="123" y="253"/>
                    </a:lnTo>
                    <a:lnTo>
                      <a:pt x="123" y="252"/>
                    </a:lnTo>
                    <a:lnTo>
                      <a:pt x="123" y="251"/>
                    </a:lnTo>
                    <a:lnTo>
                      <a:pt x="123" y="249"/>
                    </a:lnTo>
                    <a:lnTo>
                      <a:pt x="123" y="248"/>
                    </a:lnTo>
                    <a:lnTo>
                      <a:pt x="123" y="247"/>
                    </a:lnTo>
                    <a:lnTo>
                      <a:pt x="124" y="246"/>
                    </a:lnTo>
                    <a:lnTo>
                      <a:pt x="124" y="245"/>
                    </a:lnTo>
                    <a:lnTo>
                      <a:pt x="126" y="245"/>
                    </a:lnTo>
                    <a:lnTo>
                      <a:pt x="126" y="244"/>
                    </a:lnTo>
                    <a:lnTo>
                      <a:pt x="126" y="243"/>
                    </a:lnTo>
                    <a:lnTo>
                      <a:pt x="126" y="242"/>
                    </a:lnTo>
                    <a:lnTo>
                      <a:pt x="126" y="241"/>
                    </a:lnTo>
                    <a:lnTo>
                      <a:pt x="124" y="241"/>
                    </a:lnTo>
                    <a:lnTo>
                      <a:pt x="124" y="240"/>
                    </a:lnTo>
                    <a:lnTo>
                      <a:pt x="124" y="239"/>
                    </a:lnTo>
                    <a:lnTo>
                      <a:pt x="123" y="239"/>
                    </a:lnTo>
                    <a:lnTo>
                      <a:pt x="123" y="238"/>
                    </a:lnTo>
                    <a:lnTo>
                      <a:pt x="122" y="237"/>
                    </a:lnTo>
                    <a:lnTo>
                      <a:pt x="122" y="236"/>
                    </a:lnTo>
                    <a:lnTo>
                      <a:pt x="121" y="236"/>
                    </a:lnTo>
                    <a:lnTo>
                      <a:pt x="121" y="235"/>
                    </a:lnTo>
                    <a:lnTo>
                      <a:pt x="120" y="235"/>
                    </a:lnTo>
                    <a:lnTo>
                      <a:pt x="120" y="234"/>
                    </a:lnTo>
                    <a:lnTo>
                      <a:pt x="119" y="234"/>
                    </a:lnTo>
                    <a:lnTo>
                      <a:pt x="118" y="234"/>
                    </a:lnTo>
                    <a:lnTo>
                      <a:pt x="117" y="234"/>
                    </a:lnTo>
                    <a:lnTo>
                      <a:pt x="117" y="233"/>
                    </a:lnTo>
                    <a:lnTo>
                      <a:pt x="118" y="229"/>
                    </a:lnTo>
                    <a:lnTo>
                      <a:pt x="118" y="228"/>
                    </a:lnTo>
                    <a:lnTo>
                      <a:pt x="118" y="226"/>
                    </a:lnTo>
                    <a:lnTo>
                      <a:pt x="119" y="225"/>
                    </a:lnTo>
                    <a:lnTo>
                      <a:pt x="119" y="224"/>
                    </a:lnTo>
                    <a:lnTo>
                      <a:pt x="119" y="223"/>
                    </a:lnTo>
                    <a:lnTo>
                      <a:pt x="119" y="222"/>
                    </a:lnTo>
                    <a:lnTo>
                      <a:pt x="120" y="221"/>
                    </a:lnTo>
                    <a:lnTo>
                      <a:pt x="120" y="220"/>
                    </a:lnTo>
                    <a:lnTo>
                      <a:pt x="120" y="218"/>
                    </a:lnTo>
                    <a:lnTo>
                      <a:pt x="121" y="216"/>
                    </a:lnTo>
                    <a:lnTo>
                      <a:pt x="122" y="212"/>
                    </a:lnTo>
                    <a:lnTo>
                      <a:pt x="123" y="206"/>
                    </a:lnTo>
                    <a:lnTo>
                      <a:pt x="123" y="205"/>
                    </a:lnTo>
                    <a:lnTo>
                      <a:pt x="124" y="203"/>
                    </a:lnTo>
                    <a:lnTo>
                      <a:pt x="116" y="197"/>
                    </a:lnTo>
                    <a:lnTo>
                      <a:pt x="107" y="189"/>
                    </a:lnTo>
                    <a:lnTo>
                      <a:pt x="97" y="181"/>
                    </a:lnTo>
                    <a:lnTo>
                      <a:pt x="96" y="190"/>
                    </a:lnTo>
                    <a:lnTo>
                      <a:pt x="76" y="188"/>
                    </a:lnTo>
                    <a:lnTo>
                      <a:pt x="57" y="186"/>
                    </a:lnTo>
                    <a:lnTo>
                      <a:pt x="45" y="185"/>
                    </a:lnTo>
                    <a:lnTo>
                      <a:pt x="23" y="171"/>
                    </a:lnTo>
                    <a:lnTo>
                      <a:pt x="22" y="169"/>
                    </a:lnTo>
                    <a:lnTo>
                      <a:pt x="17" y="162"/>
                    </a:lnTo>
                    <a:lnTo>
                      <a:pt x="17" y="161"/>
                    </a:lnTo>
                    <a:lnTo>
                      <a:pt x="16" y="159"/>
                    </a:lnTo>
                    <a:lnTo>
                      <a:pt x="15" y="157"/>
                    </a:lnTo>
                    <a:lnTo>
                      <a:pt x="14" y="156"/>
                    </a:lnTo>
                    <a:lnTo>
                      <a:pt x="13" y="155"/>
                    </a:lnTo>
                    <a:lnTo>
                      <a:pt x="12" y="152"/>
                    </a:lnTo>
                    <a:lnTo>
                      <a:pt x="11" y="150"/>
                    </a:lnTo>
                    <a:lnTo>
                      <a:pt x="10" y="148"/>
                    </a:lnTo>
                    <a:lnTo>
                      <a:pt x="8" y="146"/>
                    </a:lnTo>
                    <a:lnTo>
                      <a:pt x="7" y="146"/>
                    </a:lnTo>
                    <a:lnTo>
                      <a:pt x="7" y="145"/>
                    </a:lnTo>
                    <a:lnTo>
                      <a:pt x="6" y="145"/>
                    </a:lnTo>
                    <a:lnTo>
                      <a:pt x="6" y="144"/>
                    </a:lnTo>
                    <a:lnTo>
                      <a:pt x="5" y="144"/>
                    </a:lnTo>
                    <a:lnTo>
                      <a:pt x="5" y="143"/>
                    </a:lnTo>
                    <a:lnTo>
                      <a:pt x="4" y="143"/>
                    </a:lnTo>
                    <a:lnTo>
                      <a:pt x="3" y="142"/>
                    </a:lnTo>
                    <a:lnTo>
                      <a:pt x="2" y="141"/>
                    </a:lnTo>
                    <a:lnTo>
                      <a:pt x="1" y="140"/>
                    </a:lnTo>
                    <a:lnTo>
                      <a:pt x="1" y="139"/>
                    </a:lnTo>
                    <a:lnTo>
                      <a:pt x="0" y="139"/>
                    </a:lnTo>
                    <a:lnTo>
                      <a:pt x="1" y="137"/>
                    </a:lnTo>
                    <a:lnTo>
                      <a:pt x="2" y="133"/>
                    </a:lnTo>
                    <a:lnTo>
                      <a:pt x="5" y="126"/>
                    </a:lnTo>
                    <a:lnTo>
                      <a:pt x="8" y="118"/>
                    </a:lnTo>
                    <a:lnTo>
                      <a:pt x="12" y="110"/>
                    </a:lnTo>
                    <a:lnTo>
                      <a:pt x="14" y="104"/>
                    </a:lnTo>
                    <a:lnTo>
                      <a:pt x="16" y="100"/>
                    </a:lnTo>
                    <a:lnTo>
                      <a:pt x="17" y="96"/>
                    </a:lnTo>
                    <a:lnTo>
                      <a:pt x="19" y="91"/>
                    </a:lnTo>
                    <a:lnTo>
                      <a:pt x="20" y="87"/>
                    </a:lnTo>
                    <a:lnTo>
                      <a:pt x="20" y="86"/>
                    </a:lnTo>
                    <a:lnTo>
                      <a:pt x="21" y="85"/>
                    </a:lnTo>
                    <a:lnTo>
                      <a:pt x="22" y="83"/>
                    </a:lnTo>
                    <a:lnTo>
                      <a:pt x="30" y="64"/>
                    </a:lnTo>
                    <a:lnTo>
                      <a:pt x="37" y="44"/>
                    </a:lnTo>
                    <a:lnTo>
                      <a:pt x="46" y="21"/>
                    </a:lnTo>
                    <a:lnTo>
                      <a:pt x="62" y="0"/>
                    </a:lnTo>
                    <a:lnTo>
                      <a:pt x="70" y="4"/>
                    </a:lnTo>
                    <a:lnTo>
                      <a:pt x="76" y="7"/>
                    </a:lnTo>
                    <a:lnTo>
                      <a:pt x="91" y="14"/>
                    </a:lnTo>
                    <a:lnTo>
                      <a:pt x="99" y="20"/>
                    </a:lnTo>
                    <a:lnTo>
                      <a:pt x="109" y="25"/>
                    </a:lnTo>
                    <a:lnTo>
                      <a:pt x="115" y="28"/>
                    </a:lnTo>
                    <a:lnTo>
                      <a:pt x="119" y="31"/>
                    </a:lnTo>
                    <a:lnTo>
                      <a:pt x="126" y="34"/>
                    </a:lnTo>
                    <a:lnTo>
                      <a:pt x="133" y="39"/>
                    </a:lnTo>
                    <a:lnTo>
                      <a:pt x="136" y="41"/>
                    </a:lnTo>
                    <a:lnTo>
                      <a:pt x="137" y="42"/>
                    </a:lnTo>
                    <a:lnTo>
                      <a:pt x="139" y="43"/>
                    </a:lnTo>
                    <a:lnTo>
                      <a:pt x="147" y="47"/>
                    </a:lnTo>
                    <a:lnTo>
                      <a:pt x="153" y="51"/>
                    </a:lnTo>
                    <a:lnTo>
                      <a:pt x="160" y="54"/>
                    </a:lnTo>
                    <a:lnTo>
                      <a:pt x="165" y="58"/>
                    </a:lnTo>
                    <a:lnTo>
                      <a:pt x="169" y="60"/>
                    </a:lnTo>
                    <a:lnTo>
                      <a:pt x="172" y="62"/>
                    </a:lnTo>
                    <a:lnTo>
                      <a:pt x="178" y="65"/>
                    </a:lnTo>
                    <a:lnTo>
                      <a:pt x="185" y="69"/>
                    </a:lnTo>
                    <a:lnTo>
                      <a:pt x="189" y="71"/>
                    </a:lnTo>
                    <a:lnTo>
                      <a:pt x="190" y="72"/>
                    </a:lnTo>
                    <a:lnTo>
                      <a:pt x="192" y="73"/>
                    </a:lnTo>
                    <a:lnTo>
                      <a:pt x="198" y="77"/>
                    </a:lnTo>
                    <a:lnTo>
                      <a:pt x="205" y="81"/>
                    </a:lnTo>
                    <a:lnTo>
                      <a:pt x="214" y="86"/>
                    </a:lnTo>
                    <a:lnTo>
                      <a:pt x="219" y="89"/>
                    </a:lnTo>
                    <a:lnTo>
                      <a:pt x="223" y="90"/>
                    </a:lnTo>
                    <a:lnTo>
                      <a:pt x="226" y="93"/>
                    </a:lnTo>
                    <a:lnTo>
                      <a:pt x="231" y="96"/>
                    </a:lnTo>
                    <a:lnTo>
                      <a:pt x="236" y="99"/>
                    </a:lnTo>
                    <a:lnTo>
                      <a:pt x="244" y="103"/>
                    </a:lnTo>
                    <a:lnTo>
                      <a:pt x="250" y="107"/>
                    </a:lnTo>
                    <a:lnTo>
                      <a:pt x="256" y="110"/>
                    </a:lnTo>
                    <a:lnTo>
                      <a:pt x="262" y="113"/>
                    </a:lnTo>
                    <a:lnTo>
                      <a:pt x="294" y="132"/>
                    </a:lnTo>
                    <a:lnTo>
                      <a:pt x="305" y="139"/>
                    </a:lnTo>
                    <a:lnTo>
                      <a:pt x="313" y="143"/>
                    </a:lnTo>
                    <a:lnTo>
                      <a:pt x="321" y="148"/>
                    </a:lnTo>
                    <a:lnTo>
                      <a:pt x="329" y="152"/>
                    </a:lnTo>
                    <a:lnTo>
                      <a:pt x="334" y="156"/>
                    </a:lnTo>
                    <a:lnTo>
                      <a:pt x="342" y="160"/>
                    </a:lnTo>
                    <a:lnTo>
                      <a:pt x="347" y="163"/>
                    </a:lnTo>
                    <a:lnTo>
                      <a:pt x="351" y="163"/>
                    </a:lnTo>
                    <a:lnTo>
                      <a:pt x="354" y="163"/>
                    </a:lnTo>
                    <a:lnTo>
                      <a:pt x="355" y="163"/>
                    </a:lnTo>
                    <a:lnTo>
                      <a:pt x="355" y="164"/>
                    </a:lnTo>
                    <a:lnTo>
                      <a:pt x="355" y="167"/>
                    </a:lnTo>
                    <a:lnTo>
                      <a:pt x="355" y="171"/>
                    </a:lnTo>
                    <a:lnTo>
                      <a:pt x="354" y="175"/>
                    </a:lnTo>
                    <a:lnTo>
                      <a:pt x="354" y="179"/>
                    </a:lnTo>
                    <a:lnTo>
                      <a:pt x="353" y="183"/>
                    </a:lnTo>
                    <a:lnTo>
                      <a:pt x="352" y="186"/>
                    </a:lnTo>
                    <a:lnTo>
                      <a:pt x="351" y="189"/>
                    </a:lnTo>
                    <a:lnTo>
                      <a:pt x="351" y="194"/>
                    </a:lnTo>
                    <a:lnTo>
                      <a:pt x="350" y="198"/>
                    </a:lnTo>
                    <a:lnTo>
                      <a:pt x="349" y="201"/>
                    </a:lnTo>
                    <a:lnTo>
                      <a:pt x="348" y="205"/>
                    </a:lnTo>
                    <a:lnTo>
                      <a:pt x="347" y="208"/>
                    </a:lnTo>
                    <a:lnTo>
                      <a:pt x="345" y="215"/>
                    </a:lnTo>
                    <a:lnTo>
                      <a:pt x="344" y="219"/>
                    </a:lnTo>
                    <a:lnTo>
                      <a:pt x="343" y="223"/>
                    </a:lnTo>
                    <a:lnTo>
                      <a:pt x="342" y="225"/>
                    </a:lnTo>
                    <a:lnTo>
                      <a:pt x="342" y="227"/>
                    </a:lnTo>
                    <a:lnTo>
                      <a:pt x="341" y="232"/>
                    </a:lnTo>
                    <a:lnTo>
                      <a:pt x="340" y="237"/>
                    </a:lnTo>
                    <a:lnTo>
                      <a:pt x="339" y="241"/>
                    </a:lnTo>
                    <a:lnTo>
                      <a:pt x="339" y="245"/>
                    </a:lnTo>
                    <a:lnTo>
                      <a:pt x="337" y="247"/>
                    </a:lnTo>
                    <a:lnTo>
                      <a:pt x="337" y="249"/>
                    </a:lnTo>
                    <a:lnTo>
                      <a:pt x="335" y="255"/>
                    </a:lnTo>
                    <a:lnTo>
                      <a:pt x="334" y="258"/>
                    </a:lnTo>
                    <a:lnTo>
                      <a:pt x="333" y="261"/>
                    </a:lnTo>
                    <a:lnTo>
                      <a:pt x="332" y="265"/>
                    </a:lnTo>
                    <a:lnTo>
                      <a:pt x="332" y="267"/>
                    </a:lnTo>
                    <a:lnTo>
                      <a:pt x="331" y="271"/>
                    </a:lnTo>
                    <a:lnTo>
                      <a:pt x="329" y="275"/>
                    </a:lnTo>
                    <a:lnTo>
                      <a:pt x="328" y="279"/>
                    </a:lnTo>
                    <a:lnTo>
                      <a:pt x="327" y="283"/>
                    </a:lnTo>
                    <a:lnTo>
                      <a:pt x="326" y="286"/>
                    </a:lnTo>
                    <a:lnTo>
                      <a:pt x="326" y="287"/>
                    </a:lnTo>
                    <a:lnTo>
                      <a:pt x="325" y="290"/>
                    </a:lnTo>
                    <a:lnTo>
                      <a:pt x="324" y="294"/>
                    </a:lnTo>
                    <a:lnTo>
                      <a:pt x="324" y="296"/>
                    </a:lnTo>
                    <a:lnTo>
                      <a:pt x="323" y="298"/>
                    </a:lnTo>
                    <a:lnTo>
                      <a:pt x="321" y="302"/>
                    </a:lnTo>
                    <a:lnTo>
                      <a:pt x="320" y="305"/>
                    </a:lnTo>
                    <a:lnTo>
                      <a:pt x="317" y="310"/>
                    </a:lnTo>
                    <a:lnTo>
                      <a:pt x="316" y="313"/>
                    </a:lnTo>
                    <a:lnTo>
                      <a:pt x="315" y="315"/>
                    </a:lnTo>
                    <a:lnTo>
                      <a:pt x="314" y="316"/>
                    </a:lnTo>
                    <a:lnTo>
                      <a:pt x="314" y="317"/>
                    </a:lnTo>
                    <a:lnTo>
                      <a:pt x="313" y="318"/>
                    </a:lnTo>
                    <a:lnTo>
                      <a:pt x="313" y="319"/>
                    </a:lnTo>
                    <a:lnTo>
                      <a:pt x="312" y="321"/>
                    </a:lnTo>
                    <a:lnTo>
                      <a:pt x="311" y="322"/>
                    </a:lnTo>
                    <a:lnTo>
                      <a:pt x="311" y="324"/>
                    </a:lnTo>
                    <a:lnTo>
                      <a:pt x="310" y="326"/>
                    </a:lnTo>
                    <a:lnTo>
                      <a:pt x="308" y="330"/>
                    </a:lnTo>
                    <a:lnTo>
                      <a:pt x="307" y="332"/>
                    </a:lnTo>
                    <a:lnTo>
                      <a:pt x="306" y="334"/>
                    </a:lnTo>
                    <a:lnTo>
                      <a:pt x="306" y="336"/>
                    </a:lnTo>
                    <a:lnTo>
                      <a:pt x="304" y="339"/>
                    </a:lnTo>
                    <a:lnTo>
                      <a:pt x="303" y="342"/>
                    </a:lnTo>
                    <a:lnTo>
                      <a:pt x="302" y="344"/>
                    </a:lnTo>
                    <a:lnTo>
                      <a:pt x="301" y="349"/>
                    </a:lnTo>
                    <a:lnTo>
                      <a:pt x="298" y="353"/>
                    </a:lnTo>
                    <a:lnTo>
                      <a:pt x="296" y="360"/>
                    </a:lnTo>
                    <a:lnTo>
                      <a:pt x="293" y="369"/>
                    </a:lnTo>
                    <a:lnTo>
                      <a:pt x="291" y="375"/>
                    </a:lnTo>
                    <a:lnTo>
                      <a:pt x="289" y="379"/>
                    </a:lnTo>
                    <a:lnTo>
                      <a:pt x="285" y="388"/>
                    </a:lnTo>
                    <a:lnTo>
                      <a:pt x="278" y="398"/>
                    </a:lnTo>
                    <a:lnTo>
                      <a:pt x="275" y="405"/>
                    </a:lnTo>
                    <a:lnTo>
                      <a:pt x="272" y="411"/>
                    </a:lnTo>
                    <a:lnTo>
                      <a:pt x="267" y="409"/>
                    </a:lnTo>
                    <a:lnTo>
                      <a:pt x="265" y="408"/>
                    </a:lnTo>
                    <a:lnTo>
                      <a:pt x="264" y="407"/>
                    </a:lnTo>
                    <a:lnTo>
                      <a:pt x="264" y="405"/>
                    </a:lnTo>
                    <a:lnTo>
                      <a:pt x="264" y="404"/>
                    </a:lnTo>
                    <a:lnTo>
                      <a:pt x="264" y="403"/>
                    </a:lnTo>
                    <a:lnTo>
                      <a:pt x="264" y="402"/>
                    </a:lnTo>
                    <a:lnTo>
                      <a:pt x="264" y="401"/>
                    </a:lnTo>
                    <a:lnTo>
                      <a:pt x="264" y="400"/>
                    </a:lnTo>
                    <a:lnTo>
                      <a:pt x="262" y="399"/>
                    </a:lnTo>
                    <a:lnTo>
                      <a:pt x="259" y="398"/>
                    </a:lnTo>
                    <a:lnTo>
                      <a:pt x="257" y="397"/>
                    </a:lnTo>
                    <a:lnTo>
                      <a:pt x="255" y="395"/>
                    </a:lnTo>
                    <a:lnTo>
                      <a:pt x="250" y="392"/>
                    </a:lnTo>
                    <a:lnTo>
                      <a:pt x="246" y="389"/>
                    </a:lnTo>
                    <a:lnTo>
                      <a:pt x="245" y="388"/>
                    </a:lnTo>
                    <a:lnTo>
                      <a:pt x="245" y="387"/>
                    </a:lnTo>
                    <a:lnTo>
                      <a:pt x="245" y="385"/>
                    </a:lnTo>
                    <a:lnTo>
                      <a:pt x="246" y="385"/>
                    </a:lnTo>
                    <a:lnTo>
                      <a:pt x="247" y="385"/>
                    </a:lnTo>
                    <a:lnTo>
                      <a:pt x="247" y="384"/>
                    </a:lnTo>
                    <a:lnTo>
                      <a:pt x="247" y="383"/>
                    </a:lnTo>
                    <a:lnTo>
                      <a:pt x="247" y="382"/>
                    </a:lnTo>
                    <a:lnTo>
                      <a:pt x="246" y="381"/>
                    </a:lnTo>
                    <a:lnTo>
                      <a:pt x="245" y="380"/>
                    </a:lnTo>
                    <a:lnTo>
                      <a:pt x="244" y="380"/>
                    </a:lnTo>
                    <a:lnTo>
                      <a:pt x="243" y="380"/>
                    </a:lnTo>
                    <a:lnTo>
                      <a:pt x="243" y="379"/>
                    </a:lnTo>
                    <a:lnTo>
                      <a:pt x="242" y="379"/>
                    </a:lnTo>
                    <a:lnTo>
                      <a:pt x="240" y="379"/>
                    </a:lnTo>
                    <a:lnTo>
                      <a:pt x="240" y="380"/>
                    </a:lnTo>
                    <a:lnTo>
                      <a:pt x="239" y="380"/>
                    </a:lnTo>
                    <a:lnTo>
                      <a:pt x="239" y="381"/>
                    </a:lnTo>
                    <a:lnTo>
                      <a:pt x="239" y="382"/>
                    </a:lnTo>
                    <a:lnTo>
                      <a:pt x="238" y="382"/>
                    </a:lnTo>
                    <a:lnTo>
                      <a:pt x="238" y="383"/>
                    </a:lnTo>
                    <a:lnTo>
                      <a:pt x="238" y="384"/>
                    </a:lnTo>
                    <a:lnTo>
                      <a:pt x="238" y="385"/>
                    </a:lnTo>
                    <a:lnTo>
                      <a:pt x="237" y="385"/>
                    </a:lnTo>
                    <a:lnTo>
                      <a:pt x="236" y="385"/>
                    </a:lnTo>
                    <a:lnTo>
                      <a:pt x="235" y="385"/>
                    </a:lnTo>
                    <a:lnTo>
                      <a:pt x="235" y="387"/>
                    </a:lnTo>
                    <a:lnTo>
                      <a:pt x="236" y="387"/>
                    </a:lnTo>
                    <a:lnTo>
                      <a:pt x="236" y="388"/>
                    </a:lnTo>
                    <a:lnTo>
                      <a:pt x="235" y="388"/>
                    </a:lnTo>
                    <a:lnTo>
                      <a:pt x="234" y="388"/>
                    </a:lnTo>
                    <a:lnTo>
                      <a:pt x="234" y="389"/>
                    </a:lnTo>
                    <a:lnTo>
                      <a:pt x="234" y="390"/>
                    </a:lnTo>
                    <a:lnTo>
                      <a:pt x="235" y="390"/>
                    </a:lnTo>
                    <a:lnTo>
                      <a:pt x="234" y="391"/>
                    </a:lnTo>
                    <a:lnTo>
                      <a:pt x="234" y="390"/>
                    </a:lnTo>
                    <a:lnTo>
                      <a:pt x="233" y="390"/>
                    </a:lnTo>
                    <a:lnTo>
                      <a:pt x="233" y="389"/>
                    </a:lnTo>
                    <a:lnTo>
                      <a:pt x="232" y="389"/>
                    </a:lnTo>
                    <a:lnTo>
                      <a:pt x="231" y="389"/>
                    </a:lnTo>
                    <a:lnTo>
                      <a:pt x="231" y="390"/>
                    </a:lnTo>
                    <a:lnTo>
                      <a:pt x="230" y="390"/>
                    </a:lnTo>
                    <a:lnTo>
                      <a:pt x="230" y="391"/>
                    </a:lnTo>
                    <a:lnTo>
                      <a:pt x="230" y="392"/>
                    </a:lnTo>
                    <a:lnTo>
                      <a:pt x="230" y="393"/>
                    </a:lnTo>
                    <a:lnTo>
                      <a:pt x="229" y="393"/>
                    </a:lnTo>
                    <a:lnTo>
                      <a:pt x="228" y="393"/>
                    </a:lnTo>
                    <a:lnTo>
                      <a:pt x="227" y="393"/>
                    </a:lnTo>
                    <a:lnTo>
                      <a:pt x="227" y="394"/>
                    </a:lnTo>
                    <a:lnTo>
                      <a:pt x="227" y="395"/>
                    </a:lnTo>
                    <a:lnTo>
                      <a:pt x="226" y="395"/>
                    </a:lnTo>
                    <a:lnTo>
                      <a:pt x="226" y="396"/>
                    </a:lnTo>
                    <a:lnTo>
                      <a:pt x="226" y="397"/>
                    </a:lnTo>
                    <a:lnTo>
                      <a:pt x="225" y="397"/>
                    </a:lnTo>
                    <a:lnTo>
                      <a:pt x="225" y="398"/>
                    </a:lnTo>
                    <a:lnTo>
                      <a:pt x="224" y="398"/>
                    </a:lnTo>
                    <a:lnTo>
                      <a:pt x="223" y="399"/>
                    </a:lnTo>
                    <a:lnTo>
                      <a:pt x="221" y="399"/>
                    </a:lnTo>
                    <a:lnTo>
                      <a:pt x="220" y="399"/>
                    </a:lnTo>
                    <a:lnTo>
                      <a:pt x="219" y="399"/>
                    </a:lnTo>
                    <a:lnTo>
                      <a:pt x="218" y="399"/>
                    </a:lnTo>
                    <a:lnTo>
                      <a:pt x="217" y="399"/>
                    </a:lnTo>
                    <a:lnTo>
                      <a:pt x="216" y="399"/>
                    </a:lnTo>
                    <a:lnTo>
                      <a:pt x="215" y="399"/>
                    </a:lnTo>
                    <a:lnTo>
                      <a:pt x="214" y="399"/>
                    </a:lnTo>
                    <a:lnTo>
                      <a:pt x="213" y="399"/>
                    </a:lnTo>
                    <a:lnTo>
                      <a:pt x="212" y="399"/>
                    </a:lnTo>
                    <a:lnTo>
                      <a:pt x="211" y="399"/>
                    </a:lnTo>
                    <a:lnTo>
                      <a:pt x="211" y="400"/>
                    </a:lnTo>
                    <a:lnTo>
                      <a:pt x="210" y="400"/>
                    </a:lnTo>
                    <a:lnTo>
                      <a:pt x="209" y="400"/>
                    </a:lnTo>
                    <a:lnTo>
                      <a:pt x="208" y="400"/>
                    </a:lnTo>
                    <a:lnTo>
                      <a:pt x="207" y="400"/>
                    </a:lnTo>
                    <a:lnTo>
                      <a:pt x="206" y="400"/>
                    </a:lnTo>
                    <a:lnTo>
                      <a:pt x="205" y="400"/>
                    </a:lnTo>
                    <a:lnTo>
                      <a:pt x="204" y="400"/>
                    </a:lnTo>
                    <a:lnTo>
                      <a:pt x="202" y="401"/>
                    </a:lnTo>
                    <a:lnTo>
                      <a:pt x="201" y="401"/>
                    </a:lnTo>
                    <a:lnTo>
                      <a:pt x="200" y="401"/>
                    </a:lnTo>
                    <a:lnTo>
                      <a:pt x="199" y="402"/>
                    </a:lnTo>
                    <a:lnTo>
                      <a:pt x="198" y="403"/>
                    </a:lnTo>
                    <a:lnTo>
                      <a:pt x="197" y="403"/>
                    </a:lnTo>
                    <a:lnTo>
                      <a:pt x="197" y="404"/>
                    </a:lnTo>
                    <a:lnTo>
                      <a:pt x="196" y="404"/>
                    </a:lnTo>
                    <a:lnTo>
                      <a:pt x="196" y="405"/>
                    </a:lnTo>
                    <a:lnTo>
                      <a:pt x="195" y="407"/>
                    </a:lnTo>
                    <a:lnTo>
                      <a:pt x="194" y="408"/>
                    </a:lnTo>
                    <a:lnTo>
                      <a:pt x="194" y="409"/>
                    </a:lnTo>
                    <a:lnTo>
                      <a:pt x="193" y="410"/>
                    </a:lnTo>
                    <a:lnTo>
                      <a:pt x="193" y="411"/>
                    </a:lnTo>
                    <a:lnTo>
                      <a:pt x="192" y="411"/>
                    </a:lnTo>
                    <a:lnTo>
                      <a:pt x="192" y="412"/>
                    </a:lnTo>
                    <a:lnTo>
                      <a:pt x="191" y="412"/>
                    </a:lnTo>
                    <a:lnTo>
                      <a:pt x="190" y="412"/>
                    </a:lnTo>
                    <a:lnTo>
                      <a:pt x="189" y="412"/>
                    </a:lnTo>
                    <a:lnTo>
                      <a:pt x="188" y="413"/>
                    </a:lnTo>
                    <a:lnTo>
                      <a:pt x="187" y="413"/>
                    </a:lnTo>
                    <a:lnTo>
                      <a:pt x="186" y="413"/>
                    </a:lnTo>
                    <a:lnTo>
                      <a:pt x="186" y="414"/>
                    </a:lnTo>
                    <a:lnTo>
                      <a:pt x="185" y="414"/>
                    </a:lnTo>
                    <a:lnTo>
                      <a:pt x="185" y="415"/>
                    </a:lnTo>
                    <a:lnTo>
                      <a:pt x="185" y="416"/>
                    </a:lnTo>
                    <a:lnTo>
                      <a:pt x="185" y="417"/>
                    </a:lnTo>
                    <a:lnTo>
                      <a:pt x="185" y="418"/>
                    </a:lnTo>
                    <a:lnTo>
                      <a:pt x="184" y="418"/>
                    </a:lnTo>
                    <a:lnTo>
                      <a:pt x="184" y="419"/>
                    </a:lnTo>
                    <a:lnTo>
                      <a:pt x="184" y="420"/>
                    </a:lnTo>
                    <a:lnTo>
                      <a:pt x="182" y="420"/>
                    </a:lnTo>
                    <a:lnTo>
                      <a:pt x="182" y="421"/>
                    </a:lnTo>
                    <a:lnTo>
                      <a:pt x="182" y="422"/>
                    </a:lnTo>
                    <a:lnTo>
                      <a:pt x="181" y="422"/>
                    </a:lnTo>
                    <a:lnTo>
                      <a:pt x="180" y="423"/>
                    </a:lnTo>
                    <a:lnTo>
                      <a:pt x="180" y="424"/>
                    </a:lnTo>
                    <a:lnTo>
                      <a:pt x="179" y="426"/>
                    </a:lnTo>
                    <a:lnTo>
                      <a:pt x="178" y="427"/>
                    </a:lnTo>
                    <a:lnTo>
                      <a:pt x="177" y="428"/>
                    </a:lnTo>
                    <a:lnTo>
                      <a:pt x="177" y="429"/>
                    </a:lnTo>
                    <a:lnTo>
                      <a:pt x="176" y="430"/>
                    </a:lnTo>
                    <a:lnTo>
                      <a:pt x="175" y="431"/>
                    </a:lnTo>
                    <a:lnTo>
                      <a:pt x="174" y="433"/>
                    </a:lnTo>
                    <a:lnTo>
                      <a:pt x="174" y="434"/>
                    </a:lnTo>
                    <a:lnTo>
                      <a:pt x="173" y="434"/>
                    </a:lnTo>
                    <a:lnTo>
                      <a:pt x="173" y="435"/>
                    </a:lnTo>
                    <a:lnTo>
                      <a:pt x="173" y="436"/>
                    </a:lnTo>
                    <a:lnTo>
                      <a:pt x="173" y="437"/>
                    </a:lnTo>
                    <a:lnTo>
                      <a:pt x="173" y="438"/>
                    </a:lnTo>
                    <a:lnTo>
                      <a:pt x="174" y="441"/>
                    </a:lnTo>
                    <a:lnTo>
                      <a:pt x="174" y="443"/>
                    </a:lnTo>
                    <a:lnTo>
                      <a:pt x="174" y="444"/>
                    </a:lnTo>
                    <a:lnTo>
                      <a:pt x="174" y="446"/>
                    </a:lnTo>
                    <a:lnTo>
                      <a:pt x="175" y="447"/>
                    </a:lnTo>
                    <a:lnTo>
                      <a:pt x="175" y="448"/>
                    </a:lnTo>
                    <a:lnTo>
                      <a:pt x="175" y="449"/>
                    </a:lnTo>
                    <a:lnTo>
                      <a:pt x="175" y="450"/>
                    </a:lnTo>
                    <a:lnTo>
                      <a:pt x="175" y="451"/>
                    </a:lnTo>
                    <a:lnTo>
                      <a:pt x="175" y="452"/>
                    </a:lnTo>
                    <a:lnTo>
                      <a:pt x="175" y="453"/>
                    </a:lnTo>
                    <a:lnTo>
                      <a:pt x="174" y="453"/>
                    </a:lnTo>
                    <a:lnTo>
                      <a:pt x="174" y="454"/>
                    </a:lnTo>
                    <a:lnTo>
                      <a:pt x="174" y="455"/>
                    </a:lnTo>
                    <a:lnTo>
                      <a:pt x="173" y="455"/>
                    </a:lnTo>
                    <a:lnTo>
                      <a:pt x="173" y="456"/>
                    </a:lnTo>
                    <a:lnTo>
                      <a:pt x="172" y="455"/>
                    </a:lnTo>
                    <a:lnTo>
                      <a:pt x="171" y="455"/>
                    </a:lnTo>
                    <a:lnTo>
                      <a:pt x="171" y="454"/>
                    </a:lnTo>
                    <a:lnTo>
                      <a:pt x="170" y="454"/>
                    </a:lnTo>
                    <a:lnTo>
                      <a:pt x="170" y="455"/>
                    </a:lnTo>
                    <a:lnTo>
                      <a:pt x="169" y="455"/>
                    </a:lnTo>
                    <a:lnTo>
                      <a:pt x="168" y="455"/>
                    </a:lnTo>
                    <a:lnTo>
                      <a:pt x="167" y="454"/>
                    </a:lnTo>
                    <a:lnTo>
                      <a:pt x="167" y="453"/>
                    </a:lnTo>
                    <a:lnTo>
                      <a:pt x="167" y="452"/>
                    </a:lnTo>
                    <a:lnTo>
                      <a:pt x="167" y="451"/>
                    </a:lnTo>
                    <a:lnTo>
                      <a:pt x="166" y="451"/>
                    </a:lnTo>
                    <a:lnTo>
                      <a:pt x="166" y="450"/>
                    </a:lnTo>
                    <a:lnTo>
                      <a:pt x="165" y="450"/>
                    </a:lnTo>
                    <a:lnTo>
                      <a:pt x="165" y="449"/>
                    </a:lnTo>
                    <a:lnTo>
                      <a:pt x="165" y="448"/>
                    </a:lnTo>
                    <a:lnTo>
                      <a:pt x="166" y="448"/>
                    </a:lnTo>
                    <a:lnTo>
                      <a:pt x="166" y="447"/>
                    </a:lnTo>
                    <a:lnTo>
                      <a:pt x="166" y="446"/>
                    </a:lnTo>
                    <a:lnTo>
                      <a:pt x="166" y="444"/>
                    </a:lnTo>
                    <a:lnTo>
                      <a:pt x="165" y="443"/>
                    </a:lnTo>
                    <a:lnTo>
                      <a:pt x="165" y="442"/>
                    </a:lnTo>
                    <a:lnTo>
                      <a:pt x="163" y="442"/>
                    </a:lnTo>
                    <a:lnTo>
                      <a:pt x="163" y="441"/>
                    </a:lnTo>
                    <a:lnTo>
                      <a:pt x="163" y="440"/>
                    </a:lnTo>
                    <a:lnTo>
                      <a:pt x="163" y="439"/>
                    </a:lnTo>
                    <a:lnTo>
                      <a:pt x="162" y="438"/>
                    </a:lnTo>
                    <a:lnTo>
                      <a:pt x="161" y="438"/>
                    </a:lnTo>
                    <a:lnTo>
                      <a:pt x="161" y="439"/>
                    </a:lnTo>
                    <a:lnTo>
                      <a:pt x="160" y="439"/>
                    </a:lnTo>
                    <a:lnTo>
                      <a:pt x="160" y="438"/>
                    </a:lnTo>
                    <a:lnTo>
                      <a:pt x="159" y="438"/>
                    </a:lnTo>
                    <a:lnTo>
                      <a:pt x="159" y="437"/>
                    </a:lnTo>
                    <a:lnTo>
                      <a:pt x="158" y="437"/>
                    </a:lnTo>
                    <a:lnTo>
                      <a:pt x="157" y="437"/>
                    </a:lnTo>
                    <a:lnTo>
                      <a:pt x="156" y="437"/>
                    </a:lnTo>
                    <a:lnTo>
                      <a:pt x="155" y="437"/>
                    </a:lnTo>
                    <a:lnTo>
                      <a:pt x="154" y="436"/>
                    </a:lnTo>
                    <a:lnTo>
                      <a:pt x="154" y="437"/>
                    </a:lnTo>
                    <a:lnTo>
                      <a:pt x="153" y="437"/>
                    </a:lnTo>
                    <a:lnTo>
                      <a:pt x="153" y="438"/>
                    </a:lnTo>
                    <a:lnTo>
                      <a:pt x="152" y="438"/>
                    </a:lnTo>
                    <a:lnTo>
                      <a:pt x="149" y="441"/>
                    </a:lnTo>
                    <a:lnTo>
                      <a:pt x="143" y="442"/>
                    </a:lnTo>
                    <a:lnTo>
                      <a:pt x="140" y="443"/>
                    </a:lnTo>
                    <a:lnTo>
                      <a:pt x="138" y="443"/>
                    </a:lnTo>
                    <a:lnTo>
                      <a:pt x="137" y="442"/>
                    </a:lnTo>
                    <a:lnTo>
                      <a:pt x="136" y="441"/>
                    </a:lnTo>
                    <a:lnTo>
                      <a:pt x="136" y="440"/>
                    </a:lnTo>
                    <a:lnTo>
                      <a:pt x="136" y="439"/>
                    </a:lnTo>
                    <a:lnTo>
                      <a:pt x="136" y="438"/>
                    </a:lnTo>
                    <a:lnTo>
                      <a:pt x="136" y="437"/>
                    </a:lnTo>
                    <a:lnTo>
                      <a:pt x="135" y="437"/>
                    </a:lnTo>
                    <a:lnTo>
                      <a:pt x="132" y="434"/>
                    </a:lnTo>
                    <a:lnTo>
                      <a:pt x="128" y="432"/>
                    </a:lnTo>
                    <a:lnTo>
                      <a:pt x="119" y="426"/>
                    </a:lnTo>
                    <a:lnTo>
                      <a:pt x="119" y="424"/>
                    </a:lnTo>
                    <a:lnTo>
                      <a:pt x="119" y="423"/>
                    </a:lnTo>
                    <a:lnTo>
                      <a:pt x="120" y="423"/>
                    </a:lnTo>
                    <a:lnTo>
                      <a:pt x="120" y="422"/>
                    </a:lnTo>
                    <a:lnTo>
                      <a:pt x="121" y="421"/>
                    </a:lnTo>
                    <a:lnTo>
                      <a:pt x="121" y="420"/>
                    </a:lnTo>
                    <a:lnTo>
                      <a:pt x="122" y="419"/>
                    </a:lnTo>
                    <a:lnTo>
                      <a:pt x="123" y="418"/>
                    </a:lnTo>
                    <a:lnTo>
                      <a:pt x="123" y="417"/>
                    </a:lnTo>
                    <a:lnTo>
                      <a:pt x="124" y="416"/>
                    </a:lnTo>
                    <a:lnTo>
                      <a:pt x="124" y="415"/>
                    </a:lnTo>
                    <a:lnTo>
                      <a:pt x="126" y="415"/>
                    </a:lnTo>
                    <a:lnTo>
                      <a:pt x="126" y="414"/>
                    </a:lnTo>
                    <a:lnTo>
                      <a:pt x="126" y="413"/>
                    </a:lnTo>
                    <a:lnTo>
                      <a:pt x="127" y="413"/>
                    </a:lnTo>
                    <a:lnTo>
                      <a:pt x="127" y="412"/>
                    </a:lnTo>
                    <a:lnTo>
                      <a:pt x="127" y="411"/>
                    </a:lnTo>
                    <a:lnTo>
                      <a:pt x="128" y="411"/>
                    </a:lnTo>
                    <a:lnTo>
                      <a:pt x="128" y="410"/>
                    </a:lnTo>
                    <a:lnTo>
                      <a:pt x="128" y="409"/>
                    </a:lnTo>
                    <a:lnTo>
                      <a:pt x="128" y="408"/>
                    </a:lnTo>
                    <a:lnTo>
                      <a:pt x="127" y="407"/>
                    </a:lnTo>
                    <a:lnTo>
                      <a:pt x="127" y="405"/>
                    </a:lnTo>
                    <a:lnTo>
                      <a:pt x="127" y="404"/>
                    </a:lnTo>
                    <a:lnTo>
                      <a:pt x="126" y="403"/>
                    </a:lnTo>
                    <a:lnTo>
                      <a:pt x="127" y="402"/>
                    </a:lnTo>
                    <a:lnTo>
                      <a:pt x="127" y="401"/>
                    </a:lnTo>
                    <a:lnTo>
                      <a:pt x="127" y="400"/>
                    </a:lnTo>
                    <a:lnTo>
                      <a:pt x="127" y="399"/>
                    </a:lnTo>
                    <a:lnTo>
                      <a:pt x="127" y="398"/>
                    </a:lnTo>
                    <a:lnTo>
                      <a:pt x="127" y="397"/>
                    </a:lnTo>
                    <a:lnTo>
                      <a:pt x="127" y="396"/>
                    </a:lnTo>
                    <a:lnTo>
                      <a:pt x="127" y="395"/>
                    </a:lnTo>
                    <a:lnTo>
                      <a:pt x="127" y="394"/>
                    </a:lnTo>
                    <a:lnTo>
                      <a:pt x="128" y="394"/>
                    </a:lnTo>
                    <a:lnTo>
                      <a:pt x="128" y="393"/>
                    </a:lnTo>
                    <a:lnTo>
                      <a:pt x="128" y="392"/>
                    </a:lnTo>
                    <a:lnTo>
                      <a:pt x="128" y="391"/>
                    </a:lnTo>
                    <a:lnTo>
                      <a:pt x="128" y="390"/>
                    </a:lnTo>
                    <a:lnTo>
                      <a:pt x="129" y="389"/>
                    </a:lnTo>
                    <a:lnTo>
                      <a:pt x="129" y="388"/>
                    </a:lnTo>
                    <a:lnTo>
                      <a:pt x="129" y="387"/>
                    </a:lnTo>
                    <a:lnTo>
                      <a:pt x="130" y="387"/>
                    </a:lnTo>
                    <a:lnTo>
                      <a:pt x="130" y="385"/>
                    </a:lnTo>
                    <a:lnTo>
                      <a:pt x="131" y="385"/>
                    </a:lnTo>
                    <a:lnTo>
                      <a:pt x="132" y="385"/>
                    </a:lnTo>
                    <a:lnTo>
                      <a:pt x="132" y="384"/>
                    </a:lnTo>
                    <a:lnTo>
                      <a:pt x="133" y="384"/>
                    </a:lnTo>
                    <a:lnTo>
                      <a:pt x="134" y="384"/>
                    </a:lnTo>
                    <a:lnTo>
                      <a:pt x="135" y="384"/>
                    </a:lnTo>
                    <a:lnTo>
                      <a:pt x="136" y="384"/>
                    </a:lnTo>
                    <a:lnTo>
                      <a:pt x="136" y="383"/>
                    </a:lnTo>
                    <a:lnTo>
                      <a:pt x="137" y="383"/>
                    </a:lnTo>
                    <a:lnTo>
                      <a:pt x="138" y="383"/>
                    </a:lnTo>
                    <a:lnTo>
                      <a:pt x="139" y="382"/>
                    </a:lnTo>
                    <a:lnTo>
                      <a:pt x="140" y="381"/>
                    </a:lnTo>
                    <a:lnTo>
                      <a:pt x="141" y="380"/>
                    </a:lnTo>
                    <a:lnTo>
                      <a:pt x="141" y="379"/>
                    </a:lnTo>
                    <a:lnTo>
                      <a:pt x="141" y="378"/>
                    </a:lnTo>
                    <a:lnTo>
                      <a:pt x="142" y="378"/>
                    </a:lnTo>
                    <a:lnTo>
                      <a:pt x="142" y="377"/>
                    </a:lnTo>
                    <a:lnTo>
                      <a:pt x="142" y="376"/>
                    </a:lnTo>
                    <a:lnTo>
                      <a:pt x="142" y="375"/>
                    </a:lnTo>
                    <a:lnTo>
                      <a:pt x="143" y="374"/>
                    </a:lnTo>
                    <a:lnTo>
                      <a:pt x="143" y="373"/>
                    </a:lnTo>
                    <a:lnTo>
                      <a:pt x="143" y="372"/>
                    </a:lnTo>
                    <a:lnTo>
                      <a:pt x="143" y="371"/>
                    </a:lnTo>
                    <a:lnTo>
                      <a:pt x="143" y="370"/>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nvGrpSpPr>
              <p:cNvPr id="57" name="Group 19">
                <a:extLst>
                  <a:ext uri="{FF2B5EF4-FFF2-40B4-BE49-F238E27FC236}">
                    <a16:creationId xmlns:a16="http://schemas.microsoft.com/office/drawing/2014/main" id="{DFBDF954-1EC3-4D8D-AACF-FC2F532D8668}"/>
                  </a:ext>
                </a:extLst>
              </p:cNvPr>
              <p:cNvGrpSpPr>
                <a:grpSpLocks/>
              </p:cNvGrpSpPr>
              <p:nvPr/>
            </p:nvGrpSpPr>
            <p:grpSpPr bwMode="auto">
              <a:xfrm>
                <a:off x="4649" y="2204"/>
                <a:ext cx="435" cy="355"/>
                <a:chOff x="4553" y="2108"/>
                <a:chExt cx="435" cy="355"/>
              </a:xfrm>
            </p:grpSpPr>
            <p:sp>
              <p:nvSpPr>
                <p:cNvPr id="92" name="Freeform 20">
                  <a:extLst>
                    <a:ext uri="{FF2B5EF4-FFF2-40B4-BE49-F238E27FC236}">
                      <a16:creationId xmlns:a16="http://schemas.microsoft.com/office/drawing/2014/main" id="{29A1F9C8-BC6B-4677-8603-13A3A73FAB2C}"/>
                    </a:ext>
                  </a:extLst>
                </p:cNvPr>
                <p:cNvSpPr>
                  <a:spLocks/>
                </p:cNvSpPr>
                <p:nvPr/>
              </p:nvSpPr>
              <p:spPr bwMode="auto">
                <a:xfrm>
                  <a:off x="4649" y="2108"/>
                  <a:ext cx="339" cy="355"/>
                </a:xfrm>
                <a:custGeom>
                  <a:avLst/>
                  <a:gdLst>
                    <a:gd name="T0" fmla="*/ 102 w 339"/>
                    <a:gd name="T1" fmla="*/ 37 h 355"/>
                    <a:gd name="T2" fmla="*/ 117 w 339"/>
                    <a:gd name="T3" fmla="*/ 58 h 355"/>
                    <a:gd name="T4" fmla="*/ 135 w 339"/>
                    <a:gd name="T5" fmla="*/ 52 h 355"/>
                    <a:gd name="T6" fmla="*/ 153 w 339"/>
                    <a:gd name="T7" fmla="*/ 49 h 355"/>
                    <a:gd name="T8" fmla="*/ 177 w 339"/>
                    <a:gd name="T9" fmla="*/ 40 h 355"/>
                    <a:gd name="T10" fmla="*/ 205 w 339"/>
                    <a:gd name="T11" fmla="*/ 49 h 355"/>
                    <a:gd name="T12" fmla="*/ 208 w 339"/>
                    <a:gd name="T13" fmla="*/ 61 h 355"/>
                    <a:gd name="T14" fmla="*/ 202 w 339"/>
                    <a:gd name="T15" fmla="*/ 77 h 355"/>
                    <a:gd name="T16" fmla="*/ 199 w 339"/>
                    <a:gd name="T17" fmla="*/ 94 h 355"/>
                    <a:gd name="T18" fmla="*/ 203 w 339"/>
                    <a:gd name="T19" fmla="*/ 109 h 355"/>
                    <a:gd name="T20" fmla="*/ 205 w 339"/>
                    <a:gd name="T21" fmla="*/ 122 h 355"/>
                    <a:gd name="T22" fmla="*/ 219 w 339"/>
                    <a:gd name="T23" fmla="*/ 126 h 355"/>
                    <a:gd name="T24" fmla="*/ 226 w 339"/>
                    <a:gd name="T25" fmla="*/ 132 h 355"/>
                    <a:gd name="T26" fmla="*/ 239 w 339"/>
                    <a:gd name="T27" fmla="*/ 137 h 355"/>
                    <a:gd name="T28" fmla="*/ 243 w 339"/>
                    <a:gd name="T29" fmla="*/ 144 h 355"/>
                    <a:gd name="T30" fmla="*/ 251 w 339"/>
                    <a:gd name="T31" fmla="*/ 151 h 355"/>
                    <a:gd name="T32" fmla="*/ 264 w 339"/>
                    <a:gd name="T33" fmla="*/ 158 h 355"/>
                    <a:gd name="T34" fmla="*/ 271 w 339"/>
                    <a:gd name="T35" fmla="*/ 164 h 355"/>
                    <a:gd name="T36" fmla="*/ 283 w 339"/>
                    <a:gd name="T37" fmla="*/ 165 h 355"/>
                    <a:gd name="T38" fmla="*/ 291 w 339"/>
                    <a:gd name="T39" fmla="*/ 161 h 355"/>
                    <a:gd name="T40" fmla="*/ 300 w 339"/>
                    <a:gd name="T41" fmla="*/ 168 h 355"/>
                    <a:gd name="T42" fmla="*/ 310 w 339"/>
                    <a:gd name="T43" fmla="*/ 172 h 355"/>
                    <a:gd name="T44" fmla="*/ 320 w 339"/>
                    <a:gd name="T45" fmla="*/ 178 h 355"/>
                    <a:gd name="T46" fmla="*/ 333 w 339"/>
                    <a:gd name="T47" fmla="*/ 183 h 355"/>
                    <a:gd name="T48" fmla="*/ 337 w 339"/>
                    <a:gd name="T49" fmla="*/ 201 h 355"/>
                    <a:gd name="T50" fmla="*/ 337 w 339"/>
                    <a:gd name="T51" fmla="*/ 217 h 355"/>
                    <a:gd name="T52" fmla="*/ 298 w 339"/>
                    <a:gd name="T53" fmla="*/ 247 h 355"/>
                    <a:gd name="T54" fmla="*/ 275 w 339"/>
                    <a:gd name="T55" fmla="*/ 267 h 355"/>
                    <a:gd name="T56" fmla="*/ 265 w 339"/>
                    <a:gd name="T57" fmla="*/ 281 h 355"/>
                    <a:gd name="T58" fmla="*/ 256 w 339"/>
                    <a:gd name="T59" fmla="*/ 294 h 355"/>
                    <a:gd name="T60" fmla="*/ 240 w 339"/>
                    <a:gd name="T61" fmla="*/ 297 h 355"/>
                    <a:gd name="T62" fmla="*/ 223 w 339"/>
                    <a:gd name="T63" fmla="*/ 295 h 355"/>
                    <a:gd name="T64" fmla="*/ 231 w 339"/>
                    <a:gd name="T65" fmla="*/ 354 h 355"/>
                    <a:gd name="T66" fmla="*/ 220 w 339"/>
                    <a:gd name="T67" fmla="*/ 352 h 355"/>
                    <a:gd name="T68" fmla="*/ 209 w 339"/>
                    <a:gd name="T69" fmla="*/ 351 h 355"/>
                    <a:gd name="T70" fmla="*/ 203 w 339"/>
                    <a:gd name="T71" fmla="*/ 340 h 355"/>
                    <a:gd name="T72" fmla="*/ 194 w 339"/>
                    <a:gd name="T73" fmla="*/ 338 h 355"/>
                    <a:gd name="T74" fmla="*/ 186 w 339"/>
                    <a:gd name="T75" fmla="*/ 334 h 355"/>
                    <a:gd name="T76" fmla="*/ 175 w 339"/>
                    <a:gd name="T77" fmla="*/ 329 h 355"/>
                    <a:gd name="T78" fmla="*/ 167 w 339"/>
                    <a:gd name="T79" fmla="*/ 319 h 355"/>
                    <a:gd name="T80" fmla="*/ 159 w 339"/>
                    <a:gd name="T81" fmla="*/ 318 h 355"/>
                    <a:gd name="T82" fmla="*/ 154 w 339"/>
                    <a:gd name="T83" fmla="*/ 310 h 355"/>
                    <a:gd name="T84" fmla="*/ 146 w 339"/>
                    <a:gd name="T85" fmla="*/ 306 h 355"/>
                    <a:gd name="T86" fmla="*/ 135 w 339"/>
                    <a:gd name="T87" fmla="*/ 302 h 355"/>
                    <a:gd name="T88" fmla="*/ 126 w 339"/>
                    <a:gd name="T89" fmla="*/ 299 h 355"/>
                    <a:gd name="T90" fmla="*/ 120 w 339"/>
                    <a:gd name="T91" fmla="*/ 307 h 355"/>
                    <a:gd name="T92" fmla="*/ 124 w 339"/>
                    <a:gd name="T93" fmla="*/ 318 h 355"/>
                    <a:gd name="T94" fmla="*/ 123 w 339"/>
                    <a:gd name="T95" fmla="*/ 327 h 355"/>
                    <a:gd name="T96" fmla="*/ 113 w 339"/>
                    <a:gd name="T97" fmla="*/ 341 h 355"/>
                    <a:gd name="T98" fmla="*/ 111 w 339"/>
                    <a:gd name="T99" fmla="*/ 330 h 355"/>
                    <a:gd name="T100" fmla="*/ 104 w 339"/>
                    <a:gd name="T101" fmla="*/ 314 h 355"/>
                    <a:gd name="T102" fmla="*/ 92 w 339"/>
                    <a:gd name="T103" fmla="*/ 301 h 355"/>
                    <a:gd name="T104" fmla="*/ 78 w 339"/>
                    <a:gd name="T105" fmla="*/ 294 h 355"/>
                    <a:gd name="T106" fmla="*/ 74 w 339"/>
                    <a:gd name="T107" fmla="*/ 278 h 355"/>
                    <a:gd name="T108" fmla="*/ 67 w 339"/>
                    <a:gd name="T109" fmla="*/ 264 h 355"/>
                    <a:gd name="T110" fmla="*/ 57 w 339"/>
                    <a:gd name="T111" fmla="*/ 252 h 355"/>
                    <a:gd name="T112" fmla="*/ 46 w 339"/>
                    <a:gd name="T113" fmla="*/ 242 h 355"/>
                    <a:gd name="T114" fmla="*/ 32 w 339"/>
                    <a:gd name="T115" fmla="*/ 235 h 355"/>
                    <a:gd name="T116" fmla="*/ 16 w 339"/>
                    <a:gd name="T117" fmla="*/ 226 h 355"/>
                    <a:gd name="T118" fmla="*/ 4 w 339"/>
                    <a:gd name="T119" fmla="*/ 219 h 3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 h="355">
                      <a:moveTo>
                        <a:pt x="87" y="0"/>
                      </a:moveTo>
                      <a:lnTo>
                        <a:pt x="88" y="3"/>
                      </a:lnTo>
                      <a:lnTo>
                        <a:pt x="89" y="6"/>
                      </a:lnTo>
                      <a:lnTo>
                        <a:pt x="90" y="8"/>
                      </a:lnTo>
                      <a:lnTo>
                        <a:pt x="91" y="11"/>
                      </a:lnTo>
                      <a:lnTo>
                        <a:pt x="92" y="13"/>
                      </a:lnTo>
                      <a:lnTo>
                        <a:pt x="94" y="16"/>
                      </a:lnTo>
                      <a:lnTo>
                        <a:pt x="94" y="18"/>
                      </a:lnTo>
                      <a:lnTo>
                        <a:pt x="95" y="20"/>
                      </a:lnTo>
                      <a:lnTo>
                        <a:pt x="96" y="23"/>
                      </a:lnTo>
                      <a:lnTo>
                        <a:pt x="97" y="25"/>
                      </a:lnTo>
                      <a:lnTo>
                        <a:pt x="97" y="27"/>
                      </a:lnTo>
                      <a:lnTo>
                        <a:pt x="99" y="28"/>
                      </a:lnTo>
                      <a:lnTo>
                        <a:pt x="100" y="30"/>
                      </a:lnTo>
                      <a:lnTo>
                        <a:pt x="100" y="32"/>
                      </a:lnTo>
                      <a:lnTo>
                        <a:pt x="101" y="34"/>
                      </a:lnTo>
                      <a:lnTo>
                        <a:pt x="102" y="37"/>
                      </a:lnTo>
                      <a:lnTo>
                        <a:pt x="103" y="40"/>
                      </a:lnTo>
                      <a:lnTo>
                        <a:pt x="104" y="41"/>
                      </a:lnTo>
                      <a:lnTo>
                        <a:pt x="104" y="43"/>
                      </a:lnTo>
                      <a:lnTo>
                        <a:pt x="105" y="45"/>
                      </a:lnTo>
                      <a:lnTo>
                        <a:pt x="106" y="47"/>
                      </a:lnTo>
                      <a:lnTo>
                        <a:pt x="107" y="49"/>
                      </a:lnTo>
                      <a:lnTo>
                        <a:pt x="107" y="50"/>
                      </a:lnTo>
                      <a:lnTo>
                        <a:pt x="108" y="53"/>
                      </a:lnTo>
                      <a:lnTo>
                        <a:pt x="109" y="55"/>
                      </a:lnTo>
                      <a:lnTo>
                        <a:pt x="110" y="59"/>
                      </a:lnTo>
                      <a:lnTo>
                        <a:pt x="111" y="60"/>
                      </a:lnTo>
                      <a:lnTo>
                        <a:pt x="112" y="59"/>
                      </a:lnTo>
                      <a:lnTo>
                        <a:pt x="113" y="59"/>
                      </a:lnTo>
                      <a:lnTo>
                        <a:pt x="114" y="58"/>
                      </a:lnTo>
                      <a:lnTo>
                        <a:pt x="115" y="58"/>
                      </a:lnTo>
                      <a:lnTo>
                        <a:pt x="116" y="58"/>
                      </a:lnTo>
                      <a:lnTo>
                        <a:pt x="117" y="58"/>
                      </a:lnTo>
                      <a:lnTo>
                        <a:pt x="119" y="57"/>
                      </a:lnTo>
                      <a:lnTo>
                        <a:pt x="120" y="57"/>
                      </a:lnTo>
                      <a:lnTo>
                        <a:pt x="121" y="57"/>
                      </a:lnTo>
                      <a:lnTo>
                        <a:pt x="122" y="57"/>
                      </a:lnTo>
                      <a:lnTo>
                        <a:pt x="123" y="55"/>
                      </a:lnTo>
                      <a:lnTo>
                        <a:pt x="124" y="55"/>
                      </a:lnTo>
                      <a:lnTo>
                        <a:pt x="125" y="54"/>
                      </a:lnTo>
                      <a:lnTo>
                        <a:pt x="126" y="54"/>
                      </a:lnTo>
                      <a:lnTo>
                        <a:pt x="127" y="54"/>
                      </a:lnTo>
                      <a:lnTo>
                        <a:pt x="128" y="54"/>
                      </a:lnTo>
                      <a:lnTo>
                        <a:pt x="129" y="53"/>
                      </a:lnTo>
                      <a:lnTo>
                        <a:pt x="130" y="53"/>
                      </a:lnTo>
                      <a:lnTo>
                        <a:pt x="131" y="53"/>
                      </a:lnTo>
                      <a:lnTo>
                        <a:pt x="132" y="53"/>
                      </a:lnTo>
                      <a:lnTo>
                        <a:pt x="133" y="53"/>
                      </a:lnTo>
                      <a:lnTo>
                        <a:pt x="134" y="52"/>
                      </a:lnTo>
                      <a:lnTo>
                        <a:pt x="135" y="52"/>
                      </a:lnTo>
                      <a:lnTo>
                        <a:pt x="136" y="52"/>
                      </a:lnTo>
                      <a:lnTo>
                        <a:pt x="138" y="52"/>
                      </a:lnTo>
                      <a:lnTo>
                        <a:pt x="139" y="52"/>
                      </a:lnTo>
                      <a:lnTo>
                        <a:pt x="140" y="51"/>
                      </a:lnTo>
                      <a:lnTo>
                        <a:pt x="141" y="51"/>
                      </a:lnTo>
                      <a:lnTo>
                        <a:pt x="142" y="51"/>
                      </a:lnTo>
                      <a:lnTo>
                        <a:pt x="144" y="51"/>
                      </a:lnTo>
                      <a:lnTo>
                        <a:pt x="144" y="50"/>
                      </a:lnTo>
                      <a:lnTo>
                        <a:pt x="145" y="50"/>
                      </a:lnTo>
                      <a:lnTo>
                        <a:pt x="146" y="50"/>
                      </a:lnTo>
                      <a:lnTo>
                        <a:pt x="147" y="50"/>
                      </a:lnTo>
                      <a:lnTo>
                        <a:pt x="148" y="50"/>
                      </a:lnTo>
                      <a:lnTo>
                        <a:pt x="149" y="50"/>
                      </a:lnTo>
                      <a:lnTo>
                        <a:pt x="150" y="49"/>
                      </a:lnTo>
                      <a:lnTo>
                        <a:pt x="151" y="49"/>
                      </a:lnTo>
                      <a:lnTo>
                        <a:pt x="152" y="49"/>
                      </a:lnTo>
                      <a:lnTo>
                        <a:pt x="153" y="49"/>
                      </a:lnTo>
                      <a:lnTo>
                        <a:pt x="154" y="49"/>
                      </a:lnTo>
                      <a:lnTo>
                        <a:pt x="155" y="49"/>
                      </a:lnTo>
                      <a:lnTo>
                        <a:pt x="157" y="49"/>
                      </a:lnTo>
                      <a:lnTo>
                        <a:pt x="157" y="48"/>
                      </a:lnTo>
                      <a:lnTo>
                        <a:pt x="158" y="48"/>
                      </a:lnTo>
                      <a:lnTo>
                        <a:pt x="159" y="47"/>
                      </a:lnTo>
                      <a:lnTo>
                        <a:pt x="160" y="46"/>
                      </a:lnTo>
                      <a:lnTo>
                        <a:pt x="161" y="46"/>
                      </a:lnTo>
                      <a:lnTo>
                        <a:pt x="162" y="46"/>
                      </a:lnTo>
                      <a:lnTo>
                        <a:pt x="164" y="45"/>
                      </a:lnTo>
                      <a:lnTo>
                        <a:pt x="166" y="44"/>
                      </a:lnTo>
                      <a:lnTo>
                        <a:pt x="169" y="43"/>
                      </a:lnTo>
                      <a:lnTo>
                        <a:pt x="170" y="43"/>
                      </a:lnTo>
                      <a:lnTo>
                        <a:pt x="172" y="42"/>
                      </a:lnTo>
                      <a:lnTo>
                        <a:pt x="174" y="41"/>
                      </a:lnTo>
                      <a:lnTo>
                        <a:pt x="175" y="41"/>
                      </a:lnTo>
                      <a:lnTo>
                        <a:pt x="177" y="40"/>
                      </a:lnTo>
                      <a:lnTo>
                        <a:pt x="178" y="40"/>
                      </a:lnTo>
                      <a:lnTo>
                        <a:pt x="179" y="40"/>
                      </a:lnTo>
                      <a:lnTo>
                        <a:pt x="180" y="40"/>
                      </a:lnTo>
                      <a:lnTo>
                        <a:pt x="183" y="41"/>
                      </a:lnTo>
                      <a:lnTo>
                        <a:pt x="184" y="42"/>
                      </a:lnTo>
                      <a:lnTo>
                        <a:pt x="186" y="42"/>
                      </a:lnTo>
                      <a:lnTo>
                        <a:pt x="187" y="43"/>
                      </a:lnTo>
                      <a:lnTo>
                        <a:pt x="190" y="44"/>
                      </a:lnTo>
                      <a:lnTo>
                        <a:pt x="193" y="44"/>
                      </a:lnTo>
                      <a:lnTo>
                        <a:pt x="196" y="45"/>
                      </a:lnTo>
                      <a:lnTo>
                        <a:pt x="198" y="46"/>
                      </a:lnTo>
                      <a:lnTo>
                        <a:pt x="200" y="47"/>
                      </a:lnTo>
                      <a:lnTo>
                        <a:pt x="202" y="47"/>
                      </a:lnTo>
                      <a:lnTo>
                        <a:pt x="203" y="48"/>
                      </a:lnTo>
                      <a:lnTo>
                        <a:pt x="204" y="48"/>
                      </a:lnTo>
                      <a:lnTo>
                        <a:pt x="205" y="48"/>
                      </a:lnTo>
                      <a:lnTo>
                        <a:pt x="205" y="49"/>
                      </a:lnTo>
                      <a:lnTo>
                        <a:pt x="206" y="49"/>
                      </a:lnTo>
                      <a:lnTo>
                        <a:pt x="206" y="50"/>
                      </a:lnTo>
                      <a:lnTo>
                        <a:pt x="207" y="50"/>
                      </a:lnTo>
                      <a:lnTo>
                        <a:pt x="207" y="51"/>
                      </a:lnTo>
                      <a:lnTo>
                        <a:pt x="208" y="51"/>
                      </a:lnTo>
                      <a:lnTo>
                        <a:pt x="208" y="52"/>
                      </a:lnTo>
                      <a:lnTo>
                        <a:pt x="208" y="53"/>
                      </a:lnTo>
                      <a:lnTo>
                        <a:pt x="209" y="53"/>
                      </a:lnTo>
                      <a:lnTo>
                        <a:pt x="209" y="54"/>
                      </a:lnTo>
                      <a:lnTo>
                        <a:pt x="209" y="55"/>
                      </a:lnTo>
                      <a:lnTo>
                        <a:pt x="210" y="57"/>
                      </a:lnTo>
                      <a:lnTo>
                        <a:pt x="210" y="58"/>
                      </a:lnTo>
                      <a:lnTo>
                        <a:pt x="209" y="58"/>
                      </a:lnTo>
                      <a:lnTo>
                        <a:pt x="209" y="59"/>
                      </a:lnTo>
                      <a:lnTo>
                        <a:pt x="209" y="60"/>
                      </a:lnTo>
                      <a:lnTo>
                        <a:pt x="208" y="60"/>
                      </a:lnTo>
                      <a:lnTo>
                        <a:pt x="208" y="61"/>
                      </a:lnTo>
                      <a:lnTo>
                        <a:pt x="208" y="62"/>
                      </a:lnTo>
                      <a:lnTo>
                        <a:pt x="207" y="62"/>
                      </a:lnTo>
                      <a:lnTo>
                        <a:pt x="207" y="63"/>
                      </a:lnTo>
                      <a:lnTo>
                        <a:pt x="207" y="64"/>
                      </a:lnTo>
                      <a:lnTo>
                        <a:pt x="207" y="65"/>
                      </a:lnTo>
                      <a:lnTo>
                        <a:pt x="207" y="66"/>
                      </a:lnTo>
                      <a:lnTo>
                        <a:pt x="207" y="67"/>
                      </a:lnTo>
                      <a:lnTo>
                        <a:pt x="206" y="68"/>
                      </a:lnTo>
                      <a:lnTo>
                        <a:pt x="206" y="69"/>
                      </a:lnTo>
                      <a:lnTo>
                        <a:pt x="205" y="70"/>
                      </a:lnTo>
                      <a:lnTo>
                        <a:pt x="204" y="70"/>
                      </a:lnTo>
                      <a:lnTo>
                        <a:pt x="203" y="71"/>
                      </a:lnTo>
                      <a:lnTo>
                        <a:pt x="203" y="72"/>
                      </a:lnTo>
                      <a:lnTo>
                        <a:pt x="203" y="74"/>
                      </a:lnTo>
                      <a:lnTo>
                        <a:pt x="202" y="74"/>
                      </a:lnTo>
                      <a:lnTo>
                        <a:pt x="202" y="76"/>
                      </a:lnTo>
                      <a:lnTo>
                        <a:pt x="202" y="77"/>
                      </a:lnTo>
                      <a:lnTo>
                        <a:pt x="202" y="78"/>
                      </a:lnTo>
                      <a:lnTo>
                        <a:pt x="202" y="79"/>
                      </a:lnTo>
                      <a:lnTo>
                        <a:pt x="202" y="80"/>
                      </a:lnTo>
                      <a:lnTo>
                        <a:pt x="202" y="81"/>
                      </a:lnTo>
                      <a:lnTo>
                        <a:pt x="202" y="82"/>
                      </a:lnTo>
                      <a:lnTo>
                        <a:pt x="201" y="83"/>
                      </a:lnTo>
                      <a:lnTo>
                        <a:pt x="201" y="84"/>
                      </a:lnTo>
                      <a:lnTo>
                        <a:pt x="201" y="85"/>
                      </a:lnTo>
                      <a:lnTo>
                        <a:pt x="201" y="86"/>
                      </a:lnTo>
                      <a:lnTo>
                        <a:pt x="201" y="87"/>
                      </a:lnTo>
                      <a:lnTo>
                        <a:pt x="201" y="88"/>
                      </a:lnTo>
                      <a:lnTo>
                        <a:pt x="200" y="89"/>
                      </a:lnTo>
                      <a:lnTo>
                        <a:pt x="200" y="90"/>
                      </a:lnTo>
                      <a:lnTo>
                        <a:pt x="200" y="91"/>
                      </a:lnTo>
                      <a:lnTo>
                        <a:pt x="200" y="92"/>
                      </a:lnTo>
                      <a:lnTo>
                        <a:pt x="199" y="93"/>
                      </a:lnTo>
                      <a:lnTo>
                        <a:pt x="199" y="94"/>
                      </a:lnTo>
                      <a:lnTo>
                        <a:pt x="199" y="96"/>
                      </a:lnTo>
                      <a:lnTo>
                        <a:pt x="198" y="97"/>
                      </a:lnTo>
                      <a:lnTo>
                        <a:pt x="198" y="98"/>
                      </a:lnTo>
                      <a:lnTo>
                        <a:pt x="198" y="99"/>
                      </a:lnTo>
                      <a:lnTo>
                        <a:pt x="198" y="100"/>
                      </a:lnTo>
                      <a:lnTo>
                        <a:pt x="198" y="101"/>
                      </a:lnTo>
                      <a:lnTo>
                        <a:pt x="198" y="102"/>
                      </a:lnTo>
                      <a:lnTo>
                        <a:pt x="198" y="103"/>
                      </a:lnTo>
                      <a:lnTo>
                        <a:pt x="198" y="104"/>
                      </a:lnTo>
                      <a:lnTo>
                        <a:pt x="199" y="105"/>
                      </a:lnTo>
                      <a:lnTo>
                        <a:pt x="200" y="106"/>
                      </a:lnTo>
                      <a:lnTo>
                        <a:pt x="200" y="107"/>
                      </a:lnTo>
                      <a:lnTo>
                        <a:pt x="201" y="107"/>
                      </a:lnTo>
                      <a:lnTo>
                        <a:pt x="202" y="107"/>
                      </a:lnTo>
                      <a:lnTo>
                        <a:pt x="202" y="108"/>
                      </a:lnTo>
                      <a:lnTo>
                        <a:pt x="203" y="108"/>
                      </a:lnTo>
                      <a:lnTo>
                        <a:pt x="203" y="109"/>
                      </a:lnTo>
                      <a:lnTo>
                        <a:pt x="204" y="109"/>
                      </a:lnTo>
                      <a:lnTo>
                        <a:pt x="204" y="110"/>
                      </a:lnTo>
                      <a:lnTo>
                        <a:pt x="205" y="110"/>
                      </a:lnTo>
                      <a:lnTo>
                        <a:pt x="205" y="111"/>
                      </a:lnTo>
                      <a:lnTo>
                        <a:pt x="205" y="112"/>
                      </a:lnTo>
                      <a:lnTo>
                        <a:pt x="205" y="113"/>
                      </a:lnTo>
                      <a:lnTo>
                        <a:pt x="204" y="115"/>
                      </a:lnTo>
                      <a:lnTo>
                        <a:pt x="204" y="116"/>
                      </a:lnTo>
                      <a:lnTo>
                        <a:pt x="204" y="117"/>
                      </a:lnTo>
                      <a:lnTo>
                        <a:pt x="204" y="118"/>
                      </a:lnTo>
                      <a:lnTo>
                        <a:pt x="204" y="117"/>
                      </a:lnTo>
                      <a:lnTo>
                        <a:pt x="204" y="118"/>
                      </a:lnTo>
                      <a:lnTo>
                        <a:pt x="205" y="118"/>
                      </a:lnTo>
                      <a:lnTo>
                        <a:pt x="205" y="119"/>
                      </a:lnTo>
                      <a:lnTo>
                        <a:pt x="205" y="120"/>
                      </a:lnTo>
                      <a:lnTo>
                        <a:pt x="205" y="121"/>
                      </a:lnTo>
                      <a:lnTo>
                        <a:pt x="205" y="122"/>
                      </a:lnTo>
                      <a:lnTo>
                        <a:pt x="206" y="123"/>
                      </a:lnTo>
                      <a:lnTo>
                        <a:pt x="207" y="123"/>
                      </a:lnTo>
                      <a:lnTo>
                        <a:pt x="208" y="123"/>
                      </a:lnTo>
                      <a:lnTo>
                        <a:pt x="209" y="122"/>
                      </a:lnTo>
                      <a:lnTo>
                        <a:pt x="210" y="122"/>
                      </a:lnTo>
                      <a:lnTo>
                        <a:pt x="211" y="122"/>
                      </a:lnTo>
                      <a:lnTo>
                        <a:pt x="212" y="122"/>
                      </a:lnTo>
                      <a:lnTo>
                        <a:pt x="212" y="123"/>
                      </a:lnTo>
                      <a:lnTo>
                        <a:pt x="213" y="123"/>
                      </a:lnTo>
                      <a:lnTo>
                        <a:pt x="215" y="123"/>
                      </a:lnTo>
                      <a:lnTo>
                        <a:pt x="215" y="124"/>
                      </a:lnTo>
                      <a:lnTo>
                        <a:pt x="216" y="124"/>
                      </a:lnTo>
                      <a:lnTo>
                        <a:pt x="216" y="125"/>
                      </a:lnTo>
                      <a:lnTo>
                        <a:pt x="217" y="125"/>
                      </a:lnTo>
                      <a:lnTo>
                        <a:pt x="217" y="124"/>
                      </a:lnTo>
                      <a:lnTo>
                        <a:pt x="218" y="125"/>
                      </a:lnTo>
                      <a:lnTo>
                        <a:pt x="219" y="126"/>
                      </a:lnTo>
                      <a:lnTo>
                        <a:pt x="220" y="126"/>
                      </a:lnTo>
                      <a:lnTo>
                        <a:pt x="220" y="127"/>
                      </a:lnTo>
                      <a:lnTo>
                        <a:pt x="221" y="127"/>
                      </a:lnTo>
                      <a:lnTo>
                        <a:pt x="221" y="126"/>
                      </a:lnTo>
                      <a:lnTo>
                        <a:pt x="222" y="126"/>
                      </a:lnTo>
                      <a:lnTo>
                        <a:pt x="223" y="126"/>
                      </a:lnTo>
                      <a:lnTo>
                        <a:pt x="224" y="127"/>
                      </a:lnTo>
                      <a:lnTo>
                        <a:pt x="223" y="127"/>
                      </a:lnTo>
                      <a:lnTo>
                        <a:pt x="224" y="127"/>
                      </a:lnTo>
                      <a:lnTo>
                        <a:pt x="224" y="128"/>
                      </a:lnTo>
                      <a:lnTo>
                        <a:pt x="224" y="129"/>
                      </a:lnTo>
                      <a:lnTo>
                        <a:pt x="223" y="129"/>
                      </a:lnTo>
                      <a:lnTo>
                        <a:pt x="224" y="130"/>
                      </a:lnTo>
                      <a:lnTo>
                        <a:pt x="225" y="131"/>
                      </a:lnTo>
                      <a:lnTo>
                        <a:pt x="226" y="132"/>
                      </a:lnTo>
                      <a:lnTo>
                        <a:pt x="225" y="132"/>
                      </a:lnTo>
                      <a:lnTo>
                        <a:pt x="226" y="132"/>
                      </a:lnTo>
                      <a:lnTo>
                        <a:pt x="226" y="133"/>
                      </a:lnTo>
                      <a:lnTo>
                        <a:pt x="226" y="135"/>
                      </a:lnTo>
                      <a:lnTo>
                        <a:pt x="227" y="135"/>
                      </a:lnTo>
                      <a:lnTo>
                        <a:pt x="228" y="135"/>
                      </a:lnTo>
                      <a:lnTo>
                        <a:pt x="229" y="135"/>
                      </a:lnTo>
                      <a:lnTo>
                        <a:pt x="230" y="135"/>
                      </a:lnTo>
                      <a:lnTo>
                        <a:pt x="230" y="133"/>
                      </a:lnTo>
                      <a:lnTo>
                        <a:pt x="231" y="133"/>
                      </a:lnTo>
                      <a:lnTo>
                        <a:pt x="232" y="133"/>
                      </a:lnTo>
                      <a:lnTo>
                        <a:pt x="232" y="135"/>
                      </a:lnTo>
                      <a:lnTo>
                        <a:pt x="233" y="135"/>
                      </a:lnTo>
                      <a:lnTo>
                        <a:pt x="235" y="135"/>
                      </a:lnTo>
                      <a:lnTo>
                        <a:pt x="236" y="135"/>
                      </a:lnTo>
                      <a:lnTo>
                        <a:pt x="237" y="136"/>
                      </a:lnTo>
                      <a:lnTo>
                        <a:pt x="237" y="137"/>
                      </a:lnTo>
                      <a:lnTo>
                        <a:pt x="238" y="137"/>
                      </a:lnTo>
                      <a:lnTo>
                        <a:pt x="239" y="137"/>
                      </a:lnTo>
                      <a:lnTo>
                        <a:pt x="240" y="137"/>
                      </a:lnTo>
                      <a:lnTo>
                        <a:pt x="240" y="138"/>
                      </a:lnTo>
                      <a:lnTo>
                        <a:pt x="241" y="138"/>
                      </a:lnTo>
                      <a:lnTo>
                        <a:pt x="241" y="139"/>
                      </a:lnTo>
                      <a:lnTo>
                        <a:pt x="242" y="139"/>
                      </a:lnTo>
                      <a:lnTo>
                        <a:pt x="242" y="140"/>
                      </a:lnTo>
                      <a:lnTo>
                        <a:pt x="241" y="140"/>
                      </a:lnTo>
                      <a:lnTo>
                        <a:pt x="241" y="141"/>
                      </a:lnTo>
                      <a:lnTo>
                        <a:pt x="242" y="141"/>
                      </a:lnTo>
                      <a:lnTo>
                        <a:pt x="242" y="142"/>
                      </a:lnTo>
                      <a:lnTo>
                        <a:pt x="241" y="142"/>
                      </a:lnTo>
                      <a:lnTo>
                        <a:pt x="242" y="142"/>
                      </a:lnTo>
                      <a:lnTo>
                        <a:pt x="242" y="143"/>
                      </a:lnTo>
                      <a:lnTo>
                        <a:pt x="242" y="144"/>
                      </a:lnTo>
                      <a:lnTo>
                        <a:pt x="242" y="145"/>
                      </a:lnTo>
                      <a:lnTo>
                        <a:pt x="243" y="145"/>
                      </a:lnTo>
                      <a:lnTo>
                        <a:pt x="243" y="144"/>
                      </a:lnTo>
                      <a:lnTo>
                        <a:pt x="243" y="145"/>
                      </a:lnTo>
                      <a:lnTo>
                        <a:pt x="243" y="146"/>
                      </a:lnTo>
                      <a:lnTo>
                        <a:pt x="244" y="146"/>
                      </a:lnTo>
                      <a:lnTo>
                        <a:pt x="245" y="146"/>
                      </a:lnTo>
                      <a:lnTo>
                        <a:pt x="245" y="147"/>
                      </a:lnTo>
                      <a:lnTo>
                        <a:pt x="245" y="148"/>
                      </a:lnTo>
                      <a:lnTo>
                        <a:pt x="246" y="148"/>
                      </a:lnTo>
                      <a:lnTo>
                        <a:pt x="247" y="148"/>
                      </a:lnTo>
                      <a:lnTo>
                        <a:pt x="248" y="148"/>
                      </a:lnTo>
                      <a:lnTo>
                        <a:pt x="249" y="148"/>
                      </a:lnTo>
                      <a:lnTo>
                        <a:pt x="250" y="148"/>
                      </a:lnTo>
                      <a:lnTo>
                        <a:pt x="250" y="149"/>
                      </a:lnTo>
                      <a:lnTo>
                        <a:pt x="249" y="149"/>
                      </a:lnTo>
                      <a:lnTo>
                        <a:pt x="250" y="149"/>
                      </a:lnTo>
                      <a:lnTo>
                        <a:pt x="250" y="150"/>
                      </a:lnTo>
                      <a:lnTo>
                        <a:pt x="251" y="150"/>
                      </a:lnTo>
                      <a:lnTo>
                        <a:pt x="251" y="151"/>
                      </a:lnTo>
                      <a:lnTo>
                        <a:pt x="251" y="152"/>
                      </a:lnTo>
                      <a:lnTo>
                        <a:pt x="252" y="151"/>
                      </a:lnTo>
                      <a:lnTo>
                        <a:pt x="254" y="152"/>
                      </a:lnTo>
                      <a:lnTo>
                        <a:pt x="255" y="152"/>
                      </a:lnTo>
                      <a:lnTo>
                        <a:pt x="255" y="154"/>
                      </a:lnTo>
                      <a:lnTo>
                        <a:pt x="256" y="154"/>
                      </a:lnTo>
                      <a:lnTo>
                        <a:pt x="257" y="154"/>
                      </a:lnTo>
                      <a:lnTo>
                        <a:pt x="258" y="154"/>
                      </a:lnTo>
                      <a:lnTo>
                        <a:pt x="258" y="155"/>
                      </a:lnTo>
                      <a:lnTo>
                        <a:pt x="259" y="155"/>
                      </a:lnTo>
                      <a:lnTo>
                        <a:pt x="259" y="156"/>
                      </a:lnTo>
                      <a:lnTo>
                        <a:pt x="260" y="157"/>
                      </a:lnTo>
                      <a:lnTo>
                        <a:pt x="261" y="157"/>
                      </a:lnTo>
                      <a:lnTo>
                        <a:pt x="262" y="157"/>
                      </a:lnTo>
                      <a:lnTo>
                        <a:pt x="262" y="158"/>
                      </a:lnTo>
                      <a:lnTo>
                        <a:pt x="263" y="158"/>
                      </a:lnTo>
                      <a:lnTo>
                        <a:pt x="264" y="158"/>
                      </a:lnTo>
                      <a:lnTo>
                        <a:pt x="265" y="158"/>
                      </a:lnTo>
                      <a:lnTo>
                        <a:pt x="265" y="159"/>
                      </a:lnTo>
                      <a:lnTo>
                        <a:pt x="266" y="160"/>
                      </a:lnTo>
                      <a:lnTo>
                        <a:pt x="265" y="160"/>
                      </a:lnTo>
                      <a:lnTo>
                        <a:pt x="266" y="161"/>
                      </a:lnTo>
                      <a:lnTo>
                        <a:pt x="266" y="162"/>
                      </a:lnTo>
                      <a:lnTo>
                        <a:pt x="266" y="163"/>
                      </a:lnTo>
                      <a:lnTo>
                        <a:pt x="267" y="163"/>
                      </a:lnTo>
                      <a:lnTo>
                        <a:pt x="268" y="163"/>
                      </a:lnTo>
                      <a:lnTo>
                        <a:pt x="267" y="163"/>
                      </a:lnTo>
                      <a:lnTo>
                        <a:pt x="267" y="162"/>
                      </a:lnTo>
                      <a:lnTo>
                        <a:pt x="268" y="162"/>
                      </a:lnTo>
                      <a:lnTo>
                        <a:pt x="268" y="163"/>
                      </a:lnTo>
                      <a:lnTo>
                        <a:pt x="269" y="163"/>
                      </a:lnTo>
                      <a:lnTo>
                        <a:pt x="269" y="164"/>
                      </a:lnTo>
                      <a:lnTo>
                        <a:pt x="270" y="164"/>
                      </a:lnTo>
                      <a:lnTo>
                        <a:pt x="271" y="164"/>
                      </a:lnTo>
                      <a:lnTo>
                        <a:pt x="273" y="165"/>
                      </a:lnTo>
                      <a:lnTo>
                        <a:pt x="273" y="164"/>
                      </a:lnTo>
                      <a:lnTo>
                        <a:pt x="274" y="164"/>
                      </a:lnTo>
                      <a:lnTo>
                        <a:pt x="275" y="164"/>
                      </a:lnTo>
                      <a:lnTo>
                        <a:pt x="276" y="164"/>
                      </a:lnTo>
                      <a:lnTo>
                        <a:pt x="277" y="164"/>
                      </a:lnTo>
                      <a:lnTo>
                        <a:pt x="278" y="164"/>
                      </a:lnTo>
                      <a:lnTo>
                        <a:pt x="278" y="163"/>
                      </a:lnTo>
                      <a:lnTo>
                        <a:pt x="279" y="163"/>
                      </a:lnTo>
                      <a:lnTo>
                        <a:pt x="279" y="162"/>
                      </a:lnTo>
                      <a:lnTo>
                        <a:pt x="279" y="163"/>
                      </a:lnTo>
                      <a:lnTo>
                        <a:pt x="280" y="163"/>
                      </a:lnTo>
                      <a:lnTo>
                        <a:pt x="281" y="163"/>
                      </a:lnTo>
                      <a:lnTo>
                        <a:pt x="281" y="164"/>
                      </a:lnTo>
                      <a:lnTo>
                        <a:pt x="282" y="164"/>
                      </a:lnTo>
                      <a:lnTo>
                        <a:pt x="282" y="165"/>
                      </a:lnTo>
                      <a:lnTo>
                        <a:pt x="283" y="165"/>
                      </a:lnTo>
                      <a:lnTo>
                        <a:pt x="283" y="166"/>
                      </a:lnTo>
                      <a:lnTo>
                        <a:pt x="283" y="167"/>
                      </a:lnTo>
                      <a:lnTo>
                        <a:pt x="284" y="167"/>
                      </a:lnTo>
                      <a:lnTo>
                        <a:pt x="285" y="167"/>
                      </a:lnTo>
                      <a:lnTo>
                        <a:pt x="285" y="166"/>
                      </a:lnTo>
                      <a:lnTo>
                        <a:pt x="286" y="166"/>
                      </a:lnTo>
                      <a:lnTo>
                        <a:pt x="287" y="166"/>
                      </a:lnTo>
                      <a:lnTo>
                        <a:pt x="287" y="165"/>
                      </a:lnTo>
                      <a:lnTo>
                        <a:pt x="287" y="164"/>
                      </a:lnTo>
                      <a:lnTo>
                        <a:pt x="288" y="164"/>
                      </a:lnTo>
                      <a:lnTo>
                        <a:pt x="289" y="163"/>
                      </a:lnTo>
                      <a:lnTo>
                        <a:pt x="288" y="162"/>
                      </a:lnTo>
                      <a:lnTo>
                        <a:pt x="289" y="162"/>
                      </a:lnTo>
                      <a:lnTo>
                        <a:pt x="290" y="162"/>
                      </a:lnTo>
                      <a:lnTo>
                        <a:pt x="291" y="162"/>
                      </a:lnTo>
                      <a:lnTo>
                        <a:pt x="290" y="161"/>
                      </a:lnTo>
                      <a:lnTo>
                        <a:pt x="291" y="161"/>
                      </a:lnTo>
                      <a:lnTo>
                        <a:pt x="293" y="161"/>
                      </a:lnTo>
                      <a:lnTo>
                        <a:pt x="294" y="160"/>
                      </a:lnTo>
                      <a:lnTo>
                        <a:pt x="295" y="160"/>
                      </a:lnTo>
                      <a:lnTo>
                        <a:pt x="295" y="161"/>
                      </a:lnTo>
                      <a:lnTo>
                        <a:pt x="296" y="161"/>
                      </a:lnTo>
                      <a:lnTo>
                        <a:pt x="296" y="162"/>
                      </a:lnTo>
                      <a:lnTo>
                        <a:pt x="297" y="162"/>
                      </a:lnTo>
                      <a:lnTo>
                        <a:pt x="298" y="162"/>
                      </a:lnTo>
                      <a:lnTo>
                        <a:pt x="298" y="163"/>
                      </a:lnTo>
                      <a:lnTo>
                        <a:pt x="299" y="164"/>
                      </a:lnTo>
                      <a:lnTo>
                        <a:pt x="299" y="165"/>
                      </a:lnTo>
                      <a:lnTo>
                        <a:pt x="300" y="165"/>
                      </a:lnTo>
                      <a:lnTo>
                        <a:pt x="301" y="165"/>
                      </a:lnTo>
                      <a:lnTo>
                        <a:pt x="301" y="166"/>
                      </a:lnTo>
                      <a:lnTo>
                        <a:pt x="301" y="167"/>
                      </a:lnTo>
                      <a:lnTo>
                        <a:pt x="300" y="167"/>
                      </a:lnTo>
                      <a:lnTo>
                        <a:pt x="300" y="168"/>
                      </a:lnTo>
                      <a:lnTo>
                        <a:pt x="300" y="169"/>
                      </a:lnTo>
                      <a:lnTo>
                        <a:pt x="300" y="170"/>
                      </a:lnTo>
                      <a:lnTo>
                        <a:pt x="301" y="170"/>
                      </a:lnTo>
                      <a:lnTo>
                        <a:pt x="301" y="169"/>
                      </a:lnTo>
                      <a:lnTo>
                        <a:pt x="302" y="169"/>
                      </a:lnTo>
                      <a:lnTo>
                        <a:pt x="303" y="169"/>
                      </a:lnTo>
                      <a:lnTo>
                        <a:pt x="304" y="169"/>
                      </a:lnTo>
                      <a:lnTo>
                        <a:pt x="304" y="170"/>
                      </a:lnTo>
                      <a:lnTo>
                        <a:pt x="305" y="170"/>
                      </a:lnTo>
                      <a:lnTo>
                        <a:pt x="306" y="170"/>
                      </a:lnTo>
                      <a:lnTo>
                        <a:pt x="306" y="169"/>
                      </a:lnTo>
                      <a:lnTo>
                        <a:pt x="307" y="169"/>
                      </a:lnTo>
                      <a:lnTo>
                        <a:pt x="308" y="169"/>
                      </a:lnTo>
                      <a:lnTo>
                        <a:pt x="308" y="170"/>
                      </a:lnTo>
                      <a:lnTo>
                        <a:pt x="309" y="170"/>
                      </a:lnTo>
                      <a:lnTo>
                        <a:pt x="309" y="171"/>
                      </a:lnTo>
                      <a:lnTo>
                        <a:pt x="310" y="172"/>
                      </a:lnTo>
                      <a:lnTo>
                        <a:pt x="310" y="174"/>
                      </a:lnTo>
                      <a:lnTo>
                        <a:pt x="310" y="175"/>
                      </a:lnTo>
                      <a:lnTo>
                        <a:pt x="312" y="175"/>
                      </a:lnTo>
                      <a:lnTo>
                        <a:pt x="312" y="174"/>
                      </a:lnTo>
                      <a:lnTo>
                        <a:pt x="313" y="174"/>
                      </a:lnTo>
                      <a:lnTo>
                        <a:pt x="313" y="175"/>
                      </a:lnTo>
                      <a:lnTo>
                        <a:pt x="314" y="176"/>
                      </a:lnTo>
                      <a:lnTo>
                        <a:pt x="315" y="176"/>
                      </a:lnTo>
                      <a:lnTo>
                        <a:pt x="315" y="177"/>
                      </a:lnTo>
                      <a:lnTo>
                        <a:pt x="316" y="177"/>
                      </a:lnTo>
                      <a:lnTo>
                        <a:pt x="317" y="177"/>
                      </a:lnTo>
                      <a:lnTo>
                        <a:pt x="318" y="177"/>
                      </a:lnTo>
                      <a:lnTo>
                        <a:pt x="318" y="178"/>
                      </a:lnTo>
                      <a:lnTo>
                        <a:pt x="319" y="178"/>
                      </a:lnTo>
                      <a:lnTo>
                        <a:pt x="319" y="179"/>
                      </a:lnTo>
                      <a:lnTo>
                        <a:pt x="320" y="179"/>
                      </a:lnTo>
                      <a:lnTo>
                        <a:pt x="320" y="178"/>
                      </a:lnTo>
                      <a:lnTo>
                        <a:pt x="321" y="178"/>
                      </a:lnTo>
                      <a:lnTo>
                        <a:pt x="322" y="178"/>
                      </a:lnTo>
                      <a:lnTo>
                        <a:pt x="323" y="177"/>
                      </a:lnTo>
                      <a:lnTo>
                        <a:pt x="323" y="178"/>
                      </a:lnTo>
                      <a:lnTo>
                        <a:pt x="324" y="178"/>
                      </a:lnTo>
                      <a:lnTo>
                        <a:pt x="324" y="179"/>
                      </a:lnTo>
                      <a:lnTo>
                        <a:pt x="325" y="179"/>
                      </a:lnTo>
                      <a:lnTo>
                        <a:pt x="326" y="180"/>
                      </a:lnTo>
                      <a:lnTo>
                        <a:pt x="327" y="180"/>
                      </a:lnTo>
                      <a:lnTo>
                        <a:pt x="328" y="180"/>
                      </a:lnTo>
                      <a:lnTo>
                        <a:pt x="329" y="180"/>
                      </a:lnTo>
                      <a:lnTo>
                        <a:pt x="329" y="181"/>
                      </a:lnTo>
                      <a:lnTo>
                        <a:pt x="331" y="181"/>
                      </a:lnTo>
                      <a:lnTo>
                        <a:pt x="332" y="181"/>
                      </a:lnTo>
                      <a:lnTo>
                        <a:pt x="332" y="182"/>
                      </a:lnTo>
                      <a:lnTo>
                        <a:pt x="333" y="182"/>
                      </a:lnTo>
                      <a:lnTo>
                        <a:pt x="333" y="183"/>
                      </a:lnTo>
                      <a:lnTo>
                        <a:pt x="334" y="183"/>
                      </a:lnTo>
                      <a:lnTo>
                        <a:pt x="334" y="184"/>
                      </a:lnTo>
                      <a:lnTo>
                        <a:pt x="335" y="184"/>
                      </a:lnTo>
                      <a:lnTo>
                        <a:pt x="336" y="184"/>
                      </a:lnTo>
                      <a:lnTo>
                        <a:pt x="337" y="184"/>
                      </a:lnTo>
                      <a:lnTo>
                        <a:pt x="337" y="185"/>
                      </a:lnTo>
                      <a:lnTo>
                        <a:pt x="338" y="185"/>
                      </a:lnTo>
                      <a:lnTo>
                        <a:pt x="338" y="186"/>
                      </a:lnTo>
                      <a:lnTo>
                        <a:pt x="338" y="187"/>
                      </a:lnTo>
                      <a:lnTo>
                        <a:pt x="338" y="188"/>
                      </a:lnTo>
                      <a:lnTo>
                        <a:pt x="338" y="189"/>
                      </a:lnTo>
                      <a:lnTo>
                        <a:pt x="338" y="190"/>
                      </a:lnTo>
                      <a:lnTo>
                        <a:pt x="338" y="193"/>
                      </a:lnTo>
                      <a:lnTo>
                        <a:pt x="338" y="195"/>
                      </a:lnTo>
                      <a:lnTo>
                        <a:pt x="338" y="197"/>
                      </a:lnTo>
                      <a:lnTo>
                        <a:pt x="337" y="199"/>
                      </a:lnTo>
                      <a:lnTo>
                        <a:pt x="337" y="201"/>
                      </a:lnTo>
                      <a:lnTo>
                        <a:pt x="337" y="203"/>
                      </a:lnTo>
                      <a:lnTo>
                        <a:pt x="337" y="205"/>
                      </a:lnTo>
                      <a:lnTo>
                        <a:pt x="337" y="206"/>
                      </a:lnTo>
                      <a:lnTo>
                        <a:pt x="337" y="208"/>
                      </a:lnTo>
                      <a:lnTo>
                        <a:pt x="336" y="209"/>
                      </a:lnTo>
                      <a:lnTo>
                        <a:pt x="336" y="210"/>
                      </a:lnTo>
                      <a:lnTo>
                        <a:pt x="335" y="210"/>
                      </a:lnTo>
                      <a:lnTo>
                        <a:pt x="334" y="210"/>
                      </a:lnTo>
                      <a:lnTo>
                        <a:pt x="334" y="212"/>
                      </a:lnTo>
                      <a:lnTo>
                        <a:pt x="334" y="213"/>
                      </a:lnTo>
                      <a:lnTo>
                        <a:pt x="334" y="214"/>
                      </a:lnTo>
                      <a:lnTo>
                        <a:pt x="334" y="215"/>
                      </a:lnTo>
                      <a:lnTo>
                        <a:pt x="335" y="215"/>
                      </a:lnTo>
                      <a:lnTo>
                        <a:pt x="335" y="216"/>
                      </a:lnTo>
                      <a:lnTo>
                        <a:pt x="336" y="216"/>
                      </a:lnTo>
                      <a:lnTo>
                        <a:pt x="336" y="217"/>
                      </a:lnTo>
                      <a:lnTo>
                        <a:pt x="337" y="217"/>
                      </a:lnTo>
                      <a:lnTo>
                        <a:pt x="337" y="218"/>
                      </a:lnTo>
                      <a:lnTo>
                        <a:pt x="338" y="219"/>
                      </a:lnTo>
                      <a:lnTo>
                        <a:pt x="338" y="220"/>
                      </a:lnTo>
                      <a:lnTo>
                        <a:pt x="339" y="220"/>
                      </a:lnTo>
                      <a:lnTo>
                        <a:pt x="339" y="221"/>
                      </a:lnTo>
                      <a:lnTo>
                        <a:pt x="339" y="222"/>
                      </a:lnTo>
                      <a:lnTo>
                        <a:pt x="339" y="223"/>
                      </a:lnTo>
                      <a:lnTo>
                        <a:pt x="339" y="224"/>
                      </a:lnTo>
                      <a:lnTo>
                        <a:pt x="335" y="226"/>
                      </a:lnTo>
                      <a:lnTo>
                        <a:pt x="331" y="228"/>
                      </a:lnTo>
                      <a:lnTo>
                        <a:pt x="326" y="232"/>
                      </a:lnTo>
                      <a:lnTo>
                        <a:pt x="324" y="233"/>
                      </a:lnTo>
                      <a:lnTo>
                        <a:pt x="323" y="233"/>
                      </a:lnTo>
                      <a:lnTo>
                        <a:pt x="322" y="234"/>
                      </a:lnTo>
                      <a:lnTo>
                        <a:pt x="316" y="237"/>
                      </a:lnTo>
                      <a:lnTo>
                        <a:pt x="307" y="242"/>
                      </a:lnTo>
                      <a:lnTo>
                        <a:pt x="298" y="247"/>
                      </a:lnTo>
                      <a:lnTo>
                        <a:pt x="289" y="252"/>
                      </a:lnTo>
                      <a:lnTo>
                        <a:pt x="284" y="254"/>
                      </a:lnTo>
                      <a:lnTo>
                        <a:pt x="281" y="256"/>
                      </a:lnTo>
                      <a:lnTo>
                        <a:pt x="280" y="256"/>
                      </a:lnTo>
                      <a:lnTo>
                        <a:pt x="280" y="257"/>
                      </a:lnTo>
                      <a:lnTo>
                        <a:pt x="279" y="257"/>
                      </a:lnTo>
                      <a:lnTo>
                        <a:pt x="279" y="258"/>
                      </a:lnTo>
                      <a:lnTo>
                        <a:pt x="278" y="259"/>
                      </a:lnTo>
                      <a:lnTo>
                        <a:pt x="278" y="260"/>
                      </a:lnTo>
                      <a:lnTo>
                        <a:pt x="277" y="261"/>
                      </a:lnTo>
                      <a:lnTo>
                        <a:pt x="277" y="262"/>
                      </a:lnTo>
                      <a:lnTo>
                        <a:pt x="277" y="263"/>
                      </a:lnTo>
                      <a:lnTo>
                        <a:pt x="276" y="264"/>
                      </a:lnTo>
                      <a:lnTo>
                        <a:pt x="276" y="265"/>
                      </a:lnTo>
                      <a:lnTo>
                        <a:pt x="276" y="266"/>
                      </a:lnTo>
                      <a:lnTo>
                        <a:pt x="276" y="267"/>
                      </a:lnTo>
                      <a:lnTo>
                        <a:pt x="275" y="267"/>
                      </a:lnTo>
                      <a:lnTo>
                        <a:pt x="275" y="268"/>
                      </a:lnTo>
                      <a:lnTo>
                        <a:pt x="274" y="268"/>
                      </a:lnTo>
                      <a:lnTo>
                        <a:pt x="274" y="269"/>
                      </a:lnTo>
                      <a:lnTo>
                        <a:pt x="273" y="271"/>
                      </a:lnTo>
                      <a:lnTo>
                        <a:pt x="271" y="272"/>
                      </a:lnTo>
                      <a:lnTo>
                        <a:pt x="270" y="273"/>
                      </a:lnTo>
                      <a:lnTo>
                        <a:pt x="269" y="274"/>
                      </a:lnTo>
                      <a:lnTo>
                        <a:pt x="269" y="275"/>
                      </a:lnTo>
                      <a:lnTo>
                        <a:pt x="268" y="275"/>
                      </a:lnTo>
                      <a:lnTo>
                        <a:pt x="268" y="276"/>
                      </a:lnTo>
                      <a:lnTo>
                        <a:pt x="267" y="276"/>
                      </a:lnTo>
                      <a:lnTo>
                        <a:pt x="267" y="277"/>
                      </a:lnTo>
                      <a:lnTo>
                        <a:pt x="266" y="278"/>
                      </a:lnTo>
                      <a:lnTo>
                        <a:pt x="266" y="279"/>
                      </a:lnTo>
                      <a:lnTo>
                        <a:pt x="266" y="280"/>
                      </a:lnTo>
                      <a:lnTo>
                        <a:pt x="265" y="280"/>
                      </a:lnTo>
                      <a:lnTo>
                        <a:pt x="265" y="281"/>
                      </a:lnTo>
                      <a:lnTo>
                        <a:pt x="265" y="282"/>
                      </a:lnTo>
                      <a:lnTo>
                        <a:pt x="264" y="283"/>
                      </a:lnTo>
                      <a:lnTo>
                        <a:pt x="264" y="284"/>
                      </a:lnTo>
                      <a:lnTo>
                        <a:pt x="263" y="285"/>
                      </a:lnTo>
                      <a:lnTo>
                        <a:pt x="263" y="286"/>
                      </a:lnTo>
                      <a:lnTo>
                        <a:pt x="263" y="287"/>
                      </a:lnTo>
                      <a:lnTo>
                        <a:pt x="263" y="288"/>
                      </a:lnTo>
                      <a:lnTo>
                        <a:pt x="262" y="288"/>
                      </a:lnTo>
                      <a:lnTo>
                        <a:pt x="262" y="290"/>
                      </a:lnTo>
                      <a:lnTo>
                        <a:pt x="261" y="290"/>
                      </a:lnTo>
                      <a:lnTo>
                        <a:pt x="261" y="291"/>
                      </a:lnTo>
                      <a:lnTo>
                        <a:pt x="260" y="291"/>
                      </a:lnTo>
                      <a:lnTo>
                        <a:pt x="260" y="292"/>
                      </a:lnTo>
                      <a:lnTo>
                        <a:pt x="259" y="292"/>
                      </a:lnTo>
                      <a:lnTo>
                        <a:pt x="258" y="293"/>
                      </a:lnTo>
                      <a:lnTo>
                        <a:pt x="257" y="293"/>
                      </a:lnTo>
                      <a:lnTo>
                        <a:pt x="256" y="294"/>
                      </a:lnTo>
                      <a:lnTo>
                        <a:pt x="255" y="294"/>
                      </a:lnTo>
                      <a:lnTo>
                        <a:pt x="255" y="295"/>
                      </a:lnTo>
                      <a:lnTo>
                        <a:pt x="252" y="294"/>
                      </a:lnTo>
                      <a:lnTo>
                        <a:pt x="251" y="293"/>
                      </a:lnTo>
                      <a:lnTo>
                        <a:pt x="250" y="293"/>
                      </a:lnTo>
                      <a:lnTo>
                        <a:pt x="249" y="293"/>
                      </a:lnTo>
                      <a:lnTo>
                        <a:pt x="249" y="294"/>
                      </a:lnTo>
                      <a:lnTo>
                        <a:pt x="248" y="294"/>
                      </a:lnTo>
                      <a:lnTo>
                        <a:pt x="247" y="294"/>
                      </a:lnTo>
                      <a:lnTo>
                        <a:pt x="246" y="294"/>
                      </a:lnTo>
                      <a:lnTo>
                        <a:pt x="246" y="295"/>
                      </a:lnTo>
                      <a:lnTo>
                        <a:pt x="245" y="295"/>
                      </a:lnTo>
                      <a:lnTo>
                        <a:pt x="244" y="295"/>
                      </a:lnTo>
                      <a:lnTo>
                        <a:pt x="243" y="296"/>
                      </a:lnTo>
                      <a:lnTo>
                        <a:pt x="242" y="296"/>
                      </a:lnTo>
                      <a:lnTo>
                        <a:pt x="241" y="296"/>
                      </a:lnTo>
                      <a:lnTo>
                        <a:pt x="240" y="297"/>
                      </a:lnTo>
                      <a:lnTo>
                        <a:pt x="239" y="297"/>
                      </a:lnTo>
                      <a:lnTo>
                        <a:pt x="239" y="298"/>
                      </a:lnTo>
                      <a:lnTo>
                        <a:pt x="238" y="298"/>
                      </a:lnTo>
                      <a:lnTo>
                        <a:pt x="238" y="299"/>
                      </a:lnTo>
                      <a:lnTo>
                        <a:pt x="237" y="299"/>
                      </a:lnTo>
                      <a:lnTo>
                        <a:pt x="237" y="300"/>
                      </a:lnTo>
                      <a:lnTo>
                        <a:pt x="236" y="300"/>
                      </a:lnTo>
                      <a:lnTo>
                        <a:pt x="235" y="301"/>
                      </a:lnTo>
                      <a:lnTo>
                        <a:pt x="233" y="302"/>
                      </a:lnTo>
                      <a:lnTo>
                        <a:pt x="232" y="302"/>
                      </a:lnTo>
                      <a:lnTo>
                        <a:pt x="231" y="302"/>
                      </a:lnTo>
                      <a:lnTo>
                        <a:pt x="230" y="302"/>
                      </a:lnTo>
                      <a:lnTo>
                        <a:pt x="229" y="297"/>
                      </a:lnTo>
                      <a:lnTo>
                        <a:pt x="228" y="294"/>
                      </a:lnTo>
                      <a:lnTo>
                        <a:pt x="227" y="293"/>
                      </a:lnTo>
                      <a:lnTo>
                        <a:pt x="226" y="294"/>
                      </a:lnTo>
                      <a:lnTo>
                        <a:pt x="223" y="295"/>
                      </a:lnTo>
                      <a:lnTo>
                        <a:pt x="218" y="297"/>
                      </a:lnTo>
                      <a:lnTo>
                        <a:pt x="213" y="298"/>
                      </a:lnTo>
                      <a:lnTo>
                        <a:pt x="219" y="311"/>
                      </a:lnTo>
                      <a:lnTo>
                        <a:pt x="225" y="325"/>
                      </a:lnTo>
                      <a:lnTo>
                        <a:pt x="229" y="334"/>
                      </a:lnTo>
                      <a:lnTo>
                        <a:pt x="232" y="341"/>
                      </a:lnTo>
                      <a:lnTo>
                        <a:pt x="236" y="350"/>
                      </a:lnTo>
                      <a:lnTo>
                        <a:pt x="238" y="353"/>
                      </a:lnTo>
                      <a:lnTo>
                        <a:pt x="237" y="354"/>
                      </a:lnTo>
                      <a:lnTo>
                        <a:pt x="236" y="353"/>
                      </a:lnTo>
                      <a:lnTo>
                        <a:pt x="237" y="353"/>
                      </a:lnTo>
                      <a:lnTo>
                        <a:pt x="236" y="353"/>
                      </a:lnTo>
                      <a:lnTo>
                        <a:pt x="235" y="354"/>
                      </a:lnTo>
                      <a:lnTo>
                        <a:pt x="233" y="353"/>
                      </a:lnTo>
                      <a:lnTo>
                        <a:pt x="233" y="354"/>
                      </a:lnTo>
                      <a:lnTo>
                        <a:pt x="232" y="354"/>
                      </a:lnTo>
                      <a:lnTo>
                        <a:pt x="231" y="354"/>
                      </a:lnTo>
                      <a:lnTo>
                        <a:pt x="230" y="353"/>
                      </a:lnTo>
                      <a:lnTo>
                        <a:pt x="230" y="354"/>
                      </a:lnTo>
                      <a:lnTo>
                        <a:pt x="229" y="354"/>
                      </a:lnTo>
                      <a:lnTo>
                        <a:pt x="228" y="354"/>
                      </a:lnTo>
                      <a:lnTo>
                        <a:pt x="227" y="355"/>
                      </a:lnTo>
                      <a:lnTo>
                        <a:pt x="226" y="355"/>
                      </a:lnTo>
                      <a:lnTo>
                        <a:pt x="225" y="355"/>
                      </a:lnTo>
                      <a:lnTo>
                        <a:pt x="224" y="355"/>
                      </a:lnTo>
                      <a:lnTo>
                        <a:pt x="224" y="354"/>
                      </a:lnTo>
                      <a:lnTo>
                        <a:pt x="224" y="353"/>
                      </a:lnTo>
                      <a:lnTo>
                        <a:pt x="223" y="353"/>
                      </a:lnTo>
                      <a:lnTo>
                        <a:pt x="222" y="353"/>
                      </a:lnTo>
                      <a:lnTo>
                        <a:pt x="221" y="353"/>
                      </a:lnTo>
                      <a:lnTo>
                        <a:pt x="220" y="353"/>
                      </a:lnTo>
                      <a:lnTo>
                        <a:pt x="219" y="353"/>
                      </a:lnTo>
                      <a:lnTo>
                        <a:pt x="219" y="352"/>
                      </a:lnTo>
                      <a:lnTo>
                        <a:pt x="220" y="352"/>
                      </a:lnTo>
                      <a:lnTo>
                        <a:pt x="220" y="351"/>
                      </a:lnTo>
                      <a:lnTo>
                        <a:pt x="219" y="351"/>
                      </a:lnTo>
                      <a:lnTo>
                        <a:pt x="218" y="351"/>
                      </a:lnTo>
                      <a:lnTo>
                        <a:pt x="217" y="352"/>
                      </a:lnTo>
                      <a:lnTo>
                        <a:pt x="216" y="352"/>
                      </a:lnTo>
                      <a:lnTo>
                        <a:pt x="216" y="351"/>
                      </a:lnTo>
                      <a:lnTo>
                        <a:pt x="215" y="351"/>
                      </a:lnTo>
                      <a:lnTo>
                        <a:pt x="213" y="351"/>
                      </a:lnTo>
                      <a:lnTo>
                        <a:pt x="213" y="350"/>
                      </a:lnTo>
                      <a:lnTo>
                        <a:pt x="212" y="351"/>
                      </a:lnTo>
                      <a:lnTo>
                        <a:pt x="211" y="351"/>
                      </a:lnTo>
                      <a:lnTo>
                        <a:pt x="211" y="350"/>
                      </a:lnTo>
                      <a:lnTo>
                        <a:pt x="211" y="349"/>
                      </a:lnTo>
                      <a:lnTo>
                        <a:pt x="210" y="349"/>
                      </a:lnTo>
                      <a:lnTo>
                        <a:pt x="210" y="350"/>
                      </a:lnTo>
                      <a:lnTo>
                        <a:pt x="209" y="350"/>
                      </a:lnTo>
                      <a:lnTo>
                        <a:pt x="209" y="351"/>
                      </a:lnTo>
                      <a:lnTo>
                        <a:pt x="208" y="351"/>
                      </a:lnTo>
                      <a:lnTo>
                        <a:pt x="208" y="350"/>
                      </a:lnTo>
                      <a:lnTo>
                        <a:pt x="207" y="350"/>
                      </a:lnTo>
                      <a:lnTo>
                        <a:pt x="206" y="350"/>
                      </a:lnTo>
                      <a:lnTo>
                        <a:pt x="205" y="350"/>
                      </a:lnTo>
                      <a:lnTo>
                        <a:pt x="205" y="349"/>
                      </a:lnTo>
                      <a:lnTo>
                        <a:pt x="204" y="349"/>
                      </a:lnTo>
                      <a:lnTo>
                        <a:pt x="204" y="347"/>
                      </a:lnTo>
                      <a:lnTo>
                        <a:pt x="205" y="347"/>
                      </a:lnTo>
                      <a:lnTo>
                        <a:pt x="205" y="346"/>
                      </a:lnTo>
                      <a:lnTo>
                        <a:pt x="205" y="345"/>
                      </a:lnTo>
                      <a:lnTo>
                        <a:pt x="205" y="344"/>
                      </a:lnTo>
                      <a:lnTo>
                        <a:pt x="204" y="343"/>
                      </a:lnTo>
                      <a:lnTo>
                        <a:pt x="204" y="342"/>
                      </a:lnTo>
                      <a:lnTo>
                        <a:pt x="204" y="341"/>
                      </a:lnTo>
                      <a:lnTo>
                        <a:pt x="204" y="340"/>
                      </a:lnTo>
                      <a:lnTo>
                        <a:pt x="203" y="340"/>
                      </a:lnTo>
                      <a:lnTo>
                        <a:pt x="203" y="339"/>
                      </a:lnTo>
                      <a:lnTo>
                        <a:pt x="202" y="339"/>
                      </a:lnTo>
                      <a:lnTo>
                        <a:pt x="201" y="339"/>
                      </a:lnTo>
                      <a:lnTo>
                        <a:pt x="201" y="340"/>
                      </a:lnTo>
                      <a:lnTo>
                        <a:pt x="200" y="340"/>
                      </a:lnTo>
                      <a:lnTo>
                        <a:pt x="199" y="340"/>
                      </a:lnTo>
                      <a:lnTo>
                        <a:pt x="198" y="340"/>
                      </a:lnTo>
                      <a:lnTo>
                        <a:pt x="198" y="339"/>
                      </a:lnTo>
                      <a:lnTo>
                        <a:pt x="197" y="339"/>
                      </a:lnTo>
                      <a:lnTo>
                        <a:pt x="198" y="338"/>
                      </a:lnTo>
                      <a:lnTo>
                        <a:pt x="197" y="338"/>
                      </a:lnTo>
                      <a:lnTo>
                        <a:pt x="196" y="338"/>
                      </a:lnTo>
                      <a:lnTo>
                        <a:pt x="196" y="339"/>
                      </a:lnTo>
                      <a:lnTo>
                        <a:pt x="194" y="340"/>
                      </a:lnTo>
                      <a:lnTo>
                        <a:pt x="193" y="339"/>
                      </a:lnTo>
                      <a:lnTo>
                        <a:pt x="193" y="338"/>
                      </a:lnTo>
                      <a:lnTo>
                        <a:pt x="194" y="338"/>
                      </a:lnTo>
                      <a:lnTo>
                        <a:pt x="193" y="338"/>
                      </a:lnTo>
                      <a:lnTo>
                        <a:pt x="193" y="337"/>
                      </a:lnTo>
                      <a:lnTo>
                        <a:pt x="192" y="337"/>
                      </a:lnTo>
                      <a:lnTo>
                        <a:pt x="191" y="337"/>
                      </a:lnTo>
                      <a:lnTo>
                        <a:pt x="191" y="336"/>
                      </a:lnTo>
                      <a:lnTo>
                        <a:pt x="192" y="336"/>
                      </a:lnTo>
                      <a:lnTo>
                        <a:pt x="191" y="336"/>
                      </a:lnTo>
                      <a:lnTo>
                        <a:pt x="190" y="336"/>
                      </a:lnTo>
                      <a:lnTo>
                        <a:pt x="190" y="335"/>
                      </a:lnTo>
                      <a:lnTo>
                        <a:pt x="190" y="334"/>
                      </a:lnTo>
                      <a:lnTo>
                        <a:pt x="189" y="334"/>
                      </a:lnTo>
                      <a:lnTo>
                        <a:pt x="189" y="333"/>
                      </a:lnTo>
                      <a:lnTo>
                        <a:pt x="188" y="333"/>
                      </a:lnTo>
                      <a:lnTo>
                        <a:pt x="187" y="333"/>
                      </a:lnTo>
                      <a:lnTo>
                        <a:pt x="187" y="332"/>
                      </a:lnTo>
                      <a:lnTo>
                        <a:pt x="186" y="333"/>
                      </a:lnTo>
                      <a:lnTo>
                        <a:pt x="186" y="334"/>
                      </a:lnTo>
                      <a:lnTo>
                        <a:pt x="185" y="334"/>
                      </a:lnTo>
                      <a:lnTo>
                        <a:pt x="185" y="333"/>
                      </a:lnTo>
                      <a:lnTo>
                        <a:pt x="184" y="333"/>
                      </a:lnTo>
                      <a:lnTo>
                        <a:pt x="184" y="332"/>
                      </a:lnTo>
                      <a:lnTo>
                        <a:pt x="183" y="332"/>
                      </a:lnTo>
                      <a:lnTo>
                        <a:pt x="182" y="332"/>
                      </a:lnTo>
                      <a:lnTo>
                        <a:pt x="181" y="332"/>
                      </a:lnTo>
                      <a:lnTo>
                        <a:pt x="180" y="332"/>
                      </a:lnTo>
                      <a:lnTo>
                        <a:pt x="180" y="331"/>
                      </a:lnTo>
                      <a:lnTo>
                        <a:pt x="180" y="330"/>
                      </a:lnTo>
                      <a:lnTo>
                        <a:pt x="179" y="330"/>
                      </a:lnTo>
                      <a:lnTo>
                        <a:pt x="179" y="329"/>
                      </a:lnTo>
                      <a:lnTo>
                        <a:pt x="178" y="329"/>
                      </a:lnTo>
                      <a:lnTo>
                        <a:pt x="178" y="327"/>
                      </a:lnTo>
                      <a:lnTo>
                        <a:pt x="177" y="327"/>
                      </a:lnTo>
                      <a:lnTo>
                        <a:pt x="175" y="327"/>
                      </a:lnTo>
                      <a:lnTo>
                        <a:pt x="175" y="329"/>
                      </a:lnTo>
                      <a:lnTo>
                        <a:pt x="174" y="329"/>
                      </a:lnTo>
                      <a:lnTo>
                        <a:pt x="174" y="327"/>
                      </a:lnTo>
                      <a:lnTo>
                        <a:pt x="174" y="326"/>
                      </a:lnTo>
                      <a:lnTo>
                        <a:pt x="173" y="326"/>
                      </a:lnTo>
                      <a:lnTo>
                        <a:pt x="173" y="325"/>
                      </a:lnTo>
                      <a:lnTo>
                        <a:pt x="172" y="325"/>
                      </a:lnTo>
                      <a:lnTo>
                        <a:pt x="171" y="325"/>
                      </a:lnTo>
                      <a:lnTo>
                        <a:pt x="171" y="324"/>
                      </a:lnTo>
                      <a:lnTo>
                        <a:pt x="170" y="324"/>
                      </a:lnTo>
                      <a:lnTo>
                        <a:pt x="170" y="323"/>
                      </a:lnTo>
                      <a:lnTo>
                        <a:pt x="169" y="323"/>
                      </a:lnTo>
                      <a:lnTo>
                        <a:pt x="168" y="323"/>
                      </a:lnTo>
                      <a:lnTo>
                        <a:pt x="168" y="322"/>
                      </a:lnTo>
                      <a:lnTo>
                        <a:pt x="168" y="321"/>
                      </a:lnTo>
                      <a:lnTo>
                        <a:pt x="167" y="321"/>
                      </a:lnTo>
                      <a:lnTo>
                        <a:pt x="167" y="320"/>
                      </a:lnTo>
                      <a:lnTo>
                        <a:pt x="167" y="319"/>
                      </a:lnTo>
                      <a:lnTo>
                        <a:pt x="166" y="319"/>
                      </a:lnTo>
                      <a:lnTo>
                        <a:pt x="165" y="320"/>
                      </a:lnTo>
                      <a:lnTo>
                        <a:pt x="164" y="320"/>
                      </a:lnTo>
                      <a:lnTo>
                        <a:pt x="165" y="319"/>
                      </a:lnTo>
                      <a:lnTo>
                        <a:pt x="164" y="319"/>
                      </a:lnTo>
                      <a:lnTo>
                        <a:pt x="163" y="319"/>
                      </a:lnTo>
                      <a:lnTo>
                        <a:pt x="163" y="318"/>
                      </a:lnTo>
                      <a:lnTo>
                        <a:pt x="162" y="318"/>
                      </a:lnTo>
                      <a:lnTo>
                        <a:pt x="161" y="318"/>
                      </a:lnTo>
                      <a:lnTo>
                        <a:pt x="161" y="319"/>
                      </a:lnTo>
                      <a:lnTo>
                        <a:pt x="161" y="320"/>
                      </a:lnTo>
                      <a:lnTo>
                        <a:pt x="160" y="320"/>
                      </a:lnTo>
                      <a:lnTo>
                        <a:pt x="160" y="319"/>
                      </a:lnTo>
                      <a:lnTo>
                        <a:pt x="159" y="319"/>
                      </a:lnTo>
                      <a:lnTo>
                        <a:pt x="159" y="318"/>
                      </a:lnTo>
                      <a:lnTo>
                        <a:pt x="159" y="317"/>
                      </a:lnTo>
                      <a:lnTo>
                        <a:pt x="159" y="318"/>
                      </a:lnTo>
                      <a:lnTo>
                        <a:pt x="158" y="318"/>
                      </a:lnTo>
                      <a:lnTo>
                        <a:pt x="157" y="317"/>
                      </a:lnTo>
                      <a:lnTo>
                        <a:pt x="157" y="318"/>
                      </a:lnTo>
                      <a:lnTo>
                        <a:pt x="155" y="319"/>
                      </a:lnTo>
                      <a:lnTo>
                        <a:pt x="154" y="319"/>
                      </a:lnTo>
                      <a:lnTo>
                        <a:pt x="153" y="319"/>
                      </a:lnTo>
                      <a:lnTo>
                        <a:pt x="152" y="318"/>
                      </a:lnTo>
                      <a:lnTo>
                        <a:pt x="153" y="317"/>
                      </a:lnTo>
                      <a:lnTo>
                        <a:pt x="153" y="316"/>
                      </a:lnTo>
                      <a:lnTo>
                        <a:pt x="154" y="316"/>
                      </a:lnTo>
                      <a:lnTo>
                        <a:pt x="155" y="315"/>
                      </a:lnTo>
                      <a:lnTo>
                        <a:pt x="155" y="314"/>
                      </a:lnTo>
                      <a:lnTo>
                        <a:pt x="155" y="313"/>
                      </a:lnTo>
                      <a:lnTo>
                        <a:pt x="154" y="312"/>
                      </a:lnTo>
                      <a:lnTo>
                        <a:pt x="154" y="311"/>
                      </a:lnTo>
                      <a:lnTo>
                        <a:pt x="155" y="310"/>
                      </a:lnTo>
                      <a:lnTo>
                        <a:pt x="154" y="310"/>
                      </a:lnTo>
                      <a:lnTo>
                        <a:pt x="153" y="310"/>
                      </a:lnTo>
                      <a:lnTo>
                        <a:pt x="152" y="310"/>
                      </a:lnTo>
                      <a:lnTo>
                        <a:pt x="151" y="310"/>
                      </a:lnTo>
                      <a:lnTo>
                        <a:pt x="150" y="308"/>
                      </a:lnTo>
                      <a:lnTo>
                        <a:pt x="150" y="307"/>
                      </a:lnTo>
                      <a:lnTo>
                        <a:pt x="150" y="306"/>
                      </a:lnTo>
                      <a:lnTo>
                        <a:pt x="149" y="306"/>
                      </a:lnTo>
                      <a:lnTo>
                        <a:pt x="149" y="307"/>
                      </a:lnTo>
                      <a:lnTo>
                        <a:pt x="148" y="307"/>
                      </a:lnTo>
                      <a:lnTo>
                        <a:pt x="147" y="306"/>
                      </a:lnTo>
                      <a:lnTo>
                        <a:pt x="148" y="305"/>
                      </a:lnTo>
                      <a:lnTo>
                        <a:pt x="147" y="305"/>
                      </a:lnTo>
                      <a:lnTo>
                        <a:pt x="147" y="304"/>
                      </a:lnTo>
                      <a:lnTo>
                        <a:pt x="146" y="304"/>
                      </a:lnTo>
                      <a:lnTo>
                        <a:pt x="145" y="304"/>
                      </a:lnTo>
                      <a:lnTo>
                        <a:pt x="146" y="305"/>
                      </a:lnTo>
                      <a:lnTo>
                        <a:pt x="146" y="306"/>
                      </a:lnTo>
                      <a:lnTo>
                        <a:pt x="146" y="307"/>
                      </a:lnTo>
                      <a:lnTo>
                        <a:pt x="145" y="307"/>
                      </a:lnTo>
                      <a:lnTo>
                        <a:pt x="145" y="306"/>
                      </a:lnTo>
                      <a:lnTo>
                        <a:pt x="144" y="305"/>
                      </a:lnTo>
                      <a:lnTo>
                        <a:pt x="144" y="304"/>
                      </a:lnTo>
                      <a:lnTo>
                        <a:pt x="143" y="305"/>
                      </a:lnTo>
                      <a:lnTo>
                        <a:pt x="142" y="304"/>
                      </a:lnTo>
                      <a:lnTo>
                        <a:pt x="141" y="305"/>
                      </a:lnTo>
                      <a:lnTo>
                        <a:pt x="140" y="305"/>
                      </a:lnTo>
                      <a:lnTo>
                        <a:pt x="140" y="304"/>
                      </a:lnTo>
                      <a:lnTo>
                        <a:pt x="140" y="303"/>
                      </a:lnTo>
                      <a:lnTo>
                        <a:pt x="139" y="303"/>
                      </a:lnTo>
                      <a:lnTo>
                        <a:pt x="139" y="302"/>
                      </a:lnTo>
                      <a:lnTo>
                        <a:pt x="138" y="302"/>
                      </a:lnTo>
                      <a:lnTo>
                        <a:pt x="136" y="302"/>
                      </a:lnTo>
                      <a:lnTo>
                        <a:pt x="135" y="303"/>
                      </a:lnTo>
                      <a:lnTo>
                        <a:pt x="135" y="302"/>
                      </a:lnTo>
                      <a:lnTo>
                        <a:pt x="135" y="301"/>
                      </a:lnTo>
                      <a:lnTo>
                        <a:pt x="136" y="300"/>
                      </a:lnTo>
                      <a:lnTo>
                        <a:pt x="136" y="299"/>
                      </a:lnTo>
                      <a:lnTo>
                        <a:pt x="136" y="298"/>
                      </a:lnTo>
                      <a:lnTo>
                        <a:pt x="135" y="298"/>
                      </a:lnTo>
                      <a:lnTo>
                        <a:pt x="134" y="298"/>
                      </a:lnTo>
                      <a:lnTo>
                        <a:pt x="133" y="298"/>
                      </a:lnTo>
                      <a:lnTo>
                        <a:pt x="132" y="298"/>
                      </a:lnTo>
                      <a:lnTo>
                        <a:pt x="132" y="297"/>
                      </a:lnTo>
                      <a:lnTo>
                        <a:pt x="131" y="297"/>
                      </a:lnTo>
                      <a:lnTo>
                        <a:pt x="130" y="297"/>
                      </a:lnTo>
                      <a:lnTo>
                        <a:pt x="130" y="296"/>
                      </a:lnTo>
                      <a:lnTo>
                        <a:pt x="129" y="296"/>
                      </a:lnTo>
                      <a:lnTo>
                        <a:pt x="128" y="297"/>
                      </a:lnTo>
                      <a:lnTo>
                        <a:pt x="128" y="298"/>
                      </a:lnTo>
                      <a:lnTo>
                        <a:pt x="127" y="299"/>
                      </a:lnTo>
                      <a:lnTo>
                        <a:pt x="126" y="299"/>
                      </a:lnTo>
                      <a:lnTo>
                        <a:pt x="125" y="299"/>
                      </a:lnTo>
                      <a:lnTo>
                        <a:pt x="124" y="299"/>
                      </a:lnTo>
                      <a:lnTo>
                        <a:pt x="123" y="299"/>
                      </a:lnTo>
                      <a:lnTo>
                        <a:pt x="123" y="300"/>
                      </a:lnTo>
                      <a:lnTo>
                        <a:pt x="122" y="300"/>
                      </a:lnTo>
                      <a:lnTo>
                        <a:pt x="121" y="300"/>
                      </a:lnTo>
                      <a:lnTo>
                        <a:pt x="121" y="301"/>
                      </a:lnTo>
                      <a:lnTo>
                        <a:pt x="121" y="302"/>
                      </a:lnTo>
                      <a:lnTo>
                        <a:pt x="122" y="302"/>
                      </a:lnTo>
                      <a:lnTo>
                        <a:pt x="123" y="303"/>
                      </a:lnTo>
                      <a:lnTo>
                        <a:pt x="122" y="303"/>
                      </a:lnTo>
                      <a:lnTo>
                        <a:pt x="122" y="304"/>
                      </a:lnTo>
                      <a:lnTo>
                        <a:pt x="121" y="305"/>
                      </a:lnTo>
                      <a:lnTo>
                        <a:pt x="120" y="305"/>
                      </a:lnTo>
                      <a:lnTo>
                        <a:pt x="120" y="306"/>
                      </a:lnTo>
                      <a:lnTo>
                        <a:pt x="119" y="307"/>
                      </a:lnTo>
                      <a:lnTo>
                        <a:pt x="120" y="307"/>
                      </a:lnTo>
                      <a:lnTo>
                        <a:pt x="120" y="308"/>
                      </a:lnTo>
                      <a:lnTo>
                        <a:pt x="121" y="308"/>
                      </a:lnTo>
                      <a:lnTo>
                        <a:pt x="121" y="310"/>
                      </a:lnTo>
                      <a:lnTo>
                        <a:pt x="122" y="311"/>
                      </a:lnTo>
                      <a:lnTo>
                        <a:pt x="123" y="311"/>
                      </a:lnTo>
                      <a:lnTo>
                        <a:pt x="124" y="311"/>
                      </a:lnTo>
                      <a:lnTo>
                        <a:pt x="124" y="312"/>
                      </a:lnTo>
                      <a:lnTo>
                        <a:pt x="124" y="313"/>
                      </a:lnTo>
                      <a:lnTo>
                        <a:pt x="123" y="313"/>
                      </a:lnTo>
                      <a:lnTo>
                        <a:pt x="123" y="314"/>
                      </a:lnTo>
                      <a:lnTo>
                        <a:pt x="122" y="314"/>
                      </a:lnTo>
                      <a:lnTo>
                        <a:pt x="122" y="315"/>
                      </a:lnTo>
                      <a:lnTo>
                        <a:pt x="122" y="316"/>
                      </a:lnTo>
                      <a:lnTo>
                        <a:pt x="122" y="317"/>
                      </a:lnTo>
                      <a:lnTo>
                        <a:pt x="122" y="318"/>
                      </a:lnTo>
                      <a:lnTo>
                        <a:pt x="123" y="318"/>
                      </a:lnTo>
                      <a:lnTo>
                        <a:pt x="124" y="318"/>
                      </a:lnTo>
                      <a:lnTo>
                        <a:pt x="124" y="317"/>
                      </a:lnTo>
                      <a:lnTo>
                        <a:pt x="125" y="317"/>
                      </a:lnTo>
                      <a:lnTo>
                        <a:pt x="125" y="316"/>
                      </a:lnTo>
                      <a:lnTo>
                        <a:pt x="126" y="315"/>
                      </a:lnTo>
                      <a:lnTo>
                        <a:pt x="127" y="315"/>
                      </a:lnTo>
                      <a:lnTo>
                        <a:pt x="127" y="316"/>
                      </a:lnTo>
                      <a:lnTo>
                        <a:pt x="127" y="317"/>
                      </a:lnTo>
                      <a:lnTo>
                        <a:pt x="127" y="318"/>
                      </a:lnTo>
                      <a:lnTo>
                        <a:pt x="127" y="319"/>
                      </a:lnTo>
                      <a:lnTo>
                        <a:pt x="126" y="321"/>
                      </a:lnTo>
                      <a:lnTo>
                        <a:pt x="126" y="322"/>
                      </a:lnTo>
                      <a:lnTo>
                        <a:pt x="126" y="323"/>
                      </a:lnTo>
                      <a:lnTo>
                        <a:pt x="125" y="324"/>
                      </a:lnTo>
                      <a:lnTo>
                        <a:pt x="125" y="325"/>
                      </a:lnTo>
                      <a:lnTo>
                        <a:pt x="124" y="325"/>
                      </a:lnTo>
                      <a:lnTo>
                        <a:pt x="123" y="326"/>
                      </a:lnTo>
                      <a:lnTo>
                        <a:pt x="123" y="327"/>
                      </a:lnTo>
                      <a:lnTo>
                        <a:pt x="122" y="329"/>
                      </a:lnTo>
                      <a:lnTo>
                        <a:pt x="122" y="330"/>
                      </a:lnTo>
                      <a:lnTo>
                        <a:pt x="121" y="330"/>
                      </a:lnTo>
                      <a:lnTo>
                        <a:pt x="120" y="331"/>
                      </a:lnTo>
                      <a:lnTo>
                        <a:pt x="119" y="332"/>
                      </a:lnTo>
                      <a:lnTo>
                        <a:pt x="119" y="333"/>
                      </a:lnTo>
                      <a:lnTo>
                        <a:pt x="119" y="334"/>
                      </a:lnTo>
                      <a:lnTo>
                        <a:pt x="119" y="335"/>
                      </a:lnTo>
                      <a:lnTo>
                        <a:pt x="117" y="336"/>
                      </a:lnTo>
                      <a:lnTo>
                        <a:pt x="116" y="336"/>
                      </a:lnTo>
                      <a:lnTo>
                        <a:pt x="116" y="337"/>
                      </a:lnTo>
                      <a:lnTo>
                        <a:pt x="115" y="338"/>
                      </a:lnTo>
                      <a:lnTo>
                        <a:pt x="115" y="339"/>
                      </a:lnTo>
                      <a:lnTo>
                        <a:pt x="114" y="339"/>
                      </a:lnTo>
                      <a:lnTo>
                        <a:pt x="114" y="340"/>
                      </a:lnTo>
                      <a:lnTo>
                        <a:pt x="113" y="340"/>
                      </a:lnTo>
                      <a:lnTo>
                        <a:pt x="113" y="341"/>
                      </a:lnTo>
                      <a:lnTo>
                        <a:pt x="112" y="341"/>
                      </a:lnTo>
                      <a:lnTo>
                        <a:pt x="111" y="342"/>
                      </a:lnTo>
                      <a:lnTo>
                        <a:pt x="110" y="342"/>
                      </a:lnTo>
                      <a:lnTo>
                        <a:pt x="109" y="342"/>
                      </a:lnTo>
                      <a:lnTo>
                        <a:pt x="109" y="341"/>
                      </a:lnTo>
                      <a:lnTo>
                        <a:pt x="109" y="340"/>
                      </a:lnTo>
                      <a:lnTo>
                        <a:pt x="109" y="339"/>
                      </a:lnTo>
                      <a:lnTo>
                        <a:pt x="110" y="339"/>
                      </a:lnTo>
                      <a:lnTo>
                        <a:pt x="110" y="338"/>
                      </a:lnTo>
                      <a:lnTo>
                        <a:pt x="110" y="337"/>
                      </a:lnTo>
                      <a:lnTo>
                        <a:pt x="110" y="336"/>
                      </a:lnTo>
                      <a:lnTo>
                        <a:pt x="111" y="335"/>
                      </a:lnTo>
                      <a:lnTo>
                        <a:pt x="111" y="334"/>
                      </a:lnTo>
                      <a:lnTo>
                        <a:pt x="111" y="333"/>
                      </a:lnTo>
                      <a:lnTo>
                        <a:pt x="111" y="332"/>
                      </a:lnTo>
                      <a:lnTo>
                        <a:pt x="111" y="331"/>
                      </a:lnTo>
                      <a:lnTo>
                        <a:pt x="111" y="330"/>
                      </a:lnTo>
                      <a:lnTo>
                        <a:pt x="111" y="329"/>
                      </a:lnTo>
                      <a:lnTo>
                        <a:pt x="111" y="327"/>
                      </a:lnTo>
                      <a:lnTo>
                        <a:pt x="111" y="326"/>
                      </a:lnTo>
                      <a:lnTo>
                        <a:pt x="110" y="325"/>
                      </a:lnTo>
                      <a:lnTo>
                        <a:pt x="110" y="324"/>
                      </a:lnTo>
                      <a:lnTo>
                        <a:pt x="109" y="323"/>
                      </a:lnTo>
                      <a:lnTo>
                        <a:pt x="109" y="322"/>
                      </a:lnTo>
                      <a:lnTo>
                        <a:pt x="108" y="321"/>
                      </a:lnTo>
                      <a:lnTo>
                        <a:pt x="108" y="320"/>
                      </a:lnTo>
                      <a:lnTo>
                        <a:pt x="107" y="320"/>
                      </a:lnTo>
                      <a:lnTo>
                        <a:pt x="107" y="319"/>
                      </a:lnTo>
                      <a:lnTo>
                        <a:pt x="106" y="318"/>
                      </a:lnTo>
                      <a:lnTo>
                        <a:pt x="106" y="317"/>
                      </a:lnTo>
                      <a:lnTo>
                        <a:pt x="105" y="317"/>
                      </a:lnTo>
                      <a:lnTo>
                        <a:pt x="105" y="316"/>
                      </a:lnTo>
                      <a:lnTo>
                        <a:pt x="104" y="315"/>
                      </a:lnTo>
                      <a:lnTo>
                        <a:pt x="104" y="314"/>
                      </a:lnTo>
                      <a:lnTo>
                        <a:pt x="103" y="314"/>
                      </a:lnTo>
                      <a:lnTo>
                        <a:pt x="103" y="313"/>
                      </a:lnTo>
                      <a:lnTo>
                        <a:pt x="102" y="312"/>
                      </a:lnTo>
                      <a:lnTo>
                        <a:pt x="102" y="311"/>
                      </a:lnTo>
                      <a:lnTo>
                        <a:pt x="101" y="311"/>
                      </a:lnTo>
                      <a:lnTo>
                        <a:pt x="101" y="310"/>
                      </a:lnTo>
                      <a:lnTo>
                        <a:pt x="100" y="308"/>
                      </a:lnTo>
                      <a:lnTo>
                        <a:pt x="100" y="307"/>
                      </a:lnTo>
                      <a:lnTo>
                        <a:pt x="99" y="307"/>
                      </a:lnTo>
                      <a:lnTo>
                        <a:pt x="99" y="306"/>
                      </a:lnTo>
                      <a:lnTo>
                        <a:pt x="97" y="305"/>
                      </a:lnTo>
                      <a:lnTo>
                        <a:pt x="96" y="304"/>
                      </a:lnTo>
                      <a:lnTo>
                        <a:pt x="95" y="303"/>
                      </a:lnTo>
                      <a:lnTo>
                        <a:pt x="94" y="302"/>
                      </a:lnTo>
                      <a:lnTo>
                        <a:pt x="93" y="302"/>
                      </a:lnTo>
                      <a:lnTo>
                        <a:pt x="93" y="301"/>
                      </a:lnTo>
                      <a:lnTo>
                        <a:pt x="92" y="301"/>
                      </a:lnTo>
                      <a:lnTo>
                        <a:pt x="91" y="301"/>
                      </a:lnTo>
                      <a:lnTo>
                        <a:pt x="91" y="300"/>
                      </a:lnTo>
                      <a:lnTo>
                        <a:pt x="90" y="300"/>
                      </a:lnTo>
                      <a:lnTo>
                        <a:pt x="89" y="299"/>
                      </a:lnTo>
                      <a:lnTo>
                        <a:pt x="88" y="299"/>
                      </a:lnTo>
                      <a:lnTo>
                        <a:pt x="87" y="299"/>
                      </a:lnTo>
                      <a:lnTo>
                        <a:pt x="86" y="298"/>
                      </a:lnTo>
                      <a:lnTo>
                        <a:pt x="85" y="298"/>
                      </a:lnTo>
                      <a:lnTo>
                        <a:pt x="84" y="298"/>
                      </a:lnTo>
                      <a:lnTo>
                        <a:pt x="83" y="297"/>
                      </a:lnTo>
                      <a:lnTo>
                        <a:pt x="82" y="297"/>
                      </a:lnTo>
                      <a:lnTo>
                        <a:pt x="82" y="296"/>
                      </a:lnTo>
                      <a:lnTo>
                        <a:pt x="81" y="296"/>
                      </a:lnTo>
                      <a:lnTo>
                        <a:pt x="81" y="295"/>
                      </a:lnTo>
                      <a:lnTo>
                        <a:pt x="80" y="295"/>
                      </a:lnTo>
                      <a:lnTo>
                        <a:pt x="80" y="294"/>
                      </a:lnTo>
                      <a:lnTo>
                        <a:pt x="78" y="294"/>
                      </a:lnTo>
                      <a:lnTo>
                        <a:pt x="78" y="293"/>
                      </a:lnTo>
                      <a:lnTo>
                        <a:pt x="78" y="292"/>
                      </a:lnTo>
                      <a:lnTo>
                        <a:pt x="77" y="291"/>
                      </a:lnTo>
                      <a:lnTo>
                        <a:pt x="77" y="290"/>
                      </a:lnTo>
                      <a:lnTo>
                        <a:pt x="77" y="288"/>
                      </a:lnTo>
                      <a:lnTo>
                        <a:pt x="76" y="287"/>
                      </a:lnTo>
                      <a:lnTo>
                        <a:pt x="76" y="286"/>
                      </a:lnTo>
                      <a:lnTo>
                        <a:pt x="76" y="285"/>
                      </a:lnTo>
                      <a:lnTo>
                        <a:pt x="76" y="284"/>
                      </a:lnTo>
                      <a:lnTo>
                        <a:pt x="76" y="283"/>
                      </a:lnTo>
                      <a:lnTo>
                        <a:pt x="75" y="283"/>
                      </a:lnTo>
                      <a:lnTo>
                        <a:pt x="75" y="282"/>
                      </a:lnTo>
                      <a:lnTo>
                        <a:pt x="75" y="281"/>
                      </a:lnTo>
                      <a:lnTo>
                        <a:pt x="75" y="280"/>
                      </a:lnTo>
                      <a:lnTo>
                        <a:pt x="74" y="280"/>
                      </a:lnTo>
                      <a:lnTo>
                        <a:pt x="74" y="279"/>
                      </a:lnTo>
                      <a:lnTo>
                        <a:pt x="74" y="278"/>
                      </a:lnTo>
                      <a:lnTo>
                        <a:pt x="74" y="277"/>
                      </a:lnTo>
                      <a:lnTo>
                        <a:pt x="73" y="277"/>
                      </a:lnTo>
                      <a:lnTo>
                        <a:pt x="73" y="276"/>
                      </a:lnTo>
                      <a:lnTo>
                        <a:pt x="72" y="275"/>
                      </a:lnTo>
                      <a:lnTo>
                        <a:pt x="72" y="274"/>
                      </a:lnTo>
                      <a:lnTo>
                        <a:pt x="71" y="273"/>
                      </a:lnTo>
                      <a:lnTo>
                        <a:pt x="71" y="272"/>
                      </a:lnTo>
                      <a:lnTo>
                        <a:pt x="70" y="272"/>
                      </a:lnTo>
                      <a:lnTo>
                        <a:pt x="70" y="271"/>
                      </a:lnTo>
                      <a:lnTo>
                        <a:pt x="70" y="269"/>
                      </a:lnTo>
                      <a:lnTo>
                        <a:pt x="69" y="269"/>
                      </a:lnTo>
                      <a:lnTo>
                        <a:pt x="69" y="268"/>
                      </a:lnTo>
                      <a:lnTo>
                        <a:pt x="69" y="267"/>
                      </a:lnTo>
                      <a:lnTo>
                        <a:pt x="68" y="267"/>
                      </a:lnTo>
                      <a:lnTo>
                        <a:pt x="68" y="266"/>
                      </a:lnTo>
                      <a:lnTo>
                        <a:pt x="67" y="265"/>
                      </a:lnTo>
                      <a:lnTo>
                        <a:pt x="67" y="264"/>
                      </a:lnTo>
                      <a:lnTo>
                        <a:pt x="67" y="263"/>
                      </a:lnTo>
                      <a:lnTo>
                        <a:pt x="67" y="262"/>
                      </a:lnTo>
                      <a:lnTo>
                        <a:pt x="66" y="261"/>
                      </a:lnTo>
                      <a:lnTo>
                        <a:pt x="66" y="260"/>
                      </a:lnTo>
                      <a:lnTo>
                        <a:pt x="66" y="259"/>
                      </a:lnTo>
                      <a:lnTo>
                        <a:pt x="65" y="259"/>
                      </a:lnTo>
                      <a:lnTo>
                        <a:pt x="65" y="258"/>
                      </a:lnTo>
                      <a:lnTo>
                        <a:pt x="64" y="258"/>
                      </a:lnTo>
                      <a:lnTo>
                        <a:pt x="64" y="257"/>
                      </a:lnTo>
                      <a:lnTo>
                        <a:pt x="63" y="256"/>
                      </a:lnTo>
                      <a:lnTo>
                        <a:pt x="62" y="256"/>
                      </a:lnTo>
                      <a:lnTo>
                        <a:pt x="62" y="255"/>
                      </a:lnTo>
                      <a:lnTo>
                        <a:pt x="61" y="255"/>
                      </a:lnTo>
                      <a:lnTo>
                        <a:pt x="61" y="254"/>
                      </a:lnTo>
                      <a:lnTo>
                        <a:pt x="59" y="254"/>
                      </a:lnTo>
                      <a:lnTo>
                        <a:pt x="58" y="253"/>
                      </a:lnTo>
                      <a:lnTo>
                        <a:pt x="57" y="252"/>
                      </a:lnTo>
                      <a:lnTo>
                        <a:pt x="56" y="251"/>
                      </a:lnTo>
                      <a:lnTo>
                        <a:pt x="55" y="251"/>
                      </a:lnTo>
                      <a:lnTo>
                        <a:pt x="55" y="249"/>
                      </a:lnTo>
                      <a:lnTo>
                        <a:pt x="54" y="249"/>
                      </a:lnTo>
                      <a:lnTo>
                        <a:pt x="53" y="248"/>
                      </a:lnTo>
                      <a:lnTo>
                        <a:pt x="52" y="248"/>
                      </a:lnTo>
                      <a:lnTo>
                        <a:pt x="52" y="247"/>
                      </a:lnTo>
                      <a:lnTo>
                        <a:pt x="51" y="247"/>
                      </a:lnTo>
                      <a:lnTo>
                        <a:pt x="51" y="246"/>
                      </a:lnTo>
                      <a:lnTo>
                        <a:pt x="50" y="246"/>
                      </a:lnTo>
                      <a:lnTo>
                        <a:pt x="49" y="245"/>
                      </a:lnTo>
                      <a:lnTo>
                        <a:pt x="48" y="245"/>
                      </a:lnTo>
                      <a:lnTo>
                        <a:pt x="48" y="244"/>
                      </a:lnTo>
                      <a:lnTo>
                        <a:pt x="47" y="244"/>
                      </a:lnTo>
                      <a:lnTo>
                        <a:pt x="47" y="243"/>
                      </a:lnTo>
                      <a:lnTo>
                        <a:pt x="46" y="243"/>
                      </a:lnTo>
                      <a:lnTo>
                        <a:pt x="46" y="242"/>
                      </a:lnTo>
                      <a:lnTo>
                        <a:pt x="45" y="242"/>
                      </a:lnTo>
                      <a:lnTo>
                        <a:pt x="44" y="242"/>
                      </a:lnTo>
                      <a:lnTo>
                        <a:pt x="44" y="241"/>
                      </a:lnTo>
                      <a:lnTo>
                        <a:pt x="43" y="241"/>
                      </a:lnTo>
                      <a:lnTo>
                        <a:pt x="43" y="240"/>
                      </a:lnTo>
                      <a:lnTo>
                        <a:pt x="42" y="240"/>
                      </a:lnTo>
                      <a:lnTo>
                        <a:pt x="41" y="240"/>
                      </a:lnTo>
                      <a:lnTo>
                        <a:pt x="41" y="239"/>
                      </a:lnTo>
                      <a:lnTo>
                        <a:pt x="39" y="239"/>
                      </a:lnTo>
                      <a:lnTo>
                        <a:pt x="38" y="238"/>
                      </a:lnTo>
                      <a:lnTo>
                        <a:pt x="37" y="238"/>
                      </a:lnTo>
                      <a:lnTo>
                        <a:pt x="36" y="237"/>
                      </a:lnTo>
                      <a:lnTo>
                        <a:pt x="35" y="237"/>
                      </a:lnTo>
                      <a:lnTo>
                        <a:pt x="35" y="236"/>
                      </a:lnTo>
                      <a:lnTo>
                        <a:pt x="34" y="236"/>
                      </a:lnTo>
                      <a:lnTo>
                        <a:pt x="33" y="235"/>
                      </a:lnTo>
                      <a:lnTo>
                        <a:pt x="32" y="235"/>
                      </a:lnTo>
                      <a:lnTo>
                        <a:pt x="31" y="235"/>
                      </a:lnTo>
                      <a:lnTo>
                        <a:pt x="31" y="234"/>
                      </a:lnTo>
                      <a:lnTo>
                        <a:pt x="30" y="234"/>
                      </a:lnTo>
                      <a:lnTo>
                        <a:pt x="29" y="234"/>
                      </a:lnTo>
                      <a:lnTo>
                        <a:pt x="28" y="233"/>
                      </a:lnTo>
                      <a:lnTo>
                        <a:pt x="27" y="233"/>
                      </a:lnTo>
                      <a:lnTo>
                        <a:pt x="26" y="233"/>
                      </a:lnTo>
                      <a:lnTo>
                        <a:pt x="26" y="232"/>
                      </a:lnTo>
                      <a:lnTo>
                        <a:pt x="25" y="232"/>
                      </a:lnTo>
                      <a:lnTo>
                        <a:pt x="24" y="232"/>
                      </a:lnTo>
                      <a:lnTo>
                        <a:pt x="23" y="230"/>
                      </a:lnTo>
                      <a:lnTo>
                        <a:pt x="22" y="230"/>
                      </a:lnTo>
                      <a:lnTo>
                        <a:pt x="20" y="230"/>
                      </a:lnTo>
                      <a:lnTo>
                        <a:pt x="20" y="229"/>
                      </a:lnTo>
                      <a:lnTo>
                        <a:pt x="18" y="228"/>
                      </a:lnTo>
                      <a:lnTo>
                        <a:pt x="17" y="227"/>
                      </a:lnTo>
                      <a:lnTo>
                        <a:pt x="16" y="226"/>
                      </a:lnTo>
                      <a:lnTo>
                        <a:pt x="15" y="225"/>
                      </a:lnTo>
                      <a:lnTo>
                        <a:pt x="14" y="225"/>
                      </a:lnTo>
                      <a:lnTo>
                        <a:pt x="14" y="224"/>
                      </a:lnTo>
                      <a:lnTo>
                        <a:pt x="13" y="224"/>
                      </a:lnTo>
                      <a:lnTo>
                        <a:pt x="12" y="223"/>
                      </a:lnTo>
                      <a:lnTo>
                        <a:pt x="11" y="223"/>
                      </a:lnTo>
                      <a:lnTo>
                        <a:pt x="10" y="223"/>
                      </a:lnTo>
                      <a:lnTo>
                        <a:pt x="10" y="222"/>
                      </a:lnTo>
                      <a:lnTo>
                        <a:pt x="9" y="222"/>
                      </a:lnTo>
                      <a:lnTo>
                        <a:pt x="8" y="222"/>
                      </a:lnTo>
                      <a:lnTo>
                        <a:pt x="8" y="221"/>
                      </a:lnTo>
                      <a:lnTo>
                        <a:pt x="7" y="221"/>
                      </a:lnTo>
                      <a:lnTo>
                        <a:pt x="6" y="221"/>
                      </a:lnTo>
                      <a:lnTo>
                        <a:pt x="6" y="220"/>
                      </a:lnTo>
                      <a:lnTo>
                        <a:pt x="5" y="220"/>
                      </a:lnTo>
                      <a:lnTo>
                        <a:pt x="4" y="220"/>
                      </a:lnTo>
                      <a:lnTo>
                        <a:pt x="4" y="219"/>
                      </a:lnTo>
                      <a:lnTo>
                        <a:pt x="3" y="219"/>
                      </a:lnTo>
                      <a:lnTo>
                        <a:pt x="1" y="219"/>
                      </a:lnTo>
                      <a:lnTo>
                        <a:pt x="1" y="218"/>
                      </a:lnTo>
                      <a:lnTo>
                        <a:pt x="0" y="218"/>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93" name="Freeform 21">
                  <a:extLst>
                    <a:ext uri="{FF2B5EF4-FFF2-40B4-BE49-F238E27FC236}">
                      <a16:creationId xmlns:a16="http://schemas.microsoft.com/office/drawing/2014/main" id="{D63C63F0-1714-492D-8B6F-2E05E0A50616}"/>
                    </a:ext>
                  </a:extLst>
                </p:cNvPr>
                <p:cNvSpPr>
                  <a:spLocks/>
                </p:cNvSpPr>
                <p:nvPr/>
              </p:nvSpPr>
              <p:spPr bwMode="auto">
                <a:xfrm>
                  <a:off x="4553" y="2108"/>
                  <a:ext cx="186" cy="218"/>
                </a:xfrm>
                <a:custGeom>
                  <a:avLst/>
                  <a:gdLst>
                    <a:gd name="T0" fmla="*/ 97 w 186"/>
                    <a:gd name="T1" fmla="*/ 216 h 218"/>
                    <a:gd name="T2" fmla="*/ 95 w 186"/>
                    <a:gd name="T3" fmla="*/ 213 h 218"/>
                    <a:gd name="T4" fmla="*/ 93 w 186"/>
                    <a:gd name="T5" fmla="*/ 206 h 218"/>
                    <a:gd name="T6" fmla="*/ 90 w 186"/>
                    <a:gd name="T7" fmla="*/ 199 h 218"/>
                    <a:gd name="T8" fmla="*/ 88 w 186"/>
                    <a:gd name="T9" fmla="*/ 195 h 218"/>
                    <a:gd name="T10" fmla="*/ 86 w 186"/>
                    <a:gd name="T11" fmla="*/ 191 h 218"/>
                    <a:gd name="T12" fmla="*/ 85 w 186"/>
                    <a:gd name="T13" fmla="*/ 187 h 218"/>
                    <a:gd name="T14" fmla="*/ 83 w 186"/>
                    <a:gd name="T15" fmla="*/ 182 h 218"/>
                    <a:gd name="T16" fmla="*/ 82 w 186"/>
                    <a:gd name="T17" fmla="*/ 178 h 218"/>
                    <a:gd name="T18" fmla="*/ 79 w 186"/>
                    <a:gd name="T19" fmla="*/ 174 h 218"/>
                    <a:gd name="T20" fmla="*/ 77 w 186"/>
                    <a:gd name="T21" fmla="*/ 168 h 218"/>
                    <a:gd name="T22" fmla="*/ 76 w 186"/>
                    <a:gd name="T23" fmla="*/ 165 h 218"/>
                    <a:gd name="T24" fmla="*/ 73 w 186"/>
                    <a:gd name="T25" fmla="*/ 161 h 218"/>
                    <a:gd name="T26" fmla="*/ 71 w 186"/>
                    <a:gd name="T27" fmla="*/ 159 h 218"/>
                    <a:gd name="T28" fmla="*/ 69 w 186"/>
                    <a:gd name="T29" fmla="*/ 155 h 218"/>
                    <a:gd name="T30" fmla="*/ 66 w 186"/>
                    <a:gd name="T31" fmla="*/ 152 h 218"/>
                    <a:gd name="T32" fmla="*/ 64 w 186"/>
                    <a:gd name="T33" fmla="*/ 150 h 218"/>
                    <a:gd name="T34" fmla="*/ 60 w 186"/>
                    <a:gd name="T35" fmla="*/ 147 h 218"/>
                    <a:gd name="T36" fmla="*/ 58 w 186"/>
                    <a:gd name="T37" fmla="*/ 144 h 218"/>
                    <a:gd name="T38" fmla="*/ 55 w 186"/>
                    <a:gd name="T39" fmla="*/ 141 h 218"/>
                    <a:gd name="T40" fmla="*/ 53 w 186"/>
                    <a:gd name="T41" fmla="*/ 139 h 218"/>
                    <a:gd name="T42" fmla="*/ 50 w 186"/>
                    <a:gd name="T43" fmla="*/ 137 h 218"/>
                    <a:gd name="T44" fmla="*/ 47 w 186"/>
                    <a:gd name="T45" fmla="*/ 135 h 218"/>
                    <a:gd name="T46" fmla="*/ 42 w 186"/>
                    <a:gd name="T47" fmla="*/ 133 h 218"/>
                    <a:gd name="T48" fmla="*/ 38 w 186"/>
                    <a:gd name="T49" fmla="*/ 132 h 218"/>
                    <a:gd name="T50" fmla="*/ 34 w 186"/>
                    <a:gd name="T51" fmla="*/ 131 h 218"/>
                    <a:gd name="T52" fmla="*/ 29 w 186"/>
                    <a:gd name="T53" fmla="*/ 128 h 218"/>
                    <a:gd name="T54" fmla="*/ 26 w 186"/>
                    <a:gd name="T55" fmla="*/ 126 h 218"/>
                    <a:gd name="T56" fmla="*/ 22 w 186"/>
                    <a:gd name="T57" fmla="*/ 122 h 218"/>
                    <a:gd name="T58" fmla="*/ 18 w 186"/>
                    <a:gd name="T59" fmla="*/ 118 h 218"/>
                    <a:gd name="T60" fmla="*/ 14 w 186"/>
                    <a:gd name="T61" fmla="*/ 115 h 218"/>
                    <a:gd name="T62" fmla="*/ 10 w 186"/>
                    <a:gd name="T63" fmla="*/ 111 h 218"/>
                    <a:gd name="T64" fmla="*/ 6 w 186"/>
                    <a:gd name="T65" fmla="*/ 107 h 218"/>
                    <a:gd name="T66" fmla="*/ 2 w 186"/>
                    <a:gd name="T67" fmla="*/ 103 h 218"/>
                    <a:gd name="T68" fmla="*/ 0 w 186"/>
                    <a:gd name="T69" fmla="*/ 100 h 218"/>
                    <a:gd name="T70" fmla="*/ 9 w 186"/>
                    <a:gd name="T71" fmla="*/ 103 h 218"/>
                    <a:gd name="T72" fmla="*/ 17 w 186"/>
                    <a:gd name="T73" fmla="*/ 103 h 218"/>
                    <a:gd name="T74" fmla="*/ 30 w 186"/>
                    <a:gd name="T75" fmla="*/ 101 h 218"/>
                    <a:gd name="T76" fmla="*/ 45 w 186"/>
                    <a:gd name="T77" fmla="*/ 100 h 218"/>
                    <a:gd name="T78" fmla="*/ 59 w 186"/>
                    <a:gd name="T79" fmla="*/ 98 h 218"/>
                    <a:gd name="T80" fmla="*/ 77 w 186"/>
                    <a:gd name="T81" fmla="*/ 96 h 218"/>
                    <a:gd name="T82" fmla="*/ 78 w 186"/>
                    <a:gd name="T83" fmla="*/ 80 h 218"/>
                    <a:gd name="T84" fmla="*/ 71 w 186"/>
                    <a:gd name="T85" fmla="*/ 60 h 218"/>
                    <a:gd name="T86" fmla="*/ 79 w 186"/>
                    <a:gd name="T87" fmla="*/ 55 h 218"/>
                    <a:gd name="T88" fmla="*/ 98 w 186"/>
                    <a:gd name="T89" fmla="*/ 52 h 218"/>
                    <a:gd name="T90" fmla="*/ 119 w 186"/>
                    <a:gd name="T91" fmla="*/ 49 h 218"/>
                    <a:gd name="T92" fmla="*/ 134 w 186"/>
                    <a:gd name="T93" fmla="*/ 46 h 218"/>
                    <a:gd name="T94" fmla="*/ 132 w 186"/>
                    <a:gd name="T95" fmla="*/ 33 h 218"/>
                    <a:gd name="T96" fmla="*/ 130 w 186"/>
                    <a:gd name="T97" fmla="*/ 21 h 218"/>
                    <a:gd name="T98" fmla="*/ 131 w 186"/>
                    <a:gd name="T99" fmla="*/ 9 h 218"/>
                    <a:gd name="T100" fmla="*/ 154 w 186"/>
                    <a:gd name="T101" fmla="*/ 5 h 218"/>
                    <a:gd name="T102" fmla="*/ 174 w 186"/>
                    <a:gd name="T103" fmla="*/ 2 h 218"/>
                    <a:gd name="T104" fmla="*/ 186 w 186"/>
                    <a:gd name="T105" fmla="*/ 0 h 2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6" h="218">
                      <a:moveTo>
                        <a:pt x="99" y="218"/>
                      </a:moveTo>
                      <a:lnTo>
                        <a:pt x="98" y="217"/>
                      </a:lnTo>
                      <a:lnTo>
                        <a:pt x="98" y="216"/>
                      </a:lnTo>
                      <a:lnTo>
                        <a:pt x="97" y="216"/>
                      </a:lnTo>
                      <a:lnTo>
                        <a:pt x="96" y="215"/>
                      </a:lnTo>
                      <a:lnTo>
                        <a:pt x="96" y="214"/>
                      </a:lnTo>
                      <a:lnTo>
                        <a:pt x="95" y="214"/>
                      </a:lnTo>
                      <a:lnTo>
                        <a:pt x="95" y="213"/>
                      </a:lnTo>
                      <a:lnTo>
                        <a:pt x="94" y="210"/>
                      </a:lnTo>
                      <a:lnTo>
                        <a:pt x="94" y="209"/>
                      </a:lnTo>
                      <a:lnTo>
                        <a:pt x="93" y="208"/>
                      </a:lnTo>
                      <a:lnTo>
                        <a:pt x="93" y="206"/>
                      </a:lnTo>
                      <a:lnTo>
                        <a:pt x="92" y="205"/>
                      </a:lnTo>
                      <a:lnTo>
                        <a:pt x="92" y="203"/>
                      </a:lnTo>
                      <a:lnTo>
                        <a:pt x="91" y="200"/>
                      </a:lnTo>
                      <a:lnTo>
                        <a:pt x="90" y="199"/>
                      </a:lnTo>
                      <a:lnTo>
                        <a:pt x="90" y="198"/>
                      </a:lnTo>
                      <a:lnTo>
                        <a:pt x="89" y="197"/>
                      </a:lnTo>
                      <a:lnTo>
                        <a:pt x="88" y="196"/>
                      </a:lnTo>
                      <a:lnTo>
                        <a:pt x="88" y="195"/>
                      </a:lnTo>
                      <a:lnTo>
                        <a:pt x="88" y="194"/>
                      </a:lnTo>
                      <a:lnTo>
                        <a:pt x="87" y="193"/>
                      </a:lnTo>
                      <a:lnTo>
                        <a:pt x="87" y="191"/>
                      </a:lnTo>
                      <a:lnTo>
                        <a:pt x="86" y="191"/>
                      </a:lnTo>
                      <a:lnTo>
                        <a:pt x="86" y="190"/>
                      </a:lnTo>
                      <a:lnTo>
                        <a:pt x="86" y="189"/>
                      </a:lnTo>
                      <a:lnTo>
                        <a:pt x="85" y="188"/>
                      </a:lnTo>
                      <a:lnTo>
                        <a:pt x="85" y="187"/>
                      </a:lnTo>
                      <a:lnTo>
                        <a:pt x="85" y="186"/>
                      </a:lnTo>
                      <a:lnTo>
                        <a:pt x="84" y="185"/>
                      </a:lnTo>
                      <a:lnTo>
                        <a:pt x="84" y="184"/>
                      </a:lnTo>
                      <a:lnTo>
                        <a:pt x="83" y="182"/>
                      </a:lnTo>
                      <a:lnTo>
                        <a:pt x="83" y="181"/>
                      </a:lnTo>
                      <a:lnTo>
                        <a:pt x="83" y="180"/>
                      </a:lnTo>
                      <a:lnTo>
                        <a:pt x="82" y="179"/>
                      </a:lnTo>
                      <a:lnTo>
                        <a:pt x="82" y="178"/>
                      </a:lnTo>
                      <a:lnTo>
                        <a:pt x="80" y="177"/>
                      </a:lnTo>
                      <a:lnTo>
                        <a:pt x="80" y="176"/>
                      </a:lnTo>
                      <a:lnTo>
                        <a:pt x="80" y="175"/>
                      </a:lnTo>
                      <a:lnTo>
                        <a:pt x="79" y="174"/>
                      </a:lnTo>
                      <a:lnTo>
                        <a:pt x="79" y="172"/>
                      </a:lnTo>
                      <a:lnTo>
                        <a:pt x="78" y="171"/>
                      </a:lnTo>
                      <a:lnTo>
                        <a:pt x="78" y="170"/>
                      </a:lnTo>
                      <a:lnTo>
                        <a:pt x="77" y="168"/>
                      </a:lnTo>
                      <a:lnTo>
                        <a:pt x="77" y="167"/>
                      </a:lnTo>
                      <a:lnTo>
                        <a:pt x="76" y="167"/>
                      </a:lnTo>
                      <a:lnTo>
                        <a:pt x="76" y="166"/>
                      </a:lnTo>
                      <a:lnTo>
                        <a:pt x="76" y="165"/>
                      </a:lnTo>
                      <a:lnTo>
                        <a:pt x="75" y="164"/>
                      </a:lnTo>
                      <a:lnTo>
                        <a:pt x="74" y="163"/>
                      </a:lnTo>
                      <a:lnTo>
                        <a:pt x="73" y="162"/>
                      </a:lnTo>
                      <a:lnTo>
                        <a:pt x="73" y="161"/>
                      </a:lnTo>
                      <a:lnTo>
                        <a:pt x="73" y="160"/>
                      </a:lnTo>
                      <a:lnTo>
                        <a:pt x="72" y="160"/>
                      </a:lnTo>
                      <a:lnTo>
                        <a:pt x="72" y="159"/>
                      </a:lnTo>
                      <a:lnTo>
                        <a:pt x="71" y="159"/>
                      </a:lnTo>
                      <a:lnTo>
                        <a:pt x="71" y="158"/>
                      </a:lnTo>
                      <a:lnTo>
                        <a:pt x="70" y="157"/>
                      </a:lnTo>
                      <a:lnTo>
                        <a:pt x="69" y="156"/>
                      </a:lnTo>
                      <a:lnTo>
                        <a:pt x="69" y="155"/>
                      </a:lnTo>
                      <a:lnTo>
                        <a:pt x="68" y="155"/>
                      </a:lnTo>
                      <a:lnTo>
                        <a:pt x="68" y="154"/>
                      </a:lnTo>
                      <a:lnTo>
                        <a:pt x="67" y="152"/>
                      </a:lnTo>
                      <a:lnTo>
                        <a:pt x="66" y="152"/>
                      </a:lnTo>
                      <a:lnTo>
                        <a:pt x="66" y="151"/>
                      </a:lnTo>
                      <a:lnTo>
                        <a:pt x="65" y="151"/>
                      </a:lnTo>
                      <a:lnTo>
                        <a:pt x="65" y="150"/>
                      </a:lnTo>
                      <a:lnTo>
                        <a:pt x="64" y="150"/>
                      </a:lnTo>
                      <a:lnTo>
                        <a:pt x="63" y="149"/>
                      </a:lnTo>
                      <a:lnTo>
                        <a:pt x="63" y="148"/>
                      </a:lnTo>
                      <a:lnTo>
                        <a:pt x="61" y="147"/>
                      </a:lnTo>
                      <a:lnTo>
                        <a:pt x="60" y="147"/>
                      </a:lnTo>
                      <a:lnTo>
                        <a:pt x="60" y="146"/>
                      </a:lnTo>
                      <a:lnTo>
                        <a:pt x="59" y="145"/>
                      </a:lnTo>
                      <a:lnTo>
                        <a:pt x="58" y="145"/>
                      </a:lnTo>
                      <a:lnTo>
                        <a:pt x="58" y="144"/>
                      </a:lnTo>
                      <a:lnTo>
                        <a:pt x="57" y="144"/>
                      </a:lnTo>
                      <a:lnTo>
                        <a:pt x="56" y="143"/>
                      </a:lnTo>
                      <a:lnTo>
                        <a:pt x="56" y="142"/>
                      </a:lnTo>
                      <a:lnTo>
                        <a:pt x="55" y="141"/>
                      </a:lnTo>
                      <a:lnTo>
                        <a:pt x="54" y="141"/>
                      </a:lnTo>
                      <a:lnTo>
                        <a:pt x="54" y="140"/>
                      </a:lnTo>
                      <a:lnTo>
                        <a:pt x="53" y="140"/>
                      </a:lnTo>
                      <a:lnTo>
                        <a:pt x="53" y="139"/>
                      </a:lnTo>
                      <a:lnTo>
                        <a:pt x="52" y="139"/>
                      </a:lnTo>
                      <a:lnTo>
                        <a:pt x="51" y="138"/>
                      </a:lnTo>
                      <a:lnTo>
                        <a:pt x="51" y="137"/>
                      </a:lnTo>
                      <a:lnTo>
                        <a:pt x="50" y="137"/>
                      </a:lnTo>
                      <a:lnTo>
                        <a:pt x="49" y="136"/>
                      </a:lnTo>
                      <a:lnTo>
                        <a:pt x="48" y="136"/>
                      </a:lnTo>
                      <a:lnTo>
                        <a:pt x="48" y="135"/>
                      </a:lnTo>
                      <a:lnTo>
                        <a:pt x="47" y="135"/>
                      </a:lnTo>
                      <a:lnTo>
                        <a:pt x="46" y="133"/>
                      </a:lnTo>
                      <a:lnTo>
                        <a:pt x="45" y="133"/>
                      </a:lnTo>
                      <a:lnTo>
                        <a:pt x="44" y="133"/>
                      </a:lnTo>
                      <a:lnTo>
                        <a:pt x="42" y="133"/>
                      </a:lnTo>
                      <a:lnTo>
                        <a:pt x="41" y="132"/>
                      </a:lnTo>
                      <a:lnTo>
                        <a:pt x="40" y="132"/>
                      </a:lnTo>
                      <a:lnTo>
                        <a:pt x="39" y="132"/>
                      </a:lnTo>
                      <a:lnTo>
                        <a:pt x="38" y="132"/>
                      </a:lnTo>
                      <a:lnTo>
                        <a:pt x="37" y="132"/>
                      </a:lnTo>
                      <a:lnTo>
                        <a:pt x="36" y="132"/>
                      </a:lnTo>
                      <a:lnTo>
                        <a:pt x="35" y="132"/>
                      </a:lnTo>
                      <a:lnTo>
                        <a:pt x="34" y="131"/>
                      </a:lnTo>
                      <a:lnTo>
                        <a:pt x="33" y="130"/>
                      </a:lnTo>
                      <a:lnTo>
                        <a:pt x="31" y="130"/>
                      </a:lnTo>
                      <a:lnTo>
                        <a:pt x="30" y="129"/>
                      </a:lnTo>
                      <a:lnTo>
                        <a:pt x="29" y="128"/>
                      </a:lnTo>
                      <a:lnTo>
                        <a:pt x="28" y="128"/>
                      </a:lnTo>
                      <a:lnTo>
                        <a:pt x="28" y="127"/>
                      </a:lnTo>
                      <a:lnTo>
                        <a:pt x="27" y="126"/>
                      </a:lnTo>
                      <a:lnTo>
                        <a:pt x="26" y="126"/>
                      </a:lnTo>
                      <a:lnTo>
                        <a:pt x="25" y="125"/>
                      </a:lnTo>
                      <a:lnTo>
                        <a:pt x="24" y="124"/>
                      </a:lnTo>
                      <a:lnTo>
                        <a:pt x="24" y="123"/>
                      </a:lnTo>
                      <a:lnTo>
                        <a:pt x="22" y="122"/>
                      </a:lnTo>
                      <a:lnTo>
                        <a:pt x="21" y="121"/>
                      </a:lnTo>
                      <a:lnTo>
                        <a:pt x="20" y="120"/>
                      </a:lnTo>
                      <a:lnTo>
                        <a:pt x="19" y="119"/>
                      </a:lnTo>
                      <a:lnTo>
                        <a:pt x="18" y="118"/>
                      </a:lnTo>
                      <a:lnTo>
                        <a:pt x="17" y="117"/>
                      </a:lnTo>
                      <a:lnTo>
                        <a:pt x="16" y="116"/>
                      </a:lnTo>
                      <a:lnTo>
                        <a:pt x="15" y="115"/>
                      </a:lnTo>
                      <a:lnTo>
                        <a:pt x="14" y="115"/>
                      </a:lnTo>
                      <a:lnTo>
                        <a:pt x="13" y="113"/>
                      </a:lnTo>
                      <a:lnTo>
                        <a:pt x="12" y="112"/>
                      </a:lnTo>
                      <a:lnTo>
                        <a:pt x="11" y="111"/>
                      </a:lnTo>
                      <a:lnTo>
                        <a:pt x="10" y="111"/>
                      </a:lnTo>
                      <a:lnTo>
                        <a:pt x="9" y="110"/>
                      </a:lnTo>
                      <a:lnTo>
                        <a:pt x="8" y="109"/>
                      </a:lnTo>
                      <a:lnTo>
                        <a:pt x="7" y="108"/>
                      </a:lnTo>
                      <a:lnTo>
                        <a:pt x="6" y="107"/>
                      </a:lnTo>
                      <a:lnTo>
                        <a:pt x="5" y="106"/>
                      </a:lnTo>
                      <a:lnTo>
                        <a:pt x="3" y="105"/>
                      </a:lnTo>
                      <a:lnTo>
                        <a:pt x="2" y="104"/>
                      </a:lnTo>
                      <a:lnTo>
                        <a:pt x="2" y="103"/>
                      </a:lnTo>
                      <a:lnTo>
                        <a:pt x="1" y="103"/>
                      </a:lnTo>
                      <a:lnTo>
                        <a:pt x="1" y="101"/>
                      </a:lnTo>
                      <a:lnTo>
                        <a:pt x="0" y="101"/>
                      </a:lnTo>
                      <a:lnTo>
                        <a:pt x="0" y="100"/>
                      </a:lnTo>
                      <a:lnTo>
                        <a:pt x="1" y="100"/>
                      </a:lnTo>
                      <a:lnTo>
                        <a:pt x="2" y="101"/>
                      </a:lnTo>
                      <a:lnTo>
                        <a:pt x="5" y="101"/>
                      </a:lnTo>
                      <a:lnTo>
                        <a:pt x="9" y="103"/>
                      </a:lnTo>
                      <a:lnTo>
                        <a:pt x="11" y="103"/>
                      </a:lnTo>
                      <a:lnTo>
                        <a:pt x="12" y="103"/>
                      </a:lnTo>
                      <a:lnTo>
                        <a:pt x="15" y="103"/>
                      </a:lnTo>
                      <a:lnTo>
                        <a:pt x="17" y="103"/>
                      </a:lnTo>
                      <a:lnTo>
                        <a:pt x="20" y="102"/>
                      </a:lnTo>
                      <a:lnTo>
                        <a:pt x="24" y="102"/>
                      </a:lnTo>
                      <a:lnTo>
                        <a:pt x="27" y="102"/>
                      </a:lnTo>
                      <a:lnTo>
                        <a:pt x="30" y="101"/>
                      </a:lnTo>
                      <a:lnTo>
                        <a:pt x="33" y="101"/>
                      </a:lnTo>
                      <a:lnTo>
                        <a:pt x="36" y="101"/>
                      </a:lnTo>
                      <a:lnTo>
                        <a:pt x="40" y="100"/>
                      </a:lnTo>
                      <a:lnTo>
                        <a:pt x="45" y="100"/>
                      </a:lnTo>
                      <a:lnTo>
                        <a:pt x="48" y="99"/>
                      </a:lnTo>
                      <a:lnTo>
                        <a:pt x="52" y="99"/>
                      </a:lnTo>
                      <a:lnTo>
                        <a:pt x="55" y="98"/>
                      </a:lnTo>
                      <a:lnTo>
                        <a:pt x="59" y="98"/>
                      </a:lnTo>
                      <a:lnTo>
                        <a:pt x="65" y="97"/>
                      </a:lnTo>
                      <a:lnTo>
                        <a:pt x="66" y="97"/>
                      </a:lnTo>
                      <a:lnTo>
                        <a:pt x="70" y="97"/>
                      </a:lnTo>
                      <a:lnTo>
                        <a:pt x="77" y="96"/>
                      </a:lnTo>
                      <a:lnTo>
                        <a:pt x="83" y="94"/>
                      </a:lnTo>
                      <a:lnTo>
                        <a:pt x="83" y="93"/>
                      </a:lnTo>
                      <a:lnTo>
                        <a:pt x="80" y="86"/>
                      </a:lnTo>
                      <a:lnTo>
                        <a:pt x="78" y="80"/>
                      </a:lnTo>
                      <a:lnTo>
                        <a:pt x="75" y="71"/>
                      </a:lnTo>
                      <a:lnTo>
                        <a:pt x="73" y="65"/>
                      </a:lnTo>
                      <a:lnTo>
                        <a:pt x="72" y="61"/>
                      </a:lnTo>
                      <a:lnTo>
                        <a:pt x="71" y="60"/>
                      </a:lnTo>
                      <a:lnTo>
                        <a:pt x="71" y="59"/>
                      </a:lnTo>
                      <a:lnTo>
                        <a:pt x="70" y="57"/>
                      </a:lnTo>
                      <a:lnTo>
                        <a:pt x="71" y="57"/>
                      </a:lnTo>
                      <a:lnTo>
                        <a:pt x="79" y="55"/>
                      </a:lnTo>
                      <a:lnTo>
                        <a:pt x="82" y="54"/>
                      </a:lnTo>
                      <a:lnTo>
                        <a:pt x="86" y="54"/>
                      </a:lnTo>
                      <a:lnTo>
                        <a:pt x="92" y="53"/>
                      </a:lnTo>
                      <a:lnTo>
                        <a:pt x="98" y="52"/>
                      </a:lnTo>
                      <a:lnTo>
                        <a:pt x="105" y="51"/>
                      </a:lnTo>
                      <a:lnTo>
                        <a:pt x="108" y="51"/>
                      </a:lnTo>
                      <a:lnTo>
                        <a:pt x="109" y="51"/>
                      </a:lnTo>
                      <a:lnTo>
                        <a:pt x="119" y="49"/>
                      </a:lnTo>
                      <a:lnTo>
                        <a:pt x="127" y="48"/>
                      </a:lnTo>
                      <a:lnTo>
                        <a:pt x="134" y="48"/>
                      </a:lnTo>
                      <a:lnTo>
                        <a:pt x="134" y="47"/>
                      </a:lnTo>
                      <a:lnTo>
                        <a:pt x="134" y="46"/>
                      </a:lnTo>
                      <a:lnTo>
                        <a:pt x="134" y="43"/>
                      </a:lnTo>
                      <a:lnTo>
                        <a:pt x="133" y="40"/>
                      </a:lnTo>
                      <a:lnTo>
                        <a:pt x="133" y="37"/>
                      </a:lnTo>
                      <a:lnTo>
                        <a:pt x="132" y="33"/>
                      </a:lnTo>
                      <a:lnTo>
                        <a:pt x="132" y="31"/>
                      </a:lnTo>
                      <a:lnTo>
                        <a:pt x="132" y="29"/>
                      </a:lnTo>
                      <a:lnTo>
                        <a:pt x="131" y="26"/>
                      </a:lnTo>
                      <a:lnTo>
                        <a:pt x="130" y="21"/>
                      </a:lnTo>
                      <a:lnTo>
                        <a:pt x="130" y="14"/>
                      </a:lnTo>
                      <a:lnTo>
                        <a:pt x="129" y="10"/>
                      </a:lnTo>
                      <a:lnTo>
                        <a:pt x="129" y="9"/>
                      </a:lnTo>
                      <a:lnTo>
                        <a:pt x="131" y="9"/>
                      </a:lnTo>
                      <a:lnTo>
                        <a:pt x="136" y="8"/>
                      </a:lnTo>
                      <a:lnTo>
                        <a:pt x="142" y="7"/>
                      </a:lnTo>
                      <a:lnTo>
                        <a:pt x="148" y="6"/>
                      </a:lnTo>
                      <a:lnTo>
                        <a:pt x="154" y="5"/>
                      </a:lnTo>
                      <a:lnTo>
                        <a:pt x="158" y="4"/>
                      </a:lnTo>
                      <a:lnTo>
                        <a:pt x="164" y="3"/>
                      </a:lnTo>
                      <a:lnTo>
                        <a:pt x="169" y="2"/>
                      </a:lnTo>
                      <a:lnTo>
                        <a:pt x="174" y="2"/>
                      </a:lnTo>
                      <a:lnTo>
                        <a:pt x="182" y="0"/>
                      </a:lnTo>
                      <a:lnTo>
                        <a:pt x="184" y="0"/>
                      </a:lnTo>
                      <a:lnTo>
                        <a:pt x="185" y="0"/>
                      </a:lnTo>
                      <a:lnTo>
                        <a:pt x="186" y="0"/>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grpSp>
            <p:nvGrpSpPr>
              <p:cNvPr id="58" name="Group 22">
                <a:extLst>
                  <a:ext uri="{FF2B5EF4-FFF2-40B4-BE49-F238E27FC236}">
                    <a16:creationId xmlns:a16="http://schemas.microsoft.com/office/drawing/2014/main" id="{15213654-53D6-4150-9B16-20BD33D06CBE}"/>
                  </a:ext>
                </a:extLst>
              </p:cNvPr>
              <p:cNvGrpSpPr>
                <a:grpSpLocks/>
              </p:cNvGrpSpPr>
              <p:nvPr/>
            </p:nvGrpSpPr>
            <p:grpSpPr bwMode="auto">
              <a:xfrm>
                <a:off x="4601" y="3062"/>
                <a:ext cx="648" cy="546"/>
                <a:chOff x="4505" y="2966"/>
                <a:chExt cx="648" cy="546"/>
              </a:xfrm>
            </p:grpSpPr>
            <p:sp>
              <p:nvSpPr>
                <p:cNvPr id="90" name="Freeform 23">
                  <a:extLst>
                    <a:ext uri="{FF2B5EF4-FFF2-40B4-BE49-F238E27FC236}">
                      <a16:creationId xmlns:a16="http://schemas.microsoft.com/office/drawing/2014/main" id="{059E2EAF-CDEA-45FE-9668-866DFFCEE880}"/>
                    </a:ext>
                  </a:extLst>
                </p:cNvPr>
                <p:cNvSpPr>
                  <a:spLocks/>
                </p:cNvSpPr>
                <p:nvPr/>
              </p:nvSpPr>
              <p:spPr bwMode="auto">
                <a:xfrm>
                  <a:off x="4741" y="2966"/>
                  <a:ext cx="412" cy="527"/>
                </a:xfrm>
                <a:custGeom>
                  <a:avLst/>
                  <a:gdLst>
                    <a:gd name="T0" fmla="*/ 36 w 412"/>
                    <a:gd name="T1" fmla="*/ 29 h 527"/>
                    <a:gd name="T2" fmla="*/ 62 w 412"/>
                    <a:gd name="T3" fmla="*/ 55 h 527"/>
                    <a:gd name="T4" fmla="*/ 69 w 412"/>
                    <a:gd name="T5" fmla="*/ 66 h 527"/>
                    <a:gd name="T6" fmla="*/ 73 w 412"/>
                    <a:gd name="T7" fmla="*/ 77 h 527"/>
                    <a:gd name="T8" fmla="*/ 74 w 412"/>
                    <a:gd name="T9" fmla="*/ 88 h 527"/>
                    <a:gd name="T10" fmla="*/ 75 w 412"/>
                    <a:gd name="T11" fmla="*/ 99 h 527"/>
                    <a:gd name="T12" fmla="*/ 74 w 412"/>
                    <a:gd name="T13" fmla="*/ 109 h 527"/>
                    <a:gd name="T14" fmla="*/ 75 w 412"/>
                    <a:gd name="T15" fmla="*/ 122 h 527"/>
                    <a:gd name="T16" fmla="*/ 84 w 412"/>
                    <a:gd name="T17" fmla="*/ 125 h 527"/>
                    <a:gd name="T18" fmla="*/ 91 w 412"/>
                    <a:gd name="T19" fmla="*/ 132 h 527"/>
                    <a:gd name="T20" fmla="*/ 101 w 412"/>
                    <a:gd name="T21" fmla="*/ 129 h 527"/>
                    <a:gd name="T22" fmla="*/ 107 w 412"/>
                    <a:gd name="T23" fmla="*/ 132 h 527"/>
                    <a:gd name="T24" fmla="*/ 118 w 412"/>
                    <a:gd name="T25" fmla="*/ 133 h 527"/>
                    <a:gd name="T26" fmla="*/ 131 w 412"/>
                    <a:gd name="T27" fmla="*/ 141 h 527"/>
                    <a:gd name="T28" fmla="*/ 143 w 412"/>
                    <a:gd name="T29" fmla="*/ 148 h 527"/>
                    <a:gd name="T30" fmla="*/ 151 w 412"/>
                    <a:gd name="T31" fmla="*/ 161 h 527"/>
                    <a:gd name="T32" fmla="*/ 164 w 412"/>
                    <a:gd name="T33" fmla="*/ 165 h 527"/>
                    <a:gd name="T34" fmla="*/ 176 w 412"/>
                    <a:gd name="T35" fmla="*/ 166 h 527"/>
                    <a:gd name="T36" fmla="*/ 186 w 412"/>
                    <a:gd name="T37" fmla="*/ 178 h 527"/>
                    <a:gd name="T38" fmla="*/ 196 w 412"/>
                    <a:gd name="T39" fmla="*/ 186 h 527"/>
                    <a:gd name="T40" fmla="*/ 203 w 412"/>
                    <a:gd name="T41" fmla="*/ 198 h 527"/>
                    <a:gd name="T42" fmla="*/ 213 w 412"/>
                    <a:gd name="T43" fmla="*/ 197 h 527"/>
                    <a:gd name="T44" fmla="*/ 226 w 412"/>
                    <a:gd name="T45" fmla="*/ 205 h 527"/>
                    <a:gd name="T46" fmla="*/ 236 w 412"/>
                    <a:gd name="T47" fmla="*/ 215 h 527"/>
                    <a:gd name="T48" fmla="*/ 247 w 412"/>
                    <a:gd name="T49" fmla="*/ 218 h 527"/>
                    <a:gd name="T50" fmla="*/ 258 w 412"/>
                    <a:gd name="T51" fmla="*/ 216 h 527"/>
                    <a:gd name="T52" fmla="*/ 267 w 412"/>
                    <a:gd name="T53" fmla="*/ 226 h 527"/>
                    <a:gd name="T54" fmla="*/ 272 w 412"/>
                    <a:gd name="T55" fmla="*/ 213 h 527"/>
                    <a:gd name="T56" fmla="*/ 279 w 412"/>
                    <a:gd name="T57" fmla="*/ 220 h 527"/>
                    <a:gd name="T58" fmla="*/ 285 w 412"/>
                    <a:gd name="T59" fmla="*/ 234 h 527"/>
                    <a:gd name="T60" fmla="*/ 285 w 412"/>
                    <a:gd name="T61" fmla="*/ 221 h 527"/>
                    <a:gd name="T62" fmla="*/ 298 w 412"/>
                    <a:gd name="T63" fmla="*/ 219 h 527"/>
                    <a:gd name="T64" fmla="*/ 306 w 412"/>
                    <a:gd name="T65" fmla="*/ 218 h 527"/>
                    <a:gd name="T66" fmla="*/ 316 w 412"/>
                    <a:gd name="T67" fmla="*/ 231 h 527"/>
                    <a:gd name="T68" fmla="*/ 339 w 412"/>
                    <a:gd name="T69" fmla="*/ 283 h 527"/>
                    <a:gd name="T70" fmla="*/ 364 w 412"/>
                    <a:gd name="T71" fmla="*/ 278 h 527"/>
                    <a:gd name="T72" fmla="*/ 381 w 412"/>
                    <a:gd name="T73" fmla="*/ 276 h 527"/>
                    <a:gd name="T74" fmla="*/ 401 w 412"/>
                    <a:gd name="T75" fmla="*/ 283 h 527"/>
                    <a:gd name="T76" fmla="*/ 407 w 412"/>
                    <a:gd name="T77" fmla="*/ 297 h 527"/>
                    <a:gd name="T78" fmla="*/ 411 w 412"/>
                    <a:gd name="T79" fmla="*/ 314 h 527"/>
                    <a:gd name="T80" fmla="*/ 401 w 412"/>
                    <a:gd name="T81" fmla="*/ 329 h 527"/>
                    <a:gd name="T82" fmla="*/ 396 w 412"/>
                    <a:gd name="T83" fmla="*/ 343 h 527"/>
                    <a:gd name="T84" fmla="*/ 389 w 412"/>
                    <a:gd name="T85" fmla="*/ 361 h 527"/>
                    <a:gd name="T86" fmla="*/ 380 w 412"/>
                    <a:gd name="T87" fmla="*/ 373 h 527"/>
                    <a:gd name="T88" fmla="*/ 370 w 412"/>
                    <a:gd name="T89" fmla="*/ 386 h 527"/>
                    <a:gd name="T90" fmla="*/ 362 w 412"/>
                    <a:gd name="T91" fmla="*/ 396 h 527"/>
                    <a:gd name="T92" fmla="*/ 353 w 412"/>
                    <a:gd name="T93" fmla="*/ 407 h 527"/>
                    <a:gd name="T94" fmla="*/ 343 w 412"/>
                    <a:gd name="T95" fmla="*/ 416 h 527"/>
                    <a:gd name="T96" fmla="*/ 333 w 412"/>
                    <a:gd name="T97" fmla="*/ 426 h 527"/>
                    <a:gd name="T98" fmla="*/ 323 w 412"/>
                    <a:gd name="T99" fmla="*/ 435 h 527"/>
                    <a:gd name="T100" fmla="*/ 311 w 412"/>
                    <a:gd name="T101" fmla="*/ 455 h 527"/>
                    <a:gd name="T102" fmla="*/ 300 w 412"/>
                    <a:gd name="T103" fmla="*/ 461 h 527"/>
                    <a:gd name="T104" fmla="*/ 287 w 412"/>
                    <a:gd name="T105" fmla="*/ 466 h 527"/>
                    <a:gd name="T106" fmla="*/ 272 w 412"/>
                    <a:gd name="T107" fmla="*/ 472 h 527"/>
                    <a:gd name="T108" fmla="*/ 260 w 412"/>
                    <a:gd name="T109" fmla="*/ 479 h 527"/>
                    <a:gd name="T110" fmla="*/ 247 w 412"/>
                    <a:gd name="T111" fmla="*/ 488 h 527"/>
                    <a:gd name="T112" fmla="*/ 234 w 412"/>
                    <a:gd name="T113" fmla="*/ 495 h 527"/>
                    <a:gd name="T114" fmla="*/ 222 w 412"/>
                    <a:gd name="T115" fmla="*/ 504 h 527"/>
                    <a:gd name="T116" fmla="*/ 210 w 412"/>
                    <a:gd name="T117" fmla="*/ 511 h 527"/>
                    <a:gd name="T118" fmla="*/ 195 w 412"/>
                    <a:gd name="T119" fmla="*/ 525 h 5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2" h="527">
                      <a:moveTo>
                        <a:pt x="0" y="0"/>
                      </a:moveTo>
                      <a:lnTo>
                        <a:pt x="2" y="2"/>
                      </a:lnTo>
                      <a:lnTo>
                        <a:pt x="4" y="3"/>
                      </a:lnTo>
                      <a:lnTo>
                        <a:pt x="6" y="4"/>
                      </a:lnTo>
                      <a:lnTo>
                        <a:pt x="8" y="6"/>
                      </a:lnTo>
                      <a:lnTo>
                        <a:pt x="10" y="7"/>
                      </a:lnTo>
                      <a:lnTo>
                        <a:pt x="12" y="9"/>
                      </a:lnTo>
                      <a:lnTo>
                        <a:pt x="15" y="11"/>
                      </a:lnTo>
                      <a:lnTo>
                        <a:pt x="17" y="14"/>
                      </a:lnTo>
                      <a:lnTo>
                        <a:pt x="20" y="17"/>
                      </a:lnTo>
                      <a:lnTo>
                        <a:pt x="24" y="19"/>
                      </a:lnTo>
                      <a:lnTo>
                        <a:pt x="26" y="21"/>
                      </a:lnTo>
                      <a:lnTo>
                        <a:pt x="28" y="23"/>
                      </a:lnTo>
                      <a:lnTo>
                        <a:pt x="31" y="25"/>
                      </a:lnTo>
                      <a:lnTo>
                        <a:pt x="33" y="26"/>
                      </a:lnTo>
                      <a:lnTo>
                        <a:pt x="34" y="28"/>
                      </a:lnTo>
                      <a:lnTo>
                        <a:pt x="36" y="29"/>
                      </a:lnTo>
                      <a:lnTo>
                        <a:pt x="39" y="31"/>
                      </a:lnTo>
                      <a:lnTo>
                        <a:pt x="41" y="33"/>
                      </a:lnTo>
                      <a:lnTo>
                        <a:pt x="45" y="37"/>
                      </a:lnTo>
                      <a:lnTo>
                        <a:pt x="48" y="39"/>
                      </a:lnTo>
                      <a:lnTo>
                        <a:pt x="50" y="41"/>
                      </a:lnTo>
                      <a:lnTo>
                        <a:pt x="53" y="43"/>
                      </a:lnTo>
                      <a:lnTo>
                        <a:pt x="55" y="46"/>
                      </a:lnTo>
                      <a:lnTo>
                        <a:pt x="58" y="48"/>
                      </a:lnTo>
                      <a:lnTo>
                        <a:pt x="58" y="49"/>
                      </a:lnTo>
                      <a:lnTo>
                        <a:pt x="59" y="49"/>
                      </a:lnTo>
                      <a:lnTo>
                        <a:pt x="59" y="50"/>
                      </a:lnTo>
                      <a:lnTo>
                        <a:pt x="59" y="51"/>
                      </a:lnTo>
                      <a:lnTo>
                        <a:pt x="60" y="51"/>
                      </a:lnTo>
                      <a:lnTo>
                        <a:pt x="60" y="52"/>
                      </a:lnTo>
                      <a:lnTo>
                        <a:pt x="60" y="53"/>
                      </a:lnTo>
                      <a:lnTo>
                        <a:pt x="62" y="53"/>
                      </a:lnTo>
                      <a:lnTo>
                        <a:pt x="62" y="55"/>
                      </a:lnTo>
                      <a:lnTo>
                        <a:pt x="63" y="55"/>
                      </a:lnTo>
                      <a:lnTo>
                        <a:pt x="63" y="56"/>
                      </a:lnTo>
                      <a:lnTo>
                        <a:pt x="64" y="55"/>
                      </a:lnTo>
                      <a:lnTo>
                        <a:pt x="64" y="56"/>
                      </a:lnTo>
                      <a:lnTo>
                        <a:pt x="65" y="56"/>
                      </a:lnTo>
                      <a:lnTo>
                        <a:pt x="65" y="57"/>
                      </a:lnTo>
                      <a:lnTo>
                        <a:pt x="66" y="57"/>
                      </a:lnTo>
                      <a:lnTo>
                        <a:pt x="66" y="58"/>
                      </a:lnTo>
                      <a:lnTo>
                        <a:pt x="66" y="59"/>
                      </a:lnTo>
                      <a:lnTo>
                        <a:pt x="67" y="60"/>
                      </a:lnTo>
                      <a:lnTo>
                        <a:pt x="67" y="61"/>
                      </a:lnTo>
                      <a:lnTo>
                        <a:pt x="68" y="62"/>
                      </a:lnTo>
                      <a:lnTo>
                        <a:pt x="68" y="63"/>
                      </a:lnTo>
                      <a:lnTo>
                        <a:pt x="69" y="63"/>
                      </a:lnTo>
                      <a:lnTo>
                        <a:pt x="69" y="64"/>
                      </a:lnTo>
                      <a:lnTo>
                        <a:pt x="69" y="65"/>
                      </a:lnTo>
                      <a:lnTo>
                        <a:pt x="69" y="66"/>
                      </a:lnTo>
                      <a:lnTo>
                        <a:pt x="68" y="66"/>
                      </a:lnTo>
                      <a:lnTo>
                        <a:pt x="69" y="67"/>
                      </a:lnTo>
                      <a:lnTo>
                        <a:pt x="69" y="68"/>
                      </a:lnTo>
                      <a:lnTo>
                        <a:pt x="69" y="69"/>
                      </a:lnTo>
                      <a:lnTo>
                        <a:pt x="70" y="69"/>
                      </a:lnTo>
                      <a:lnTo>
                        <a:pt x="70" y="70"/>
                      </a:lnTo>
                      <a:lnTo>
                        <a:pt x="70" y="71"/>
                      </a:lnTo>
                      <a:lnTo>
                        <a:pt x="71" y="71"/>
                      </a:lnTo>
                      <a:lnTo>
                        <a:pt x="71" y="72"/>
                      </a:lnTo>
                      <a:lnTo>
                        <a:pt x="70" y="72"/>
                      </a:lnTo>
                      <a:lnTo>
                        <a:pt x="71" y="72"/>
                      </a:lnTo>
                      <a:lnTo>
                        <a:pt x="71" y="74"/>
                      </a:lnTo>
                      <a:lnTo>
                        <a:pt x="72" y="74"/>
                      </a:lnTo>
                      <a:lnTo>
                        <a:pt x="72" y="75"/>
                      </a:lnTo>
                      <a:lnTo>
                        <a:pt x="72" y="76"/>
                      </a:lnTo>
                      <a:lnTo>
                        <a:pt x="73" y="76"/>
                      </a:lnTo>
                      <a:lnTo>
                        <a:pt x="73" y="77"/>
                      </a:lnTo>
                      <a:lnTo>
                        <a:pt x="73" y="78"/>
                      </a:lnTo>
                      <a:lnTo>
                        <a:pt x="73" y="79"/>
                      </a:lnTo>
                      <a:lnTo>
                        <a:pt x="73" y="80"/>
                      </a:lnTo>
                      <a:lnTo>
                        <a:pt x="73" y="81"/>
                      </a:lnTo>
                      <a:lnTo>
                        <a:pt x="73" y="82"/>
                      </a:lnTo>
                      <a:lnTo>
                        <a:pt x="74" y="82"/>
                      </a:lnTo>
                      <a:lnTo>
                        <a:pt x="73" y="83"/>
                      </a:lnTo>
                      <a:lnTo>
                        <a:pt x="74" y="83"/>
                      </a:lnTo>
                      <a:lnTo>
                        <a:pt x="74" y="84"/>
                      </a:lnTo>
                      <a:lnTo>
                        <a:pt x="75" y="84"/>
                      </a:lnTo>
                      <a:lnTo>
                        <a:pt x="75" y="85"/>
                      </a:lnTo>
                      <a:lnTo>
                        <a:pt x="74" y="85"/>
                      </a:lnTo>
                      <a:lnTo>
                        <a:pt x="75" y="85"/>
                      </a:lnTo>
                      <a:lnTo>
                        <a:pt x="75" y="86"/>
                      </a:lnTo>
                      <a:lnTo>
                        <a:pt x="74" y="86"/>
                      </a:lnTo>
                      <a:lnTo>
                        <a:pt x="74" y="87"/>
                      </a:lnTo>
                      <a:lnTo>
                        <a:pt x="74" y="88"/>
                      </a:lnTo>
                      <a:lnTo>
                        <a:pt x="74" y="89"/>
                      </a:lnTo>
                      <a:lnTo>
                        <a:pt x="75" y="89"/>
                      </a:lnTo>
                      <a:lnTo>
                        <a:pt x="75" y="90"/>
                      </a:lnTo>
                      <a:lnTo>
                        <a:pt x="74" y="90"/>
                      </a:lnTo>
                      <a:lnTo>
                        <a:pt x="74" y="91"/>
                      </a:lnTo>
                      <a:lnTo>
                        <a:pt x="74" y="93"/>
                      </a:lnTo>
                      <a:lnTo>
                        <a:pt x="74" y="94"/>
                      </a:lnTo>
                      <a:lnTo>
                        <a:pt x="75" y="94"/>
                      </a:lnTo>
                      <a:lnTo>
                        <a:pt x="74" y="95"/>
                      </a:lnTo>
                      <a:lnTo>
                        <a:pt x="73" y="95"/>
                      </a:lnTo>
                      <a:lnTo>
                        <a:pt x="73" y="96"/>
                      </a:lnTo>
                      <a:lnTo>
                        <a:pt x="73" y="97"/>
                      </a:lnTo>
                      <a:lnTo>
                        <a:pt x="74" y="97"/>
                      </a:lnTo>
                      <a:lnTo>
                        <a:pt x="75" y="97"/>
                      </a:lnTo>
                      <a:lnTo>
                        <a:pt x="74" y="98"/>
                      </a:lnTo>
                      <a:lnTo>
                        <a:pt x="75" y="98"/>
                      </a:lnTo>
                      <a:lnTo>
                        <a:pt x="75" y="99"/>
                      </a:lnTo>
                      <a:lnTo>
                        <a:pt x="74" y="99"/>
                      </a:lnTo>
                      <a:lnTo>
                        <a:pt x="74" y="100"/>
                      </a:lnTo>
                      <a:lnTo>
                        <a:pt x="75" y="100"/>
                      </a:lnTo>
                      <a:lnTo>
                        <a:pt x="74" y="100"/>
                      </a:lnTo>
                      <a:lnTo>
                        <a:pt x="74" y="101"/>
                      </a:lnTo>
                      <a:lnTo>
                        <a:pt x="74" y="102"/>
                      </a:lnTo>
                      <a:lnTo>
                        <a:pt x="74" y="103"/>
                      </a:lnTo>
                      <a:lnTo>
                        <a:pt x="74" y="104"/>
                      </a:lnTo>
                      <a:lnTo>
                        <a:pt x="75" y="104"/>
                      </a:lnTo>
                      <a:lnTo>
                        <a:pt x="75" y="105"/>
                      </a:lnTo>
                      <a:lnTo>
                        <a:pt x="76" y="105"/>
                      </a:lnTo>
                      <a:lnTo>
                        <a:pt x="76" y="106"/>
                      </a:lnTo>
                      <a:lnTo>
                        <a:pt x="75" y="106"/>
                      </a:lnTo>
                      <a:lnTo>
                        <a:pt x="75" y="107"/>
                      </a:lnTo>
                      <a:lnTo>
                        <a:pt x="75" y="108"/>
                      </a:lnTo>
                      <a:lnTo>
                        <a:pt x="74" y="108"/>
                      </a:lnTo>
                      <a:lnTo>
                        <a:pt x="74" y="109"/>
                      </a:lnTo>
                      <a:lnTo>
                        <a:pt x="74" y="110"/>
                      </a:lnTo>
                      <a:lnTo>
                        <a:pt x="73" y="110"/>
                      </a:lnTo>
                      <a:lnTo>
                        <a:pt x="74" y="110"/>
                      </a:lnTo>
                      <a:lnTo>
                        <a:pt x="74" y="111"/>
                      </a:lnTo>
                      <a:lnTo>
                        <a:pt x="74" y="113"/>
                      </a:lnTo>
                      <a:lnTo>
                        <a:pt x="74" y="114"/>
                      </a:lnTo>
                      <a:lnTo>
                        <a:pt x="74" y="115"/>
                      </a:lnTo>
                      <a:lnTo>
                        <a:pt x="74" y="116"/>
                      </a:lnTo>
                      <a:lnTo>
                        <a:pt x="75" y="116"/>
                      </a:lnTo>
                      <a:lnTo>
                        <a:pt x="75" y="117"/>
                      </a:lnTo>
                      <a:lnTo>
                        <a:pt x="74" y="117"/>
                      </a:lnTo>
                      <a:lnTo>
                        <a:pt x="74" y="118"/>
                      </a:lnTo>
                      <a:lnTo>
                        <a:pt x="74" y="119"/>
                      </a:lnTo>
                      <a:lnTo>
                        <a:pt x="74" y="120"/>
                      </a:lnTo>
                      <a:lnTo>
                        <a:pt x="74" y="121"/>
                      </a:lnTo>
                      <a:lnTo>
                        <a:pt x="74" y="122"/>
                      </a:lnTo>
                      <a:lnTo>
                        <a:pt x="75" y="122"/>
                      </a:lnTo>
                      <a:lnTo>
                        <a:pt x="76" y="122"/>
                      </a:lnTo>
                      <a:lnTo>
                        <a:pt x="77" y="122"/>
                      </a:lnTo>
                      <a:lnTo>
                        <a:pt x="77" y="123"/>
                      </a:lnTo>
                      <a:lnTo>
                        <a:pt x="78" y="123"/>
                      </a:lnTo>
                      <a:lnTo>
                        <a:pt x="78" y="124"/>
                      </a:lnTo>
                      <a:lnTo>
                        <a:pt x="78" y="125"/>
                      </a:lnTo>
                      <a:lnTo>
                        <a:pt x="78" y="126"/>
                      </a:lnTo>
                      <a:lnTo>
                        <a:pt x="77" y="126"/>
                      </a:lnTo>
                      <a:lnTo>
                        <a:pt x="77" y="127"/>
                      </a:lnTo>
                      <a:lnTo>
                        <a:pt x="78" y="127"/>
                      </a:lnTo>
                      <a:lnTo>
                        <a:pt x="79" y="127"/>
                      </a:lnTo>
                      <a:lnTo>
                        <a:pt x="79" y="128"/>
                      </a:lnTo>
                      <a:lnTo>
                        <a:pt x="80" y="127"/>
                      </a:lnTo>
                      <a:lnTo>
                        <a:pt x="82" y="126"/>
                      </a:lnTo>
                      <a:lnTo>
                        <a:pt x="82" y="125"/>
                      </a:lnTo>
                      <a:lnTo>
                        <a:pt x="83" y="125"/>
                      </a:lnTo>
                      <a:lnTo>
                        <a:pt x="84" y="125"/>
                      </a:lnTo>
                      <a:lnTo>
                        <a:pt x="85" y="126"/>
                      </a:lnTo>
                      <a:lnTo>
                        <a:pt x="85" y="127"/>
                      </a:lnTo>
                      <a:lnTo>
                        <a:pt x="85" y="128"/>
                      </a:lnTo>
                      <a:lnTo>
                        <a:pt x="85" y="129"/>
                      </a:lnTo>
                      <a:lnTo>
                        <a:pt x="85" y="130"/>
                      </a:lnTo>
                      <a:lnTo>
                        <a:pt x="86" y="130"/>
                      </a:lnTo>
                      <a:lnTo>
                        <a:pt x="87" y="130"/>
                      </a:lnTo>
                      <a:lnTo>
                        <a:pt x="87" y="129"/>
                      </a:lnTo>
                      <a:lnTo>
                        <a:pt x="88" y="129"/>
                      </a:lnTo>
                      <a:lnTo>
                        <a:pt x="89" y="128"/>
                      </a:lnTo>
                      <a:lnTo>
                        <a:pt x="89" y="129"/>
                      </a:lnTo>
                      <a:lnTo>
                        <a:pt x="90" y="129"/>
                      </a:lnTo>
                      <a:lnTo>
                        <a:pt x="91" y="129"/>
                      </a:lnTo>
                      <a:lnTo>
                        <a:pt x="92" y="129"/>
                      </a:lnTo>
                      <a:lnTo>
                        <a:pt x="92" y="130"/>
                      </a:lnTo>
                      <a:lnTo>
                        <a:pt x="91" y="130"/>
                      </a:lnTo>
                      <a:lnTo>
                        <a:pt x="91" y="132"/>
                      </a:lnTo>
                      <a:lnTo>
                        <a:pt x="92" y="133"/>
                      </a:lnTo>
                      <a:lnTo>
                        <a:pt x="93" y="133"/>
                      </a:lnTo>
                      <a:lnTo>
                        <a:pt x="94" y="133"/>
                      </a:lnTo>
                      <a:lnTo>
                        <a:pt x="94" y="132"/>
                      </a:lnTo>
                      <a:lnTo>
                        <a:pt x="95" y="132"/>
                      </a:lnTo>
                      <a:lnTo>
                        <a:pt x="95" y="130"/>
                      </a:lnTo>
                      <a:lnTo>
                        <a:pt x="96" y="129"/>
                      </a:lnTo>
                      <a:lnTo>
                        <a:pt x="96" y="128"/>
                      </a:lnTo>
                      <a:lnTo>
                        <a:pt x="96" y="127"/>
                      </a:lnTo>
                      <a:lnTo>
                        <a:pt x="97" y="127"/>
                      </a:lnTo>
                      <a:lnTo>
                        <a:pt x="97" y="126"/>
                      </a:lnTo>
                      <a:lnTo>
                        <a:pt x="98" y="126"/>
                      </a:lnTo>
                      <a:lnTo>
                        <a:pt x="98" y="127"/>
                      </a:lnTo>
                      <a:lnTo>
                        <a:pt x="99" y="127"/>
                      </a:lnTo>
                      <a:lnTo>
                        <a:pt x="99" y="128"/>
                      </a:lnTo>
                      <a:lnTo>
                        <a:pt x="101" y="128"/>
                      </a:lnTo>
                      <a:lnTo>
                        <a:pt x="101" y="129"/>
                      </a:lnTo>
                      <a:lnTo>
                        <a:pt x="101" y="130"/>
                      </a:lnTo>
                      <a:lnTo>
                        <a:pt x="101" y="132"/>
                      </a:lnTo>
                      <a:lnTo>
                        <a:pt x="101" y="133"/>
                      </a:lnTo>
                      <a:lnTo>
                        <a:pt x="99" y="133"/>
                      </a:lnTo>
                      <a:lnTo>
                        <a:pt x="99" y="134"/>
                      </a:lnTo>
                      <a:lnTo>
                        <a:pt x="101" y="134"/>
                      </a:lnTo>
                      <a:lnTo>
                        <a:pt x="101" y="135"/>
                      </a:lnTo>
                      <a:lnTo>
                        <a:pt x="101" y="136"/>
                      </a:lnTo>
                      <a:lnTo>
                        <a:pt x="102" y="136"/>
                      </a:lnTo>
                      <a:lnTo>
                        <a:pt x="103" y="136"/>
                      </a:lnTo>
                      <a:lnTo>
                        <a:pt x="104" y="136"/>
                      </a:lnTo>
                      <a:lnTo>
                        <a:pt x="105" y="135"/>
                      </a:lnTo>
                      <a:lnTo>
                        <a:pt x="106" y="135"/>
                      </a:lnTo>
                      <a:lnTo>
                        <a:pt x="106" y="134"/>
                      </a:lnTo>
                      <a:lnTo>
                        <a:pt x="106" y="133"/>
                      </a:lnTo>
                      <a:lnTo>
                        <a:pt x="106" y="132"/>
                      </a:lnTo>
                      <a:lnTo>
                        <a:pt x="107" y="132"/>
                      </a:lnTo>
                      <a:lnTo>
                        <a:pt x="107" y="130"/>
                      </a:lnTo>
                      <a:lnTo>
                        <a:pt x="107" y="129"/>
                      </a:lnTo>
                      <a:lnTo>
                        <a:pt x="108" y="128"/>
                      </a:lnTo>
                      <a:lnTo>
                        <a:pt x="109" y="127"/>
                      </a:lnTo>
                      <a:lnTo>
                        <a:pt x="110" y="128"/>
                      </a:lnTo>
                      <a:lnTo>
                        <a:pt x="111" y="128"/>
                      </a:lnTo>
                      <a:lnTo>
                        <a:pt x="111" y="129"/>
                      </a:lnTo>
                      <a:lnTo>
                        <a:pt x="112" y="129"/>
                      </a:lnTo>
                      <a:lnTo>
                        <a:pt x="113" y="130"/>
                      </a:lnTo>
                      <a:lnTo>
                        <a:pt x="114" y="132"/>
                      </a:lnTo>
                      <a:lnTo>
                        <a:pt x="115" y="132"/>
                      </a:lnTo>
                      <a:lnTo>
                        <a:pt x="116" y="132"/>
                      </a:lnTo>
                      <a:lnTo>
                        <a:pt x="116" y="133"/>
                      </a:lnTo>
                      <a:lnTo>
                        <a:pt x="116" y="132"/>
                      </a:lnTo>
                      <a:lnTo>
                        <a:pt x="117" y="132"/>
                      </a:lnTo>
                      <a:lnTo>
                        <a:pt x="118" y="132"/>
                      </a:lnTo>
                      <a:lnTo>
                        <a:pt x="118" y="133"/>
                      </a:lnTo>
                      <a:lnTo>
                        <a:pt x="120" y="133"/>
                      </a:lnTo>
                      <a:lnTo>
                        <a:pt x="121" y="134"/>
                      </a:lnTo>
                      <a:lnTo>
                        <a:pt x="122" y="134"/>
                      </a:lnTo>
                      <a:lnTo>
                        <a:pt x="123" y="135"/>
                      </a:lnTo>
                      <a:lnTo>
                        <a:pt x="124" y="135"/>
                      </a:lnTo>
                      <a:lnTo>
                        <a:pt x="124" y="136"/>
                      </a:lnTo>
                      <a:lnTo>
                        <a:pt x="125" y="136"/>
                      </a:lnTo>
                      <a:lnTo>
                        <a:pt x="125" y="137"/>
                      </a:lnTo>
                      <a:lnTo>
                        <a:pt x="126" y="137"/>
                      </a:lnTo>
                      <a:lnTo>
                        <a:pt x="127" y="138"/>
                      </a:lnTo>
                      <a:lnTo>
                        <a:pt x="128" y="138"/>
                      </a:lnTo>
                      <a:lnTo>
                        <a:pt x="128" y="139"/>
                      </a:lnTo>
                      <a:lnTo>
                        <a:pt x="129" y="139"/>
                      </a:lnTo>
                      <a:lnTo>
                        <a:pt x="129" y="140"/>
                      </a:lnTo>
                      <a:lnTo>
                        <a:pt x="130" y="140"/>
                      </a:lnTo>
                      <a:lnTo>
                        <a:pt x="130" y="141"/>
                      </a:lnTo>
                      <a:lnTo>
                        <a:pt x="131" y="141"/>
                      </a:lnTo>
                      <a:lnTo>
                        <a:pt x="131" y="142"/>
                      </a:lnTo>
                      <a:lnTo>
                        <a:pt x="132" y="142"/>
                      </a:lnTo>
                      <a:lnTo>
                        <a:pt x="133" y="142"/>
                      </a:lnTo>
                      <a:lnTo>
                        <a:pt x="133" y="143"/>
                      </a:lnTo>
                      <a:lnTo>
                        <a:pt x="134" y="143"/>
                      </a:lnTo>
                      <a:lnTo>
                        <a:pt x="134" y="144"/>
                      </a:lnTo>
                      <a:lnTo>
                        <a:pt x="135" y="144"/>
                      </a:lnTo>
                      <a:lnTo>
                        <a:pt x="136" y="144"/>
                      </a:lnTo>
                      <a:lnTo>
                        <a:pt x="137" y="145"/>
                      </a:lnTo>
                      <a:lnTo>
                        <a:pt x="138" y="145"/>
                      </a:lnTo>
                      <a:lnTo>
                        <a:pt x="140" y="145"/>
                      </a:lnTo>
                      <a:lnTo>
                        <a:pt x="141" y="145"/>
                      </a:lnTo>
                      <a:lnTo>
                        <a:pt x="141" y="146"/>
                      </a:lnTo>
                      <a:lnTo>
                        <a:pt x="142" y="146"/>
                      </a:lnTo>
                      <a:lnTo>
                        <a:pt x="142" y="147"/>
                      </a:lnTo>
                      <a:lnTo>
                        <a:pt x="143" y="147"/>
                      </a:lnTo>
                      <a:lnTo>
                        <a:pt x="143" y="148"/>
                      </a:lnTo>
                      <a:lnTo>
                        <a:pt x="143" y="149"/>
                      </a:lnTo>
                      <a:lnTo>
                        <a:pt x="143" y="150"/>
                      </a:lnTo>
                      <a:lnTo>
                        <a:pt x="144" y="150"/>
                      </a:lnTo>
                      <a:lnTo>
                        <a:pt x="144" y="152"/>
                      </a:lnTo>
                      <a:lnTo>
                        <a:pt x="144" y="153"/>
                      </a:lnTo>
                      <a:lnTo>
                        <a:pt x="144" y="154"/>
                      </a:lnTo>
                      <a:lnTo>
                        <a:pt x="145" y="155"/>
                      </a:lnTo>
                      <a:lnTo>
                        <a:pt x="146" y="156"/>
                      </a:lnTo>
                      <a:lnTo>
                        <a:pt x="147" y="156"/>
                      </a:lnTo>
                      <a:lnTo>
                        <a:pt x="148" y="156"/>
                      </a:lnTo>
                      <a:lnTo>
                        <a:pt x="149" y="157"/>
                      </a:lnTo>
                      <a:lnTo>
                        <a:pt x="150" y="157"/>
                      </a:lnTo>
                      <a:lnTo>
                        <a:pt x="150" y="158"/>
                      </a:lnTo>
                      <a:lnTo>
                        <a:pt x="150" y="159"/>
                      </a:lnTo>
                      <a:lnTo>
                        <a:pt x="151" y="159"/>
                      </a:lnTo>
                      <a:lnTo>
                        <a:pt x="151" y="160"/>
                      </a:lnTo>
                      <a:lnTo>
                        <a:pt x="151" y="161"/>
                      </a:lnTo>
                      <a:lnTo>
                        <a:pt x="152" y="161"/>
                      </a:lnTo>
                      <a:lnTo>
                        <a:pt x="152" y="162"/>
                      </a:lnTo>
                      <a:lnTo>
                        <a:pt x="153" y="162"/>
                      </a:lnTo>
                      <a:lnTo>
                        <a:pt x="153" y="163"/>
                      </a:lnTo>
                      <a:lnTo>
                        <a:pt x="154" y="163"/>
                      </a:lnTo>
                      <a:lnTo>
                        <a:pt x="155" y="162"/>
                      </a:lnTo>
                      <a:lnTo>
                        <a:pt x="156" y="162"/>
                      </a:lnTo>
                      <a:lnTo>
                        <a:pt x="157" y="162"/>
                      </a:lnTo>
                      <a:lnTo>
                        <a:pt x="159" y="162"/>
                      </a:lnTo>
                      <a:lnTo>
                        <a:pt x="160" y="162"/>
                      </a:lnTo>
                      <a:lnTo>
                        <a:pt x="160" y="163"/>
                      </a:lnTo>
                      <a:lnTo>
                        <a:pt x="161" y="163"/>
                      </a:lnTo>
                      <a:lnTo>
                        <a:pt x="161" y="164"/>
                      </a:lnTo>
                      <a:lnTo>
                        <a:pt x="162" y="164"/>
                      </a:lnTo>
                      <a:lnTo>
                        <a:pt x="163" y="164"/>
                      </a:lnTo>
                      <a:lnTo>
                        <a:pt x="163" y="165"/>
                      </a:lnTo>
                      <a:lnTo>
                        <a:pt x="164" y="165"/>
                      </a:lnTo>
                      <a:lnTo>
                        <a:pt x="165" y="165"/>
                      </a:lnTo>
                      <a:lnTo>
                        <a:pt x="166" y="165"/>
                      </a:lnTo>
                      <a:lnTo>
                        <a:pt x="167" y="165"/>
                      </a:lnTo>
                      <a:lnTo>
                        <a:pt x="168" y="165"/>
                      </a:lnTo>
                      <a:lnTo>
                        <a:pt x="168" y="164"/>
                      </a:lnTo>
                      <a:lnTo>
                        <a:pt x="169" y="164"/>
                      </a:lnTo>
                      <a:lnTo>
                        <a:pt x="170" y="164"/>
                      </a:lnTo>
                      <a:lnTo>
                        <a:pt x="171" y="164"/>
                      </a:lnTo>
                      <a:lnTo>
                        <a:pt x="171" y="163"/>
                      </a:lnTo>
                      <a:lnTo>
                        <a:pt x="172" y="163"/>
                      </a:lnTo>
                      <a:lnTo>
                        <a:pt x="173" y="163"/>
                      </a:lnTo>
                      <a:lnTo>
                        <a:pt x="174" y="163"/>
                      </a:lnTo>
                      <a:lnTo>
                        <a:pt x="174" y="164"/>
                      </a:lnTo>
                      <a:lnTo>
                        <a:pt x="175" y="164"/>
                      </a:lnTo>
                      <a:lnTo>
                        <a:pt x="175" y="165"/>
                      </a:lnTo>
                      <a:lnTo>
                        <a:pt x="175" y="166"/>
                      </a:lnTo>
                      <a:lnTo>
                        <a:pt x="176" y="166"/>
                      </a:lnTo>
                      <a:lnTo>
                        <a:pt x="176" y="167"/>
                      </a:lnTo>
                      <a:lnTo>
                        <a:pt x="176" y="168"/>
                      </a:lnTo>
                      <a:lnTo>
                        <a:pt x="178" y="168"/>
                      </a:lnTo>
                      <a:lnTo>
                        <a:pt x="178" y="169"/>
                      </a:lnTo>
                      <a:lnTo>
                        <a:pt x="178" y="171"/>
                      </a:lnTo>
                      <a:lnTo>
                        <a:pt x="179" y="171"/>
                      </a:lnTo>
                      <a:lnTo>
                        <a:pt x="179" y="172"/>
                      </a:lnTo>
                      <a:lnTo>
                        <a:pt x="179" y="173"/>
                      </a:lnTo>
                      <a:lnTo>
                        <a:pt x="179" y="174"/>
                      </a:lnTo>
                      <a:lnTo>
                        <a:pt x="180" y="174"/>
                      </a:lnTo>
                      <a:lnTo>
                        <a:pt x="180" y="175"/>
                      </a:lnTo>
                      <a:lnTo>
                        <a:pt x="181" y="175"/>
                      </a:lnTo>
                      <a:lnTo>
                        <a:pt x="182" y="176"/>
                      </a:lnTo>
                      <a:lnTo>
                        <a:pt x="183" y="176"/>
                      </a:lnTo>
                      <a:lnTo>
                        <a:pt x="184" y="177"/>
                      </a:lnTo>
                      <a:lnTo>
                        <a:pt x="185" y="177"/>
                      </a:lnTo>
                      <a:lnTo>
                        <a:pt x="186" y="178"/>
                      </a:lnTo>
                      <a:lnTo>
                        <a:pt x="186" y="179"/>
                      </a:lnTo>
                      <a:lnTo>
                        <a:pt x="187" y="179"/>
                      </a:lnTo>
                      <a:lnTo>
                        <a:pt x="187" y="180"/>
                      </a:lnTo>
                      <a:lnTo>
                        <a:pt x="188" y="180"/>
                      </a:lnTo>
                      <a:lnTo>
                        <a:pt x="189" y="181"/>
                      </a:lnTo>
                      <a:lnTo>
                        <a:pt x="190" y="181"/>
                      </a:lnTo>
                      <a:lnTo>
                        <a:pt x="190" y="182"/>
                      </a:lnTo>
                      <a:lnTo>
                        <a:pt x="191" y="182"/>
                      </a:lnTo>
                      <a:lnTo>
                        <a:pt x="192" y="182"/>
                      </a:lnTo>
                      <a:lnTo>
                        <a:pt x="192" y="183"/>
                      </a:lnTo>
                      <a:lnTo>
                        <a:pt x="193" y="183"/>
                      </a:lnTo>
                      <a:lnTo>
                        <a:pt x="193" y="184"/>
                      </a:lnTo>
                      <a:lnTo>
                        <a:pt x="194" y="184"/>
                      </a:lnTo>
                      <a:lnTo>
                        <a:pt x="195" y="184"/>
                      </a:lnTo>
                      <a:lnTo>
                        <a:pt x="195" y="185"/>
                      </a:lnTo>
                      <a:lnTo>
                        <a:pt x="196" y="185"/>
                      </a:lnTo>
                      <a:lnTo>
                        <a:pt x="196" y="186"/>
                      </a:lnTo>
                      <a:lnTo>
                        <a:pt x="198" y="186"/>
                      </a:lnTo>
                      <a:lnTo>
                        <a:pt x="198" y="187"/>
                      </a:lnTo>
                      <a:lnTo>
                        <a:pt x="199" y="187"/>
                      </a:lnTo>
                      <a:lnTo>
                        <a:pt x="199" y="188"/>
                      </a:lnTo>
                      <a:lnTo>
                        <a:pt x="200" y="188"/>
                      </a:lnTo>
                      <a:lnTo>
                        <a:pt x="200" y="189"/>
                      </a:lnTo>
                      <a:lnTo>
                        <a:pt x="201" y="189"/>
                      </a:lnTo>
                      <a:lnTo>
                        <a:pt x="202" y="191"/>
                      </a:lnTo>
                      <a:lnTo>
                        <a:pt x="203" y="192"/>
                      </a:lnTo>
                      <a:lnTo>
                        <a:pt x="203" y="193"/>
                      </a:lnTo>
                      <a:lnTo>
                        <a:pt x="202" y="193"/>
                      </a:lnTo>
                      <a:lnTo>
                        <a:pt x="202" y="194"/>
                      </a:lnTo>
                      <a:lnTo>
                        <a:pt x="202" y="195"/>
                      </a:lnTo>
                      <a:lnTo>
                        <a:pt x="202" y="196"/>
                      </a:lnTo>
                      <a:lnTo>
                        <a:pt x="202" y="197"/>
                      </a:lnTo>
                      <a:lnTo>
                        <a:pt x="202" y="198"/>
                      </a:lnTo>
                      <a:lnTo>
                        <a:pt x="203" y="198"/>
                      </a:lnTo>
                      <a:lnTo>
                        <a:pt x="203" y="199"/>
                      </a:lnTo>
                      <a:lnTo>
                        <a:pt x="204" y="199"/>
                      </a:lnTo>
                      <a:lnTo>
                        <a:pt x="205" y="198"/>
                      </a:lnTo>
                      <a:lnTo>
                        <a:pt x="206" y="197"/>
                      </a:lnTo>
                      <a:lnTo>
                        <a:pt x="207" y="197"/>
                      </a:lnTo>
                      <a:lnTo>
                        <a:pt x="207" y="196"/>
                      </a:lnTo>
                      <a:lnTo>
                        <a:pt x="208" y="196"/>
                      </a:lnTo>
                      <a:lnTo>
                        <a:pt x="208" y="195"/>
                      </a:lnTo>
                      <a:lnTo>
                        <a:pt x="209" y="195"/>
                      </a:lnTo>
                      <a:lnTo>
                        <a:pt x="209" y="194"/>
                      </a:lnTo>
                      <a:lnTo>
                        <a:pt x="210" y="194"/>
                      </a:lnTo>
                      <a:lnTo>
                        <a:pt x="211" y="194"/>
                      </a:lnTo>
                      <a:lnTo>
                        <a:pt x="212" y="193"/>
                      </a:lnTo>
                      <a:lnTo>
                        <a:pt x="212" y="194"/>
                      </a:lnTo>
                      <a:lnTo>
                        <a:pt x="213" y="195"/>
                      </a:lnTo>
                      <a:lnTo>
                        <a:pt x="213" y="196"/>
                      </a:lnTo>
                      <a:lnTo>
                        <a:pt x="213" y="197"/>
                      </a:lnTo>
                      <a:lnTo>
                        <a:pt x="214" y="197"/>
                      </a:lnTo>
                      <a:lnTo>
                        <a:pt x="214" y="198"/>
                      </a:lnTo>
                      <a:lnTo>
                        <a:pt x="215" y="199"/>
                      </a:lnTo>
                      <a:lnTo>
                        <a:pt x="217" y="199"/>
                      </a:lnTo>
                      <a:lnTo>
                        <a:pt x="218" y="199"/>
                      </a:lnTo>
                      <a:lnTo>
                        <a:pt x="219" y="199"/>
                      </a:lnTo>
                      <a:lnTo>
                        <a:pt x="220" y="199"/>
                      </a:lnTo>
                      <a:lnTo>
                        <a:pt x="221" y="199"/>
                      </a:lnTo>
                      <a:lnTo>
                        <a:pt x="222" y="199"/>
                      </a:lnTo>
                      <a:lnTo>
                        <a:pt x="223" y="199"/>
                      </a:lnTo>
                      <a:lnTo>
                        <a:pt x="223" y="200"/>
                      </a:lnTo>
                      <a:lnTo>
                        <a:pt x="224" y="201"/>
                      </a:lnTo>
                      <a:lnTo>
                        <a:pt x="224" y="202"/>
                      </a:lnTo>
                      <a:lnTo>
                        <a:pt x="225" y="203"/>
                      </a:lnTo>
                      <a:lnTo>
                        <a:pt x="225" y="204"/>
                      </a:lnTo>
                      <a:lnTo>
                        <a:pt x="226" y="204"/>
                      </a:lnTo>
                      <a:lnTo>
                        <a:pt x="226" y="205"/>
                      </a:lnTo>
                      <a:lnTo>
                        <a:pt x="227" y="205"/>
                      </a:lnTo>
                      <a:lnTo>
                        <a:pt x="228" y="205"/>
                      </a:lnTo>
                      <a:lnTo>
                        <a:pt x="228" y="206"/>
                      </a:lnTo>
                      <a:lnTo>
                        <a:pt x="229" y="206"/>
                      </a:lnTo>
                      <a:lnTo>
                        <a:pt x="230" y="206"/>
                      </a:lnTo>
                      <a:lnTo>
                        <a:pt x="230" y="207"/>
                      </a:lnTo>
                      <a:lnTo>
                        <a:pt x="230" y="208"/>
                      </a:lnTo>
                      <a:lnTo>
                        <a:pt x="230" y="210"/>
                      </a:lnTo>
                      <a:lnTo>
                        <a:pt x="230" y="211"/>
                      </a:lnTo>
                      <a:lnTo>
                        <a:pt x="230" y="212"/>
                      </a:lnTo>
                      <a:lnTo>
                        <a:pt x="230" y="213"/>
                      </a:lnTo>
                      <a:lnTo>
                        <a:pt x="231" y="213"/>
                      </a:lnTo>
                      <a:lnTo>
                        <a:pt x="231" y="214"/>
                      </a:lnTo>
                      <a:lnTo>
                        <a:pt x="232" y="215"/>
                      </a:lnTo>
                      <a:lnTo>
                        <a:pt x="233" y="215"/>
                      </a:lnTo>
                      <a:lnTo>
                        <a:pt x="234" y="215"/>
                      </a:lnTo>
                      <a:lnTo>
                        <a:pt x="236" y="215"/>
                      </a:lnTo>
                      <a:lnTo>
                        <a:pt x="237" y="215"/>
                      </a:lnTo>
                      <a:lnTo>
                        <a:pt x="237" y="214"/>
                      </a:lnTo>
                      <a:lnTo>
                        <a:pt x="238" y="214"/>
                      </a:lnTo>
                      <a:lnTo>
                        <a:pt x="238" y="213"/>
                      </a:lnTo>
                      <a:lnTo>
                        <a:pt x="239" y="213"/>
                      </a:lnTo>
                      <a:lnTo>
                        <a:pt x="240" y="213"/>
                      </a:lnTo>
                      <a:lnTo>
                        <a:pt x="240" y="212"/>
                      </a:lnTo>
                      <a:lnTo>
                        <a:pt x="241" y="212"/>
                      </a:lnTo>
                      <a:lnTo>
                        <a:pt x="242" y="212"/>
                      </a:lnTo>
                      <a:lnTo>
                        <a:pt x="243" y="213"/>
                      </a:lnTo>
                      <a:lnTo>
                        <a:pt x="244" y="213"/>
                      </a:lnTo>
                      <a:lnTo>
                        <a:pt x="244" y="214"/>
                      </a:lnTo>
                      <a:lnTo>
                        <a:pt x="245" y="214"/>
                      </a:lnTo>
                      <a:lnTo>
                        <a:pt x="246" y="215"/>
                      </a:lnTo>
                      <a:lnTo>
                        <a:pt x="246" y="216"/>
                      </a:lnTo>
                      <a:lnTo>
                        <a:pt x="246" y="217"/>
                      </a:lnTo>
                      <a:lnTo>
                        <a:pt x="247" y="218"/>
                      </a:lnTo>
                      <a:lnTo>
                        <a:pt x="247" y="219"/>
                      </a:lnTo>
                      <a:lnTo>
                        <a:pt x="248" y="219"/>
                      </a:lnTo>
                      <a:lnTo>
                        <a:pt x="248" y="220"/>
                      </a:lnTo>
                      <a:lnTo>
                        <a:pt x="249" y="220"/>
                      </a:lnTo>
                      <a:lnTo>
                        <a:pt x="249" y="221"/>
                      </a:lnTo>
                      <a:lnTo>
                        <a:pt x="250" y="221"/>
                      </a:lnTo>
                      <a:lnTo>
                        <a:pt x="251" y="221"/>
                      </a:lnTo>
                      <a:lnTo>
                        <a:pt x="252" y="221"/>
                      </a:lnTo>
                      <a:lnTo>
                        <a:pt x="252" y="220"/>
                      </a:lnTo>
                      <a:lnTo>
                        <a:pt x="253" y="220"/>
                      </a:lnTo>
                      <a:lnTo>
                        <a:pt x="253" y="219"/>
                      </a:lnTo>
                      <a:lnTo>
                        <a:pt x="254" y="219"/>
                      </a:lnTo>
                      <a:lnTo>
                        <a:pt x="254" y="218"/>
                      </a:lnTo>
                      <a:lnTo>
                        <a:pt x="256" y="218"/>
                      </a:lnTo>
                      <a:lnTo>
                        <a:pt x="256" y="217"/>
                      </a:lnTo>
                      <a:lnTo>
                        <a:pt x="257" y="216"/>
                      </a:lnTo>
                      <a:lnTo>
                        <a:pt x="258" y="216"/>
                      </a:lnTo>
                      <a:lnTo>
                        <a:pt x="258" y="215"/>
                      </a:lnTo>
                      <a:lnTo>
                        <a:pt x="259" y="215"/>
                      </a:lnTo>
                      <a:lnTo>
                        <a:pt x="260" y="215"/>
                      </a:lnTo>
                      <a:lnTo>
                        <a:pt x="261" y="215"/>
                      </a:lnTo>
                      <a:lnTo>
                        <a:pt x="262" y="215"/>
                      </a:lnTo>
                      <a:lnTo>
                        <a:pt x="263" y="216"/>
                      </a:lnTo>
                      <a:lnTo>
                        <a:pt x="264" y="217"/>
                      </a:lnTo>
                      <a:lnTo>
                        <a:pt x="264" y="218"/>
                      </a:lnTo>
                      <a:lnTo>
                        <a:pt x="264" y="219"/>
                      </a:lnTo>
                      <a:lnTo>
                        <a:pt x="264" y="220"/>
                      </a:lnTo>
                      <a:lnTo>
                        <a:pt x="264" y="221"/>
                      </a:lnTo>
                      <a:lnTo>
                        <a:pt x="264" y="222"/>
                      </a:lnTo>
                      <a:lnTo>
                        <a:pt x="264" y="223"/>
                      </a:lnTo>
                      <a:lnTo>
                        <a:pt x="265" y="223"/>
                      </a:lnTo>
                      <a:lnTo>
                        <a:pt x="265" y="224"/>
                      </a:lnTo>
                      <a:lnTo>
                        <a:pt x="266" y="225"/>
                      </a:lnTo>
                      <a:lnTo>
                        <a:pt x="267" y="226"/>
                      </a:lnTo>
                      <a:lnTo>
                        <a:pt x="268" y="226"/>
                      </a:lnTo>
                      <a:lnTo>
                        <a:pt x="269" y="226"/>
                      </a:lnTo>
                      <a:lnTo>
                        <a:pt x="269" y="225"/>
                      </a:lnTo>
                      <a:lnTo>
                        <a:pt x="270" y="225"/>
                      </a:lnTo>
                      <a:lnTo>
                        <a:pt x="270" y="224"/>
                      </a:lnTo>
                      <a:lnTo>
                        <a:pt x="271" y="223"/>
                      </a:lnTo>
                      <a:lnTo>
                        <a:pt x="271" y="222"/>
                      </a:lnTo>
                      <a:lnTo>
                        <a:pt x="271" y="221"/>
                      </a:lnTo>
                      <a:lnTo>
                        <a:pt x="271" y="220"/>
                      </a:lnTo>
                      <a:lnTo>
                        <a:pt x="271" y="219"/>
                      </a:lnTo>
                      <a:lnTo>
                        <a:pt x="271" y="218"/>
                      </a:lnTo>
                      <a:lnTo>
                        <a:pt x="271" y="217"/>
                      </a:lnTo>
                      <a:lnTo>
                        <a:pt x="271" y="216"/>
                      </a:lnTo>
                      <a:lnTo>
                        <a:pt x="271" y="215"/>
                      </a:lnTo>
                      <a:lnTo>
                        <a:pt x="271" y="214"/>
                      </a:lnTo>
                      <a:lnTo>
                        <a:pt x="272" y="214"/>
                      </a:lnTo>
                      <a:lnTo>
                        <a:pt x="272" y="213"/>
                      </a:lnTo>
                      <a:lnTo>
                        <a:pt x="273" y="213"/>
                      </a:lnTo>
                      <a:lnTo>
                        <a:pt x="273" y="212"/>
                      </a:lnTo>
                      <a:lnTo>
                        <a:pt x="275" y="212"/>
                      </a:lnTo>
                      <a:lnTo>
                        <a:pt x="276" y="212"/>
                      </a:lnTo>
                      <a:lnTo>
                        <a:pt x="277" y="212"/>
                      </a:lnTo>
                      <a:lnTo>
                        <a:pt x="278" y="212"/>
                      </a:lnTo>
                      <a:lnTo>
                        <a:pt x="279" y="213"/>
                      </a:lnTo>
                      <a:lnTo>
                        <a:pt x="280" y="214"/>
                      </a:lnTo>
                      <a:lnTo>
                        <a:pt x="280" y="215"/>
                      </a:lnTo>
                      <a:lnTo>
                        <a:pt x="281" y="215"/>
                      </a:lnTo>
                      <a:lnTo>
                        <a:pt x="281" y="216"/>
                      </a:lnTo>
                      <a:lnTo>
                        <a:pt x="281" y="217"/>
                      </a:lnTo>
                      <a:lnTo>
                        <a:pt x="280" y="217"/>
                      </a:lnTo>
                      <a:lnTo>
                        <a:pt x="280" y="218"/>
                      </a:lnTo>
                      <a:lnTo>
                        <a:pt x="280" y="219"/>
                      </a:lnTo>
                      <a:lnTo>
                        <a:pt x="279" y="219"/>
                      </a:lnTo>
                      <a:lnTo>
                        <a:pt x="279" y="220"/>
                      </a:lnTo>
                      <a:lnTo>
                        <a:pt x="279" y="221"/>
                      </a:lnTo>
                      <a:lnTo>
                        <a:pt x="278" y="222"/>
                      </a:lnTo>
                      <a:lnTo>
                        <a:pt x="278" y="223"/>
                      </a:lnTo>
                      <a:lnTo>
                        <a:pt x="278" y="224"/>
                      </a:lnTo>
                      <a:lnTo>
                        <a:pt x="278" y="225"/>
                      </a:lnTo>
                      <a:lnTo>
                        <a:pt x="278" y="226"/>
                      </a:lnTo>
                      <a:lnTo>
                        <a:pt x="279" y="227"/>
                      </a:lnTo>
                      <a:lnTo>
                        <a:pt x="279" y="228"/>
                      </a:lnTo>
                      <a:lnTo>
                        <a:pt x="280" y="228"/>
                      </a:lnTo>
                      <a:lnTo>
                        <a:pt x="280" y="230"/>
                      </a:lnTo>
                      <a:lnTo>
                        <a:pt x="281" y="230"/>
                      </a:lnTo>
                      <a:lnTo>
                        <a:pt x="281" y="231"/>
                      </a:lnTo>
                      <a:lnTo>
                        <a:pt x="282" y="231"/>
                      </a:lnTo>
                      <a:lnTo>
                        <a:pt x="282" y="232"/>
                      </a:lnTo>
                      <a:lnTo>
                        <a:pt x="283" y="233"/>
                      </a:lnTo>
                      <a:lnTo>
                        <a:pt x="284" y="234"/>
                      </a:lnTo>
                      <a:lnTo>
                        <a:pt x="285" y="234"/>
                      </a:lnTo>
                      <a:lnTo>
                        <a:pt x="286" y="234"/>
                      </a:lnTo>
                      <a:lnTo>
                        <a:pt x="287" y="234"/>
                      </a:lnTo>
                      <a:lnTo>
                        <a:pt x="288" y="234"/>
                      </a:lnTo>
                      <a:lnTo>
                        <a:pt x="289" y="233"/>
                      </a:lnTo>
                      <a:lnTo>
                        <a:pt x="289" y="232"/>
                      </a:lnTo>
                      <a:lnTo>
                        <a:pt x="290" y="232"/>
                      </a:lnTo>
                      <a:lnTo>
                        <a:pt x="290" y="231"/>
                      </a:lnTo>
                      <a:lnTo>
                        <a:pt x="290" y="230"/>
                      </a:lnTo>
                      <a:lnTo>
                        <a:pt x="289" y="228"/>
                      </a:lnTo>
                      <a:lnTo>
                        <a:pt x="289" y="227"/>
                      </a:lnTo>
                      <a:lnTo>
                        <a:pt x="289" y="226"/>
                      </a:lnTo>
                      <a:lnTo>
                        <a:pt x="288" y="226"/>
                      </a:lnTo>
                      <a:lnTo>
                        <a:pt x="288" y="225"/>
                      </a:lnTo>
                      <a:lnTo>
                        <a:pt x="287" y="224"/>
                      </a:lnTo>
                      <a:lnTo>
                        <a:pt x="287" y="223"/>
                      </a:lnTo>
                      <a:lnTo>
                        <a:pt x="286" y="222"/>
                      </a:lnTo>
                      <a:lnTo>
                        <a:pt x="285" y="221"/>
                      </a:lnTo>
                      <a:lnTo>
                        <a:pt x="285" y="220"/>
                      </a:lnTo>
                      <a:lnTo>
                        <a:pt x="285" y="219"/>
                      </a:lnTo>
                      <a:lnTo>
                        <a:pt x="285" y="218"/>
                      </a:lnTo>
                      <a:lnTo>
                        <a:pt x="286" y="218"/>
                      </a:lnTo>
                      <a:lnTo>
                        <a:pt x="286" y="217"/>
                      </a:lnTo>
                      <a:lnTo>
                        <a:pt x="287" y="217"/>
                      </a:lnTo>
                      <a:lnTo>
                        <a:pt x="288" y="216"/>
                      </a:lnTo>
                      <a:lnTo>
                        <a:pt x="289" y="216"/>
                      </a:lnTo>
                      <a:lnTo>
                        <a:pt x="290" y="216"/>
                      </a:lnTo>
                      <a:lnTo>
                        <a:pt x="291" y="217"/>
                      </a:lnTo>
                      <a:lnTo>
                        <a:pt x="292" y="217"/>
                      </a:lnTo>
                      <a:lnTo>
                        <a:pt x="294" y="218"/>
                      </a:lnTo>
                      <a:lnTo>
                        <a:pt x="295" y="218"/>
                      </a:lnTo>
                      <a:lnTo>
                        <a:pt x="295" y="219"/>
                      </a:lnTo>
                      <a:lnTo>
                        <a:pt x="296" y="219"/>
                      </a:lnTo>
                      <a:lnTo>
                        <a:pt x="297" y="219"/>
                      </a:lnTo>
                      <a:lnTo>
                        <a:pt x="298" y="219"/>
                      </a:lnTo>
                      <a:lnTo>
                        <a:pt x="298" y="218"/>
                      </a:lnTo>
                      <a:lnTo>
                        <a:pt x="299" y="218"/>
                      </a:lnTo>
                      <a:lnTo>
                        <a:pt x="299" y="217"/>
                      </a:lnTo>
                      <a:lnTo>
                        <a:pt x="300" y="217"/>
                      </a:lnTo>
                      <a:lnTo>
                        <a:pt x="300" y="216"/>
                      </a:lnTo>
                      <a:lnTo>
                        <a:pt x="301" y="216"/>
                      </a:lnTo>
                      <a:lnTo>
                        <a:pt x="301" y="215"/>
                      </a:lnTo>
                      <a:lnTo>
                        <a:pt x="302" y="215"/>
                      </a:lnTo>
                      <a:lnTo>
                        <a:pt x="302" y="214"/>
                      </a:lnTo>
                      <a:lnTo>
                        <a:pt x="303" y="214"/>
                      </a:lnTo>
                      <a:lnTo>
                        <a:pt x="304" y="214"/>
                      </a:lnTo>
                      <a:lnTo>
                        <a:pt x="305" y="214"/>
                      </a:lnTo>
                      <a:lnTo>
                        <a:pt x="306" y="214"/>
                      </a:lnTo>
                      <a:lnTo>
                        <a:pt x="306" y="215"/>
                      </a:lnTo>
                      <a:lnTo>
                        <a:pt x="307" y="216"/>
                      </a:lnTo>
                      <a:lnTo>
                        <a:pt x="307" y="217"/>
                      </a:lnTo>
                      <a:lnTo>
                        <a:pt x="306" y="218"/>
                      </a:lnTo>
                      <a:lnTo>
                        <a:pt x="306" y="219"/>
                      </a:lnTo>
                      <a:lnTo>
                        <a:pt x="306" y="220"/>
                      </a:lnTo>
                      <a:lnTo>
                        <a:pt x="306" y="221"/>
                      </a:lnTo>
                      <a:lnTo>
                        <a:pt x="306" y="222"/>
                      </a:lnTo>
                      <a:lnTo>
                        <a:pt x="306" y="223"/>
                      </a:lnTo>
                      <a:lnTo>
                        <a:pt x="307" y="223"/>
                      </a:lnTo>
                      <a:lnTo>
                        <a:pt x="307" y="224"/>
                      </a:lnTo>
                      <a:lnTo>
                        <a:pt x="308" y="224"/>
                      </a:lnTo>
                      <a:lnTo>
                        <a:pt x="309" y="224"/>
                      </a:lnTo>
                      <a:lnTo>
                        <a:pt x="310" y="225"/>
                      </a:lnTo>
                      <a:lnTo>
                        <a:pt x="311" y="225"/>
                      </a:lnTo>
                      <a:lnTo>
                        <a:pt x="312" y="225"/>
                      </a:lnTo>
                      <a:lnTo>
                        <a:pt x="312" y="226"/>
                      </a:lnTo>
                      <a:lnTo>
                        <a:pt x="314" y="227"/>
                      </a:lnTo>
                      <a:lnTo>
                        <a:pt x="314" y="228"/>
                      </a:lnTo>
                      <a:lnTo>
                        <a:pt x="315" y="230"/>
                      </a:lnTo>
                      <a:lnTo>
                        <a:pt x="316" y="231"/>
                      </a:lnTo>
                      <a:lnTo>
                        <a:pt x="317" y="232"/>
                      </a:lnTo>
                      <a:lnTo>
                        <a:pt x="318" y="233"/>
                      </a:lnTo>
                      <a:lnTo>
                        <a:pt x="319" y="234"/>
                      </a:lnTo>
                      <a:lnTo>
                        <a:pt x="319" y="235"/>
                      </a:lnTo>
                      <a:lnTo>
                        <a:pt x="320" y="237"/>
                      </a:lnTo>
                      <a:lnTo>
                        <a:pt x="321" y="238"/>
                      </a:lnTo>
                      <a:lnTo>
                        <a:pt x="321" y="239"/>
                      </a:lnTo>
                      <a:lnTo>
                        <a:pt x="322" y="240"/>
                      </a:lnTo>
                      <a:lnTo>
                        <a:pt x="322" y="241"/>
                      </a:lnTo>
                      <a:lnTo>
                        <a:pt x="322" y="242"/>
                      </a:lnTo>
                      <a:lnTo>
                        <a:pt x="323" y="243"/>
                      </a:lnTo>
                      <a:lnTo>
                        <a:pt x="325" y="250"/>
                      </a:lnTo>
                      <a:lnTo>
                        <a:pt x="329" y="258"/>
                      </a:lnTo>
                      <a:lnTo>
                        <a:pt x="334" y="269"/>
                      </a:lnTo>
                      <a:lnTo>
                        <a:pt x="338" y="279"/>
                      </a:lnTo>
                      <a:lnTo>
                        <a:pt x="339" y="282"/>
                      </a:lnTo>
                      <a:lnTo>
                        <a:pt x="339" y="283"/>
                      </a:lnTo>
                      <a:lnTo>
                        <a:pt x="340" y="284"/>
                      </a:lnTo>
                      <a:lnTo>
                        <a:pt x="341" y="286"/>
                      </a:lnTo>
                      <a:lnTo>
                        <a:pt x="343" y="285"/>
                      </a:lnTo>
                      <a:lnTo>
                        <a:pt x="346" y="284"/>
                      </a:lnTo>
                      <a:lnTo>
                        <a:pt x="348" y="284"/>
                      </a:lnTo>
                      <a:lnTo>
                        <a:pt x="350" y="284"/>
                      </a:lnTo>
                      <a:lnTo>
                        <a:pt x="352" y="284"/>
                      </a:lnTo>
                      <a:lnTo>
                        <a:pt x="353" y="283"/>
                      </a:lnTo>
                      <a:lnTo>
                        <a:pt x="357" y="282"/>
                      </a:lnTo>
                      <a:lnTo>
                        <a:pt x="360" y="282"/>
                      </a:lnTo>
                      <a:lnTo>
                        <a:pt x="360" y="281"/>
                      </a:lnTo>
                      <a:lnTo>
                        <a:pt x="361" y="281"/>
                      </a:lnTo>
                      <a:lnTo>
                        <a:pt x="361" y="280"/>
                      </a:lnTo>
                      <a:lnTo>
                        <a:pt x="362" y="280"/>
                      </a:lnTo>
                      <a:lnTo>
                        <a:pt x="363" y="279"/>
                      </a:lnTo>
                      <a:lnTo>
                        <a:pt x="364" y="279"/>
                      </a:lnTo>
                      <a:lnTo>
                        <a:pt x="364" y="278"/>
                      </a:lnTo>
                      <a:lnTo>
                        <a:pt x="365" y="278"/>
                      </a:lnTo>
                      <a:lnTo>
                        <a:pt x="366" y="278"/>
                      </a:lnTo>
                      <a:lnTo>
                        <a:pt x="367" y="278"/>
                      </a:lnTo>
                      <a:lnTo>
                        <a:pt x="367" y="277"/>
                      </a:lnTo>
                      <a:lnTo>
                        <a:pt x="368" y="277"/>
                      </a:lnTo>
                      <a:lnTo>
                        <a:pt x="369" y="277"/>
                      </a:lnTo>
                      <a:lnTo>
                        <a:pt x="370" y="277"/>
                      </a:lnTo>
                      <a:lnTo>
                        <a:pt x="372" y="277"/>
                      </a:lnTo>
                      <a:lnTo>
                        <a:pt x="373" y="277"/>
                      </a:lnTo>
                      <a:lnTo>
                        <a:pt x="374" y="277"/>
                      </a:lnTo>
                      <a:lnTo>
                        <a:pt x="375" y="277"/>
                      </a:lnTo>
                      <a:lnTo>
                        <a:pt x="376" y="277"/>
                      </a:lnTo>
                      <a:lnTo>
                        <a:pt x="377" y="277"/>
                      </a:lnTo>
                      <a:lnTo>
                        <a:pt x="378" y="276"/>
                      </a:lnTo>
                      <a:lnTo>
                        <a:pt x="379" y="276"/>
                      </a:lnTo>
                      <a:lnTo>
                        <a:pt x="380" y="276"/>
                      </a:lnTo>
                      <a:lnTo>
                        <a:pt x="381" y="276"/>
                      </a:lnTo>
                      <a:lnTo>
                        <a:pt x="382" y="276"/>
                      </a:lnTo>
                      <a:lnTo>
                        <a:pt x="383" y="276"/>
                      </a:lnTo>
                      <a:lnTo>
                        <a:pt x="384" y="276"/>
                      </a:lnTo>
                      <a:lnTo>
                        <a:pt x="385" y="276"/>
                      </a:lnTo>
                      <a:lnTo>
                        <a:pt x="386" y="276"/>
                      </a:lnTo>
                      <a:lnTo>
                        <a:pt x="388" y="276"/>
                      </a:lnTo>
                      <a:lnTo>
                        <a:pt x="391" y="277"/>
                      </a:lnTo>
                      <a:lnTo>
                        <a:pt x="393" y="277"/>
                      </a:lnTo>
                      <a:lnTo>
                        <a:pt x="394" y="277"/>
                      </a:lnTo>
                      <a:lnTo>
                        <a:pt x="395" y="277"/>
                      </a:lnTo>
                      <a:lnTo>
                        <a:pt x="396" y="278"/>
                      </a:lnTo>
                      <a:lnTo>
                        <a:pt x="397" y="278"/>
                      </a:lnTo>
                      <a:lnTo>
                        <a:pt x="398" y="279"/>
                      </a:lnTo>
                      <a:lnTo>
                        <a:pt x="399" y="280"/>
                      </a:lnTo>
                      <a:lnTo>
                        <a:pt x="400" y="281"/>
                      </a:lnTo>
                      <a:lnTo>
                        <a:pt x="401" y="282"/>
                      </a:lnTo>
                      <a:lnTo>
                        <a:pt x="401" y="283"/>
                      </a:lnTo>
                      <a:lnTo>
                        <a:pt x="402" y="283"/>
                      </a:lnTo>
                      <a:lnTo>
                        <a:pt x="402" y="284"/>
                      </a:lnTo>
                      <a:lnTo>
                        <a:pt x="403" y="285"/>
                      </a:lnTo>
                      <a:lnTo>
                        <a:pt x="403" y="286"/>
                      </a:lnTo>
                      <a:lnTo>
                        <a:pt x="404" y="286"/>
                      </a:lnTo>
                      <a:lnTo>
                        <a:pt x="404" y="288"/>
                      </a:lnTo>
                      <a:lnTo>
                        <a:pt x="405" y="289"/>
                      </a:lnTo>
                      <a:lnTo>
                        <a:pt x="405" y="290"/>
                      </a:lnTo>
                      <a:lnTo>
                        <a:pt x="405" y="291"/>
                      </a:lnTo>
                      <a:lnTo>
                        <a:pt x="406" y="291"/>
                      </a:lnTo>
                      <a:lnTo>
                        <a:pt x="406" y="292"/>
                      </a:lnTo>
                      <a:lnTo>
                        <a:pt x="406" y="293"/>
                      </a:lnTo>
                      <a:lnTo>
                        <a:pt x="406" y="294"/>
                      </a:lnTo>
                      <a:lnTo>
                        <a:pt x="407" y="294"/>
                      </a:lnTo>
                      <a:lnTo>
                        <a:pt x="407" y="295"/>
                      </a:lnTo>
                      <a:lnTo>
                        <a:pt x="407" y="296"/>
                      </a:lnTo>
                      <a:lnTo>
                        <a:pt x="407" y="297"/>
                      </a:lnTo>
                      <a:lnTo>
                        <a:pt x="407" y="298"/>
                      </a:lnTo>
                      <a:lnTo>
                        <a:pt x="408" y="299"/>
                      </a:lnTo>
                      <a:lnTo>
                        <a:pt x="408" y="300"/>
                      </a:lnTo>
                      <a:lnTo>
                        <a:pt x="408" y="301"/>
                      </a:lnTo>
                      <a:lnTo>
                        <a:pt x="408" y="302"/>
                      </a:lnTo>
                      <a:lnTo>
                        <a:pt x="408" y="303"/>
                      </a:lnTo>
                      <a:lnTo>
                        <a:pt x="410" y="303"/>
                      </a:lnTo>
                      <a:lnTo>
                        <a:pt x="410" y="304"/>
                      </a:lnTo>
                      <a:lnTo>
                        <a:pt x="410" y="305"/>
                      </a:lnTo>
                      <a:lnTo>
                        <a:pt x="410" y="307"/>
                      </a:lnTo>
                      <a:lnTo>
                        <a:pt x="411" y="308"/>
                      </a:lnTo>
                      <a:lnTo>
                        <a:pt x="411" y="309"/>
                      </a:lnTo>
                      <a:lnTo>
                        <a:pt x="411" y="310"/>
                      </a:lnTo>
                      <a:lnTo>
                        <a:pt x="412" y="311"/>
                      </a:lnTo>
                      <a:lnTo>
                        <a:pt x="412" y="312"/>
                      </a:lnTo>
                      <a:lnTo>
                        <a:pt x="412" y="313"/>
                      </a:lnTo>
                      <a:lnTo>
                        <a:pt x="411" y="314"/>
                      </a:lnTo>
                      <a:lnTo>
                        <a:pt x="410" y="316"/>
                      </a:lnTo>
                      <a:lnTo>
                        <a:pt x="408" y="317"/>
                      </a:lnTo>
                      <a:lnTo>
                        <a:pt x="407" y="319"/>
                      </a:lnTo>
                      <a:lnTo>
                        <a:pt x="406" y="320"/>
                      </a:lnTo>
                      <a:lnTo>
                        <a:pt x="406" y="321"/>
                      </a:lnTo>
                      <a:lnTo>
                        <a:pt x="405" y="321"/>
                      </a:lnTo>
                      <a:lnTo>
                        <a:pt x="405" y="322"/>
                      </a:lnTo>
                      <a:lnTo>
                        <a:pt x="405" y="323"/>
                      </a:lnTo>
                      <a:lnTo>
                        <a:pt x="404" y="323"/>
                      </a:lnTo>
                      <a:lnTo>
                        <a:pt x="404" y="324"/>
                      </a:lnTo>
                      <a:lnTo>
                        <a:pt x="403" y="324"/>
                      </a:lnTo>
                      <a:lnTo>
                        <a:pt x="403" y="325"/>
                      </a:lnTo>
                      <a:lnTo>
                        <a:pt x="403" y="327"/>
                      </a:lnTo>
                      <a:lnTo>
                        <a:pt x="402" y="327"/>
                      </a:lnTo>
                      <a:lnTo>
                        <a:pt x="402" y="328"/>
                      </a:lnTo>
                      <a:lnTo>
                        <a:pt x="402" y="329"/>
                      </a:lnTo>
                      <a:lnTo>
                        <a:pt x="401" y="329"/>
                      </a:lnTo>
                      <a:lnTo>
                        <a:pt x="401" y="330"/>
                      </a:lnTo>
                      <a:lnTo>
                        <a:pt x="400" y="331"/>
                      </a:lnTo>
                      <a:lnTo>
                        <a:pt x="400" y="332"/>
                      </a:lnTo>
                      <a:lnTo>
                        <a:pt x="399" y="332"/>
                      </a:lnTo>
                      <a:lnTo>
                        <a:pt x="399" y="333"/>
                      </a:lnTo>
                      <a:lnTo>
                        <a:pt x="399" y="334"/>
                      </a:lnTo>
                      <a:lnTo>
                        <a:pt x="399" y="335"/>
                      </a:lnTo>
                      <a:lnTo>
                        <a:pt x="398" y="335"/>
                      </a:lnTo>
                      <a:lnTo>
                        <a:pt x="398" y="336"/>
                      </a:lnTo>
                      <a:lnTo>
                        <a:pt x="398" y="337"/>
                      </a:lnTo>
                      <a:lnTo>
                        <a:pt x="398" y="338"/>
                      </a:lnTo>
                      <a:lnTo>
                        <a:pt x="398" y="339"/>
                      </a:lnTo>
                      <a:lnTo>
                        <a:pt x="397" y="340"/>
                      </a:lnTo>
                      <a:lnTo>
                        <a:pt x="397" y="341"/>
                      </a:lnTo>
                      <a:lnTo>
                        <a:pt x="397" y="342"/>
                      </a:lnTo>
                      <a:lnTo>
                        <a:pt x="396" y="342"/>
                      </a:lnTo>
                      <a:lnTo>
                        <a:pt x="396" y="343"/>
                      </a:lnTo>
                      <a:lnTo>
                        <a:pt x="396" y="344"/>
                      </a:lnTo>
                      <a:lnTo>
                        <a:pt x="395" y="344"/>
                      </a:lnTo>
                      <a:lnTo>
                        <a:pt x="395" y="346"/>
                      </a:lnTo>
                      <a:lnTo>
                        <a:pt x="395" y="347"/>
                      </a:lnTo>
                      <a:lnTo>
                        <a:pt x="394" y="349"/>
                      </a:lnTo>
                      <a:lnTo>
                        <a:pt x="393" y="352"/>
                      </a:lnTo>
                      <a:lnTo>
                        <a:pt x="393" y="353"/>
                      </a:lnTo>
                      <a:lnTo>
                        <a:pt x="393" y="354"/>
                      </a:lnTo>
                      <a:lnTo>
                        <a:pt x="393" y="355"/>
                      </a:lnTo>
                      <a:lnTo>
                        <a:pt x="393" y="356"/>
                      </a:lnTo>
                      <a:lnTo>
                        <a:pt x="392" y="356"/>
                      </a:lnTo>
                      <a:lnTo>
                        <a:pt x="392" y="357"/>
                      </a:lnTo>
                      <a:lnTo>
                        <a:pt x="392" y="358"/>
                      </a:lnTo>
                      <a:lnTo>
                        <a:pt x="391" y="359"/>
                      </a:lnTo>
                      <a:lnTo>
                        <a:pt x="391" y="360"/>
                      </a:lnTo>
                      <a:lnTo>
                        <a:pt x="389" y="360"/>
                      </a:lnTo>
                      <a:lnTo>
                        <a:pt x="389" y="361"/>
                      </a:lnTo>
                      <a:lnTo>
                        <a:pt x="388" y="361"/>
                      </a:lnTo>
                      <a:lnTo>
                        <a:pt x="388" y="362"/>
                      </a:lnTo>
                      <a:lnTo>
                        <a:pt x="387" y="362"/>
                      </a:lnTo>
                      <a:lnTo>
                        <a:pt x="387" y="363"/>
                      </a:lnTo>
                      <a:lnTo>
                        <a:pt x="386" y="364"/>
                      </a:lnTo>
                      <a:lnTo>
                        <a:pt x="385" y="366"/>
                      </a:lnTo>
                      <a:lnTo>
                        <a:pt x="385" y="367"/>
                      </a:lnTo>
                      <a:lnTo>
                        <a:pt x="384" y="368"/>
                      </a:lnTo>
                      <a:lnTo>
                        <a:pt x="384" y="369"/>
                      </a:lnTo>
                      <a:lnTo>
                        <a:pt x="383" y="369"/>
                      </a:lnTo>
                      <a:lnTo>
                        <a:pt x="383" y="370"/>
                      </a:lnTo>
                      <a:lnTo>
                        <a:pt x="382" y="370"/>
                      </a:lnTo>
                      <a:lnTo>
                        <a:pt x="382" y="371"/>
                      </a:lnTo>
                      <a:lnTo>
                        <a:pt x="382" y="372"/>
                      </a:lnTo>
                      <a:lnTo>
                        <a:pt x="381" y="372"/>
                      </a:lnTo>
                      <a:lnTo>
                        <a:pt x="381" y="373"/>
                      </a:lnTo>
                      <a:lnTo>
                        <a:pt x="380" y="373"/>
                      </a:lnTo>
                      <a:lnTo>
                        <a:pt x="380" y="374"/>
                      </a:lnTo>
                      <a:lnTo>
                        <a:pt x="379" y="374"/>
                      </a:lnTo>
                      <a:lnTo>
                        <a:pt x="379" y="375"/>
                      </a:lnTo>
                      <a:lnTo>
                        <a:pt x="378" y="376"/>
                      </a:lnTo>
                      <a:lnTo>
                        <a:pt x="377" y="377"/>
                      </a:lnTo>
                      <a:lnTo>
                        <a:pt x="377" y="378"/>
                      </a:lnTo>
                      <a:lnTo>
                        <a:pt x="376" y="378"/>
                      </a:lnTo>
                      <a:lnTo>
                        <a:pt x="376" y="379"/>
                      </a:lnTo>
                      <a:lnTo>
                        <a:pt x="375" y="379"/>
                      </a:lnTo>
                      <a:lnTo>
                        <a:pt x="375" y="380"/>
                      </a:lnTo>
                      <a:lnTo>
                        <a:pt x="374" y="381"/>
                      </a:lnTo>
                      <a:lnTo>
                        <a:pt x="374" y="382"/>
                      </a:lnTo>
                      <a:lnTo>
                        <a:pt x="373" y="382"/>
                      </a:lnTo>
                      <a:lnTo>
                        <a:pt x="373" y="383"/>
                      </a:lnTo>
                      <a:lnTo>
                        <a:pt x="372" y="383"/>
                      </a:lnTo>
                      <a:lnTo>
                        <a:pt x="372" y="385"/>
                      </a:lnTo>
                      <a:lnTo>
                        <a:pt x="370" y="386"/>
                      </a:lnTo>
                      <a:lnTo>
                        <a:pt x="370" y="387"/>
                      </a:lnTo>
                      <a:lnTo>
                        <a:pt x="369" y="387"/>
                      </a:lnTo>
                      <a:lnTo>
                        <a:pt x="369" y="388"/>
                      </a:lnTo>
                      <a:lnTo>
                        <a:pt x="368" y="388"/>
                      </a:lnTo>
                      <a:lnTo>
                        <a:pt x="368" y="389"/>
                      </a:lnTo>
                      <a:lnTo>
                        <a:pt x="367" y="389"/>
                      </a:lnTo>
                      <a:lnTo>
                        <a:pt x="367" y="390"/>
                      </a:lnTo>
                      <a:lnTo>
                        <a:pt x="366" y="391"/>
                      </a:lnTo>
                      <a:lnTo>
                        <a:pt x="366" y="392"/>
                      </a:lnTo>
                      <a:lnTo>
                        <a:pt x="365" y="392"/>
                      </a:lnTo>
                      <a:lnTo>
                        <a:pt x="365" y="393"/>
                      </a:lnTo>
                      <a:lnTo>
                        <a:pt x="364" y="393"/>
                      </a:lnTo>
                      <a:lnTo>
                        <a:pt x="364" y="394"/>
                      </a:lnTo>
                      <a:lnTo>
                        <a:pt x="363" y="394"/>
                      </a:lnTo>
                      <a:lnTo>
                        <a:pt x="363" y="395"/>
                      </a:lnTo>
                      <a:lnTo>
                        <a:pt x="362" y="395"/>
                      </a:lnTo>
                      <a:lnTo>
                        <a:pt x="362" y="396"/>
                      </a:lnTo>
                      <a:lnTo>
                        <a:pt x="361" y="397"/>
                      </a:lnTo>
                      <a:lnTo>
                        <a:pt x="361" y="398"/>
                      </a:lnTo>
                      <a:lnTo>
                        <a:pt x="360" y="398"/>
                      </a:lnTo>
                      <a:lnTo>
                        <a:pt x="360" y="399"/>
                      </a:lnTo>
                      <a:lnTo>
                        <a:pt x="359" y="399"/>
                      </a:lnTo>
                      <a:lnTo>
                        <a:pt x="359" y="400"/>
                      </a:lnTo>
                      <a:lnTo>
                        <a:pt x="358" y="400"/>
                      </a:lnTo>
                      <a:lnTo>
                        <a:pt x="358" y="401"/>
                      </a:lnTo>
                      <a:lnTo>
                        <a:pt x="357" y="401"/>
                      </a:lnTo>
                      <a:lnTo>
                        <a:pt x="357" y="402"/>
                      </a:lnTo>
                      <a:lnTo>
                        <a:pt x="356" y="403"/>
                      </a:lnTo>
                      <a:lnTo>
                        <a:pt x="356" y="405"/>
                      </a:lnTo>
                      <a:lnTo>
                        <a:pt x="355" y="405"/>
                      </a:lnTo>
                      <a:lnTo>
                        <a:pt x="355" y="406"/>
                      </a:lnTo>
                      <a:lnTo>
                        <a:pt x="354" y="406"/>
                      </a:lnTo>
                      <a:lnTo>
                        <a:pt x="354" y="407"/>
                      </a:lnTo>
                      <a:lnTo>
                        <a:pt x="353" y="407"/>
                      </a:lnTo>
                      <a:lnTo>
                        <a:pt x="353" y="408"/>
                      </a:lnTo>
                      <a:lnTo>
                        <a:pt x="352" y="408"/>
                      </a:lnTo>
                      <a:lnTo>
                        <a:pt x="352" y="409"/>
                      </a:lnTo>
                      <a:lnTo>
                        <a:pt x="350" y="409"/>
                      </a:lnTo>
                      <a:lnTo>
                        <a:pt x="350" y="410"/>
                      </a:lnTo>
                      <a:lnTo>
                        <a:pt x="349" y="410"/>
                      </a:lnTo>
                      <a:lnTo>
                        <a:pt x="349" y="411"/>
                      </a:lnTo>
                      <a:lnTo>
                        <a:pt x="348" y="412"/>
                      </a:lnTo>
                      <a:lnTo>
                        <a:pt x="347" y="412"/>
                      </a:lnTo>
                      <a:lnTo>
                        <a:pt x="347" y="413"/>
                      </a:lnTo>
                      <a:lnTo>
                        <a:pt x="346" y="413"/>
                      </a:lnTo>
                      <a:lnTo>
                        <a:pt x="346" y="414"/>
                      </a:lnTo>
                      <a:lnTo>
                        <a:pt x="345" y="414"/>
                      </a:lnTo>
                      <a:lnTo>
                        <a:pt x="345" y="415"/>
                      </a:lnTo>
                      <a:lnTo>
                        <a:pt x="344" y="415"/>
                      </a:lnTo>
                      <a:lnTo>
                        <a:pt x="343" y="415"/>
                      </a:lnTo>
                      <a:lnTo>
                        <a:pt x="343" y="416"/>
                      </a:lnTo>
                      <a:lnTo>
                        <a:pt x="342" y="417"/>
                      </a:lnTo>
                      <a:lnTo>
                        <a:pt x="341" y="417"/>
                      </a:lnTo>
                      <a:lnTo>
                        <a:pt x="341" y="418"/>
                      </a:lnTo>
                      <a:lnTo>
                        <a:pt x="340" y="418"/>
                      </a:lnTo>
                      <a:lnTo>
                        <a:pt x="340" y="419"/>
                      </a:lnTo>
                      <a:lnTo>
                        <a:pt x="339" y="419"/>
                      </a:lnTo>
                      <a:lnTo>
                        <a:pt x="339" y="420"/>
                      </a:lnTo>
                      <a:lnTo>
                        <a:pt x="338" y="420"/>
                      </a:lnTo>
                      <a:lnTo>
                        <a:pt x="338" y="421"/>
                      </a:lnTo>
                      <a:lnTo>
                        <a:pt x="337" y="421"/>
                      </a:lnTo>
                      <a:lnTo>
                        <a:pt x="336" y="422"/>
                      </a:lnTo>
                      <a:lnTo>
                        <a:pt x="336" y="424"/>
                      </a:lnTo>
                      <a:lnTo>
                        <a:pt x="335" y="424"/>
                      </a:lnTo>
                      <a:lnTo>
                        <a:pt x="335" y="425"/>
                      </a:lnTo>
                      <a:lnTo>
                        <a:pt x="334" y="425"/>
                      </a:lnTo>
                      <a:lnTo>
                        <a:pt x="334" y="426"/>
                      </a:lnTo>
                      <a:lnTo>
                        <a:pt x="333" y="426"/>
                      </a:lnTo>
                      <a:lnTo>
                        <a:pt x="333" y="427"/>
                      </a:lnTo>
                      <a:lnTo>
                        <a:pt x="331" y="427"/>
                      </a:lnTo>
                      <a:lnTo>
                        <a:pt x="331" y="428"/>
                      </a:lnTo>
                      <a:lnTo>
                        <a:pt x="330" y="428"/>
                      </a:lnTo>
                      <a:lnTo>
                        <a:pt x="330" y="429"/>
                      </a:lnTo>
                      <a:lnTo>
                        <a:pt x="329" y="429"/>
                      </a:lnTo>
                      <a:lnTo>
                        <a:pt x="329" y="430"/>
                      </a:lnTo>
                      <a:lnTo>
                        <a:pt x="328" y="430"/>
                      </a:lnTo>
                      <a:lnTo>
                        <a:pt x="328" y="431"/>
                      </a:lnTo>
                      <a:lnTo>
                        <a:pt x="327" y="432"/>
                      </a:lnTo>
                      <a:lnTo>
                        <a:pt x="326" y="432"/>
                      </a:lnTo>
                      <a:lnTo>
                        <a:pt x="326" y="433"/>
                      </a:lnTo>
                      <a:lnTo>
                        <a:pt x="325" y="433"/>
                      </a:lnTo>
                      <a:lnTo>
                        <a:pt x="325" y="434"/>
                      </a:lnTo>
                      <a:lnTo>
                        <a:pt x="324" y="434"/>
                      </a:lnTo>
                      <a:lnTo>
                        <a:pt x="324" y="435"/>
                      </a:lnTo>
                      <a:lnTo>
                        <a:pt x="323" y="435"/>
                      </a:lnTo>
                      <a:lnTo>
                        <a:pt x="323" y="436"/>
                      </a:lnTo>
                      <a:lnTo>
                        <a:pt x="322" y="436"/>
                      </a:lnTo>
                      <a:lnTo>
                        <a:pt x="322" y="437"/>
                      </a:lnTo>
                      <a:lnTo>
                        <a:pt x="321" y="437"/>
                      </a:lnTo>
                      <a:lnTo>
                        <a:pt x="320" y="438"/>
                      </a:lnTo>
                      <a:lnTo>
                        <a:pt x="319" y="438"/>
                      </a:lnTo>
                      <a:lnTo>
                        <a:pt x="319" y="439"/>
                      </a:lnTo>
                      <a:lnTo>
                        <a:pt x="318" y="440"/>
                      </a:lnTo>
                      <a:lnTo>
                        <a:pt x="317" y="444"/>
                      </a:lnTo>
                      <a:lnTo>
                        <a:pt x="317" y="445"/>
                      </a:lnTo>
                      <a:lnTo>
                        <a:pt x="316" y="448"/>
                      </a:lnTo>
                      <a:lnTo>
                        <a:pt x="315" y="452"/>
                      </a:lnTo>
                      <a:lnTo>
                        <a:pt x="314" y="452"/>
                      </a:lnTo>
                      <a:lnTo>
                        <a:pt x="312" y="453"/>
                      </a:lnTo>
                      <a:lnTo>
                        <a:pt x="312" y="454"/>
                      </a:lnTo>
                      <a:lnTo>
                        <a:pt x="311" y="454"/>
                      </a:lnTo>
                      <a:lnTo>
                        <a:pt x="311" y="455"/>
                      </a:lnTo>
                      <a:lnTo>
                        <a:pt x="310" y="455"/>
                      </a:lnTo>
                      <a:lnTo>
                        <a:pt x="310" y="456"/>
                      </a:lnTo>
                      <a:lnTo>
                        <a:pt x="309" y="456"/>
                      </a:lnTo>
                      <a:lnTo>
                        <a:pt x="308" y="456"/>
                      </a:lnTo>
                      <a:lnTo>
                        <a:pt x="308" y="457"/>
                      </a:lnTo>
                      <a:lnTo>
                        <a:pt x="307" y="457"/>
                      </a:lnTo>
                      <a:lnTo>
                        <a:pt x="307" y="458"/>
                      </a:lnTo>
                      <a:lnTo>
                        <a:pt x="306" y="458"/>
                      </a:lnTo>
                      <a:lnTo>
                        <a:pt x="305" y="458"/>
                      </a:lnTo>
                      <a:lnTo>
                        <a:pt x="305" y="459"/>
                      </a:lnTo>
                      <a:lnTo>
                        <a:pt x="304" y="459"/>
                      </a:lnTo>
                      <a:lnTo>
                        <a:pt x="304" y="460"/>
                      </a:lnTo>
                      <a:lnTo>
                        <a:pt x="303" y="460"/>
                      </a:lnTo>
                      <a:lnTo>
                        <a:pt x="302" y="460"/>
                      </a:lnTo>
                      <a:lnTo>
                        <a:pt x="302" y="461"/>
                      </a:lnTo>
                      <a:lnTo>
                        <a:pt x="301" y="461"/>
                      </a:lnTo>
                      <a:lnTo>
                        <a:pt x="300" y="461"/>
                      </a:lnTo>
                      <a:lnTo>
                        <a:pt x="300" y="463"/>
                      </a:lnTo>
                      <a:lnTo>
                        <a:pt x="299" y="463"/>
                      </a:lnTo>
                      <a:lnTo>
                        <a:pt x="298" y="463"/>
                      </a:lnTo>
                      <a:lnTo>
                        <a:pt x="297" y="463"/>
                      </a:lnTo>
                      <a:lnTo>
                        <a:pt x="296" y="464"/>
                      </a:lnTo>
                      <a:lnTo>
                        <a:pt x="295" y="464"/>
                      </a:lnTo>
                      <a:lnTo>
                        <a:pt x="295" y="463"/>
                      </a:lnTo>
                      <a:lnTo>
                        <a:pt x="295" y="464"/>
                      </a:lnTo>
                      <a:lnTo>
                        <a:pt x="294" y="464"/>
                      </a:lnTo>
                      <a:lnTo>
                        <a:pt x="292" y="464"/>
                      </a:lnTo>
                      <a:lnTo>
                        <a:pt x="291" y="464"/>
                      </a:lnTo>
                      <a:lnTo>
                        <a:pt x="291" y="465"/>
                      </a:lnTo>
                      <a:lnTo>
                        <a:pt x="290" y="465"/>
                      </a:lnTo>
                      <a:lnTo>
                        <a:pt x="289" y="465"/>
                      </a:lnTo>
                      <a:lnTo>
                        <a:pt x="289" y="466"/>
                      </a:lnTo>
                      <a:lnTo>
                        <a:pt x="288" y="466"/>
                      </a:lnTo>
                      <a:lnTo>
                        <a:pt x="287" y="466"/>
                      </a:lnTo>
                      <a:lnTo>
                        <a:pt x="286" y="466"/>
                      </a:lnTo>
                      <a:lnTo>
                        <a:pt x="285" y="466"/>
                      </a:lnTo>
                      <a:lnTo>
                        <a:pt x="285" y="467"/>
                      </a:lnTo>
                      <a:lnTo>
                        <a:pt x="284" y="467"/>
                      </a:lnTo>
                      <a:lnTo>
                        <a:pt x="283" y="467"/>
                      </a:lnTo>
                      <a:lnTo>
                        <a:pt x="282" y="468"/>
                      </a:lnTo>
                      <a:lnTo>
                        <a:pt x="281" y="468"/>
                      </a:lnTo>
                      <a:lnTo>
                        <a:pt x="280" y="469"/>
                      </a:lnTo>
                      <a:lnTo>
                        <a:pt x="279" y="469"/>
                      </a:lnTo>
                      <a:lnTo>
                        <a:pt x="278" y="470"/>
                      </a:lnTo>
                      <a:lnTo>
                        <a:pt x="277" y="470"/>
                      </a:lnTo>
                      <a:lnTo>
                        <a:pt x="277" y="471"/>
                      </a:lnTo>
                      <a:lnTo>
                        <a:pt x="276" y="471"/>
                      </a:lnTo>
                      <a:lnTo>
                        <a:pt x="275" y="471"/>
                      </a:lnTo>
                      <a:lnTo>
                        <a:pt x="275" y="472"/>
                      </a:lnTo>
                      <a:lnTo>
                        <a:pt x="273" y="472"/>
                      </a:lnTo>
                      <a:lnTo>
                        <a:pt x="272" y="472"/>
                      </a:lnTo>
                      <a:lnTo>
                        <a:pt x="272" y="473"/>
                      </a:lnTo>
                      <a:lnTo>
                        <a:pt x="271" y="473"/>
                      </a:lnTo>
                      <a:lnTo>
                        <a:pt x="270" y="474"/>
                      </a:lnTo>
                      <a:lnTo>
                        <a:pt x="269" y="474"/>
                      </a:lnTo>
                      <a:lnTo>
                        <a:pt x="269" y="475"/>
                      </a:lnTo>
                      <a:lnTo>
                        <a:pt x="268" y="475"/>
                      </a:lnTo>
                      <a:lnTo>
                        <a:pt x="267" y="475"/>
                      </a:lnTo>
                      <a:lnTo>
                        <a:pt x="267" y="476"/>
                      </a:lnTo>
                      <a:lnTo>
                        <a:pt x="266" y="476"/>
                      </a:lnTo>
                      <a:lnTo>
                        <a:pt x="265" y="477"/>
                      </a:lnTo>
                      <a:lnTo>
                        <a:pt x="264" y="477"/>
                      </a:lnTo>
                      <a:lnTo>
                        <a:pt x="264" y="478"/>
                      </a:lnTo>
                      <a:lnTo>
                        <a:pt x="263" y="478"/>
                      </a:lnTo>
                      <a:lnTo>
                        <a:pt x="262" y="478"/>
                      </a:lnTo>
                      <a:lnTo>
                        <a:pt x="262" y="479"/>
                      </a:lnTo>
                      <a:lnTo>
                        <a:pt x="261" y="479"/>
                      </a:lnTo>
                      <a:lnTo>
                        <a:pt x="260" y="479"/>
                      </a:lnTo>
                      <a:lnTo>
                        <a:pt x="260" y="480"/>
                      </a:lnTo>
                      <a:lnTo>
                        <a:pt x="259" y="480"/>
                      </a:lnTo>
                      <a:lnTo>
                        <a:pt x="258" y="482"/>
                      </a:lnTo>
                      <a:lnTo>
                        <a:pt x="257" y="482"/>
                      </a:lnTo>
                      <a:lnTo>
                        <a:pt x="256" y="483"/>
                      </a:lnTo>
                      <a:lnTo>
                        <a:pt x="254" y="483"/>
                      </a:lnTo>
                      <a:lnTo>
                        <a:pt x="253" y="484"/>
                      </a:lnTo>
                      <a:lnTo>
                        <a:pt x="252" y="484"/>
                      </a:lnTo>
                      <a:lnTo>
                        <a:pt x="252" y="485"/>
                      </a:lnTo>
                      <a:lnTo>
                        <a:pt x="251" y="485"/>
                      </a:lnTo>
                      <a:lnTo>
                        <a:pt x="251" y="486"/>
                      </a:lnTo>
                      <a:lnTo>
                        <a:pt x="250" y="486"/>
                      </a:lnTo>
                      <a:lnTo>
                        <a:pt x="249" y="486"/>
                      </a:lnTo>
                      <a:lnTo>
                        <a:pt x="249" y="487"/>
                      </a:lnTo>
                      <a:lnTo>
                        <a:pt x="248" y="487"/>
                      </a:lnTo>
                      <a:lnTo>
                        <a:pt x="247" y="487"/>
                      </a:lnTo>
                      <a:lnTo>
                        <a:pt x="247" y="488"/>
                      </a:lnTo>
                      <a:lnTo>
                        <a:pt x="246" y="488"/>
                      </a:lnTo>
                      <a:lnTo>
                        <a:pt x="245" y="488"/>
                      </a:lnTo>
                      <a:lnTo>
                        <a:pt x="245" y="489"/>
                      </a:lnTo>
                      <a:lnTo>
                        <a:pt x="244" y="489"/>
                      </a:lnTo>
                      <a:lnTo>
                        <a:pt x="243" y="489"/>
                      </a:lnTo>
                      <a:lnTo>
                        <a:pt x="243" y="490"/>
                      </a:lnTo>
                      <a:lnTo>
                        <a:pt x="242" y="490"/>
                      </a:lnTo>
                      <a:lnTo>
                        <a:pt x="241" y="491"/>
                      </a:lnTo>
                      <a:lnTo>
                        <a:pt x="240" y="491"/>
                      </a:lnTo>
                      <a:lnTo>
                        <a:pt x="240" y="492"/>
                      </a:lnTo>
                      <a:lnTo>
                        <a:pt x="239" y="492"/>
                      </a:lnTo>
                      <a:lnTo>
                        <a:pt x="238" y="492"/>
                      </a:lnTo>
                      <a:lnTo>
                        <a:pt x="238" y="493"/>
                      </a:lnTo>
                      <a:lnTo>
                        <a:pt x="237" y="493"/>
                      </a:lnTo>
                      <a:lnTo>
                        <a:pt x="237" y="494"/>
                      </a:lnTo>
                      <a:lnTo>
                        <a:pt x="236" y="494"/>
                      </a:lnTo>
                      <a:lnTo>
                        <a:pt x="234" y="495"/>
                      </a:lnTo>
                      <a:lnTo>
                        <a:pt x="233" y="495"/>
                      </a:lnTo>
                      <a:lnTo>
                        <a:pt x="232" y="496"/>
                      </a:lnTo>
                      <a:lnTo>
                        <a:pt x="231" y="496"/>
                      </a:lnTo>
                      <a:lnTo>
                        <a:pt x="231" y="497"/>
                      </a:lnTo>
                      <a:lnTo>
                        <a:pt x="230" y="497"/>
                      </a:lnTo>
                      <a:lnTo>
                        <a:pt x="230" y="498"/>
                      </a:lnTo>
                      <a:lnTo>
                        <a:pt x="229" y="498"/>
                      </a:lnTo>
                      <a:lnTo>
                        <a:pt x="228" y="498"/>
                      </a:lnTo>
                      <a:lnTo>
                        <a:pt x="228" y="499"/>
                      </a:lnTo>
                      <a:lnTo>
                        <a:pt x="227" y="499"/>
                      </a:lnTo>
                      <a:lnTo>
                        <a:pt x="227" y="500"/>
                      </a:lnTo>
                      <a:lnTo>
                        <a:pt x="226" y="500"/>
                      </a:lnTo>
                      <a:lnTo>
                        <a:pt x="225" y="502"/>
                      </a:lnTo>
                      <a:lnTo>
                        <a:pt x="224" y="502"/>
                      </a:lnTo>
                      <a:lnTo>
                        <a:pt x="224" y="503"/>
                      </a:lnTo>
                      <a:lnTo>
                        <a:pt x="223" y="503"/>
                      </a:lnTo>
                      <a:lnTo>
                        <a:pt x="222" y="504"/>
                      </a:lnTo>
                      <a:lnTo>
                        <a:pt x="221" y="505"/>
                      </a:lnTo>
                      <a:lnTo>
                        <a:pt x="220" y="505"/>
                      </a:lnTo>
                      <a:lnTo>
                        <a:pt x="220" y="506"/>
                      </a:lnTo>
                      <a:lnTo>
                        <a:pt x="219" y="506"/>
                      </a:lnTo>
                      <a:lnTo>
                        <a:pt x="219" y="507"/>
                      </a:lnTo>
                      <a:lnTo>
                        <a:pt x="218" y="507"/>
                      </a:lnTo>
                      <a:lnTo>
                        <a:pt x="217" y="507"/>
                      </a:lnTo>
                      <a:lnTo>
                        <a:pt x="217" y="508"/>
                      </a:lnTo>
                      <a:lnTo>
                        <a:pt x="215" y="508"/>
                      </a:lnTo>
                      <a:lnTo>
                        <a:pt x="214" y="508"/>
                      </a:lnTo>
                      <a:lnTo>
                        <a:pt x="214" y="509"/>
                      </a:lnTo>
                      <a:lnTo>
                        <a:pt x="213" y="509"/>
                      </a:lnTo>
                      <a:lnTo>
                        <a:pt x="213" y="510"/>
                      </a:lnTo>
                      <a:lnTo>
                        <a:pt x="212" y="510"/>
                      </a:lnTo>
                      <a:lnTo>
                        <a:pt x="211" y="510"/>
                      </a:lnTo>
                      <a:lnTo>
                        <a:pt x="211" y="511"/>
                      </a:lnTo>
                      <a:lnTo>
                        <a:pt x="210" y="511"/>
                      </a:lnTo>
                      <a:lnTo>
                        <a:pt x="209" y="512"/>
                      </a:lnTo>
                      <a:lnTo>
                        <a:pt x="208" y="513"/>
                      </a:lnTo>
                      <a:lnTo>
                        <a:pt x="207" y="513"/>
                      </a:lnTo>
                      <a:lnTo>
                        <a:pt x="207" y="514"/>
                      </a:lnTo>
                      <a:lnTo>
                        <a:pt x="206" y="514"/>
                      </a:lnTo>
                      <a:lnTo>
                        <a:pt x="206" y="515"/>
                      </a:lnTo>
                      <a:lnTo>
                        <a:pt x="205" y="515"/>
                      </a:lnTo>
                      <a:lnTo>
                        <a:pt x="205" y="516"/>
                      </a:lnTo>
                      <a:lnTo>
                        <a:pt x="204" y="516"/>
                      </a:lnTo>
                      <a:lnTo>
                        <a:pt x="203" y="517"/>
                      </a:lnTo>
                      <a:lnTo>
                        <a:pt x="202" y="518"/>
                      </a:lnTo>
                      <a:lnTo>
                        <a:pt x="201" y="519"/>
                      </a:lnTo>
                      <a:lnTo>
                        <a:pt x="200" y="521"/>
                      </a:lnTo>
                      <a:lnTo>
                        <a:pt x="199" y="522"/>
                      </a:lnTo>
                      <a:lnTo>
                        <a:pt x="198" y="523"/>
                      </a:lnTo>
                      <a:lnTo>
                        <a:pt x="196" y="524"/>
                      </a:lnTo>
                      <a:lnTo>
                        <a:pt x="195" y="525"/>
                      </a:lnTo>
                      <a:lnTo>
                        <a:pt x="195" y="526"/>
                      </a:lnTo>
                      <a:lnTo>
                        <a:pt x="194" y="526"/>
                      </a:lnTo>
                      <a:lnTo>
                        <a:pt x="194" y="527"/>
                      </a:lnTo>
                      <a:lnTo>
                        <a:pt x="193" y="527"/>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91" name="Freeform 24">
                  <a:extLst>
                    <a:ext uri="{FF2B5EF4-FFF2-40B4-BE49-F238E27FC236}">
                      <a16:creationId xmlns:a16="http://schemas.microsoft.com/office/drawing/2014/main" id="{56C59E94-8560-4501-B70F-CB2CA6CFE50E}"/>
                    </a:ext>
                  </a:extLst>
                </p:cNvPr>
                <p:cNvSpPr>
                  <a:spLocks/>
                </p:cNvSpPr>
                <p:nvPr/>
              </p:nvSpPr>
              <p:spPr bwMode="auto">
                <a:xfrm>
                  <a:off x="4505" y="2966"/>
                  <a:ext cx="432" cy="546"/>
                </a:xfrm>
                <a:custGeom>
                  <a:avLst/>
                  <a:gdLst>
                    <a:gd name="T0" fmla="*/ 423 w 432"/>
                    <a:gd name="T1" fmla="*/ 530 h 546"/>
                    <a:gd name="T2" fmla="*/ 410 w 432"/>
                    <a:gd name="T3" fmla="*/ 533 h 546"/>
                    <a:gd name="T4" fmla="*/ 399 w 432"/>
                    <a:gd name="T5" fmla="*/ 532 h 546"/>
                    <a:gd name="T6" fmla="*/ 390 w 432"/>
                    <a:gd name="T7" fmla="*/ 526 h 546"/>
                    <a:gd name="T8" fmla="*/ 381 w 432"/>
                    <a:gd name="T9" fmla="*/ 519 h 546"/>
                    <a:gd name="T10" fmla="*/ 371 w 432"/>
                    <a:gd name="T11" fmla="*/ 525 h 546"/>
                    <a:gd name="T12" fmla="*/ 359 w 432"/>
                    <a:gd name="T13" fmla="*/ 535 h 546"/>
                    <a:gd name="T14" fmla="*/ 348 w 432"/>
                    <a:gd name="T15" fmla="*/ 542 h 546"/>
                    <a:gd name="T16" fmla="*/ 338 w 432"/>
                    <a:gd name="T17" fmla="*/ 538 h 546"/>
                    <a:gd name="T18" fmla="*/ 328 w 432"/>
                    <a:gd name="T19" fmla="*/ 537 h 546"/>
                    <a:gd name="T20" fmla="*/ 322 w 432"/>
                    <a:gd name="T21" fmla="*/ 544 h 546"/>
                    <a:gd name="T22" fmla="*/ 313 w 432"/>
                    <a:gd name="T23" fmla="*/ 544 h 546"/>
                    <a:gd name="T24" fmla="*/ 314 w 432"/>
                    <a:gd name="T25" fmla="*/ 536 h 546"/>
                    <a:gd name="T26" fmla="*/ 304 w 432"/>
                    <a:gd name="T27" fmla="*/ 535 h 546"/>
                    <a:gd name="T28" fmla="*/ 301 w 432"/>
                    <a:gd name="T29" fmla="*/ 544 h 546"/>
                    <a:gd name="T30" fmla="*/ 298 w 432"/>
                    <a:gd name="T31" fmla="*/ 539 h 546"/>
                    <a:gd name="T32" fmla="*/ 293 w 432"/>
                    <a:gd name="T33" fmla="*/ 537 h 546"/>
                    <a:gd name="T34" fmla="*/ 285 w 432"/>
                    <a:gd name="T35" fmla="*/ 541 h 546"/>
                    <a:gd name="T36" fmla="*/ 277 w 432"/>
                    <a:gd name="T37" fmla="*/ 543 h 546"/>
                    <a:gd name="T38" fmla="*/ 272 w 432"/>
                    <a:gd name="T39" fmla="*/ 539 h 546"/>
                    <a:gd name="T40" fmla="*/ 266 w 432"/>
                    <a:gd name="T41" fmla="*/ 543 h 546"/>
                    <a:gd name="T42" fmla="*/ 261 w 432"/>
                    <a:gd name="T43" fmla="*/ 539 h 546"/>
                    <a:gd name="T44" fmla="*/ 255 w 432"/>
                    <a:gd name="T45" fmla="*/ 539 h 546"/>
                    <a:gd name="T46" fmla="*/ 252 w 432"/>
                    <a:gd name="T47" fmla="*/ 534 h 546"/>
                    <a:gd name="T48" fmla="*/ 245 w 432"/>
                    <a:gd name="T49" fmla="*/ 534 h 546"/>
                    <a:gd name="T50" fmla="*/ 236 w 432"/>
                    <a:gd name="T51" fmla="*/ 534 h 546"/>
                    <a:gd name="T52" fmla="*/ 228 w 432"/>
                    <a:gd name="T53" fmla="*/ 538 h 546"/>
                    <a:gd name="T54" fmla="*/ 220 w 432"/>
                    <a:gd name="T55" fmla="*/ 533 h 546"/>
                    <a:gd name="T56" fmla="*/ 211 w 432"/>
                    <a:gd name="T57" fmla="*/ 536 h 546"/>
                    <a:gd name="T58" fmla="*/ 205 w 432"/>
                    <a:gd name="T59" fmla="*/ 532 h 546"/>
                    <a:gd name="T60" fmla="*/ 197 w 432"/>
                    <a:gd name="T61" fmla="*/ 533 h 546"/>
                    <a:gd name="T62" fmla="*/ 195 w 432"/>
                    <a:gd name="T63" fmla="*/ 525 h 546"/>
                    <a:gd name="T64" fmla="*/ 188 w 432"/>
                    <a:gd name="T65" fmla="*/ 524 h 546"/>
                    <a:gd name="T66" fmla="*/ 182 w 432"/>
                    <a:gd name="T67" fmla="*/ 523 h 546"/>
                    <a:gd name="T68" fmla="*/ 175 w 432"/>
                    <a:gd name="T69" fmla="*/ 523 h 546"/>
                    <a:gd name="T70" fmla="*/ 167 w 432"/>
                    <a:gd name="T71" fmla="*/ 524 h 546"/>
                    <a:gd name="T72" fmla="*/ 157 w 432"/>
                    <a:gd name="T73" fmla="*/ 523 h 546"/>
                    <a:gd name="T74" fmla="*/ 152 w 432"/>
                    <a:gd name="T75" fmla="*/ 524 h 546"/>
                    <a:gd name="T76" fmla="*/ 147 w 432"/>
                    <a:gd name="T77" fmla="*/ 517 h 546"/>
                    <a:gd name="T78" fmla="*/ 140 w 432"/>
                    <a:gd name="T79" fmla="*/ 513 h 546"/>
                    <a:gd name="T80" fmla="*/ 131 w 432"/>
                    <a:gd name="T81" fmla="*/ 511 h 546"/>
                    <a:gd name="T82" fmla="*/ 122 w 432"/>
                    <a:gd name="T83" fmla="*/ 508 h 546"/>
                    <a:gd name="T84" fmla="*/ 118 w 432"/>
                    <a:gd name="T85" fmla="*/ 502 h 546"/>
                    <a:gd name="T86" fmla="*/ 116 w 432"/>
                    <a:gd name="T87" fmla="*/ 495 h 546"/>
                    <a:gd name="T88" fmla="*/ 115 w 432"/>
                    <a:gd name="T89" fmla="*/ 490 h 546"/>
                    <a:gd name="T90" fmla="*/ 115 w 432"/>
                    <a:gd name="T91" fmla="*/ 483 h 546"/>
                    <a:gd name="T92" fmla="*/ 117 w 432"/>
                    <a:gd name="T93" fmla="*/ 473 h 546"/>
                    <a:gd name="T94" fmla="*/ 120 w 432"/>
                    <a:gd name="T95" fmla="*/ 464 h 546"/>
                    <a:gd name="T96" fmla="*/ 120 w 432"/>
                    <a:gd name="T97" fmla="*/ 454 h 546"/>
                    <a:gd name="T98" fmla="*/ 123 w 432"/>
                    <a:gd name="T99" fmla="*/ 446 h 546"/>
                    <a:gd name="T100" fmla="*/ 127 w 432"/>
                    <a:gd name="T101" fmla="*/ 437 h 546"/>
                    <a:gd name="T102" fmla="*/ 128 w 432"/>
                    <a:gd name="T103" fmla="*/ 429 h 546"/>
                    <a:gd name="T104" fmla="*/ 124 w 432"/>
                    <a:gd name="T105" fmla="*/ 420 h 546"/>
                    <a:gd name="T106" fmla="*/ 121 w 432"/>
                    <a:gd name="T107" fmla="*/ 412 h 546"/>
                    <a:gd name="T108" fmla="*/ 122 w 432"/>
                    <a:gd name="T109" fmla="*/ 403 h 546"/>
                    <a:gd name="T110" fmla="*/ 127 w 432"/>
                    <a:gd name="T111" fmla="*/ 395 h 546"/>
                    <a:gd name="T112" fmla="*/ 123 w 432"/>
                    <a:gd name="T113" fmla="*/ 386 h 546"/>
                    <a:gd name="T114" fmla="*/ 120 w 432"/>
                    <a:gd name="T115" fmla="*/ 374 h 546"/>
                    <a:gd name="T116" fmla="*/ 20 w 432"/>
                    <a:gd name="T117" fmla="*/ 283 h 546"/>
                    <a:gd name="T118" fmla="*/ 20 w 432"/>
                    <a:gd name="T119" fmla="*/ 242 h 546"/>
                    <a:gd name="T120" fmla="*/ 89 w 432"/>
                    <a:gd name="T121" fmla="*/ 167 h 546"/>
                    <a:gd name="T122" fmla="*/ 122 w 432"/>
                    <a:gd name="T123" fmla="*/ 129 h 546"/>
                    <a:gd name="T124" fmla="*/ 227 w 432"/>
                    <a:gd name="T125" fmla="*/ 14 h 5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2" h="546">
                      <a:moveTo>
                        <a:pt x="432" y="527"/>
                      </a:moveTo>
                      <a:lnTo>
                        <a:pt x="432" y="528"/>
                      </a:lnTo>
                      <a:lnTo>
                        <a:pt x="431" y="529"/>
                      </a:lnTo>
                      <a:lnTo>
                        <a:pt x="430" y="530"/>
                      </a:lnTo>
                      <a:lnTo>
                        <a:pt x="427" y="532"/>
                      </a:lnTo>
                      <a:lnTo>
                        <a:pt x="426" y="532"/>
                      </a:lnTo>
                      <a:lnTo>
                        <a:pt x="426" y="531"/>
                      </a:lnTo>
                      <a:lnTo>
                        <a:pt x="425" y="531"/>
                      </a:lnTo>
                      <a:lnTo>
                        <a:pt x="424" y="530"/>
                      </a:lnTo>
                      <a:lnTo>
                        <a:pt x="423" y="530"/>
                      </a:lnTo>
                      <a:lnTo>
                        <a:pt x="422" y="529"/>
                      </a:lnTo>
                      <a:lnTo>
                        <a:pt x="421" y="529"/>
                      </a:lnTo>
                      <a:lnTo>
                        <a:pt x="419" y="530"/>
                      </a:lnTo>
                      <a:lnTo>
                        <a:pt x="418" y="530"/>
                      </a:lnTo>
                      <a:lnTo>
                        <a:pt x="417" y="531"/>
                      </a:lnTo>
                      <a:lnTo>
                        <a:pt x="415" y="531"/>
                      </a:lnTo>
                      <a:lnTo>
                        <a:pt x="414" y="532"/>
                      </a:lnTo>
                      <a:lnTo>
                        <a:pt x="412" y="533"/>
                      </a:lnTo>
                      <a:lnTo>
                        <a:pt x="411" y="533"/>
                      </a:lnTo>
                      <a:lnTo>
                        <a:pt x="410" y="533"/>
                      </a:lnTo>
                      <a:lnTo>
                        <a:pt x="409" y="534"/>
                      </a:lnTo>
                      <a:lnTo>
                        <a:pt x="408" y="534"/>
                      </a:lnTo>
                      <a:lnTo>
                        <a:pt x="406" y="534"/>
                      </a:lnTo>
                      <a:lnTo>
                        <a:pt x="405" y="534"/>
                      </a:lnTo>
                      <a:lnTo>
                        <a:pt x="404" y="534"/>
                      </a:lnTo>
                      <a:lnTo>
                        <a:pt x="403" y="534"/>
                      </a:lnTo>
                      <a:lnTo>
                        <a:pt x="402" y="533"/>
                      </a:lnTo>
                      <a:lnTo>
                        <a:pt x="401" y="533"/>
                      </a:lnTo>
                      <a:lnTo>
                        <a:pt x="400" y="533"/>
                      </a:lnTo>
                      <a:lnTo>
                        <a:pt x="399" y="532"/>
                      </a:lnTo>
                      <a:lnTo>
                        <a:pt x="398" y="532"/>
                      </a:lnTo>
                      <a:lnTo>
                        <a:pt x="396" y="531"/>
                      </a:lnTo>
                      <a:lnTo>
                        <a:pt x="395" y="530"/>
                      </a:lnTo>
                      <a:lnTo>
                        <a:pt x="394" y="530"/>
                      </a:lnTo>
                      <a:lnTo>
                        <a:pt x="394" y="529"/>
                      </a:lnTo>
                      <a:lnTo>
                        <a:pt x="393" y="529"/>
                      </a:lnTo>
                      <a:lnTo>
                        <a:pt x="392" y="528"/>
                      </a:lnTo>
                      <a:lnTo>
                        <a:pt x="392" y="527"/>
                      </a:lnTo>
                      <a:lnTo>
                        <a:pt x="391" y="527"/>
                      </a:lnTo>
                      <a:lnTo>
                        <a:pt x="390" y="526"/>
                      </a:lnTo>
                      <a:lnTo>
                        <a:pt x="389" y="525"/>
                      </a:lnTo>
                      <a:lnTo>
                        <a:pt x="388" y="525"/>
                      </a:lnTo>
                      <a:lnTo>
                        <a:pt x="388" y="524"/>
                      </a:lnTo>
                      <a:lnTo>
                        <a:pt x="387" y="523"/>
                      </a:lnTo>
                      <a:lnTo>
                        <a:pt x="386" y="522"/>
                      </a:lnTo>
                      <a:lnTo>
                        <a:pt x="385" y="521"/>
                      </a:lnTo>
                      <a:lnTo>
                        <a:pt x="384" y="521"/>
                      </a:lnTo>
                      <a:lnTo>
                        <a:pt x="383" y="519"/>
                      </a:lnTo>
                      <a:lnTo>
                        <a:pt x="382" y="519"/>
                      </a:lnTo>
                      <a:lnTo>
                        <a:pt x="381" y="519"/>
                      </a:lnTo>
                      <a:lnTo>
                        <a:pt x="380" y="519"/>
                      </a:lnTo>
                      <a:lnTo>
                        <a:pt x="379" y="519"/>
                      </a:lnTo>
                      <a:lnTo>
                        <a:pt x="377" y="521"/>
                      </a:lnTo>
                      <a:lnTo>
                        <a:pt x="376" y="521"/>
                      </a:lnTo>
                      <a:lnTo>
                        <a:pt x="376" y="522"/>
                      </a:lnTo>
                      <a:lnTo>
                        <a:pt x="375" y="522"/>
                      </a:lnTo>
                      <a:lnTo>
                        <a:pt x="374" y="523"/>
                      </a:lnTo>
                      <a:lnTo>
                        <a:pt x="373" y="524"/>
                      </a:lnTo>
                      <a:lnTo>
                        <a:pt x="372" y="524"/>
                      </a:lnTo>
                      <a:lnTo>
                        <a:pt x="371" y="525"/>
                      </a:lnTo>
                      <a:lnTo>
                        <a:pt x="370" y="526"/>
                      </a:lnTo>
                      <a:lnTo>
                        <a:pt x="369" y="527"/>
                      </a:lnTo>
                      <a:lnTo>
                        <a:pt x="368" y="527"/>
                      </a:lnTo>
                      <a:lnTo>
                        <a:pt x="368" y="528"/>
                      </a:lnTo>
                      <a:lnTo>
                        <a:pt x="366" y="529"/>
                      </a:lnTo>
                      <a:lnTo>
                        <a:pt x="364" y="530"/>
                      </a:lnTo>
                      <a:lnTo>
                        <a:pt x="362" y="532"/>
                      </a:lnTo>
                      <a:lnTo>
                        <a:pt x="361" y="533"/>
                      </a:lnTo>
                      <a:lnTo>
                        <a:pt x="360" y="534"/>
                      </a:lnTo>
                      <a:lnTo>
                        <a:pt x="359" y="535"/>
                      </a:lnTo>
                      <a:lnTo>
                        <a:pt x="357" y="535"/>
                      </a:lnTo>
                      <a:lnTo>
                        <a:pt x="356" y="536"/>
                      </a:lnTo>
                      <a:lnTo>
                        <a:pt x="355" y="537"/>
                      </a:lnTo>
                      <a:lnTo>
                        <a:pt x="354" y="538"/>
                      </a:lnTo>
                      <a:lnTo>
                        <a:pt x="353" y="539"/>
                      </a:lnTo>
                      <a:lnTo>
                        <a:pt x="352" y="539"/>
                      </a:lnTo>
                      <a:lnTo>
                        <a:pt x="351" y="541"/>
                      </a:lnTo>
                      <a:lnTo>
                        <a:pt x="350" y="541"/>
                      </a:lnTo>
                      <a:lnTo>
                        <a:pt x="349" y="542"/>
                      </a:lnTo>
                      <a:lnTo>
                        <a:pt x="348" y="542"/>
                      </a:lnTo>
                      <a:lnTo>
                        <a:pt x="347" y="542"/>
                      </a:lnTo>
                      <a:lnTo>
                        <a:pt x="346" y="542"/>
                      </a:lnTo>
                      <a:lnTo>
                        <a:pt x="345" y="542"/>
                      </a:lnTo>
                      <a:lnTo>
                        <a:pt x="345" y="541"/>
                      </a:lnTo>
                      <a:lnTo>
                        <a:pt x="344" y="541"/>
                      </a:lnTo>
                      <a:lnTo>
                        <a:pt x="343" y="539"/>
                      </a:lnTo>
                      <a:lnTo>
                        <a:pt x="342" y="539"/>
                      </a:lnTo>
                      <a:lnTo>
                        <a:pt x="341" y="539"/>
                      </a:lnTo>
                      <a:lnTo>
                        <a:pt x="340" y="538"/>
                      </a:lnTo>
                      <a:lnTo>
                        <a:pt x="338" y="538"/>
                      </a:lnTo>
                      <a:lnTo>
                        <a:pt x="337" y="538"/>
                      </a:lnTo>
                      <a:lnTo>
                        <a:pt x="336" y="537"/>
                      </a:lnTo>
                      <a:lnTo>
                        <a:pt x="335" y="537"/>
                      </a:lnTo>
                      <a:lnTo>
                        <a:pt x="334" y="537"/>
                      </a:lnTo>
                      <a:lnTo>
                        <a:pt x="333" y="537"/>
                      </a:lnTo>
                      <a:lnTo>
                        <a:pt x="332" y="537"/>
                      </a:lnTo>
                      <a:lnTo>
                        <a:pt x="331" y="537"/>
                      </a:lnTo>
                      <a:lnTo>
                        <a:pt x="330" y="537"/>
                      </a:lnTo>
                      <a:lnTo>
                        <a:pt x="329" y="537"/>
                      </a:lnTo>
                      <a:lnTo>
                        <a:pt x="328" y="537"/>
                      </a:lnTo>
                      <a:lnTo>
                        <a:pt x="327" y="537"/>
                      </a:lnTo>
                      <a:lnTo>
                        <a:pt x="327" y="538"/>
                      </a:lnTo>
                      <a:lnTo>
                        <a:pt x="326" y="538"/>
                      </a:lnTo>
                      <a:lnTo>
                        <a:pt x="325" y="539"/>
                      </a:lnTo>
                      <a:lnTo>
                        <a:pt x="324" y="541"/>
                      </a:lnTo>
                      <a:lnTo>
                        <a:pt x="324" y="542"/>
                      </a:lnTo>
                      <a:lnTo>
                        <a:pt x="323" y="542"/>
                      </a:lnTo>
                      <a:lnTo>
                        <a:pt x="323" y="543"/>
                      </a:lnTo>
                      <a:lnTo>
                        <a:pt x="323" y="544"/>
                      </a:lnTo>
                      <a:lnTo>
                        <a:pt x="322" y="544"/>
                      </a:lnTo>
                      <a:lnTo>
                        <a:pt x="322" y="545"/>
                      </a:lnTo>
                      <a:lnTo>
                        <a:pt x="321" y="546"/>
                      </a:lnTo>
                      <a:lnTo>
                        <a:pt x="319" y="546"/>
                      </a:lnTo>
                      <a:lnTo>
                        <a:pt x="318" y="546"/>
                      </a:lnTo>
                      <a:lnTo>
                        <a:pt x="317" y="546"/>
                      </a:lnTo>
                      <a:lnTo>
                        <a:pt x="316" y="546"/>
                      </a:lnTo>
                      <a:lnTo>
                        <a:pt x="315" y="545"/>
                      </a:lnTo>
                      <a:lnTo>
                        <a:pt x="314" y="545"/>
                      </a:lnTo>
                      <a:lnTo>
                        <a:pt x="313" y="545"/>
                      </a:lnTo>
                      <a:lnTo>
                        <a:pt x="313" y="544"/>
                      </a:lnTo>
                      <a:lnTo>
                        <a:pt x="312" y="544"/>
                      </a:lnTo>
                      <a:lnTo>
                        <a:pt x="312" y="543"/>
                      </a:lnTo>
                      <a:lnTo>
                        <a:pt x="312" y="542"/>
                      </a:lnTo>
                      <a:lnTo>
                        <a:pt x="312" y="541"/>
                      </a:lnTo>
                      <a:lnTo>
                        <a:pt x="313" y="541"/>
                      </a:lnTo>
                      <a:lnTo>
                        <a:pt x="313" y="539"/>
                      </a:lnTo>
                      <a:lnTo>
                        <a:pt x="313" y="538"/>
                      </a:lnTo>
                      <a:lnTo>
                        <a:pt x="313" y="537"/>
                      </a:lnTo>
                      <a:lnTo>
                        <a:pt x="314" y="537"/>
                      </a:lnTo>
                      <a:lnTo>
                        <a:pt x="314" y="536"/>
                      </a:lnTo>
                      <a:lnTo>
                        <a:pt x="313" y="535"/>
                      </a:lnTo>
                      <a:lnTo>
                        <a:pt x="312" y="535"/>
                      </a:lnTo>
                      <a:lnTo>
                        <a:pt x="311" y="535"/>
                      </a:lnTo>
                      <a:lnTo>
                        <a:pt x="310" y="535"/>
                      </a:lnTo>
                      <a:lnTo>
                        <a:pt x="309" y="535"/>
                      </a:lnTo>
                      <a:lnTo>
                        <a:pt x="308" y="535"/>
                      </a:lnTo>
                      <a:lnTo>
                        <a:pt x="307" y="535"/>
                      </a:lnTo>
                      <a:lnTo>
                        <a:pt x="306" y="535"/>
                      </a:lnTo>
                      <a:lnTo>
                        <a:pt x="305" y="535"/>
                      </a:lnTo>
                      <a:lnTo>
                        <a:pt x="304" y="535"/>
                      </a:lnTo>
                      <a:lnTo>
                        <a:pt x="303" y="535"/>
                      </a:lnTo>
                      <a:lnTo>
                        <a:pt x="302" y="535"/>
                      </a:lnTo>
                      <a:lnTo>
                        <a:pt x="302" y="536"/>
                      </a:lnTo>
                      <a:lnTo>
                        <a:pt x="302" y="537"/>
                      </a:lnTo>
                      <a:lnTo>
                        <a:pt x="302" y="538"/>
                      </a:lnTo>
                      <a:lnTo>
                        <a:pt x="302" y="539"/>
                      </a:lnTo>
                      <a:lnTo>
                        <a:pt x="302" y="541"/>
                      </a:lnTo>
                      <a:lnTo>
                        <a:pt x="301" y="542"/>
                      </a:lnTo>
                      <a:lnTo>
                        <a:pt x="301" y="543"/>
                      </a:lnTo>
                      <a:lnTo>
                        <a:pt x="301" y="544"/>
                      </a:lnTo>
                      <a:lnTo>
                        <a:pt x="299" y="545"/>
                      </a:lnTo>
                      <a:lnTo>
                        <a:pt x="298" y="545"/>
                      </a:lnTo>
                      <a:lnTo>
                        <a:pt x="298" y="546"/>
                      </a:lnTo>
                      <a:lnTo>
                        <a:pt x="297" y="545"/>
                      </a:lnTo>
                      <a:lnTo>
                        <a:pt x="297" y="544"/>
                      </a:lnTo>
                      <a:lnTo>
                        <a:pt x="297" y="543"/>
                      </a:lnTo>
                      <a:lnTo>
                        <a:pt x="297" y="542"/>
                      </a:lnTo>
                      <a:lnTo>
                        <a:pt x="298" y="542"/>
                      </a:lnTo>
                      <a:lnTo>
                        <a:pt x="298" y="541"/>
                      </a:lnTo>
                      <a:lnTo>
                        <a:pt x="298" y="539"/>
                      </a:lnTo>
                      <a:lnTo>
                        <a:pt x="298" y="538"/>
                      </a:lnTo>
                      <a:lnTo>
                        <a:pt x="297" y="538"/>
                      </a:lnTo>
                      <a:lnTo>
                        <a:pt x="297" y="537"/>
                      </a:lnTo>
                      <a:lnTo>
                        <a:pt x="297" y="536"/>
                      </a:lnTo>
                      <a:lnTo>
                        <a:pt x="296" y="536"/>
                      </a:lnTo>
                      <a:lnTo>
                        <a:pt x="296" y="535"/>
                      </a:lnTo>
                      <a:lnTo>
                        <a:pt x="295" y="535"/>
                      </a:lnTo>
                      <a:lnTo>
                        <a:pt x="294" y="535"/>
                      </a:lnTo>
                      <a:lnTo>
                        <a:pt x="293" y="536"/>
                      </a:lnTo>
                      <a:lnTo>
                        <a:pt x="293" y="537"/>
                      </a:lnTo>
                      <a:lnTo>
                        <a:pt x="292" y="538"/>
                      </a:lnTo>
                      <a:lnTo>
                        <a:pt x="292" y="539"/>
                      </a:lnTo>
                      <a:lnTo>
                        <a:pt x="291" y="539"/>
                      </a:lnTo>
                      <a:lnTo>
                        <a:pt x="290" y="539"/>
                      </a:lnTo>
                      <a:lnTo>
                        <a:pt x="289" y="539"/>
                      </a:lnTo>
                      <a:lnTo>
                        <a:pt x="288" y="539"/>
                      </a:lnTo>
                      <a:lnTo>
                        <a:pt x="287" y="538"/>
                      </a:lnTo>
                      <a:lnTo>
                        <a:pt x="286" y="539"/>
                      </a:lnTo>
                      <a:lnTo>
                        <a:pt x="285" y="539"/>
                      </a:lnTo>
                      <a:lnTo>
                        <a:pt x="285" y="541"/>
                      </a:lnTo>
                      <a:lnTo>
                        <a:pt x="284" y="541"/>
                      </a:lnTo>
                      <a:lnTo>
                        <a:pt x="284" y="542"/>
                      </a:lnTo>
                      <a:lnTo>
                        <a:pt x="283" y="542"/>
                      </a:lnTo>
                      <a:lnTo>
                        <a:pt x="283" y="543"/>
                      </a:lnTo>
                      <a:lnTo>
                        <a:pt x="282" y="544"/>
                      </a:lnTo>
                      <a:lnTo>
                        <a:pt x="280" y="544"/>
                      </a:lnTo>
                      <a:lnTo>
                        <a:pt x="279" y="544"/>
                      </a:lnTo>
                      <a:lnTo>
                        <a:pt x="279" y="543"/>
                      </a:lnTo>
                      <a:lnTo>
                        <a:pt x="278" y="543"/>
                      </a:lnTo>
                      <a:lnTo>
                        <a:pt x="277" y="543"/>
                      </a:lnTo>
                      <a:lnTo>
                        <a:pt x="276" y="544"/>
                      </a:lnTo>
                      <a:lnTo>
                        <a:pt x="275" y="545"/>
                      </a:lnTo>
                      <a:lnTo>
                        <a:pt x="274" y="545"/>
                      </a:lnTo>
                      <a:lnTo>
                        <a:pt x="273" y="545"/>
                      </a:lnTo>
                      <a:lnTo>
                        <a:pt x="273" y="544"/>
                      </a:lnTo>
                      <a:lnTo>
                        <a:pt x="272" y="544"/>
                      </a:lnTo>
                      <a:lnTo>
                        <a:pt x="272" y="543"/>
                      </a:lnTo>
                      <a:lnTo>
                        <a:pt x="272" y="542"/>
                      </a:lnTo>
                      <a:lnTo>
                        <a:pt x="272" y="541"/>
                      </a:lnTo>
                      <a:lnTo>
                        <a:pt x="272" y="539"/>
                      </a:lnTo>
                      <a:lnTo>
                        <a:pt x="271" y="539"/>
                      </a:lnTo>
                      <a:lnTo>
                        <a:pt x="271" y="538"/>
                      </a:lnTo>
                      <a:lnTo>
                        <a:pt x="270" y="538"/>
                      </a:lnTo>
                      <a:lnTo>
                        <a:pt x="269" y="538"/>
                      </a:lnTo>
                      <a:lnTo>
                        <a:pt x="268" y="538"/>
                      </a:lnTo>
                      <a:lnTo>
                        <a:pt x="268" y="539"/>
                      </a:lnTo>
                      <a:lnTo>
                        <a:pt x="267" y="539"/>
                      </a:lnTo>
                      <a:lnTo>
                        <a:pt x="267" y="541"/>
                      </a:lnTo>
                      <a:lnTo>
                        <a:pt x="267" y="542"/>
                      </a:lnTo>
                      <a:lnTo>
                        <a:pt x="266" y="543"/>
                      </a:lnTo>
                      <a:lnTo>
                        <a:pt x="266" y="544"/>
                      </a:lnTo>
                      <a:lnTo>
                        <a:pt x="265" y="543"/>
                      </a:lnTo>
                      <a:lnTo>
                        <a:pt x="264" y="542"/>
                      </a:lnTo>
                      <a:lnTo>
                        <a:pt x="264" y="541"/>
                      </a:lnTo>
                      <a:lnTo>
                        <a:pt x="264" y="539"/>
                      </a:lnTo>
                      <a:lnTo>
                        <a:pt x="264" y="538"/>
                      </a:lnTo>
                      <a:lnTo>
                        <a:pt x="264" y="537"/>
                      </a:lnTo>
                      <a:lnTo>
                        <a:pt x="263" y="537"/>
                      </a:lnTo>
                      <a:lnTo>
                        <a:pt x="261" y="538"/>
                      </a:lnTo>
                      <a:lnTo>
                        <a:pt x="261" y="539"/>
                      </a:lnTo>
                      <a:lnTo>
                        <a:pt x="260" y="539"/>
                      </a:lnTo>
                      <a:lnTo>
                        <a:pt x="260" y="541"/>
                      </a:lnTo>
                      <a:lnTo>
                        <a:pt x="260" y="542"/>
                      </a:lnTo>
                      <a:lnTo>
                        <a:pt x="259" y="542"/>
                      </a:lnTo>
                      <a:lnTo>
                        <a:pt x="258" y="542"/>
                      </a:lnTo>
                      <a:lnTo>
                        <a:pt x="257" y="542"/>
                      </a:lnTo>
                      <a:lnTo>
                        <a:pt x="256" y="542"/>
                      </a:lnTo>
                      <a:lnTo>
                        <a:pt x="256" y="541"/>
                      </a:lnTo>
                      <a:lnTo>
                        <a:pt x="255" y="541"/>
                      </a:lnTo>
                      <a:lnTo>
                        <a:pt x="255" y="539"/>
                      </a:lnTo>
                      <a:lnTo>
                        <a:pt x="254" y="539"/>
                      </a:lnTo>
                      <a:lnTo>
                        <a:pt x="254" y="538"/>
                      </a:lnTo>
                      <a:lnTo>
                        <a:pt x="254" y="537"/>
                      </a:lnTo>
                      <a:lnTo>
                        <a:pt x="254" y="536"/>
                      </a:lnTo>
                      <a:lnTo>
                        <a:pt x="254" y="535"/>
                      </a:lnTo>
                      <a:lnTo>
                        <a:pt x="255" y="535"/>
                      </a:lnTo>
                      <a:lnTo>
                        <a:pt x="255" y="534"/>
                      </a:lnTo>
                      <a:lnTo>
                        <a:pt x="254" y="533"/>
                      </a:lnTo>
                      <a:lnTo>
                        <a:pt x="253" y="533"/>
                      </a:lnTo>
                      <a:lnTo>
                        <a:pt x="252" y="534"/>
                      </a:lnTo>
                      <a:lnTo>
                        <a:pt x="251" y="534"/>
                      </a:lnTo>
                      <a:lnTo>
                        <a:pt x="250" y="535"/>
                      </a:lnTo>
                      <a:lnTo>
                        <a:pt x="249" y="535"/>
                      </a:lnTo>
                      <a:lnTo>
                        <a:pt x="249" y="536"/>
                      </a:lnTo>
                      <a:lnTo>
                        <a:pt x="248" y="536"/>
                      </a:lnTo>
                      <a:lnTo>
                        <a:pt x="247" y="536"/>
                      </a:lnTo>
                      <a:lnTo>
                        <a:pt x="246" y="536"/>
                      </a:lnTo>
                      <a:lnTo>
                        <a:pt x="246" y="535"/>
                      </a:lnTo>
                      <a:lnTo>
                        <a:pt x="245" y="535"/>
                      </a:lnTo>
                      <a:lnTo>
                        <a:pt x="245" y="534"/>
                      </a:lnTo>
                      <a:lnTo>
                        <a:pt x="244" y="534"/>
                      </a:lnTo>
                      <a:lnTo>
                        <a:pt x="243" y="533"/>
                      </a:lnTo>
                      <a:lnTo>
                        <a:pt x="241" y="533"/>
                      </a:lnTo>
                      <a:lnTo>
                        <a:pt x="240" y="533"/>
                      </a:lnTo>
                      <a:lnTo>
                        <a:pt x="240" y="534"/>
                      </a:lnTo>
                      <a:lnTo>
                        <a:pt x="239" y="534"/>
                      </a:lnTo>
                      <a:lnTo>
                        <a:pt x="238" y="533"/>
                      </a:lnTo>
                      <a:lnTo>
                        <a:pt x="237" y="533"/>
                      </a:lnTo>
                      <a:lnTo>
                        <a:pt x="237" y="534"/>
                      </a:lnTo>
                      <a:lnTo>
                        <a:pt x="236" y="534"/>
                      </a:lnTo>
                      <a:lnTo>
                        <a:pt x="235" y="535"/>
                      </a:lnTo>
                      <a:lnTo>
                        <a:pt x="235" y="536"/>
                      </a:lnTo>
                      <a:lnTo>
                        <a:pt x="234" y="536"/>
                      </a:lnTo>
                      <a:lnTo>
                        <a:pt x="234" y="537"/>
                      </a:lnTo>
                      <a:lnTo>
                        <a:pt x="233" y="537"/>
                      </a:lnTo>
                      <a:lnTo>
                        <a:pt x="232" y="537"/>
                      </a:lnTo>
                      <a:lnTo>
                        <a:pt x="231" y="537"/>
                      </a:lnTo>
                      <a:lnTo>
                        <a:pt x="230" y="537"/>
                      </a:lnTo>
                      <a:lnTo>
                        <a:pt x="229" y="538"/>
                      </a:lnTo>
                      <a:lnTo>
                        <a:pt x="228" y="538"/>
                      </a:lnTo>
                      <a:lnTo>
                        <a:pt x="227" y="538"/>
                      </a:lnTo>
                      <a:lnTo>
                        <a:pt x="226" y="537"/>
                      </a:lnTo>
                      <a:lnTo>
                        <a:pt x="225" y="537"/>
                      </a:lnTo>
                      <a:lnTo>
                        <a:pt x="224" y="537"/>
                      </a:lnTo>
                      <a:lnTo>
                        <a:pt x="222" y="537"/>
                      </a:lnTo>
                      <a:lnTo>
                        <a:pt x="222" y="536"/>
                      </a:lnTo>
                      <a:lnTo>
                        <a:pt x="222" y="535"/>
                      </a:lnTo>
                      <a:lnTo>
                        <a:pt x="222" y="534"/>
                      </a:lnTo>
                      <a:lnTo>
                        <a:pt x="221" y="533"/>
                      </a:lnTo>
                      <a:lnTo>
                        <a:pt x="220" y="533"/>
                      </a:lnTo>
                      <a:lnTo>
                        <a:pt x="219" y="532"/>
                      </a:lnTo>
                      <a:lnTo>
                        <a:pt x="218" y="532"/>
                      </a:lnTo>
                      <a:lnTo>
                        <a:pt x="217" y="532"/>
                      </a:lnTo>
                      <a:lnTo>
                        <a:pt x="216" y="533"/>
                      </a:lnTo>
                      <a:lnTo>
                        <a:pt x="215" y="534"/>
                      </a:lnTo>
                      <a:lnTo>
                        <a:pt x="214" y="535"/>
                      </a:lnTo>
                      <a:lnTo>
                        <a:pt x="213" y="535"/>
                      </a:lnTo>
                      <a:lnTo>
                        <a:pt x="213" y="536"/>
                      </a:lnTo>
                      <a:lnTo>
                        <a:pt x="212" y="536"/>
                      </a:lnTo>
                      <a:lnTo>
                        <a:pt x="211" y="536"/>
                      </a:lnTo>
                      <a:lnTo>
                        <a:pt x="211" y="535"/>
                      </a:lnTo>
                      <a:lnTo>
                        <a:pt x="210" y="535"/>
                      </a:lnTo>
                      <a:lnTo>
                        <a:pt x="210" y="534"/>
                      </a:lnTo>
                      <a:lnTo>
                        <a:pt x="210" y="533"/>
                      </a:lnTo>
                      <a:lnTo>
                        <a:pt x="209" y="533"/>
                      </a:lnTo>
                      <a:lnTo>
                        <a:pt x="208" y="533"/>
                      </a:lnTo>
                      <a:lnTo>
                        <a:pt x="207" y="533"/>
                      </a:lnTo>
                      <a:lnTo>
                        <a:pt x="207" y="532"/>
                      </a:lnTo>
                      <a:lnTo>
                        <a:pt x="206" y="532"/>
                      </a:lnTo>
                      <a:lnTo>
                        <a:pt x="205" y="532"/>
                      </a:lnTo>
                      <a:lnTo>
                        <a:pt x="205" y="531"/>
                      </a:lnTo>
                      <a:lnTo>
                        <a:pt x="203" y="531"/>
                      </a:lnTo>
                      <a:lnTo>
                        <a:pt x="203" y="530"/>
                      </a:lnTo>
                      <a:lnTo>
                        <a:pt x="202" y="530"/>
                      </a:lnTo>
                      <a:lnTo>
                        <a:pt x="201" y="531"/>
                      </a:lnTo>
                      <a:lnTo>
                        <a:pt x="200" y="531"/>
                      </a:lnTo>
                      <a:lnTo>
                        <a:pt x="199" y="532"/>
                      </a:lnTo>
                      <a:lnTo>
                        <a:pt x="198" y="532"/>
                      </a:lnTo>
                      <a:lnTo>
                        <a:pt x="198" y="533"/>
                      </a:lnTo>
                      <a:lnTo>
                        <a:pt x="197" y="533"/>
                      </a:lnTo>
                      <a:lnTo>
                        <a:pt x="197" y="532"/>
                      </a:lnTo>
                      <a:lnTo>
                        <a:pt x="197" y="531"/>
                      </a:lnTo>
                      <a:lnTo>
                        <a:pt x="198" y="531"/>
                      </a:lnTo>
                      <a:lnTo>
                        <a:pt x="198" y="530"/>
                      </a:lnTo>
                      <a:lnTo>
                        <a:pt x="198" y="529"/>
                      </a:lnTo>
                      <a:lnTo>
                        <a:pt x="198" y="528"/>
                      </a:lnTo>
                      <a:lnTo>
                        <a:pt x="198" y="527"/>
                      </a:lnTo>
                      <a:lnTo>
                        <a:pt x="197" y="526"/>
                      </a:lnTo>
                      <a:lnTo>
                        <a:pt x="196" y="526"/>
                      </a:lnTo>
                      <a:lnTo>
                        <a:pt x="195" y="525"/>
                      </a:lnTo>
                      <a:lnTo>
                        <a:pt x="194" y="525"/>
                      </a:lnTo>
                      <a:lnTo>
                        <a:pt x="194" y="524"/>
                      </a:lnTo>
                      <a:lnTo>
                        <a:pt x="193" y="524"/>
                      </a:lnTo>
                      <a:lnTo>
                        <a:pt x="193" y="523"/>
                      </a:lnTo>
                      <a:lnTo>
                        <a:pt x="192" y="523"/>
                      </a:lnTo>
                      <a:lnTo>
                        <a:pt x="191" y="523"/>
                      </a:lnTo>
                      <a:lnTo>
                        <a:pt x="191" y="524"/>
                      </a:lnTo>
                      <a:lnTo>
                        <a:pt x="190" y="524"/>
                      </a:lnTo>
                      <a:lnTo>
                        <a:pt x="189" y="524"/>
                      </a:lnTo>
                      <a:lnTo>
                        <a:pt x="188" y="524"/>
                      </a:lnTo>
                      <a:lnTo>
                        <a:pt x="188" y="523"/>
                      </a:lnTo>
                      <a:lnTo>
                        <a:pt x="187" y="523"/>
                      </a:lnTo>
                      <a:lnTo>
                        <a:pt x="186" y="523"/>
                      </a:lnTo>
                      <a:lnTo>
                        <a:pt x="185" y="524"/>
                      </a:lnTo>
                      <a:lnTo>
                        <a:pt x="185" y="525"/>
                      </a:lnTo>
                      <a:lnTo>
                        <a:pt x="185" y="526"/>
                      </a:lnTo>
                      <a:lnTo>
                        <a:pt x="183" y="526"/>
                      </a:lnTo>
                      <a:lnTo>
                        <a:pt x="183" y="525"/>
                      </a:lnTo>
                      <a:lnTo>
                        <a:pt x="182" y="524"/>
                      </a:lnTo>
                      <a:lnTo>
                        <a:pt x="182" y="523"/>
                      </a:lnTo>
                      <a:lnTo>
                        <a:pt x="181" y="523"/>
                      </a:lnTo>
                      <a:lnTo>
                        <a:pt x="180" y="524"/>
                      </a:lnTo>
                      <a:lnTo>
                        <a:pt x="179" y="524"/>
                      </a:lnTo>
                      <a:lnTo>
                        <a:pt x="178" y="524"/>
                      </a:lnTo>
                      <a:lnTo>
                        <a:pt x="178" y="523"/>
                      </a:lnTo>
                      <a:lnTo>
                        <a:pt x="177" y="523"/>
                      </a:lnTo>
                      <a:lnTo>
                        <a:pt x="177" y="522"/>
                      </a:lnTo>
                      <a:lnTo>
                        <a:pt x="176" y="522"/>
                      </a:lnTo>
                      <a:lnTo>
                        <a:pt x="175" y="522"/>
                      </a:lnTo>
                      <a:lnTo>
                        <a:pt x="175" y="523"/>
                      </a:lnTo>
                      <a:lnTo>
                        <a:pt x="174" y="523"/>
                      </a:lnTo>
                      <a:lnTo>
                        <a:pt x="173" y="523"/>
                      </a:lnTo>
                      <a:lnTo>
                        <a:pt x="173" y="524"/>
                      </a:lnTo>
                      <a:lnTo>
                        <a:pt x="172" y="524"/>
                      </a:lnTo>
                      <a:lnTo>
                        <a:pt x="171" y="525"/>
                      </a:lnTo>
                      <a:lnTo>
                        <a:pt x="170" y="526"/>
                      </a:lnTo>
                      <a:lnTo>
                        <a:pt x="169" y="525"/>
                      </a:lnTo>
                      <a:lnTo>
                        <a:pt x="168" y="525"/>
                      </a:lnTo>
                      <a:lnTo>
                        <a:pt x="168" y="524"/>
                      </a:lnTo>
                      <a:lnTo>
                        <a:pt x="167" y="524"/>
                      </a:lnTo>
                      <a:lnTo>
                        <a:pt x="166" y="524"/>
                      </a:lnTo>
                      <a:lnTo>
                        <a:pt x="164" y="524"/>
                      </a:lnTo>
                      <a:lnTo>
                        <a:pt x="163" y="524"/>
                      </a:lnTo>
                      <a:lnTo>
                        <a:pt x="162" y="524"/>
                      </a:lnTo>
                      <a:lnTo>
                        <a:pt x="161" y="524"/>
                      </a:lnTo>
                      <a:lnTo>
                        <a:pt x="160" y="524"/>
                      </a:lnTo>
                      <a:lnTo>
                        <a:pt x="159" y="524"/>
                      </a:lnTo>
                      <a:lnTo>
                        <a:pt x="158" y="524"/>
                      </a:lnTo>
                      <a:lnTo>
                        <a:pt x="158" y="523"/>
                      </a:lnTo>
                      <a:lnTo>
                        <a:pt x="157" y="523"/>
                      </a:lnTo>
                      <a:lnTo>
                        <a:pt x="157" y="524"/>
                      </a:lnTo>
                      <a:lnTo>
                        <a:pt x="156" y="524"/>
                      </a:lnTo>
                      <a:lnTo>
                        <a:pt x="156" y="523"/>
                      </a:lnTo>
                      <a:lnTo>
                        <a:pt x="155" y="523"/>
                      </a:lnTo>
                      <a:lnTo>
                        <a:pt x="155" y="524"/>
                      </a:lnTo>
                      <a:lnTo>
                        <a:pt x="155" y="525"/>
                      </a:lnTo>
                      <a:lnTo>
                        <a:pt x="154" y="525"/>
                      </a:lnTo>
                      <a:lnTo>
                        <a:pt x="153" y="525"/>
                      </a:lnTo>
                      <a:lnTo>
                        <a:pt x="152" y="525"/>
                      </a:lnTo>
                      <a:lnTo>
                        <a:pt x="152" y="524"/>
                      </a:lnTo>
                      <a:lnTo>
                        <a:pt x="151" y="524"/>
                      </a:lnTo>
                      <a:lnTo>
                        <a:pt x="151" y="523"/>
                      </a:lnTo>
                      <a:lnTo>
                        <a:pt x="150" y="522"/>
                      </a:lnTo>
                      <a:lnTo>
                        <a:pt x="149" y="522"/>
                      </a:lnTo>
                      <a:lnTo>
                        <a:pt x="149" y="521"/>
                      </a:lnTo>
                      <a:lnTo>
                        <a:pt x="148" y="521"/>
                      </a:lnTo>
                      <a:lnTo>
                        <a:pt x="148" y="519"/>
                      </a:lnTo>
                      <a:lnTo>
                        <a:pt x="148" y="518"/>
                      </a:lnTo>
                      <a:lnTo>
                        <a:pt x="147" y="518"/>
                      </a:lnTo>
                      <a:lnTo>
                        <a:pt x="147" y="517"/>
                      </a:lnTo>
                      <a:lnTo>
                        <a:pt x="145" y="517"/>
                      </a:lnTo>
                      <a:lnTo>
                        <a:pt x="144" y="517"/>
                      </a:lnTo>
                      <a:lnTo>
                        <a:pt x="144" y="516"/>
                      </a:lnTo>
                      <a:lnTo>
                        <a:pt x="143" y="516"/>
                      </a:lnTo>
                      <a:lnTo>
                        <a:pt x="143" y="515"/>
                      </a:lnTo>
                      <a:lnTo>
                        <a:pt x="142" y="515"/>
                      </a:lnTo>
                      <a:lnTo>
                        <a:pt x="142" y="514"/>
                      </a:lnTo>
                      <a:lnTo>
                        <a:pt x="141" y="514"/>
                      </a:lnTo>
                      <a:lnTo>
                        <a:pt x="141" y="513"/>
                      </a:lnTo>
                      <a:lnTo>
                        <a:pt x="140" y="513"/>
                      </a:lnTo>
                      <a:lnTo>
                        <a:pt x="139" y="513"/>
                      </a:lnTo>
                      <a:lnTo>
                        <a:pt x="139" y="512"/>
                      </a:lnTo>
                      <a:lnTo>
                        <a:pt x="138" y="513"/>
                      </a:lnTo>
                      <a:lnTo>
                        <a:pt x="137" y="513"/>
                      </a:lnTo>
                      <a:lnTo>
                        <a:pt x="136" y="512"/>
                      </a:lnTo>
                      <a:lnTo>
                        <a:pt x="135" y="512"/>
                      </a:lnTo>
                      <a:lnTo>
                        <a:pt x="134" y="511"/>
                      </a:lnTo>
                      <a:lnTo>
                        <a:pt x="133" y="511"/>
                      </a:lnTo>
                      <a:lnTo>
                        <a:pt x="132" y="511"/>
                      </a:lnTo>
                      <a:lnTo>
                        <a:pt x="131" y="511"/>
                      </a:lnTo>
                      <a:lnTo>
                        <a:pt x="130" y="511"/>
                      </a:lnTo>
                      <a:lnTo>
                        <a:pt x="129" y="511"/>
                      </a:lnTo>
                      <a:lnTo>
                        <a:pt x="128" y="511"/>
                      </a:lnTo>
                      <a:lnTo>
                        <a:pt x="127" y="510"/>
                      </a:lnTo>
                      <a:lnTo>
                        <a:pt x="125" y="510"/>
                      </a:lnTo>
                      <a:lnTo>
                        <a:pt x="125" y="509"/>
                      </a:lnTo>
                      <a:lnTo>
                        <a:pt x="124" y="509"/>
                      </a:lnTo>
                      <a:lnTo>
                        <a:pt x="123" y="509"/>
                      </a:lnTo>
                      <a:lnTo>
                        <a:pt x="122" y="509"/>
                      </a:lnTo>
                      <a:lnTo>
                        <a:pt x="122" y="508"/>
                      </a:lnTo>
                      <a:lnTo>
                        <a:pt x="121" y="508"/>
                      </a:lnTo>
                      <a:lnTo>
                        <a:pt x="120" y="508"/>
                      </a:lnTo>
                      <a:lnTo>
                        <a:pt x="119" y="508"/>
                      </a:lnTo>
                      <a:lnTo>
                        <a:pt x="118" y="508"/>
                      </a:lnTo>
                      <a:lnTo>
                        <a:pt x="118" y="507"/>
                      </a:lnTo>
                      <a:lnTo>
                        <a:pt x="118" y="506"/>
                      </a:lnTo>
                      <a:lnTo>
                        <a:pt x="118" y="505"/>
                      </a:lnTo>
                      <a:lnTo>
                        <a:pt x="118" y="504"/>
                      </a:lnTo>
                      <a:lnTo>
                        <a:pt x="118" y="503"/>
                      </a:lnTo>
                      <a:lnTo>
                        <a:pt x="118" y="502"/>
                      </a:lnTo>
                      <a:lnTo>
                        <a:pt x="118" y="500"/>
                      </a:lnTo>
                      <a:lnTo>
                        <a:pt x="118" y="499"/>
                      </a:lnTo>
                      <a:lnTo>
                        <a:pt x="117" y="499"/>
                      </a:lnTo>
                      <a:lnTo>
                        <a:pt x="117" y="498"/>
                      </a:lnTo>
                      <a:lnTo>
                        <a:pt x="117" y="497"/>
                      </a:lnTo>
                      <a:lnTo>
                        <a:pt x="116" y="497"/>
                      </a:lnTo>
                      <a:lnTo>
                        <a:pt x="116" y="496"/>
                      </a:lnTo>
                      <a:lnTo>
                        <a:pt x="115" y="496"/>
                      </a:lnTo>
                      <a:lnTo>
                        <a:pt x="116" y="496"/>
                      </a:lnTo>
                      <a:lnTo>
                        <a:pt x="116" y="495"/>
                      </a:lnTo>
                      <a:lnTo>
                        <a:pt x="116" y="494"/>
                      </a:lnTo>
                      <a:lnTo>
                        <a:pt x="115" y="494"/>
                      </a:lnTo>
                      <a:lnTo>
                        <a:pt x="115" y="493"/>
                      </a:lnTo>
                      <a:lnTo>
                        <a:pt x="116" y="493"/>
                      </a:lnTo>
                      <a:lnTo>
                        <a:pt x="116" y="492"/>
                      </a:lnTo>
                      <a:lnTo>
                        <a:pt x="115" y="492"/>
                      </a:lnTo>
                      <a:lnTo>
                        <a:pt x="115" y="491"/>
                      </a:lnTo>
                      <a:lnTo>
                        <a:pt x="116" y="491"/>
                      </a:lnTo>
                      <a:lnTo>
                        <a:pt x="116" y="490"/>
                      </a:lnTo>
                      <a:lnTo>
                        <a:pt x="115" y="490"/>
                      </a:lnTo>
                      <a:lnTo>
                        <a:pt x="116" y="490"/>
                      </a:lnTo>
                      <a:lnTo>
                        <a:pt x="115" y="489"/>
                      </a:lnTo>
                      <a:lnTo>
                        <a:pt x="115" y="488"/>
                      </a:lnTo>
                      <a:lnTo>
                        <a:pt x="116" y="488"/>
                      </a:lnTo>
                      <a:lnTo>
                        <a:pt x="116" y="487"/>
                      </a:lnTo>
                      <a:lnTo>
                        <a:pt x="115" y="487"/>
                      </a:lnTo>
                      <a:lnTo>
                        <a:pt x="115" y="486"/>
                      </a:lnTo>
                      <a:lnTo>
                        <a:pt x="115" y="485"/>
                      </a:lnTo>
                      <a:lnTo>
                        <a:pt x="115" y="484"/>
                      </a:lnTo>
                      <a:lnTo>
                        <a:pt x="115" y="483"/>
                      </a:lnTo>
                      <a:lnTo>
                        <a:pt x="115" y="482"/>
                      </a:lnTo>
                      <a:lnTo>
                        <a:pt x="116" y="482"/>
                      </a:lnTo>
                      <a:lnTo>
                        <a:pt x="116" y="480"/>
                      </a:lnTo>
                      <a:lnTo>
                        <a:pt x="116" y="479"/>
                      </a:lnTo>
                      <a:lnTo>
                        <a:pt x="116" y="478"/>
                      </a:lnTo>
                      <a:lnTo>
                        <a:pt x="116" y="477"/>
                      </a:lnTo>
                      <a:lnTo>
                        <a:pt x="116" y="476"/>
                      </a:lnTo>
                      <a:lnTo>
                        <a:pt x="116" y="475"/>
                      </a:lnTo>
                      <a:lnTo>
                        <a:pt x="116" y="474"/>
                      </a:lnTo>
                      <a:lnTo>
                        <a:pt x="117" y="473"/>
                      </a:lnTo>
                      <a:lnTo>
                        <a:pt x="117" y="472"/>
                      </a:lnTo>
                      <a:lnTo>
                        <a:pt x="117" y="471"/>
                      </a:lnTo>
                      <a:lnTo>
                        <a:pt x="118" y="470"/>
                      </a:lnTo>
                      <a:lnTo>
                        <a:pt x="118" y="469"/>
                      </a:lnTo>
                      <a:lnTo>
                        <a:pt x="118" y="468"/>
                      </a:lnTo>
                      <a:lnTo>
                        <a:pt x="118" y="467"/>
                      </a:lnTo>
                      <a:lnTo>
                        <a:pt x="119" y="466"/>
                      </a:lnTo>
                      <a:lnTo>
                        <a:pt x="119" y="465"/>
                      </a:lnTo>
                      <a:lnTo>
                        <a:pt x="119" y="464"/>
                      </a:lnTo>
                      <a:lnTo>
                        <a:pt x="120" y="464"/>
                      </a:lnTo>
                      <a:lnTo>
                        <a:pt x="120" y="463"/>
                      </a:lnTo>
                      <a:lnTo>
                        <a:pt x="120" y="461"/>
                      </a:lnTo>
                      <a:lnTo>
                        <a:pt x="120" y="460"/>
                      </a:lnTo>
                      <a:lnTo>
                        <a:pt x="120" y="459"/>
                      </a:lnTo>
                      <a:lnTo>
                        <a:pt x="120" y="458"/>
                      </a:lnTo>
                      <a:lnTo>
                        <a:pt x="120" y="457"/>
                      </a:lnTo>
                      <a:lnTo>
                        <a:pt x="120" y="456"/>
                      </a:lnTo>
                      <a:lnTo>
                        <a:pt x="119" y="456"/>
                      </a:lnTo>
                      <a:lnTo>
                        <a:pt x="120" y="455"/>
                      </a:lnTo>
                      <a:lnTo>
                        <a:pt x="120" y="454"/>
                      </a:lnTo>
                      <a:lnTo>
                        <a:pt x="120" y="453"/>
                      </a:lnTo>
                      <a:lnTo>
                        <a:pt x="121" y="452"/>
                      </a:lnTo>
                      <a:lnTo>
                        <a:pt x="121" y="451"/>
                      </a:lnTo>
                      <a:lnTo>
                        <a:pt x="121" y="450"/>
                      </a:lnTo>
                      <a:lnTo>
                        <a:pt x="122" y="450"/>
                      </a:lnTo>
                      <a:lnTo>
                        <a:pt x="122" y="449"/>
                      </a:lnTo>
                      <a:lnTo>
                        <a:pt x="122" y="448"/>
                      </a:lnTo>
                      <a:lnTo>
                        <a:pt x="123" y="448"/>
                      </a:lnTo>
                      <a:lnTo>
                        <a:pt x="123" y="447"/>
                      </a:lnTo>
                      <a:lnTo>
                        <a:pt x="123" y="446"/>
                      </a:lnTo>
                      <a:lnTo>
                        <a:pt x="124" y="445"/>
                      </a:lnTo>
                      <a:lnTo>
                        <a:pt x="124" y="444"/>
                      </a:lnTo>
                      <a:lnTo>
                        <a:pt x="125" y="444"/>
                      </a:lnTo>
                      <a:lnTo>
                        <a:pt x="125" y="442"/>
                      </a:lnTo>
                      <a:lnTo>
                        <a:pt x="125" y="441"/>
                      </a:lnTo>
                      <a:lnTo>
                        <a:pt x="125" y="440"/>
                      </a:lnTo>
                      <a:lnTo>
                        <a:pt x="127" y="440"/>
                      </a:lnTo>
                      <a:lnTo>
                        <a:pt x="127" y="439"/>
                      </a:lnTo>
                      <a:lnTo>
                        <a:pt x="127" y="438"/>
                      </a:lnTo>
                      <a:lnTo>
                        <a:pt x="127" y="437"/>
                      </a:lnTo>
                      <a:lnTo>
                        <a:pt x="127" y="436"/>
                      </a:lnTo>
                      <a:lnTo>
                        <a:pt x="128" y="435"/>
                      </a:lnTo>
                      <a:lnTo>
                        <a:pt x="128" y="434"/>
                      </a:lnTo>
                      <a:lnTo>
                        <a:pt x="128" y="433"/>
                      </a:lnTo>
                      <a:lnTo>
                        <a:pt x="127" y="433"/>
                      </a:lnTo>
                      <a:lnTo>
                        <a:pt x="127" y="432"/>
                      </a:lnTo>
                      <a:lnTo>
                        <a:pt x="128" y="432"/>
                      </a:lnTo>
                      <a:lnTo>
                        <a:pt x="128" y="431"/>
                      </a:lnTo>
                      <a:lnTo>
                        <a:pt x="128" y="430"/>
                      </a:lnTo>
                      <a:lnTo>
                        <a:pt x="128" y="429"/>
                      </a:lnTo>
                      <a:lnTo>
                        <a:pt x="128" y="428"/>
                      </a:lnTo>
                      <a:lnTo>
                        <a:pt x="127" y="428"/>
                      </a:lnTo>
                      <a:lnTo>
                        <a:pt x="127" y="427"/>
                      </a:lnTo>
                      <a:lnTo>
                        <a:pt x="127" y="426"/>
                      </a:lnTo>
                      <a:lnTo>
                        <a:pt x="125" y="425"/>
                      </a:lnTo>
                      <a:lnTo>
                        <a:pt x="125" y="424"/>
                      </a:lnTo>
                      <a:lnTo>
                        <a:pt x="125" y="422"/>
                      </a:lnTo>
                      <a:lnTo>
                        <a:pt x="124" y="422"/>
                      </a:lnTo>
                      <a:lnTo>
                        <a:pt x="124" y="421"/>
                      </a:lnTo>
                      <a:lnTo>
                        <a:pt x="124" y="420"/>
                      </a:lnTo>
                      <a:lnTo>
                        <a:pt x="123" y="420"/>
                      </a:lnTo>
                      <a:lnTo>
                        <a:pt x="123" y="419"/>
                      </a:lnTo>
                      <a:lnTo>
                        <a:pt x="123" y="418"/>
                      </a:lnTo>
                      <a:lnTo>
                        <a:pt x="122" y="417"/>
                      </a:lnTo>
                      <a:lnTo>
                        <a:pt x="122" y="416"/>
                      </a:lnTo>
                      <a:lnTo>
                        <a:pt x="122" y="415"/>
                      </a:lnTo>
                      <a:lnTo>
                        <a:pt x="121" y="415"/>
                      </a:lnTo>
                      <a:lnTo>
                        <a:pt x="121" y="414"/>
                      </a:lnTo>
                      <a:lnTo>
                        <a:pt x="121" y="413"/>
                      </a:lnTo>
                      <a:lnTo>
                        <a:pt x="121" y="412"/>
                      </a:lnTo>
                      <a:lnTo>
                        <a:pt x="121" y="411"/>
                      </a:lnTo>
                      <a:lnTo>
                        <a:pt x="122" y="411"/>
                      </a:lnTo>
                      <a:lnTo>
                        <a:pt x="122" y="410"/>
                      </a:lnTo>
                      <a:lnTo>
                        <a:pt x="121" y="409"/>
                      </a:lnTo>
                      <a:lnTo>
                        <a:pt x="121" y="408"/>
                      </a:lnTo>
                      <a:lnTo>
                        <a:pt x="121" y="407"/>
                      </a:lnTo>
                      <a:lnTo>
                        <a:pt x="121" y="406"/>
                      </a:lnTo>
                      <a:lnTo>
                        <a:pt x="122" y="406"/>
                      </a:lnTo>
                      <a:lnTo>
                        <a:pt x="122" y="405"/>
                      </a:lnTo>
                      <a:lnTo>
                        <a:pt x="122" y="403"/>
                      </a:lnTo>
                      <a:lnTo>
                        <a:pt x="123" y="403"/>
                      </a:lnTo>
                      <a:lnTo>
                        <a:pt x="123" y="402"/>
                      </a:lnTo>
                      <a:lnTo>
                        <a:pt x="124" y="401"/>
                      </a:lnTo>
                      <a:lnTo>
                        <a:pt x="125" y="400"/>
                      </a:lnTo>
                      <a:lnTo>
                        <a:pt x="125" y="399"/>
                      </a:lnTo>
                      <a:lnTo>
                        <a:pt x="125" y="398"/>
                      </a:lnTo>
                      <a:lnTo>
                        <a:pt x="127" y="398"/>
                      </a:lnTo>
                      <a:lnTo>
                        <a:pt x="127" y="397"/>
                      </a:lnTo>
                      <a:lnTo>
                        <a:pt x="127" y="396"/>
                      </a:lnTo>
                      <a:lnTo>
                        <a:pt x="127" y="395"/>
                      </a:lnTo>
                      <a:lnTo>
                        <a:pt x="127" y="394"/>
                      </a:lnTo>
                      <a:lnTo>
                        <a:pt x="127" y="393"/>
                      </a:lnTo>
                      <a:lnTo>
                        <a:pt x="127" y="392"/>
                      </a:lnTo>
                      <a:lnTo>
                        <a:pt x="127" y="391"/>
                      </a:lnTo>
                      <a:lnTo>
                        <a:pt x="127" y="390"/>
                      </a:lnTo>
                      <a:lnTo>
                        <a:pt x="127" y="389"/>
                      </a:lnTo>
                      <a:lnTo>
                        <a:pt x="125" y="388"/>
                      </a:lnTo>
                      <a:lnTo>
                        <a:pt x="124" y="387"/>
                      </a:lnTo>
                      <a:lnTo>
                        <a:pt x="124" y="386"/>
                      </a:lnTo>
                      <a:lnTo>
                        <a:pt x="123" y="386"/>
                      </a:lnTo>
                      <a:lnTo>
                        <a:pt x="123" y="385"/>
                      </a:lnTo>
                      <a:lnTo>
                        <a:pt x="123" y="383"/>
                      </a:lnTo>
                      <a:lnTo>
                        <a:pt x="122" y="382"/>
                      </a:lnTo>
                      <a:lnTo>
                        <a:pt x="122" y="381"/>
                      </a:lnTo>
                      <a:lnTo>
                        <a:pt x="122" y="380"/>
                      </a:lnTo>
                      <a:lnTo>
                        <a:pt x="122" y="379"/>
                      </a:lnTo>
                      <a:lnTo>
                        <a:pt x="122" y="378"/>
                      </a:lnTo>
                      <a:lnTo>
                        <a:pt x="123" y="378"/>
                      </a:lnTo>
                      <a:lnTo>
                        <a:pt x="123" y="377"/>
                      </a:lnTo>
                      <a:lnTo>
                        <a:pt x="120" y="374"/>
                      </a:lnTo>
                      <a:lnTo>
                        <a:pt x="115" y="370"/>
                      </a:lnTo>
                      <a:lnTo>
                        <a:pt x="111" y="366"/>
                      </a:lnTo>
                      <a:lnTo>
                        <a:pt x="105" y="361"/>
                      </a:lnTo>
                      <a:lnTo>
                        <a:pt x="97" y="353"/>
                      </a:lnTo>
                      <a:lnTo>
                        <a:pt x="92" y="349"/>
                      </a:lnTo>
                      <a:lnTo>
                        <a:pt x="85" y="342"/>
                      </a:lnTo>
                      <a:lnTo>
                        <a:pt x="78" y="336"/>
                      </a:lnTo>
                      <a:lnTo>
                        <a:pt x="67" y="327"/>
                      </a:lnTo>
                      <a:lnTo>
                        <a:pt x="47" y="308"/>
                      </a:lnTo>
                      <a:lnTo>
                        <a:pt x="20" y="283"/>
                      </a:lnTo>
                      <a:lnTo>
                        <a:pt x="19" y="283"/>
                      </a:lnTo>
                      <a:lnTo>
                        <a:pt x="17" y="280"/>
                      </a:lnTo>
                      <a:lnTo>
                        <a:pt x="13" y="277"/>
                      </a:lnTo>
                      <a:lnTo>
                        <a:pt x="11" y="275"/>
                      </a:lnTo>
                      <a:lnTo>
                        <a:pt x="6" y="271"/>
                      </a:lnTo>
                      <a:lnTo>
                        <a:pt x="5" y="270"/>
                      </a:lnTo>
                      <a:lnTo>
                        <a:pt x="0" y="265"/>
                      </a:lnTo>
                      <a:lnTo>
                        <a:pt x="5" y="259"/>
                      </a:lnTo>
                      <a:lnTo>
                        <a:pt x="12" y="252"/>
                      </a:lnTo>
                      <a:lnTo>
                        <a:pt x="20" y="242"/>
                      </a:lnTo>
                      <a:lnTo>
                        <a:pt x="34" y="227"/>
                      </a:lnTo>
                      <a:lnTo>
                        <a:pt x="42" y="219"/>
                      </a:lnTo>
                      <a:lnTo>
                        <a:pt x="46" y="214"/>
                      </a:lnTo>
                      <a:lnTo>
                        <a:pt x="50" y="211"/>
                      </a:lnTo>
                      <a:lnTo>
                        <a:pt x="57" y="202"/>
                      </a:lnTo>
                      <a:lnTo>
                        <a:pt x="65" y="193"/>
                      </a:lnTo>
                      <a:lnTo>
                        <a:pt x="72" y="186"/>
                      </a:lnTo>
                      <a:lnTo>
                        <a:pt x="75" y="183"/>
                      </a:lnTo>
                      <a:lnTo>
                        <a:pt x="83" y="174"/>
                      </a:lnTo>
                      <a:lnTo>
                        <a:pt x="89" y="167"/>
                      </a:lnTo>
                      <a:lnTo>
                        <a:pt x="97" y="158"/>
                      </a:lnTo>
                      <a:lnTo>
                        <a:pt x="100" y="155"/>
                      </a:lnTo>
                      <a:lnTo>
                        <a:pt x="104" y="149"/>
                      </a:lnTo>
                      <a:lnTo>
                        <a:pt x="106" y="147"/>
                      </a:lnTo>
                      <a:lnTo>
                        <a:pt x="108" y="146"/>
                      </a:lnTo>
                      <a:lnTo>
                        <a:pt x="110" y="144"/>
                      </a:lnTo>
                      <a:lnTo>
                        <a:pt x="114" y="140"/>
                      </a:lnTo>
                      <a:lnTo>
                        <a:pt x="118" y="135"/>
                      </a:lnTo>
                      <a:lnTo>
                        <a:pt x="121" y="130"/>
                      </a:lnTo>
                      <a:lnTo>
                        <a:pt x="122" y="129"/>
                      </a:lnTo>
                      <a:lnTo>
                        <a:pt x="125" y="126"/>
                      </a:lnTo>
                      <a:lnTo>
                        <a:pt x="133" y="118"/>
                      </a:lnTo>
                      <a:lnTo>
                        <a:pt x="144" y="105"/>
                      </a:lnTo>
                      <a:lnTo>
                        <a:pt x="153" y="96"/>
                      </a:lnTo>
                      <a:lnTo>
                        <a:pt x="169" y="79"/>
                      </a:lnTo>
                      <a:lnTo>
                        <a:pt x="178" y="68"/>
                      </a:lnTo>
                      <a:lnTo>
                        <a:pt x="182" y="63"/>
                      </a:lnTo>
                      <a:lnTo>
                        <a:pt x="187" y="59"/>
                      </a:lnTo>
                      <a:lnTo>
                        <a:pt x="205" y="39"/>
                      </a:lnTo>
                      <a:lnTo>
                        <a:pt x="227" y="14"/>
                      </a:lnTo>
                      <a:lnTo>
                        <a:pt x="228" y="13"/>
                      </a:lnTo>
                      <a:lnTo>
                        <a:pt x="230" y="10"/>
                      </a:lnTo>
                      <a:lnTo>
                        <a:pt x="234" y="7"/>
                      </a:lnTo>
                      <a:lnTo>
                        <a:pt x="237" y="3"/>
                      </a:lnTo>
                      <a:lnTo>
                        <a:pt x="239" y="0"/>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grpSp>
            <p:nvGrpSpPr>
              <p:cNvPr id="59" name="Group 25">
                <a:extLst>
                  <a:ext uri="{FF2B5EF4-FFF2-40B4-BE49-F238E27FC236}">
                    <a16:creationId xmlns:a16="http://schemas.microsoft.com/office/drawing/2014/main" id="{C1745795-4828-4AE1-8508-A783063D977E}"/>
                  </a:ext>
                </a:extLst>
              </p:cNvPr>
              <p:cNvGrpSpPr>
                <a:grpSpLocks/>
              </p:cNvGrpSpPr>
              <p:nvPr/>
            </p:nvGrpSpPr>
            <p:grpSpPr bwMode="auto">
              <a:xfrm>
                <a:off x="4615" y="3564"/>
                <a:ext cx="412" cy="489"/>
                <a:chOff x="4519" y="3468"/>
                <a:chExt cx="412" cy="489"/>
              </a:xfrm>
            </p:grpSpPr>
            <p:sp>
              <p:nvSpPr>
                <p:cNvPr id="87" name="Freeform 26">
                  <a:extLst>
                    <a:ext uri="{FF2B5EF4-FFF2-40B4-BE49-F238E27FC236}">
                      <a16:creationId xmlns:a16="http://schemas.microsoft.com/office/drawing/2014/main" id="{A8C2DF33-E27E-4A04-BF41-6CCB85156FF6}"/>
                    </a:ext>
                  </a:extLst>
                </p:cNvPr>
                <p:cNvSpPr>
                  <a:spLocks/>
                </p:cNvSpPr>
                <p:nvPr/>
              </p:nvSpPr>
              <p:spPr bwMode="auto">
                <a:xfrm>
                  <a:off x="4820" y="3485"/>
                  <a:ext cx="111" cy="124"/>
                </a:xfrm>
                <a:custGeom>
                  <a:avLst/>
                  <a:gdLst>
                    <a:gd name="T0" fmla="*/ 72 w 111"/>
                    <a:gd name="T1" fmla="*/ 5 h 124"/>
                    <a:gd name="T2" fmla="*/ 76 w 111"/>
                    <a:gd name="T3" fmla="*/ 9 h 124"/>
                    <a:gd name="T4" fmla="*/ 82 w 111"/>
                    <a:gd name="T5" fmla="*/ 13 h 124"/>
                    <a:gd name="T6" fmla="*/ 88 w 111"/>
                    <a:gd name="T7" fmla="*/ 15 h 124"/>
                    <a:gd name="T8" fmla="*/ 95 w 111"/>
                    <a:gd name="T9" fmla="*/ 14 h 124"/>
                    <a:gd name="T10" fmla="*/ 103 w 111"/>
                    <a:gd name="T11" fmla="*/ 11 h 124"/>
                    <a:gd name="T12" fmla="*/ 110 w 111"/>
                    <a:gd name="T13" fmla="*/ 12 h 124"/>
                    <a:gd name="T14" fmla="*/ 101 w 111"/>
                    <a:gd name="T15" fmla="*/ 22 h 124"/>
                    <a:gd name="T16" fmla="*/ 98 w 111"/>
                    <a:gd name="T17" fmla="*/ 27 h 124"/>
                    <a:gd name="T18" fmla="*/ 96 w 111"/>
                    <a:gd name="T19" fmla="*/ 31 h 124"/>
                    <a:gd name="T20" fmla="*/ 93 w 111"/>
                    <a:gd name="T21" fmla="*/ 34 h 124"/>
                    <a:gd name="T22" fmla="*/ 91 w 111"/>
                    <a:gd name="T23" fmla="*/ 38 h 124"/>
                    <a:gd name="T24" fmla="*/ 88 w 111"/>
                    <a:gd name="T25" fmla="*/ 42 h 124"/>
                    <a:gd name="T26" fmla="*/ 83 w 111"/>
                    <a:gd name="T27" fmla="*/ 44 h 124"/>
                    <a:gd name="T28" fmla="*/ 78 w 111"/>
                    <a:gd name="T29" fmla="*/ 46 h 124"/>
                    <a:gd name="T30" fmla="*/ 74 w 111"/>
                    <a:gd name="T31" fmla="*/ 48 h 124"/>
                    <a:gd name="T32" fmla="*/ 69 w 111"/>
                    <a:gd name="T33" fmla="*/ 51 h 124"/>
                    <a:gd name="T34" fmla="*/ 64 w 111"/>
                    <a:gd name="T35" fmla="*/ 54 h 124"/>
                    <a:gd name="T36" fmla="*/ 60 w 111"/>
                    <a:gd name="T37" fmla="*/ 58 h 124"/>
                    <a:gd name="T38" fmla="*/ 57 w 111"/>
                    <a:gd name="T39" fmla="*/ 62 h 124"/>
                    <a:gd name="T40" fmla="*/ 54 w 111"/>
                    <a:gd name="T41" fmla="*/ 65 h 124"/>
                    <a:gd name="T42" fmla="*/ 51 w 111"/>
                    <a:gd name="T43" fmla="*/ 68 h 124"/>
                    <a:gd name="T44" fmla="*/ 47 w 111"/>
                    <a:gd name="T45" fmla="*/ 72 h 124"/>
                    <a:gd name="T46" fmla="*/ 44 w 111"/>
                    <a:gd name="T47" fmla="*/ 76 h 124"/>
                    <a:gd name="T48" fmla="*/ 40 w 111"/>
                    <a:gd name="T49" fmla="*/ 81 h 124"/>
                    <a:gd name="T50" fmla="*/ 37 w 111"/>
                    <a:gd name="T51" fmla="*/ 84 h 124"/>
                    <a:gd name="T52" fmla="*/ 34 w 111"/>
                    <a:gd name="T53" fmla="*/ 87 h 124"/>
                    <a:gd name="T54" fmla="*/ 31 w 111"/>
                    <a:gd name="T55" fmla="*/ 91 h 124"/>
                    <a:gd name="T56" fmla="*/ 29 w 111"/>
                    <a:gd name="T57" fmla="*/ 95 h 124"/>
                    <a:gd name="T58" fmla="*/ 26 w 111"/>
                    <a:gd name="T59" fmla="*/ 100 h 124"/>
                    <a:gd name="T60" fmla="*/ 22 w 111"/>
                    <a:gd name="T61" fmla="*/ 105 h 124"/>
                    <a:gd name="T62" fmla="*/ 19 w 111"/>
                    <a:gd name="T63" fmla="*/ 108 h 124"/>
                    <a:gd name="T64" fmla="*/ 17 w 111"/>
                    <a:gd name="T65" fmla="*/ 112 h 124"/>
                    <a:gd name="T66" fmla="*/ 15 w 111"/>
                    <a:gd name="T67" fmla="*/ 116 h 124"/>
                    <a:gd name="T68" fmla="*/ 12 w 111"/>
                    <a:gd name="T69" fmla="*/ 120 h 124"/>
                    <a:gd name="T70" fmla="*/ 10 w 111"/>
                    <a:gd name="T71" fmla="*/ 124 h 124"/>
                    <a:gd name="T72" fmla="*/ 7 w 111"/>
                    <a:gd name="T73" fmla="*/ 121 h 124"/>
                    <a:gd name="T74" fmla="*/ 7 w 111"/>
                    <a:gd name="T75" fmla="*/ 116 h 124"/>
                    <a:gd name="T76" fmla="*/ 0 w 111"/>
                    <a:gd name="T77" fmla="*/ 116 h 124"/>
                    <a:gd name="T78" fmla="*/ 0 w 111"/>
                    <a:gd name="T79" fmla="*/ 110 h 124"/>
                    <a:gd name="T80" fmla="*/ 0 w 111"/>
                    <a:gd name="T81" fmla="*/ 104 h 124"/>
                    <a:gd name="T82" fmla="*/ 5 w 111"/>
                    <a:gd name="T83" fmla="*/ 102 h 124"/>
                    <a:gd name="T84" fmla="*/ 8 w 111"/>
                    <a:gd name="T85" fmla="*/ 97 h 124"/>
                    <a:gd name="T86" fmla="*/ 8 w 111"/>
                    <a:gd name="T87" fmla="*/ 92 h 124"/>
                    <a:gd name="T88" fmla="*/ 8 w 111"/>
                    <a:gd name="T89" fmla="*/ 88 h 124"/>
                    <a:gd name="T90" fmla="*/ 13 w 111"/>
                    <a:gd name="T91" fmla="*/ 86 h 124"/>
                    <a:gd name="T92" fmla="*/ 16 w 111"/>
                    <a:gd name="T93" fmla="*/ 83 h 124"/>
                    <a:gd name="T94" fmla="*/ 21 w 111"/>
                    <a:gd name="T95" fmla="*/ 83 h 124"/>
                    <a:gd name="T96" fmla="*/ 26 w 111"/>
                    <a:gd name="T97" fmla="*/ 81 h 124"/>
                    <a:gd name="T98" fmla="*/ 28 w 111"/>
                    <a:gd name="T99" fmla="*/ 75 h 124"/>
                    <a:gd name="T100" fmla="*/ 27 w 111"/>
                    <a:gd name="T101" fmla="*/ 71 h 124"/>
                    <a:gd name="T102" fmla="*/ 28 w 111"/>
                    <a:gd name="T103" fmla="*/ 66 h 124"/>
                    <a:gd name="T104" fmla="*/ 29 w 111"/>
                    <a:gd name="T105" fmla="*/ 61 h 124"/>
                    <a:gd name="T106" fmla="*/ 32 w 111"/>
                    <a:gd name="T107" fmla="*/ 54 h 124"/>
                    <a:gd name="T108" fmla="*/ 36 w 111"/>
                    <a:gd name="T109" fmla="*/ 46 h 124"/>
                    <a:gd name="T110" fmla="*/ 39 w 111"/>
                    <a:gd name="T111" fmla="*/ 39 h 124"/>
                    <a:gd name="T112" fmla="*/ 41 w 111"/>
                    <a:gd name="T113" fmla="*/ 34 h 124"/>
                    <a:gd name="T114" fmla="*/ 44 w 111"/>
                    <a:gd name="T115" fmla="*/ 27 h 124"/>
                    <a:gd name="T116" fmla="*/ 47 w 111"/>
                    <a:gd name="T117" fmla="*/ 19 h 124"/>
                    <a:gd name="T118" fmla="*/ 49 w 111"/>
                    <a:gd name="T119" fmla="*/ 14 h 124"/>
                    <a:gd name="T120" fmla="*/ 52 w 111"/>
                    <a:gd name="T121" fmla="*/ 9 h 124"/>
                    <a:gd name="T122" fmla="*/ 57 w 111"/>
                    <a:gd name="T123" fmla="*/ 5 h 124"/>
                    <a:gd name="T124" fmla="*/ 63 w 111"/>
                    <a:gd name="T125" fmla="*/ 0 h 1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1" h="124">
                      <a:moveTo>
                        <a:pt x="67" y="0"/>
                      </a:moveTo>
                      <a:lnTo>
                        <a:pt x="68" y="2"/>
                      </a:lnTo>
                      <a:lnTo>
                        <a:pt x="69" y="2"/>
                      </a:lnTo>
                      <a:lnTo>
                        <a:pt x="70" y="3"/>
                      </a:lnTo>
                      <a:lnTo>
                        <a:pt x="71" y="4"/>
                      </a:lnTo>
                      <a:lnTo>
                        <a:pt x="72" y="5"/>
                      </a:lnTo>
                      <a:lnTo>
                        <a:pt x="72" y="6"/>
                      </a:lnTo>
                      <a:lnTo>
                        <a:pt x="73" y="6"/>
                      </a:lnTo>
                      <a:lnTo>
                        <a:pt x="74" y="7"/>
                      </a:lnTo>
                      <a:lnTo>
                        <a:pt x="75" y="8"/>
                      </a:lnTo>
                      <a:lnTo>
                        <a:pt x="76" y="8"/>
                      </a:lnTo>
                      <a:lnTo>
                        <a:pt x="76" y="9"/>
                      </a:lnTo>
                      <a:lnTo>
                        <a:pt x="77" y="10"/>
                      </a:lnTo>
                      <a:lnTo>
                        <a:pt x="78" y="10"/>
                      </a:lnTo>
                      <a:lnTo>
                        <a:pt x="78" y="11"/>
                      </a:lnTo>
                      <a:lnTo>
                        <a:pt x="79" y="11"/>
                      </a:lnTo>
                      <a:lnTo>
                        <a:pt x="80" y="12"/>
                      </a:lnTo>
                      <a:lnTo>
                        <a:pt x="82" y="13"/>
                      </a:lnTo>
                      <a:lnTo>
                        <a:pt x="83" y="13"/>
                      </a:lnTo>
                      <a:lnTo>
                        <a:pt x="84" y="14"/>
                      </a:lnTo>
                      <a:lnTo>
                        <a:pt x="85" y="14"/>
                      </a:lnTo>
                      <a:lnTo>
                        <a:pt x="86" y="14"/>
                      </a:lnTo>
                      <a:lnTo>
                        <a:pt x="87" y="15"/>
                      </a:lnTo>
                      <a:lnTo>
                        <a:pt x="88" y="15"/>
                      </a:lnTo>
                      <a:lnTo>
                        <a:pt x="89" y="15"/>
                      </a:lnTo>
                      <a:lnTo>
                        <a:pt x="90" y="15"/>
                      </a:lnTo>
                      <a:lnTo>
                        <a:pt x="92" y="15"/>
                      </a:lnTo>
                      <a:lnTo>
                        <a:pt x="93" y="15"/>
                      </a:lnTo>
                      <a:lnTo>
                        <a:pt x="94" y="14"/>
                      </a:lnTo>
                      <a:lnTo>
                        <a:pt x="95" y="14"/>
                      </a:lnTo>
                      <a:lnTo>
                        <a:pt x="96" y="14"/>
                      </a:lnTo>
                      <a:lnTo>
                        <a:pt x="98" y="13"/>
                      </a:lnTo>
                      <a:lnTo>
                        <a:pt x="99" y="12"/>
                      </a:lnTo>
                      <a:lnTo>
                        <a:pt x="101" y="12"/>
                      </a:lnTo>
                      <a:lnTo>
                        <a:pt x="102" y="11"/>
                      </a:lnTo>
                      <a:lnTo>
                        <a:pt x="103" y="11"/>
                      </a:lnTo>
                      <a:lnTo>
                        <a:pt x="105" y="10"/>
                      </a:lnTo>
                      <a:lnTo>
                        <a:pt x="106" y="10"/>
                      </a:lnTo>
                      <a:lnTo>
                        <a:pt x="107" y="11"/>
                      </a:lnTo>
                      <a:lnTo>
                        <a:pt x="108" y="11"/>
                      </a:lnTo>
                      <a:lnTo>
                        <a:pt x="109" y="12"/>
                      </a:lnTo>
                      <a:lnTo>
                        <a:pt x="110" y="12"/>
                      </a:lnTo>
                      <a:lnTo>
                        <a:pt x="110" y="13"/>
                      </a:lnTo>
                      <a:lnTo>
                        <a:pt x="111" y="13"/>
                      </a:lnTo>
                      <a:lnTo>
                        <a:pt x="109" y="14"/>
                      </a:lnTo>
                      <a:lnTo>
                        <a:pt x="106" y="17"/>
                      </a:lnTo>
                      <a:lnTo>
                        <a:pt x="103" y="19"/>
                      </a:lnTo>
                      <a:lnTo>
                        <a:pt x="101" y="22"/>
                      </a:lnTo>
                      <a:lnTo>
                        <a:pt x="99" y="23"/>
                      </a:lnTo>
                      <a:lnTo>
                        <a:pt x="99" y="24"/>
                      </a:lnTo>
                      <a:lnTo>
                        <a:pt x="99" y="25"/>
                      </a:lnTo>
                      <a:lnTo>
                        <a:pt x="99" y="26"/>
                      </a:lnTo>
                      <a:lnTo>
                        <a:pt x="98" y="26"/>
                      </a:lnTo>
                      <a:lnTo>
                        <a:pt x="98" y="27"/>
                      </a:lnTo>
                      <a:lnTo>
                        <a:pt x="98" y="28"/>
                      </a:lnTo>
                      <a:lnTo>
                        <a:pt x="98" y="29"/>
                      </a:lnTo>
                      <a:lnTo>
                        <a:pt x="98" y="30"/>
                      </a:lnTo>
                      <a:lnTo>
                        <a:pt x="97" y="30"/>
                      </a:lnTo>
                      <a:lnTo>
                        <a:pt x="97" y="31"/>
                      </a:lnTo>
                      <a:lnTo>
                        <a:pt x="96" y="31"/>
                      </a:lnTo>
                      <a:lnTo>
                        <a:pt x="96" y="32"/>
                      </a:lnTo>
                      <a:lnTo>
                        <a:pt x="95" y="32"/>
                      </a:lnTo>
                      <a:lnTo>
                        <a:pt x="95" y="33"/>
                      </a:lnTo>
                      <a:lnTo>
                        <a:pt x="94" y="33"/>
                      </a:lnTo>
                      <a:lnTo>
                        <a:pt x="94" y="34"/>
                      </a:lnTo>
                      <a:lnTo>
                        <a:pt x="93" y="34"/>
                      </a:lnTo>
                      <a:lnTo>
                        <a:pt x="93" y="35"/>
                      </a:lnTo>
                      <a:lnTo>
                        <a:pt x="93" y="36"/>
                      </a:lnTo>
                      <a:lnTo>
                        <a:pt x="92" y="36"/>
                      </a:lnTo>
                      <a:lnTo>
                        <a:pt x="92" y="37"/>
                      </a:lnTo>
                      <a:lnTo>
                        <a:pt x="91" y="37"/>
                      </a:lnTo>
                      <a:lnTo>
                        <a:pt x="91" y="38"/>
                      </a:lnTo>
                      <a:lnTo>
                        <a:pt x="90" y="38"/>
                      </a:lnTo>
                      <a:lnTo>
                        <a:pt x="90" y="39"/>
                      </a:lnTo>
                      <a:lnTo>
                        <a:pt x="89" y="39"/>
                      </a:lnTo>
                      <a:lnTo>
                        <a:pt x="89" y="41"/>
                      </a:lnTo>
                      <a:lnTo>
                        <a:pt x="88" y="41"/>
                      </a:lnTo>
                      <a:lnTo>
                        <a:pt x="88" y="42"/>
                      </a:lnTo>
                      <a:lnTo>
                        <a:pt x="87" y="42"/>
                      </a:lnTo>
                      <a:lnTo>
                        <a:pt x="86" y="42"/>
                      </a:lnTo>
                      <a:lnTo>
                        <a:pt x="85" y="43"/>
                      </a:lnTo>
                      <a:lnTo>
                        <a:pt x="84" y="43"/>
                      </a:lnTo>
                      <a:lnTo>
                        <a:pt x="83" y="43"/>
                      </a:lnTo>
                      <a:lnTo>
                        <a:pt x="83" y="44"/>
                      </a:lnTo>
                      <a:lnTo>
                        <a:pt x="82" y="44"/>
                      </a:lnTo>
                      <a:lnTo>
                        <a:pt x="82" y="45"/>
                      </a:lnTo>
                      <a:lnTo>
                        <a:pt x="80" y="45"/>
                      </a:lnTo>
                      <a:lnTo>
                        <a:pt x="79" y="45"/>
                      </a:lnTo>
                      <a:lnTo>
                        <a:pt x="78" y="45"/>
                      </a:lnTo>
                      <a:lnTo>
                        <a:pt x="78" y="46"/>
                      </a:lnTo>
                      <a:lnTo>
                        <a:pt x="77" y="46"/>
                      </a:lnTo>
                      <a:lnTo>
                        <a:pt x="76" y="46"/>
                      </a:lnTo>
                      <a:lnTo>
                        <a:pt x="76" y="47"/>
                      </a:lnTo>
                      <a:lnTo>
                        <a:pt x="75" y="47"/>
                      </a:lnTo>
                      <a:lnTo>
                        <a:pt x="74" y="47"/>
                      </a:lnTo>
                      <a:lnTo>
                        <a:pt x="74" y="48"/>
                      </a:lnTo>
                      <a:lnTo>
                        <a:pt x="73" y="48"/>
                      </a:lnTo>
                      <a:lnTo>
                        <a:pt x="72" y="49"/>
                      </a:lnTo>
                      <a:lnTo>
                        <a:pt x="71" y="49"/>
                      </a:lnTo>
                      <a:lnTo>
                        <a:pt x="71" y="50"/>
                      </a:lnTo>
                      <a:lnTo>
                        <a:pt x="70" y="50"/>
                      </a:lnTo>
                      <a:lnTo>
                        <a:pt x="69" y="51"/>
                      </a:lnTo>
                      <a:lnTo>
                        <a:pt x="68" y="51"/>
                      </a:lnTo>
                      <a:lnTo>
                        <a:pt x="67" y="52"/>
                      </a:lnTo>
                      <a:lnTo>
                        <a:pt x="66" y="53"/>
                      </a:lnTo>
                      <a:lnTo>
                        <a:pt x="65" y="53"/>
                      </a:lnTo>
                      <a:lnTo>
                        <a:pt x="65" y="54"/>
                      </a:lnTo>
                      <a:lnTo>
                        <a:pt x="64" y="54"/>
                      </a:lnTo>
                      <a:lnTo>
                        <a:pt x="64" y="55"/>
                      </a:lnTo>
                      <a:lnTo>
                        <a:pt x="63" y="56"/>
                      </a:lnTo>
                      <a:lnTo>
                        <a:pt x="61" y="56"/>
                      </a:lnTo>
                      <a:lnTo>
                        <a:pt x="61" y="57"/>
                      </a:lnTo>
                      <a:lnTo>
                        <a:pt x="60" y="57"/>
                      </a:lnTo>
                      <a:lnTo>
                        <a:pt x="60" y="58"/>
                      </a:lnTo>
                      <a:lnTo>
                        <a:pt x="59" y="58"/>
                      </a:lnTo>
                      <a:lnTo>
                        <a:pt x="59" y="59"/>
                      </a:lnTo>
                      <a:lnTo>
                        <a:pt x="58" y="59"/>
                      </a:lnTo>
                      <a:lnTo>
                        <a:pt x="58" y="61"/>
                      </a:lnTo>
                      <a:lnTo>
                        <a:pt x="57" y="61"/>
                      </a:lnTo>
                      <a:lnTo>
                        <a:pt x="57" y="62"/>
                      </a:lnTo>
                      <a:lnTo>
                        <a:pt x="56" y="62"/>
                      </a:lnTo>
                      <a:lnTo>
                        <a:pt x="56" y="63"/>
                      </a:lnTo>
                      <a:lnTo>
                        <a:pt x="55" y="63"/>
                      </a:lnTo>
                      <a:lnTo>
                        <a:pt x="55" y="64"/>
                      </a:lnTo>
                      <a:lnTo>
                        <a:pt x="54" y="64"/>
                      </a:lnTo>
                      <a:lnTo>
                        <a:pt x="54" y="65"/>
                      </a:lnTo>
                      <a:lnTo>
                        <a:pt x="53" y="65"/>
                      </a:lnTo>
                      <a:lnTo>
                        <a:pt x="53" y="66"/>
                      </a:lnTo>
                      <a:lnTo>
                        <a:pt x="52" y="66"/>
                      </a:lnTo>
                      <a:lnTo>
                        <a:pt x="52" y="67"/>
                      </a:lnTo>
                      <a:lnTo>
                        <a:pt x="51" y="67"/>
                      </a:lnTo>
                      <a:lnTo>
                        <a:pt x="51" y="68"/>
                      </a:lnTo>
                      <a:lnTo>
                        <a:pt x="50" y="69"/>
                      </a:lnTo>
                      <a:lnTo>
                        <a:pt x="49" y="70"/>
                      </a:lnTo>
                      <a:lnTo>
                        <a:pt x="49" y="71"/>
                      </a:lnTo>
                      <a:lnTo>
                        <a:pt x="48" y="71"/>
                      </a:lnTo>
                      <a:lnTo>
                        <a:pt x="48" y="72"/>
                      </a:lnTo>
                      <a:lnTo>
                        <a:pt x="47" y="72"/>
                      </a:lnTo>
                      <a:lnTo>
                        <a:pt x="47" y="73"/>
                      </a:lnTo>
                      <a:lnTo>
                        <a:pt x="46" y="73"/>
                      </a:lnTo>
                      <a:lnTo>
                        <a:pt x="46" y="74"/>
                      </a:lnTo>
                      <a:lnTo>
                        <a:pt x="45" y="74"/>
                      </a:lnTo>
                      <a:lnTo>
                        <a:pt x="45" y="75"/>
                      </a:lnTo>
                      <a:lnTo>
                        <a:pt x="44" y="76"/>
                      </a:lnTo>
                      <a:lnTo>
                        <a:pt x="43" y="76"/>
                      </a:lnTo>
                      <a:lnTo>
                        <a:pt x="43" y="77"/>
                      </a:lnTo>
                      <a:lnTo>
                        <a:pt x="41" y="78"/>
                      </a:lnTo>
                      <a:lnTo>
                        <a:pt x="41" y="80"/>
                      </a:lnTo>
                      <a:lnTo>
                        <a:pt x="40" y="80"/>
                      </a:lnTo>
                      <a:lnTo>
                        <a:pt x="40" y="81"/>
                      </a:lnTo>
                      <a:lnTo>
                        <a:pt x="39" y="81"/>
                      </a:lnTo>
                      <a:lnTo>
                        <a:pt x="39" y="82"/>
                      </a:lnTo>
                      <a:lnTo>
                        <a:pt x="38" y="82"/>
                      </a:lnTo>
                      <a:lnTo>
                        <a:pt x="38" y="83"/>
                      </a:lnTo>
                      <a:lnTo>
                        <a:pt x="37" y="83"/>
                      </a:lnTo>
                      <a:lnTo>
                        <a:pt x="37" y="84"/>
                      </a:lnTo>
                      <a:lnTo>
                        <a:pt x="36" y="84"/>
                      </a:lnTo>
                      <a:lnTo>
                        <a:pt x="36" y="85"/>
                      </a:lnTo>
                      <a:lnTo>
                        <a:pt x="36" y="86"/>
                      </a:lnTo>
                      <a:lnTo>
                        <a:pt x="35" y="86"/>
                      </a:lnTo>
                      <a:lnTo>
                        <a:pt x="35" y="87"/>
                      </a:lnTo>
                      <a:lnTo>
                        <a:pt x="34" y="87"/>
                      </a:lnTo>
                      <a:lnTo>
                        <a:pt x="34" y="88"/>
                      </a:lnTo>
                      <a:lnTo>
                        <a:pt x="33" y="88"/>
                      </a:lnTo>
                      <a:lnTo>
                        <a:pt x="33" y="89"/>
                      </a:lnTo>
                      <a:lnTo>
                        <a:pt x="32" y="90"/>
                      </a:lnTo>
                      <a:lnTo>
                        <a:pt x="32" y="91"/>
                      </a:lnTo>
                      <a:lnTo>
                        <a:pt x="31" y="91"/>
                      </a:lnTo>
                      <a:lnTo>
                        <a:pt x="31" y="92"/>
                      </a:lnTo>
                      <a:lnTo>
                        <a:pt x="31" y="93"/>
                      </a:lnTo>
                      <a:lnTo>
                        <a:pt x="30" y="93"/>
                      </a:lnTo>
                      <a:lnTo>
                        <a:pt x="30" y="94"/>
                      </a:lnTo>
                      <a:lnTo>
                        <a:pt x="29" y="94"/>
                      </a:lnTo>
                      <a:lnTo>
                        <a:pt x="29" y="95"/>
                      </a:lnTo>
                      <a:lnTo>
                        <a:pt x="28" y="95"/>
                      </a:lnTo>
                      <a:lnTo>
                        <a:pt x="28" y="96"/>
                      </a:lnTo>
                      <a:lnTo>
                        <a:pt x="27" y="97"/>
                      </a:lnTo>
                      <a:lnTo>
                        <a:pt x="27" y="98"/>
                      </a:lnTo>
                      <a:lnTo>
                        <a:pt x="26" y="98"/>
                      </a:lnTo>
                      <a:lnTo>
                        <a:pt x="26" y="100"/>
                      </a:lnTo>
                      <a:lnTo>
                        <a:pt x="25" y="101"/>
                      </a:lnTo>
                      <a:lnTo>
                        <a:pt x="25" y="102"/>
                      </a:lnTo>
                      <a:lnTo>
                        <a:pt x="24" y="102"/>
                      </a:lnTo>
                      <a:lnTo>
                        <a:pt x="24" y="103"/>
                      </a:lnTo>
                      <a:lnTo>
                        <a:pt x="22" y="104"/>
                      </a:lnTo>
                      <a:lnTo>
                        <a:pt x="22" y="105"/>
                      </a:lnTo>
                      <a:lnTo>
                        <a:pt x="21" y="105"/>
                      </a:lnTo>
                      <a:lnTo>
                        <a:pt x="21" y="106"/>
                      </a:lnTo>
                      <a:lnTo>
                        <a:pt x="21" y="107"/>
                      </a:lnTo>
                      <a:lnTo>
                        <a:pt x="20" y="107"/>
                      </a:lnTo>
                      <a:lnTo>
                        <a:pt x="20" y="108"/>
                      </a:lnTo>
                      <a:lnTo>
                        <a:pt x="19" y="108"/>
                      </a:lnTo>
                      <a:lnTo>
                        <a:pt x="19" y="109"/>
                      </a:lnTo>
                      <a:lnTo>
                        <a:pt x="19" y="110"/>
                      </a:lnTo>
                      <a:lnTo>
                        <a:pt x="18" y="110"/>
                      </a:lnTo>
                      <a:lnTo>
                        <a:pt x="18" y="111"/>
                      </a:lnTo>
                      <a:lnTo>
                        <a:pt x="18" y="112"/>
                      </a:lnTo>
                      <a:lnTo>
                        <a:pt x="17" y="112"/>
                      </a:lnTo>
                      <a:lnTo>
                        <a:pt x="17" y="113"/>
                      </a:lnTo>
                      <a:lnTo>
                        <a:pt x="16" y="113"/>
                      </a:lnTo>
                      <a:lnTo>
                        <a:pt x="16" y="114"/>
                      </a:lnTo>
                      <a:lnTo>
                        <a:pt x="16" y="115"/>
                      </a:lnTo>
                      <a:lnTo>
                        <a:pt x="15" y="115"/>
                      </a:lnTo>
                      <a:lnTo>
                        <a:pt x="15" y="116"/>
                      </a:lnTo>
                      <a:lnTo>
                        <a:pt x="14" y="116"/>
                      </a:lnTo>
                      <a:lnTo>
                        <a:pt x="14" y="117"/>
                      </a:lnTo>
                      <a:lnTo>
                        <a:pt x="14" y="119"/>
                      </a:lnTo>
                      <a:lnTo>
                        <a:pt x="13" y="119"/>
                      </a:lnTo>
                      <a:lnTo>
                        <a:pt x="13" y="120"/>
                      </a:lnTo>
                      <a:lnTo>
                        <a:pt x="12" y="120"/>
                      </a:lnTo>
                      <a:lnTo>
                        <a:pt x="12" y="121"/>
                      </a:lnTo>
                      <a:lnTo>
                        <a:pt x="12" y="122"/>
                      </a:lnTo>
                      <a:lnTo>
                        <a:pt x="11" y="122"/>
                      </a:lnTo>
                      <a:lnTo>
                        <a:pt x="11" y="123"/>
                      </a:lnTo>
                      <a:lnTo>
                        <a:pt x="10" y="123"/>
                      </a:lnTo>
                      <a:lnTo>
                        <a:pt x="10" y="124"/>
                      </a:lnTo>
                      <a:lnTo>
                        <a:pt x="9" y="124"/>
                      </a:lnTo>
                      <a:lnTo>
                        <a:pt x="8" y="124"/>
                      </a:lnTo>
                      <a:lnTo>
                        <a:pt x="7" y="123"/>
                      </a:lnTo>
                      <a:lnTo>
                        <a:pt x="6" y="123"/>
                      </a:lnTo>
                      <a:lnTo>
                        <a:pt x="7" y="122"/>
                      </a:lnTo>
                      <a:lnTo>
                        <a:pt x="7" y="121"/>
                      </a:lnTo>
                      <a:lnTo>
                        <a:pt x="7" y="120"/>
                      </a:lnTo>
                      <a:lnTo>
                        <a:pt x="8" y="120"/>
                      </a:lnTo>
                      <a:lnTo>
                        <a:pt x="8" y="119"/>
                      </a:lnTo>
                      <a:lnTo>
                        <a:pt x="8" y="117"/>
                      </a:lnTo>
                      <a:lnTo>
                        <a:pt x="7" y="117"/>
                      </a:lnTo>
                      <a:lnTo>
                        <a:pt x="7" y="116"/>
                      </a:lnTo>
                      <a:lnTo>
                        <a:pt x="6" y="116"/>
                      </a:lnTo>
                      <a:lnTo>
                        <a:pt x="5" y="116"/>
                      </a:lnTo>
                      <a:lnTo>
                        <a:pt x="3" y="116"/>
                      </a:lnTo>
                      <a:lnTo>
                        <a:pt x="2" y="116"/>
                      </a:lnTo>
                      <a:lnTo>
                        <a:pt x="1" y="116"/>
                      </a:lnTo>
                      <a:lnTo>
                        <a:pt x="0" y="116"/>
                      </a:lnTo>
                      <a:lnTo>
                        <a:pt x="0" y="115"/>
                      </a:lnTo>
                      <a:lnTo>
                        <a:pt x="0" y="114"/>
                      </a:lnTo>
                      <a:lnTo>
                        <a:pt x="0" y="113"/>
                      </a:lnTo>
                      <a:lnTo>
                        <a:pt x="0" y="112"/>
                      </a:lnTo>
                      <a:lnTo>
                        <a:pt x="0" y="111"/>
                      </a:lnTo>
                      <a:lnTo>
                        <a:pt x="0" y="110"/>
                      </a:lnTo>
                      <a:lnTo>
                        <a:pt x="0" y="109"/>
                      </a:lnTo>
                      <a:lnTo>
                        <a:pt x="0" y="108"/>
                      </a:lnTo>
                      <a:lnTo>
                        <a:pt x="0" y="107"/>
                      </a:lnTo>
                      <a:lnTo>
                        <a:pt x="0" y="106"/>
                      </a:lnTo>
                      <a:lnTo>
                        <a:pt x="0" y="105"/>
                      </a:lnTo>
                      <a:lnTo>
                        <a:pt x="0" y="104"/>
                      </a:lnTo>
                      <a:lnTo>
                        <a:pt x="0" y="103"/>
                      </a:lnTo>
                      <a:lnTo>
                        <a:pt x="1" y="103"/>
                      </a:lnTo>
                      <a:lnTo>
                        <a:pt x="2" y="103"/>
                      </a:lnTo>
                      <a:lnTo>
                        <a:pt x="2" y="102"/>
                      </a:lnTo>
                      <a:lnTo>
                        <a:pt x="3" y="102"/>
                      </a:lnTo>
                      <a:lnTo>
                        <a:pt x="5" y="102"/>
                      </a:lnTo>
                      <a:lnTo>
                        <a:pt x="6" y="102"/>
                      </a:lnTo>
                      <a:lnTo>
                        <a:pt x="7" y="102"/>
                      </a:lnTo>
                      <a:lnTo>
                        <a:pt x="7" y="101"/>
                      </a:lnTo>
                      <a:lnTo>
                        <a:pt x="7" y="100"/>
                      </a:lnTo>
                      <a:lnTo>
                        <a:pt x="8" y="98"/>
                      </a:lnTo>
                      <a:lnTo>
                        <a:pt x="8" y="97"/>
                      </a:lnTo>
                      <a:lnTo>
                        <a:pt x="8" y="96"/>
                      </a:lnTo>
                      <a:lnTo>
                        <a:pt x="9" y="96"/>
                      </a:lnTo>
                      <a:lnTo>
                        <a:pt x="9" y="95"/>
                      </a:lnTo>
                      <a:lnTo>
                        <a:pt x="8" y="94"/>
                      </a:lnTo>
                      <a:lnTo>
                        <a:pt x="8" y="93"/>
                      </a:lnTo>
                      <a:lnTo>
                        <a:pt x="8" y="92"/>
                      </a:lnTo>
                      <a:lnTo>
                        <a:pt x="7" y="92"/>
                      </a:lnTo>
                      <a:lnTo>
                        <a:pt x="7" y="91"/>
                      </a:lnTo>
                      <a:lnTo>
                        <a:pt x="7" y="90"/>
                      </a:lnTo>
                      <a:lnTo>
                        <a:pt x="7" y="89"/>
                      </a:lnTo>
                      <a:lnTo>
                        <a:pt x="8" y="89"/>
                      </a:lnTo>
                      <a:lnTo>
                        <a:pt x="8" y="88"/>
                      </a:lnTo>
                      <a:lnTo>
                        <a:pt x="9" y="87"/>
                      </a:lnTo>
                      <a:lnTo>
                        <a:pt x="10" y="87"/>
                      </a:lnTo>
                      <a:lnTo>
                        <a:pt x="11" y="87"/>
                      </a:lnTo>
                      <a:lnTo>
                        <a:pt x="12" y="87"/>
                      </a:lnTo>
                      <a:lnTo>
                        <a:pt x="12" y="86"/>
                      </a:lnTo>
                      <a:lnTo>
                        <a:pt x="13" y="86"/>
                      </a:lnTo>
                      <a:lnTo>
                        <a:pt x="13" y="85"/>
                      </a:lnTo>
                      <a:lnTo>
                        <a:pt x="14" y="85"/>
                      </a:lnTo>
                      <a:lnTo>
                        <a:pt x="14" y="84"/>
                      </a:lnTo>
                      <a:lnTo>
                        <a:pt x="15" y="84"/>
                      </a:lnTo>
                      <a:lnTo>
                        <a:pt x="15" y="83"/>
                      </a:lnTo>
                      <a:lnTo>
                        <a:pt x="16" y="83"/>
                      </a:lnTo>
                      <a:lnTo>
                        <a:pt x="17" y="83"/>
                      </a:lnTo>
                      <a:lnTo>
                        <a:pt x="18" y="83"/>
                      </a:lnTo>
                      <a:lnTo>
                        <a:pt x="18" y="84"/>
                      </a:lnTo>
                      <a:lnTo>
                        <a:pt x="19" y="84"/>
                      </a:lnTo>
                      <a:lnTo>
                        <a:pt x="20" y="83"/>
                      </a:lnTo>
                      <a:lnTo>
                        <a:pt x="21" y="83"/>
                      </a:lnTo>
                      <a:lnTo>
                        <a:pt x="22" y="83"/>
                      </a:lnTo>
                      <a:lnTo>
                        <a:pt x="24" y="83"/>
                      </a:lnTo>
                      <a:lnTo>
                        <a:pt x="24" y="82"/>
                      </a:lnTo>
                      <a:lnTo>
                        <a:pt x="25" y="82"/>
                      </a:lnTo>
                      <a:lnTo>
                        <a:pt x="25" y="81"/>
                      </a:lnTo>
                      <a:lnTo>
                        <a:pt x="26" y="81"/>
                      </a:lnTo>
                      <a:lnTo>
                        <a:pt x="26" y="80"/>
                      </a:lnTo>
                      <a:lnTo>
                        <a:pt x="27" y="78"/>
                      </a:lnTo>
                      <a:lnTo>
                        <a:pt x="27" y="77"/>
                      </a:lnTo>
                      <a:lnTo>
                        <a:pt x="27" y="76"/>
                      </a:lnTo>
                      <a:lnTo>
                        <a:pt x="28" y="76"/>
                      </a:lnTo>
                      <a:lnTo>
                        <a:pt x="28" y="75"/>
                      </a:lnTo>
                      <a:lnTo>
                        <a:pt x="27" y="75"/>
                      </a:lnTo>
                      <a:lnTo>
                        <a:pt x="27" y="74"/>
                      </a:lnTo>
                      <a:lnTo>
                        <a:pt x="27" y="73"/>
                      </a:lnTo>
                      <a:lnTo>
                        <a:pt x="26" y="73"/>
                      </a:lnTo>
                      <a:lnTo>
                        <a:pt x="26" y="72"/>
                      </a:lnTo>
                      <a:lnTo>
                        <a:pt x="27" y="71"/>
                      </a:lnTo>
                      <a:lnTo>
                        <a:pt x="27" y="70"/>
                      </a:lnTo>
                      <a:lnTo>
                        <a:pt x="28" y="70"/>
                      </a:lnTo>
                      <a:lnTo>
                        <a:pt x="28" y="69"/>
                      </a:lnTo>
                      <a:lnTo>
                        <a:pt x="28" y="68"/>
                      </a:lnTo>
                      <a:lnTo>
                        <a:pt x="28" y="67"/>
                      </a:lnTo>
                      <a:lnTo>
                        <a:pt x="28" y="66"/>
                      </a:lnTo>
                      <a:lnTo>
                        <a:pt x="28" y="65"/>
                      </a:lnTo>
                      <a:lnTo>
                        <a:pt x="28" y="64"/>
                      </a:lnTo>
                      <a:lnTo>
                        <a:pt x="28" y="63"/>
                      </a:lnTo>
                      <a:lnTo>
                        <a:pt x="29" y="63"/>
                      </a:lnTo>
                      <a:lnTo>
                        <a:pt x="29" y="62"/>
                      </a:lnTo>
                      <a:lnTo>
                        <a:pt x="29" y="61"/>
                      </a:lnTo>
                      <a:lnTo>
                        <a:pt x="30" y="59"/>
                      </a:lnTo>
                      <a:lnTo>
                        <a:pt x="30" y="58"/>
                      </a:lnTo>
                      <a:lnTo>
                        <a:pt x="31" y="57"/>
                      </a:lnTo>
                      <a:lnTo>
                        <a:pt x="31" y="56"/>
                      </a:lnTo>
                      <a:lnTo>
                        <a:pt x="32" y="55"/>
                      </a:lnTo>
                      <a:lnTo>
                        <a:pt x="32" y="54"/>
                      </a:lnTo>
                      <a:lnTo>
                        <a:pt x="33" y="53"/>
                      </a:lnTo>
                      <a:lnTo>
                        <a:pt x="33" y="52"/>
                      </a:lnTo>
                      <a:lnTo>
                        <a:pt x="34" y="51"/>
                      </a:lnTo>
                      <a:lnTo>
                        <a:pt x="35" y="49"/>
                      </a:lnTo>
                      <a:lnTo>
                        <a:pt x="35" y="48"/>
                      </a:lnTo>
                      <a:lnTo>
                        <a:pt x="36" y="46"/>
                      </a:lnTo>
                      <a:lnTo>
                        <a:pt x="37" y="45"/>
                      </a:lnTo>
                      <a:lnTo>
                        <a:pt x="37" y="44"/>
                      </a:lnTo>
                      <a:lnTo>
                        <a:pt x="38" y="43"/>
                      </a:lnTo>
                      <a:lnTo>
                        <a:pt x="38" y="42"/>
                      </a:lnTo>
                      <a:lnTo>
                        <a:pt x="39" y="41"/>
                      </a:lnTo>
                      <a:lnTo>
                        <a:pt x="39" y="39"/>
                      </a:lnTo>
                      <a:lnTo>
                        <a:pt x="40" y="38"/>
                      </a:lnTo>
                      <a:lnTo>
                        <a:pt x="40" y="37"/>
                      </a:lnTo>
                      <a:lnTo>
                        <a:pt x="40" y="36"/>
                      </a:lnTo>
                      <a:lnTo>
                        <a:pt x="41" y="36"/>
                      </a:lnTo>
                      <a:lnTo>
                        <a:pt x="41" y="35"/>
                      </a:lnTo>
                      <a:lnTo>
                        <a:pt x="41" y="34"/>
                      </a:lnTo>
                      <a:lnTo>
                        <a:pt x="41" y="33"/>
                      </a:lnTo>
                      <a:lnTo>
                        <a:pt x="43" y="32"/>
                      </a:lnTo>
                      <a:lnTo>
                        <a:pt x="43" y="31"/>
                      </a:lnTo>
                      <a:lnTo>
                        <a:pt x="43" y="30"/>
                      </a:lnTo>
                      <a:lnTo>
                        <a:pt x="44" y="29"/>
                      </a:lnTo>
                      <a:lnTo>
                        <a:pt x="44" y="27"/>
                      </a:lnTo>
                      <a:lnTo>
                        <a:pt x="45" y="26"/>
                      </a:lnTo>
                      <a:lnTo>
                        <a:pt x="45" y="24"/>
                      </a:lnTo>
                      <a:lnTo>
                        <a:pt x="46" y="23"/>
                      </a:lnTo>
                      <a:lnTo>
                        <a:pt x="46" y="22"/>
                      </a:lnTo>
                      <a:lnTo>
                        <a:pt x="47" y="20"/>
                      </a:lnTo>
                      <a:lnTo>
                        <a:pt x="47" y="19"/>
                      </a:lnTo>
                      <a:lnTo>
                        <a:pt x="48" y="18"/>
                      </a:lnTo>
                      <a:lnTo>
                        <a:pt x="48" y="17"/>
                      </a:lnTo>
                      <a:lnTo>
                        <a:pt x="48" y="16"/>
                      </a:lnTo>
                      <a:lnTo>
                        <a:pt x="49" y="16"/>
                      </a:lnTo>
                      <a:lnTo>
                        <a:pt x="49" y="15"/>
                      </a:lnTo>
                      <a:lnTo>
                        <a:pt x="49" y="14"/>
                      </a:lnTo>
                      <a:lnTo>
                        <a:pt x="50" y="14"/>
                      </a:lnTo>
                      <a:lnTo>
                        <a:pt x="50" y="13"/>
                      </a:lnTo>
                      <a:lnTo>
                        <a:pt x="50" y="12"/>
                      </a:lnTo>
                      <a:lnTo>
                        <a:pt x="51" y="11"/>
                      </a:lnTo>
                      <a:lnTo>
                        <a:pt x="51" y="10"/>
                      </a:lnTo>
                      <a:lnTo>
                        <a:pt x="52" y="9"/>
                      </a:lnTo>
                      <a:lnTo>
                        <a:pt x="52" y="8"/>
                      </a:lnTo>
                      <a:lnTo>
                        <a:pt x="53" y="8"/>
                      </a:lnTo>
                      <a:lnTo>
                        <a:pt x="54" y="7"/>
                      </a:lnTo>
                      <a:lnTo>
                        <a:pt x="55" y="6"/>
                      </a:lnTo>
                      <a:lnTo>
                        <a:pt x="56" y="5"/>
                      </a:lnTo>
                      <a:lnTo>
                        <a:pt x="57" y="5"/>
                      </a:lnTo>
                      <a:lnTo>
                        <a:pt x="58" y="4"/>
                      </a:lnTo>
                      <a:lnTo>
                        <a:pt x="59" y="3"/>
                      </a:lnTo>
                      <a:lnTo>
                        <a:pt x="60" y="3"/>
                      </a:lnTo>
                      <a:lnTo>
                        <a:pt x="60" y="2"/>
                      </a:lnTo>
                      <a:lnTo>
                        <a:pt x="61" y="2"/>
                      </a:lnTo>
                      <a:lnTo>
                        <a:pt x="63" y="0"/>
                      </a:lnTo>
                      <a:lnTo>
                        <a:pt x="64" y="0"/>
                      </a:lnTo>
                      <a:lnTo>
                        <a:pt x="65" y="0"/>
                      </a:lnTo>
                      <a:lnTo>
                        <a:pt x="66" y="0"/>
                      </a:lnTo>
                      <a:lnTo>
                        <a:pt x="67" y="0"/>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88" name="Freeform 27">
                  <a:extLst>
                    <a:ext uri="{FF2B5EF4-FFF2-40B4-BE49-F238E27FC236}">
                      <a16:creationId xmlns:a16="http://schemas.microsoft.com/office/drawing/2014/main" id="{3D28920F-1D11-47F0-8F34-4040ECE3E040}"/>
                    </a:ext>
                  </a:extLst>
                </p:cNvPr>
                <p:cNvSpPr>
                  <a:spLocks/>
                </p:cNvSpPr>
                <p:nvPr/>
              </p:nvSpPr>
              <p:spPr bwMode="auto">
                <a:xfrm>
                  <a:off x="4618" y="3468"/>
                  <a:ext cx="313" cy="474"/>
                </a:xfrm>
                <a:custGeom>
                  <a:avLst/>
                  <a:gdLst>
                    <a:gd name="T0" fmla="*/ 13 w 313"/>
                    <a:gd name="T1" fmla="*/ 8 h 474"/>
                    <a:gd name="T2" fmla="*/ 28 w 313"/>
                    <a:gd name="T3" fmla="*/ 12 h 474"/>
                    <a:gd name="T4" fmla="*/ 38 w 313"/>
                    <a:gd name="T5" fmla="*/ 22 h 474"/>
                    <a:gd name="T6" fmla="*/ 49 w 313"/>
                    <a:gd name="T7" fmla="*/ 22 h 474"/>
                    <a:gd name="T8" fmla="*/ 63 w 313"/>
                    <a:gd name="T9" fmla="*/ 21 h 474"/>
                    <a:gd name="T10" fmla="*/ 75 w 313"/>
                    <a:gd name="T11" fmla="*/ 22 h 474"/>
                    <a:gd name="T12" fmla="*/ 83 w 313"/>
                    <a:gd name="T13" fmla="*/ 29 h 474"/>
                    <a:gd name="T14" fmla="*/ 95 w 313"/>
                    <a:gd name="T15" fmla="*/ 31 h 474"/>
                    <a:gd name="T16" fmla="*/ 108 w 313"/>
                    <a:gd name="T17" fmla="*/ 32 h 474"/>
                    <a:gd name="T18" fmla="*/ 121 w 313"/>
                    <a:gd name="T19" fmla="*/ 33 h 474"/>
                    <a:gd name="T20" fmla="*/ 135 w 313"/>
                    <a:gd name="T21" fmla="*/ 34 h 474"/>
                    <a:gd name="T22" fmla="*/ 142 w 313"/>
                    <a:gd name="T23" fmla="*/ 40 h 474"/>
                    <a:gd name="T24" fmla="*/ 152 w 313"/>
                    <a:gd name="T25" fmla="*/ 41 h 474"/>
                    <a:gd name="T26" fmla="*/ 160 w 313"/>
                    <a:gd name="T27" fmla="*/ 43 h 474"/>
                    <a:gd name="T28" fmla="*/ 174 w 313"/>
                    <a:gd name="T29" fmla="*/ 37 h 474"/>
                    <a:gd name="T30" fmla="*/ 184 w 313"/>
                    <a:gd name="T31" fmla="*/ 39 h 474"/>
                    <a:gd name="T32" fmla="*/ 188 w 313"/>
                    <a:gd name="T33" fmla="*/ 33 h 474"/>
                    <a:gd name="T34" fmla="*/ 199 w 313"/>
                    <a:gd name="T35" fmla="*/ 39 h 474"/>
                    <a:gd name="T36" fmla="*/ 209 w 313"/>
                    <a:gd name="T37" fmla="*/ 41 h 474"/>
                    <a:gd name="T38" fmla="*/ 223 w 313"/>
                    <a:gd name="T39" fmla="*/ 36 h 474"/>
                    <a:gd name="T40" fmla="*/ 240 w 313"/>
                    <a:gd name="T41" fmla="*/ 36 h 474"/>
                    <a:gd name="T42" fmla="*/ 260 w 313"/>
                    <a:gd name="T43" fmla="*/ 21 h 474"/>
                    <a:gd name="T44" fmla="*/ 276 w 313"/>
                    <a:gd name="T45" fmla="*/ 24 h 474"/>
                    <a:gd name="T46" fmla="*/ 292 w 313"/>
                    <a:gd name="T47" fmla="*/ 32 h 474"/>
                    <a:gd name="T48" fmla="*/ 312 w 313"/>
                    <a:gd name="T49" fmla="*/ 30 h 474"/>
                    <a:gd name="T50" fmla="*/ 298 w 313"/>
                    <a:gd name="T51" fmla="*/ 49 h 474"/>
                    <a:gd name="T52" fmla="*/ 290 w 313"/>
                    <a:gd name="T53" fmla="*/ 59 h 474"/>
                    <a:gd name="T54" fmla="*/ 276 w 313"/>
                    <a:gd name="T55" fmla="*/ 64 h 474"/>
                    <a:gd name="T56" fmla="*/ 263 w 313"/>
                    <a:gd name="T57" fmla="*/ 74 h 474"/>
                    <a:gd name="T58" fmla="*/ 254 w 313"/>
                    <a:gd name="T59" fmla="*/ 83 h 474"/>
                    <a:gd name="T60" fmla="*/ 245 w 313"/>
                    <a:gd name="T61" fmla="*/ 94 h 474"/>
                    <a:gd name="T62" fmla="*/ 236 w 313"/>
                    <a:gd name="T63" fmla="*/ 105 h 474"/>
                    <a:gd name="T64" fmla="*/ 227 w 313"/>
                    <a:gd name="T65" fmla="*/ 119 h 474"/>
                    <a:gd name="T66" fmla="*/ 218 w 313"/>
                    <a:gd name="T67" fmla="*/ 130 h 474"/>
                    <a:gd name="T68" fmla="*/ 210 w 313"/>
                    <a:gd name="T69" fmla="*/ 146 h 474"/>
                    <a:gd name="T70" fmla="*/ 199 w 313"/>
                    <a:gd name="T71" fmla="*/ 161 h 474"/>
                    <a:gd name="T72" fmla="*/ 191 w 313"/>
                    <a:gd name="T73" fmla="*/ 172 h 474"/>
                    <a:gd name="T74" fmla="*/ 182 w 313"/>
                    <a:gd name="T75" fmla="*/ 185 h 474"/>
                    <a:gd name="T76" fmla="*/ 176 w 313"/>
                    <a:gd name="T77" fmla="*/ 197 h 474"/>
                    <a:gd name="T78" fmla="*/ 170 w 313"/>
                    <a:gd name="T79" fmla="*/ 209 h 474"/>
                    <a:gd name="T80" fmla="*/ 161 w 313"/>
                    <a:gd name="T81" fmla="*/ 222 h 474"/>
                    <a:gd name="T82" fmla="*/ 155 w 313"/>
                    <a:gd name="T83" fmla="*/ 236 h 474"/>
                    <a:gd name="T84" fmla="*/ 149 w 313"/>
                    <a:gd name="T85" fmla="*/ 250 h 474"/>
                    <a:gd name="T86" fmla="*/ 149 w 313"/>
                    <a:gd name="T87" fmla="*/ 260 h 474"/>
                    <a:gd name="T88" fmla="*/ 150 w 313"/>
                    <a:gd name="T89" fmla="*/ 275 h 474"/>
                    <a:gd name="T90" fmla="*/ 141 w 313"/>
                    <a:gd name="T91" fmla="*/ 286 h 474"/>
                    <a:gd name="T92" fmla="*/ 130 w 313"/>
                    <a:gd name="T93" fmla="*/ 300 h 474"/>
                    <a:gd name="T94" fmla="*/ 121 w 313"/>
                    <a:gd name="T95" fmla="*/ 312 h 474"/>
                    <a:gd name="T96" fmla="*/ 113 w 313"/>
                    <a:gd name="T97" fmla="*/ 324 h 474"/>
                    <a:gd name="T98" fmla="*/ 103 w 313"/>
                    <a:gd name="T99" fmla="*/ 339 h 474"/>
                    <a:gd name="T100" fmla="*/ 95 w 313"/>
                    <a:gd name="T101" fmla="*/ 353 h 474"/>
                    <a:gd name="T102" fmla="*/ 71 w 313"/>
                    <a:gd name="T103" fmla="*/ 391 h 474"/>
                    <a:gd name="T104" fmla="*/ 75 w 313"/>
                    <a:gd name="T105" fmla="*/ 404 h 474"/>
                    <a:gd name="T106" fmla="*/ 65 w 313"/>
                    <a:gd name="T107" fmla="*/ 414 h 474"/>
                    <a:gd name="T108" fmla="*/ 53 w 313"/>
                    <a:gd name="T109" fmla="*/ 421 h 474"/>
                    <a:gd name="T110" fmla="*/ 40 w 313"/>
                    <a:gd name="T111" fmla="*/ 430 h 474"/>
                    <a:gd name="T112" fmla="*/ 29 w 313"/>
                    <a:gd name="T113" fmla="*/ 439 h 474"/>
                    <a:gd name="T114" fmla="*/ 20 w 313"/>
                    <a:gd name="T115" fmla="*/ 450 h 474"/>
                    <a:gd name="T116" fmla="*/ 9 w 313"/>
                    <a:gd name="T117" fmla="*/ 460 h 474"/>
                    <a:gd name="T118" fmla="*/ 1 w 313"/>
                    <a:gd name="T119" fmla="*/ 471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13" h="474">
                      <a:moveTo>
                        <a:pt x="4" y="0"/>
                      </a:moveTo>
                      <a:lnTo>
                        <a:pt x="4" y="1"/>
                      </a:lnTo>
                      <a:lnTo>
                        <a:pt x="4" y="2"/>
                      </a:lnTo>
                      <a:lnTo>
                        <a:pt x="4" y="3"/>
                      </a:lnTo>
                      <a:lnTo>
                        <a:pt x="4" y="4"/>
                      </a:lnTo>
                      <a:lnTo>
                        <a:pt x="4" y="5"/>
                      </a:lnTo>
                      <a:lnTo>
                        <a:pt x="4" y="6"/>
                      </a:lnTo>
                      <a:lnTo>
                        <a:pt x="5" y="6"/>
                      </a:lnTo>
                      <a:lnTo>
                        <a:pt x="6" y="6"/>
                      </a:lnTo>
                      <a:lnTo>
                        <a:pt x="7" y="6"/>
                      </a:lnTo>
                      <a:lnTo>
                        <a:pt x="8" y="6"/>
                      </a:lnTo>
                      <a:lnTo>
                        <a:pt x="8" y="7"/>
                      </a:lnTo>
                      <a:lnTo>
                        <a:pt x="9" y="7"/>
                      </a:lnTo>
                      <a:lnTo>
                        <a:pt x="10" y="7"/>
                      </a:lnTo>
                      <a:lnTo>
                        <a:pt x="11" y="7"/>
                      </a:lnTo>
                      <a:lnTo>
                        <a:pt x="11" y="8"/>
                      </a:lnTo>
                      <a:lnTo>
                        <a:pt x="13" y="8"/>
                      </a:lnTo>
                      <a:lnTo>
                        <a:pt x="14" y="9"/>
                      </a:lnTo>
                      <a:lnTo>
                        <a:pt x="15" y="9"/>
                      </a:lnTo>
                      <a:lnTo>
                        <a:pt x="16" y="9"/>
                      </a:lnTo>
                      <a:lnTo>
                        <a:pt x="17" y="9"/>
                      </a:lnTo>
                      <a:lnTo>
                        <a:pt x="18" y="9"/>
                      </a:lnTo>
                      <a:lnTo>
                        <a:pt x="19" y="9"/>
                      </a:lnTo>
                      <a:lnTo>
                        <a:pt x="20" y="9"/>
                      </a:lnTo>
                      <a:lnTo>
                        <a:pt x="21" y="10"/>
                      </a:lnTo>
                      <a:lnTo>
                        <a:pt x="22" y="10"/>
                      </a:lnTo>
                      <a:lnTo>
                        <a:pt x="23" y="11"/>
                      </a:lnTo>
                      <a:lnTo>
                        <a:pt x="24" y="11"/>
                      </a:lnTo>
                      <a:lnTo>
                        <a:pt x="25" y="10"/>
                      </a:lnTo>
                      <a:lnTo>
                        <a:pt x="25" y="11"/>
                      </a:lnTo>
                      <a:lnTo>
                        <a:pt x="26" y="11"/>
                      </a:lnTo>
                      <a:lnTo>
                        <a:pt x="27" y="11"/>
                      </a:lnTo>
                      <a:lnTo>
                        <a:pt x="27" y="12"/>
                      </a:lnTo>
                      <a:lnTo>
                        <a:pt x="28" y="12"/>
                      </a:lnTo>
                      <a:lnTo>
                        <a:pt x="28" y="13"/>
                      </a:lnTo>
                      <a:lnTo>
                        <a:pt x="29" y="13"/>
                      </a:lnTo>
                      <a:lnTo>
                        <a:pt x="29" y="14"/>
                      </a:lnTo>
                      <a:lnTo>
                        <a:pt x="30" y="14"/>
                      </a:lnTo>
                      <a:lnTo>
                        <a:pt x="30" y="15"/>
                      </a:lnTo>
                      <a:lnTo>
                        <a:pt x="31" y="15"/>
                      </a:lnTo>
                      <a:lnTo>
                        <a:pt x="33" y="15"/>
                      </a:lnTo>
                      <a:lnTo>
                        <a:pt x="33" y="16"/>
                      </a:lnTo>
                      <a:lnTo>
                        <a:pt x="34" y="16"/>
                      </a:lnTo>
                      <a:lnTo>
                        <a:pt x="34" y="17"/>
                      </a:lnTo>
                      <a:lnTo>
                        <a:pt x="34" y="19"/>
                      </a:lnTo>
                      <a:lnTo>
                        <a:pt x="35" y="19"/>
                      </a:lnTo>
                      <a:lnTo>
                        <a:pt x="35" y="20"/>
                      </a:lnTo>
                      <a:lnTo>
                        <a:pt x="36" y="20"/>
                      </a:lnTo>
                      <a:lnTo>
                        <a:pt x="37" y="21"/>
                      </a:lnTo>
                      <a:lnTo>
                        <a:pt x="37" y="22"/>
                      </a:lnTo>
                      <a:lnTo>
                        <a:pt x="38" y="22"/>
                      </a:lnTo>
                      <a:lnTo>
                        <a:pt x="38" y="23"/>
                      </a:lnTo>
                      <a:lnTo>
                        <a:pt x="39" y="23"/>
                      </a:lnTo>
                      <a:lnTo>
                        <a:pt x="40" y="23"/>
                      </a:lnTo>
                      <a:lnTo>
                        <a:pt x="41" y="23"/>
                      </a:lnTo>
                      <a:lnTo>
                        <a:pt x="41" y="22"/>
                      </a:lnTo>
                      <a:lnTo>
                        <a:pt x="41" y="21"/>
                      </a:lnTo>
                      <a:lnTo>
                        <a:pt x="42" y="21"/>
                      </a:lnTo>
                      <a:lnTo>
                        <a:pt x="42" y="22"/>
                      </a:lnTo>
                      <a:lnTo>
                        <a:pt x="43" y="22"/>
                      </a:lnTo>
                      <a:lnTo>
                        <a:pt x="43" y="21"/>
                      </a:lnTo>
                      <a:lnTo>
                        <a:pt x="44" y="21"/>
                      </a:lnTo>
                      <a:lnTo>
                        <a:pt x="44" y="22"/>
                      </a:lnTo>
                      <a:lnTo>
                        <a:pt x="45" y="22"/>
                      </a:lnTo>
                      <a:lnTo>
                        <a:pt x="46" y="22"/>
                      </a:lnTo>
                      <a:lnTo>
                        <a:pt x="47" y="22"/>
                      </a:lnTo>
                      <a:lnTo>
                        <a:pt x="48" y="22"/>
                      </a:lnTo>
                      <a:lnTo>
                        <a:pt x="49" y="22"/>
                      </a:lnTo>
                      <a:lnTo>
                        <a:pt x="50" y="22"/>
                      </a:lnTo>
                      <a:lnTo>
                        <a:pt x="52" y="22"/>
                      </a:lnTo>
                      <a:lnTo>
                        <a:pt x="53" y="22"/>
                      </a:lnTo>
                      <a:lnTo>
                        <a:pt x="54" y="22"/>
                      </a:lnTo>
                      <a:lnTo>
                        <a:pt x="54" y="23"/>
                      </a:lnTo>
                      <a:lnTo>
                        <a:pt x="55" y="23"/>
                      </a:lnTo>
                      <a:lnTo>
                        <a:pt x="56" y="24"/>
                      </a:lnTo>
                      <a:lnTo>
                        <a:pt x="57" y="23"/>
                      </a:lnTo>
                      <a:lnTo>
                        <a:pt x="58" y="22"/>
                      </a:lnTo>
                      <a:lnTo>
                        <a:pt x="59" y="22"/>
                      </a:lnTo>
                      <a:lnTo>
                        <a:pt x="59" y="21"/>
                      </a:lnTo>
                      <a:lnTo>
                        <a:pt x="60" y="21"/>
                      </a:lnTo>
                      <a:lnTo>
                        <a:pt x="61" y="21"/>
                      </a:lnTo>
                      <a:lnTo>
                        <a:pt x="61" y="20"/>
                      </a:lnTo>
                      <a:lnTo>
                        <a:pt x="62" y="20"/>
                      </a:lnTo>
                      <a:lnTo>
                        <a:pt x="63" y="20"/>
                      </a:lnTo>
                      <a:lnTo>
                        <a:pt x="63" y="21"/>
                      </a:lnTo>
                      <a:lnTo>
                        <a:pt x="64" y="21"/>
                      </a:lnTo>
                      <a:lnTo>
                        <a:pt x="64" y="22"/>
                      </a:lnTo>
                      <a:lnTo>
                        <a:pt x="65" y="22"/>
                      </a:lnTo>
                      <a:lnTo>
                        <a:pt x="66" y="22"/>
                      </a:lnTo>
                      <a:lnTo>
                        <a:pt x="67" y="21"/>
                      </a:lnTo>
                      <a:lnTo>
                        <a:pt x="68" y="21"/>
                      </a:lnTo>
                      <a:lnTo>
                        <a:pt x="68" y="22"/>
                      </a:lnTo>
                      <a:lnTo>
                        <a:pt x="69" y="23"/>
                      </a:lnTo>
                      <a:lnTo>
                        <a:pt x="69" y="24"/>
                      </a:lnTo>
                      <a:lnTo>
                        <a:pt x="71" y="24"/>
                      </a:lnTo>
                      <a:lnTo>
                        <a:pt x="71" y="23"/>
                      </a:lnTo>
                      <a:lnTo>
                        <a:pt x="71" y="22"/>
                      </a:lnTo>
                      <a:lnTo>
                        <a:pt x="72" y="21"/>
                      </a:lnTo>
                      <a:lnTo>
                        <a:pt x="73" y="21"/>
                      </a:lnTo>
                      <a:lnTo>
                        <a:pt x="74" y="21"/>
                      </a:lnTo>
                      <a:lnTo>
                        <a:pt x="74" y="22"/>
                      </a:lnTo>
                      <a:lnTo>
                        <a:pt x="75" y="22"/>
                      </a:lnTo>
                      <a:lnTo>
                        <a:pt x="76" y="22"/>
                      </a:lnTo>
                      <a:lnTo>
                        <a:pt x="77" y="22"/>
                      </a:lnTo>
                      <a:lnTo>
                        <a:pt x="77" y="21"/>
                      </a:lnTo>
                      <a:lnTo>
                        <a:pt x="78" y="21"/>
                      </a:lnTo>
                      <a:lnTo>
                        <a:pt x="79" y="21"/>
                      </a:lnTo>
                      <a:lnTo>
                        <a:pt x="79" y="22"/>
                      </a:lnTo>
                      <a:lnTo>
                        <a:pt x="80" y="22"/>
                      </a:lnTo>
                      <a:lnTo>
                        <a:pt x="80" y="23"/>
                      </a:lnTo>
                      <a:lnTo>
                        <a:pt x="81" y="23"/>
                      </a:lnTo>
                      <a:lnTo>
                        <a:pt x="82" y="24"/>
                      </a:lnTo>
                      <a:lnTo>
                        <a:pt x="83" y="24"/>
                      </a:lnTo>
                      <a:lnTo>
                        <a:pt x="84" y="25"/>
                      </a:lnTo>
                      <a:lnTo>
                        <a:pt x="84" y="26"/>
                      </a:lnTo>
                      <a:lnTo>
                        <a:pt x="84" y="27"/>
                      </a:lnTo>
                      <a:lnTo>
                        <a:pt x="84" y="28"/>
                      </a:lnTo>
                      <a:lnTo>
                        <a:pt x="84" y="29"/>
                      </a:lnTo>
                      <a:lnTo>
                        <a:pt x="83" y="29"/>
                      </a:lnTo>
                      <a:lnTo>
                        <a:pt x="83" y="30"/>
                      </a:lnTo>
                      <a:lnTo>
                        <a:pt x="83" y="31"/>
                      </a:lnTo>
                      <a:lnTo>
                        <a:pt x="84" y="31"/>
                      </a:lnTo>
                      <a:lnTo>
                        <a:pt x="84" y="30"/>
                      </a:lnTo>
                      <a:lnTo>
                        <a:pt x="85" y="30"/>
                      </a:lnTo>
                      <a:lnTo>
                        <a:pt x="86" y="29"/>
                      </a:lnTo>
                      <a:lnTo>
                        <a:pt x="87" y="29"/>
                      </a:lnTo>
                      <a:lnTo>
                        <a:pt x="88" y="28"/>
                      </a:lnTo>
                      <a:lnTo>
                        <a:pt x="89" y="28"/>
                      </a:lnTo>
                      <a:lnTo>
                        <a:pt x="89" y="29"/>
                      </a:lnTo>
                      <a:lnTo>
                        <a:pt x="91" y="29"/>
                      </a:lnTo>
                      <a:lnTo>
                        <a:pt x="91" y="30"/>
                      </a:lnTo>
                      <a:lnTo>
                        <a:pt x="92" y="30"/>
                      </a:lnTo>
                      <a:lnTo>
                        <a:pt x="93" y="30"/>
                      </a:lnTo>
                      <a:lnTo>
                        <a:pt x="93" y="31"/>
                      </a:lnTo>
                      <a:lnTo>
                        <a:pt x="94" y="31"/>
                      </a:lnTo>
                      <a:lnTo>
                        <a:pt x="95" y="31"/>
                      </a:lnTo>
                      <a:lnTo>
                        <a:pt x="96" y="31"/>
                      </a:lnTo>
                      <a:lnTo>
                        <a:pt x="96" y="32"/>
                      </a:lnTo>
                      <a:lnTo>
                        <a:pt x="96" y="33"/>
                      </a:lnTo>
                      <a:lnTo>
                        <a:pt x="97" y="33"/>
                      </a:lnTo>
                      <a:lnTo>
                        <a:pt x="97" y="34"/>
                      </a:lnTo>
                      <a:lnTo>
                        <a:pt x="98" y="34"/>
                      </a:lnTo>
                      <a:lnTo>
                        <a:pt x="99" y="34"/>
                      </a:lnTo>
                      <a:lnTo>
                        <a:pt x="99" y="33"/>
                      </a:lnTo>
                      <a:lnTo>
                        <a:pt x="100" y="33"/>
                      </a:lnTo>
                      <a:lnTo>
                        <a:pt x="101" y="32"/>
                      </a:lnTo>
                      <a:lnTo>
                        <a:pt x="102" y="31"/>
                      </a:lnTo>
                      <a:lnTo>
                        <a:pt x="103" y="30"/>
                      </a:lnTo>
                      <a:lnTo>
                        <a:pt x="104" y="30"/>
                      </a:lnTo>
                      <a:lnTo>
                        <a:pt x="105" y="30"/>
                      </a:lnTo>
                      <a:lnTo>
                        <a:pt x="106" y="31"/>
                      </a:lnTo>
                      <a:lnTo>
                        <a:pt x="107" y="31"/>
                      </a:lnTo>
                      <a:lnTo>
                        <a:pt x="108" y="32"/>
                      </a:lnTo>
                      <a:lnTo>
                        <a:pt x="108" y="33"/>
                      </a:lnTo>
                      <a:lnTo>
                        <a:pt x="108" y="34"/>
                      </a:lnTo>
                      <a:lnTo>
                        <a:pt x="108" y="35"/>
                      </a:lnTo>
                      <a:lnTo>
                        <a:pt x="110" y="35"/>
                      </a:lnTo>
                      <a:lnTo>
                        <a:pt x="111" y="35"/>
                      </a:lnTo>
                      <a:lnTo>
                        <a:pt x="112" y="35"/>
                      </a:lnTo>
                      <a:lnTo>
                        <a:pt x="113" y="36"/>
                      </a:lnTo>
                      <a:lnTo>
                        <a:pt x="114" y="36"/>
                      </a:lnTo>
                      <a:lnTo>
                        <a:pt x="115" y="36"/>
                      </a:lnTo>
                      <a:lnTo>
                        <a:pt x="116" y="35"/>
                      </a:lnTo>
                      <a:lnTo>
                        <a:pt x="117" y="35"/>
                      </a:lnTo>
                      <a:lnTo>
                        <a:pt x="118" y="35"/>
                      </a:lnTo>
                      <a:lnTo>
                        <a:pt x="119" y="35"/>
                      </a:lnTo>
                      <a:lnTo>
                        <a:pt x="120" y="35"/>
                      </a:lnTo>
                      <a:lnTo>
                        <a:pt x="120" y="34"/>
                      </a:lnTo>
                      <a:lnTo>
                        <a:pt x="121" y="34"/>
                      </a:lnTo>
                      <a:lnTo>
                        <a:pt x="121" y="33"/>
                      </a:lnTo>
                      <a:lnTo>
                        <a:pt x="122" y="32"/>
                      </a:lnTo>
                      <a:lnTo>
                        <a:pt x="123" y="32"/>
                      </a:lnTo>
                      <a:lnTo>
                        <a:pt x="123" y="31"/>
                      </a:lnTo>
                      <a:lnTo>
                        <a:pt x="124" y="31"/>
                      </a:lnTo>
                      <a:lnTo>
                        <a:pt x="125" y="32"/>
                      </a:lnTo>
                      <a:lnTo>
                        <a:pt x="126" y="32"/>
                      </a:lnTo>
                      <a:lnTo>
                        <a:pt x="126" y="31"/>
                      </a:lnTo>
                      <a:lnTo>
                        <a:pt x="127" y="31"/>
                      </a:lnTo>
                      <a:lnTo>
                        <a:pt x="129" y="31"/>
                      </a:lnTo>
                      <a:lnTo>
                        <a:pt x="130" y="32"/>
                      </a:lnTo>
                      <a:lnTo>
                        <a:pt x="131" y="32"/>
                      </a:lnTo>
                      <a:lnTo>
                        <a:pt x="131" y="33"/>
                      </a:lnTo>
                      <a:lnTo>
                        <a:pt x="132" y="33"/>
                      </a:lnTo>
                      <a:lnTo>
                        <a:pt x="132" y="34"/>
                      </a:lnTo>
                      <a:lnTo>
                        <a:pt x="133" y="34"/>
                      </a:lnTo>
                      <a:lnTo>
                        <a:pt x="134" y="34"/>
                      </a:lnTo>
                      <a:lnTo>
                        <a:pt x="135" y="34"/>
                      </a:lnTo>
                      <a:lnTo>
                        <a:pt x="135" y="33"/>
                      </a:lnTo>
                      <a:lnTo>
                        <a:pt x="136" y="33"/>
                      </a:lnTo>
                      <a:lnTo>
                        <a:pt x="137" y="32"/>
                      </a:lnTo>
                      <a:lnTo>
                        <a:pt x="138" y="32"/>
                      </a:lnTo>
                      <a:lnTo>
                        <a:pt x="139" y="31"/>
                      </a:lnTo>
                      <a:lnTo>
                        <a:pt x="140" y="31"/>
                      </a:lnTo>
                      <a:lnTo>
                        <a:pt x="141" y="32"/>
                      </a:lnTo>
                      <a:lnTo>
                        <a:pt x="141" y="33"/>
                      </a:lnTo>
                      <a:lnTo>
                        <a:pt x="140" y="33"/>
                      </a:lnTo>
                      <a:lnTo>
                        <a:pt x="140" y="34"/>
                      </a:lnTo>
                      <a:lnTo>
                        <a:pt x="140" y="35"/>
                      </a:lnTo>
                      <a:lnTo>
                        <a:pt x="140" y="36"/>
                      </a:lnTo>
                      <a:lnTo>
                        <a:pt x="140" y="37"/>
                      </a:lnTo>
                      <a:lnTo>
                        <a:pt x="141" y="37"/>
                      </a:lnTo>
                      <a:lnTo>
                        <a:pt x="141" y="39"/>
                      </a:lnTo>
                      <a:lnTo>
                        <a:pt x="142" y="39"/>
                      </a:lnTo>
                      <a:lnTo>
                        <a:pt x="142" y="40"/>
                      </a:lnTo>
                      <a:lnTo>
                        <a:pt x="143" y="40"/>
                      </a:lnTo>
                      <a:lnTo>
                        <a:pt x="144" y="40"/>
                      </a:lnTo>
                      <a:lnTo>
                        <a:pt x="145" y="40"/>
                      </a:lnTo>
                      <a:lnTo>
                        <a:pt x="146" y="40"/>
                      </a:lnTo>
                      <a:lnTo>
                        <a:pt x="146" y="39"/>
                      </a:lnTo>
                      <a:lnTo>
                        <a:pt x="146" y="37"/>
                      </a:lnTo>
                      <a:lnTo>
                        <a:pt x="147" y="37"/>
                      </a:lnTo>
                      <a:lnTo>
                        <a:pt x="147" y="36"/>
                      </a:lnTo>
                      <a:lnTo>
                        <a:pt x="149" y="35"/>
                      </a:lnTo>
                      <a:lnTo>
                        <a:pt x="150" y="35"/>
                      </a:lnTo>
                      <a:lnTo>
                        <a:pt x="150" y="36"/>
                      </a:lnTo>
                      <a:lnTo>
                        <a:pt x="150" y="37"/>
                      </a:lnTo>
                      <a:lnTo>
                        <a:pt x="150" y="39"/>
                      </a:lnTo>
                      <a:lnTo>
                        <a:pt x="150" y="40"/>
                      </a:lnTo>
                      <a:lnTo>
                        <a:pt x="151" y="41"/>
                      </a:lnTo>
                      <a:lnTo>
                        <a:pt x="152" y="42"/>
                      </a:lnTo>
                      <a:lnTo>
                        <a:pt x="152" y="41"/>
                      </a:lnTo>
                      <a:lnTo>
                        <a:pt x="153" y="40"/>
                      </a:lnTo>
                      <a:lnTo>
                        <a:pt x="153" y="39"/>
                      </a:lnTo>
                      <a:lnTo>
                        <a:pt x="153" y="37"/>
                      </a:lnTo>
                      <a:lnTo>
                        <a:pt x="154" y="37"/>
                      </a:lnTo>
                      <a:lnTo>
                        <a:pt x="154" y="36"/>
                      </a:lnTo>
                      <a:lnTo>
                        <a:pt x="155" y="36"/>
                      </a:lnTo>
                      <a:lnTo>
                        <a:pt x="156" y="36"/>
                      </a:lnTo>
                      <a:lnTo>
                        <a:pt x="157" y="36"/>
                      </a:lnTo>
                      <a:lnTo>
                        <a:pt x="157" y="37"/>
                      </a:lnTo>
                      <a:lnTo>
                        <a:pt x="158" y="37"/>
                      </a:lnTo>
                      <a:lnTo>
                        <a:pt x="158" y="39"/>
                      </a:lnTo>
                      <a:lnTo>
                        <a:pt x="158" y="40"/>
                      </a:lnTo>
                      <a:lnTo>
                        <a:pt x="158" y="41"/>
                      </a:lnTo>
                      <a:lnTo>
                        <a:pt x="158" y="42"/>
                      </a:lnTo>
                      <a:lnTo>
                        <a:pt x="159" y="42"/>
                      </a:lnTo>
                      <a:lnTo>
                        <a:pt x="159" y="43"/>
                      </a:lnTo>
                      <a:lnTo>
                        <a:pt x="160" y="43"/>
                      </a:lnTo>
                      <a:lnTo>
                        <a:pt x="161" y="43"/>
                      </a:lnTo>
                      <a:lnTo>
                        <a:pt x="162" y="42"/>
                      </a:lnTo>
                      <a:lnTo>
                        <a:pt x="163" y="41"/>
                      </a:lnTo>
                      <a:lnTo>
                        <a:pt x="164" y="41"/>
                      </a:lnTo>
                      <a:lnTo>
                        <a:pt x="165" y="41"/>
                      </a:lnTo>
                      <a:lnTo>
                        <a:pt x="165" y="42"/>
                      </a:lnTo>
                      <a:lnTo>
                        <a:pt x="166" y="42"/>
                      </a:lnTo>
                      <a:lnTo>
                        <a:pt x="168" y="42"/>
                      </a:lnTo>
                      <a:lnTo>
                        <a:pt x="169" y="41"/>
                      </a:lnTo>
                      <a:lnTo>
                        <a:pt x="169" y="40"/>
                      </a:lnTo>
                      <a:lnTo>
                        <a:pt x="170" y="40"/>
                      </a:lnTo>
                      <a:lnTo>
                        <a:pt x="170" y="39"/>
                      </a:lnTo>
                      <a:lnTo>
                        <a:pt x="171" y="39"/>
                      </a:lnTo>
                      <a:lnTo>
                        <a:pt x="171" y="37"/>
                      </a:lnTo>
                      <a:lnTo>
                        <a:pt x="172" y="37"/>
                      </a:lnTo>
                      <a:lnTo>
                        <a:pt x="173" y="36"/>
                      </a:lnTo>
                      <a:lnTo>
                        <a:pt x="174" y="37"/>
                      </a:lnTo>
                      <a:lnTo>
                        <a:pt x="175" y="37"/>
                      </a:lnTo>
                      <a:lnTo>
                        <a:pt x="176" y="37"/>
                      </a:lnTo>
                      <a:lnTo>
                        <a:pt x="177" y="37"/>
                      </a:lnTo>
                      <a:lnTo>
                        <a:pt x="178" y="37"/>
                      </a:lnTo>
                      <a:lnTo>
                        <a:pt x="178" y="36"/>
                      </a:lnTo>
                      <a:lnTo>
                        <a:pt x="179" y="35"/>
                      </a:lnTo>
                      <a:lnTo>
                        <a:pt x="179" y="34"/>
                      </a:lnTo>
                      <a:lnTo>
                        <a:pt x="180" y="33"/>
                      </a:lnTo>
                      <a:lnTo>
                        <a:pt x="181" y="33"/>
                      </a:lnTo>
                      <a:lnTo>
                        <a:pt x="182" y="33"/>
                      </a:lnTo>
                      <a:lnTo>
                        <a:pt x="182" y="34"/>
                      </a:lnTo>
                      <a:lnTo>
                        <a:pt x="183" y="34"/>
                      </a:lnTo>
                      <a:lnTo>
                        <a:pt x="183" y="35"/>
                      </a:lnTo>
                      <a:lnTo>
                        <a:pt x="183" y="36"/>
                      </a:lnTo>
                      <a:lnTo>
                        <a:pt x="184" y="36"/>
                      </a:lnTo>
                      <a:lnTo>
                        <a:pt x="184" y="37"/>
                      </a:lnTo>
                      <a:lnTo>
                        <a:pt x="184" y="39"/>
                      </a:lnTo>
                      <a:lnTo>
                        <a:pt x="184" y="40"/>
                      </a:lnTo>
                      <a:lnTo>
                        <a:pt x="183" y="40"/>
                      </a:lnTo>
                      <a:lnTo>
                        <a:pt x="183" y="41"/>
                      </a:lnTo>
                      <a:lnTo>
                        <a:pt x="183" y="42"/>
                      </a:lnTo>
                      <a:lnTo>
                        <a:pt x="183" y="43"/>
                      </a:lnTo>
                      <a:lnTo>
                        <a:pt x="184" y="44"/>
                      </a:lnTo>
                      <a:lnTo>
                        <a:pt x="184" y="43"/>
                      </a:lnTo>
                      <a:lnTo>
                        <a:pt x="185" y="43"/>
                      </a:lnTo>
                      <a:lnTo>
                        <a:pt x="187" y="42"/>
                      </a:lnTo>
                      <a:lnTo>
                        <a:pt x="187" y="41"/>
                      </a:lnTo>
                      <a:lnTo>
                        <a:pt x="187" y="40"/>
                      </a:lnTo>
                      <a:lnTo>
                        <a:pt x="188" y="39"/>
                      </a:lnTo>
                      <a:lnTo>
                        <a:pt x="188" y="37"/>
                      </a:lnTo>
                      <a:lnTo>
                        <a:pt x="188" y="36"/>
                      </a:lnTo>
                      <a:lnTo>
                        <a:pt x="188" y="35"/>
                      </a:lnTo>
                      <a:lnTo>
                        <a:pt x="188" y="34"/>
                      </a:lnTo>
                      <a:lnTo>
                        <a:pt x="188" y="33"/>
                      </a:lnTo>
                      <a:lnTo>
                        <a:pt x="189" y="33"/>
                      </a:lnTo>
                      <a:lnTo>
                        <a:pt x="190" y="33"/>
                      </a:lnTo>
                      <a:lnTo>
                        <a:pt x="191" y="33"/>
                      </a:lnTo>
                      <a:lnTo>
                        <a:pt x="192" y="33"/>
                      </a:lnTo>
                      <a:lnTo>
                        <a:pt x="193" y="33"/>
                      </a:lnTo>
                      <a:lnTo>
                        <a:pt x="194" y="33"/>
                      </a:lnTo>
                      <a:lnTo>
                        <a:pt x="195" y="33"/>
                      </a:lnTo>
                      <a:lnTo>
                        <a:pt x="196" y="33"/>
                      </a:lnTo>
                      <a:lnTo>
                        <a:pt x="197" y="33"/>
                      </a:lnTo>
                      <a:lnTo>
                        <a:pt x="198" y="33"/>
                      </a:lnTo>
                      <a:lnTo>
                        <a:pt x="199" y="33"/>
                      </a:lnTo>
                      <a:lnTo>
                        <a:pt x="200" y="34"/>
                      </a:lnTo>
                      <a:lnTo>
                        <a:pt x="200" y="35"/>
                      </a:lnTo>
                      <a:lnTo>
                        <a:pt x="199" y="35"/>
                      </a:lnTo>
                      <a:lnTo>
                        <a:pt x="199" y="36"/>
                      </a:lnTo>
                      <a:lnTo>
                        <a:pt x="199" y="37"/>
                      </a:lnTo>
                      <a:lnTo>
                        <a:pt x="199" y="39"/>
                      </a:lnTo>
                      <a:lnTo>
                        <a:pt x="198" y="39"/>
                      </a:lnTo>
                      <a:lnTo>
                        <a:pt x="198" y="40"/>
                      </a:lnTo>
                      <a:lnTo>
                        <a:pt x="198" y="41"/>
                      </a:lnTo>
                      <a:lnTo>
                        <a:pt x="198" y="42"/>
                      </a:lnTo>
                      <a:lnTo>
                        <a:pt x="199" y="42"/>
                      </a:lnTo>
                      <a:lnTo>
                        <a:pt x="199" y="43"/>
                      </a:lnTo>
                      <a:lnTo>
                        <a:pt x="200" y="43"/>
                      </a:lnTo>
                      <a:lnTo>
                        <a:pt x="201" y="43"/>
                      </a:lnTo>
                      <a:lnTo>
                        <a:pt x="202" y="44"/>
                      </a:lnTo>
                      <a:lnTo>
                        <a:pt x="203" y="44"/>
                      </a:lnTo>
                      <a:lnTo>
                        <a:pt x="204" y="44"/>
                      </a:lnTo>
                      <a:lnTo>
                        <a:pt x="205" y="44"/>
                      </a:lnTo>
                      <a:lnTo>
                        <a:pt x="207" y="44"/>
                      </a:lnTo>
                      <a:lnTo>
                        <a:pt x="208" y="43"/>
                      </a:lnTo>
                      <a:lnTo>
                        <a:pt x="208" y="42"/>
                      </a:lnTo>
                      <a:lnTo>
                        <a:pt x="209" y="42"/>
                      </a:lnTo>
                      <a:lnTo>
                        <a:pt x="209" y="41"/>
                      </a:lnTo>
                      <a:lnTo>
                        <a:pt x="209" y="40"/>
                      </a:lnTo>
                      <a:lnTo>
                        <a:pt x="210" y="40"/>
                      </a:lnTo>
                      <a:lnTo>
                        <a:pt x="210" y="39"/>
                      </a:lnTo>
                      <a:lnTo>
                        <a:pt x="211" y="37"/>
                      </a:lnTo>
                      <a:lnTo>
                        <a:pt x="212" y="36"/>
                      </a:lnTo>
                      <a:lnTo>
                        <a:pt x="213" y="36"/>
                      </a:lnTo>
                      <a:lnTo>
                        <a:pt x="213" y="35"/>
                      </a:lnTo>
                      <a:lnTo>
                        <a:pt x="214" y="35"/>
                      </a:lnTo>
                      <a:lnTo>
                        <a:pt x="215" y="35"/>
                      </a:lnTo>
                      <a:lnTo>
                        <a:pt x="216" y="35"/>
                      </a:lnTo>
                      <a:lnTo>
                        <a:pt x="217" y="35"/>
                      </a:lnTo>
                      <a:lnTo>
                        <a:pt x="218" y="35"/>
                      </a:lnTo>
                      <a:lnTo>
                        <a:pt x="219" y="35"/>
                      </a:lnTo>
                      <a:lnTo>
                        <a:pt x="220" y="35"/>
                      </a:lnTo>
                      <a:lnTo>
                        <a:pt x="221" y="35"/>
                      </a:lnTo>
                      <a:lnTo>
                        <a:pt x="222" y="35"/>
                      </a:lnTo>
                      <a:lnTo>
                        <a:pt x="223" y="36"/>
                      </a:lnTo>
                      <a:lnTo>
                        <a:pt x="224" y="36"/>
                      </a:lnTo>
                      <a:lnTo>
                        <a:pt x="226" y="36"/>
                      </a:lnTo>
                      <a:lnTo>
                        <a:pt x="227" y="37"/>
                      </a:lnTo>
                      <a:lnTo>
                        <a:pt x="228" y="37"/>
                      </a:lnTo>
                      <a:lnTo>
                        <a:pt x="229" y="37"/>
                      </a:lnTo>
                      <a:lnTo>
                        <a:pt x="230" y="39"/>
                      </a:lnTo>
                      <a:lnTo>
                        <a:pt x="231" y="39"/>
                      </a:lnTo>
                      <a:lnTo>
                        <a:pt x="231" y="40"/>
                      </a:lnTo>
                      <a:lnTo>
                        <a:pt x="232" y="40"/>
                      </a:lnTo>
                      <a:lnTo>
                        <a:pt x="233" y="40"/>
                      </a:lnTo>
                      <a:lnTo>
                        <a:pt x="234" y="40"/>
                      </a:lnTo>
                      <a:lnTo>
                        <a:pt x="235" y="40"/>
                      </a:lnTo>
                      <a:lnTo>
                        <a:pt x="236" y="39"/>
                      </a:lnTo>
                      <a:lnTo>
                        <a:pt x="237" y="39"/>
                      </a:lnTo>
                      <a:lnTo>
                        <a:pt x="238" y="37"/>
                      </a:lnTo>
                      <a:lnTo>
                        <a:pt x="239" y="37"/>
                      </a:lnTo>
                      <a:lnTo>
                        <a:pt x="240" y="36"/>
                      </a:lnTo>
                      <a:lnTo>
                        <a:pt x="241" y="35"/>
                      </a:lnTo>
                      <a:lnTo>
                        <a:pt x="242" y="34"/>
                      </a:lnTo>
                      <a:lnTo>
                        <a:pt x="243" y="33"/>
                      </a:lnTo>
                      <a:lnTo>
                        <a:pt x="245" y="33"/>
                      </a:lnTo>
                      <a:lnTo>
                        <a:pt x="246" y="32"/>
                      </a:lnTo>
                      <a:lnTo>
                        <a:pt x="247" y="31"/>
                      </a:lnTo>
                      <a:lnTo>
                        <a:pt x="248" y="30"/>
                      </a:lnTo>
                      <a:lnTo>
                        <a:pt x="250" y="28"/>
                      </a:lnTo>
                      <a:lnTo>
                        <a:pt x="252" y="27"/>
                      </a:lnTo>
                      <a:lnTo>
                        <a:pt x="254" y="26"/>
                      </a:lnTo>
                      <a:lnTo>
                        <a:pt x="254" y="25"/>
                      </a:lnTo>
                      <a:lnTo>
                        <a:pt x="255" y="25"/>
                      </a:lnTo>
                      <a:lnTo>
                        <a:pt x="256" y="24"/>
                      </a:lnTo>
                      <a:lnTo>
                        <a:pt x="257" y="23"/>
                      </a:lnTo>
                      <a:lnTo>
                        <a:pt x="258" y="22"/>
                      </a:lnTo>
                      <a:lnTo>
                        <a:pt x="259" y="22"/>
                      </a:lnTo>
                      <a:lnTo>
                        <a:pt x="260" y="21"/>
                      </a:lnTo>
                      <a:lnTo>
                        <a:pt x="261" y="20"/>
                      </a:lnTo>
                      <a:lnTo>
                        <a:pt x="262" y="20"/>
                      </a:lnTo>
                      <a:lnTo>
                        <a:pt x="262" y="19"/>
                      </a:lnTo>
                      <a:lnTo>
                        <a:pt x="263" y="19"/>
                      </a:lnTo>
                      <a:lnTo>
                        <a:pt x="265" y="17"/>
                      </a:lnTo>
                      <a:lnTo>
                        <a:pt x="266" y="17"/>
                      </a:lnTo>
                      <a:lnTo>
                        <a:pt x="267" y="17"/>
                      </a:lnTo>
                      <a:lnTo>
                        <a:pt x="268" y="17"/>
                      </a:lnTo>
                      <a:lnTo>
                        <a:pt x="269" y="17"/>
                      </a:lnTo>
                      <a:lnTo>
                        <a:pt x="270" y="19"/>
                      </a:lnTo>
                      <a:lnTo>
                        <a:pt x="271" y="19"/>
                      </a:lnTo>
                      <a:lnTo>
                        <a:pt x="272" y="20"/>
                      </a:lnTo>
                      <a:lnTo>
                        <a:pt x="273" y="21"/>
                      </a:lnTo>
                      <a:lnTo>
                        <a:pt x="274" y="22"/>
                      </a:lnTo>
                      <a:lnTo>
                        <a:pt x="274" y="23"/>
                      </a:lnTo>
                      <a:lnTo>
                        <a:pt x="275" y="23"/>
                      </a:lnTo>
                      <a:lnTo>
                        <a:pt x="276" y="24"/>
                      </a:lnTo>
                      <a:lnTo>
                        <a:pt x="277" y="25"/>
                      </a:lnTo>
                      <a:lnTo>
                        <a:pt x="278" y="25"/>
                      </a:lnTo>
                      <a:lnTo>
                        <a:pt x="278" y="26"/>
                      </a:lnTo>
                      <a:lnTo>
                        <a:pt x="279" y="27"/>
                      </a:lnTo>
                      <a:lnTo>
                        <a:pt x="280" y="27"/>
                      </a:lnTo>
                      <a:lnTo>
                        <a:pt x="280" y="28"/>
                      </a:lnTo>
                      <a:lnTo>
                        <a:pt x="281" y="28"/>
                      </a:lnTo>
                      <a:lnTo>
                        <a:pt x="282" y="29"/>
                      </a:lnTo>
                      <a:lnTo>
                        <a:pt x="284" y="30"/>
                      </a:lnTo>
                      <a:lnTo>
                        <a:pt x="285" y="30"/>
                      </a:lnTo>
                      <a:lnTo>
                        <a:pt x="286" y="31"/>
                      </a:lnTo>
                      <a:lnTo>
                        <a:pt x="287" y="31"/>
                      </a:lnTo>
                      <a:lnTo>
                        <a:pt x="288" y="31"/>
                      </a:lnTo>
                      <a:lnTo>
                        <a:pt x="289" y="32"/>
                      </a:lnTo>
                      <a:lnTo>
                        <a:pt x="290" y="32"/>
                      </a:lnTo>
                      <a:lnTo>
                        <a:pt x="291" y="32"/>
                      </a:lnTo>
                      <a:lnTo>
                        <a:pt x="292" y="32"/>
                      </a:lnTo>
                      <a:lnTo>
                        <a:pt x="294" y="32"/>
                      </a:lnTo>
                      <a:lnTo>
                        <a:pt x="295" y="32"/>
                      </a:lnTo>
                      <a:lnTo>
                        <a:pt x="296" y="31"/>
                      </a:lnTo>
                      <a:lnTo>
                        <a:pt x="297" y="31"/>
                      </a:lnTo>
                      <a:lnTo>
                        <a:pt x="298" y="31"/>
                      </a:lnTo>
                      <a:lnTo>
                        <a:pt x="300" y="30"/>
                      </a:lnTo>
                      <a:lnTo>
                        <a:pt x="301" y="29"/>
                      </a:lnTo>
                      <a:lnTo>
                        <a:pt x="303" y="29"/>
                      </a:lnTo>
                      <a:lnTo>
                        <a:pt x="304" y="28"/>
                      </a:lnTo>
                      <a:lnTo>
                        <a:pt x="305" y="28"/>
                      </a:lnTo>
                      <a:lnTo>
                        <a:pt x="307" y="27"/>
                      </a:lnTo>
                      <a:lnTo>
                        <a:pt x="308" y="27"/>
                      </a:lnTo>
                      <a:lnTo>
                        <a:pt x="309" y="28"/>
                      </a:lnTo>
                      <a:lnTo>
                        <a:pt x="310" y="28"/>
                      </a:lnTo>
                      <a:lnTo>
                        <a:pt x="311" y="29"/>
                      </a:lnTo>
                      <a:lnTo>
                        <a:pt x="312" y="29"/>
                      </a:lnTo>
                      <a:lnTo>
                        <a:pt x="312" y="30"/>
                      </a:lnTo>
                      <a:lnTo>
                        <a:pt x="313" y="30"/>
                      </a:lnTo>
                      <a:lnTo>
                        <a:pt x="311" y="31"/>
                      </a:lnTo>
                      <a:lnTo>
                        <a:pt x="308" y="34"/>
                      </a:lnTo>
                      <a:lnTo>
                        <a:pt x="305" y="36"/>
                      </a:lnTo>
                      <a:lnTo>
                        <a:pt x="303" y="39"/>
                      </a:lnTo>
                      <a:lnTo>
                        <a:pt x="301" y="40"/>
                      </a:lnTo>
                      <a:lnTo>
                        <a:pt x="301" y="41"/>
                      </a:lnTo>
                      <a:lnTo>
                        <a:pt x="301" y="42"/>
                      </a:lnTo>
                      <a:lnTo>
                        <a:pt x="300" y="43"/>
                      </a:lnTo>
                      <a:lnTo>
                        <a:pt x="300" y="44"/>
                      </a:lnTo>
                      <a:lnTo>
                        <a:pt x="300" y="45"/>
                      </a:lnTo>
                      <a:lnTo>
                        <a:pt x="300" y="46"/>
                      </a:lnTo>
                      <a:lnTo>
                        <a:pt x="300" y="47"/>
                      </a:lnTo>
                      <a:lnTo>
                        <a:pt x="299" y="47"/>
                      </a:lnTo>
                      <a:lnTo>
                        <a:pt x="299" y="48"/>
                      </a:lnTo>
                      <a:lnTo>
                        <a:pt x="298" y="48"/>
                      </a:lnTo>
                      <a:lnTo>
                        <a:pt x="298" y="49"/>
                      </a:lnTo>
                      <a:lnTo>
                        <a:pt x="297" y="49"/>
                      </a:lnTo>
                      <a:lnTo>
                        <a:pt x="297" y="50"/>
                      </a:lnTo>
                      <a:lnTo>
                        <a:pt x="296" y="50"/>
                      </a:lnTo>
                      <a:lnTo>
                        <a:pt x="296" y="51"/>
                      </a:lnTo>
                      <a:lnTo>
                        <a:pt x="295" y="51"/>
                      </a:lnTo>
                      <a:lnTo>
                        <a:pt x="295" y="52"/>
                      </a:lnTo>
                      <a:lnTo>
                        <a:pt x="295" y="53"/>
                      </a:lnTo>
                      <a:lnTo>
                        <a:pt x="294" y="53"/>
                      </a:lnTo>
                      <a:lnTo>
                        <a:pt x="294" y="54"/>
                      </a:lnTo>
                      <a:lnTo>
                        <a:pt x="293" y="54"/>
                      </a:lnTo>
                      <a:lnTo>
                        <a:pt x="293" y="55"/>
                      </a:lnTo>
                      <a:lnTo>
                        <a:pt x="292" y="55"/>
                      </a:lnTo>
                      <a:lnTo>
                        <a:pt x="292" y="56"/>
                      </a:lnTo>
                      <a:lnTo>
                        <a:pt x="291" y="56"/>
                      </a:lnTo>
                      <a:lnTo>
                        <a:pt x="291" y="58"/>
                      </a:lnTo>
                      <a:lnTo>
                        <a:pt x="290" y="58"/>
                      </a:lnTo>
                      <a:lnTo>
                        <a:pt x="290" y="59"/>
                      </a:lnTo>
                      <a:lnTo>
                        <a:pt x="289" y="59"/>
                      </a:lnTo>
                      <a:lnTo>
                        <a:pt x="288" y="59"/>
                      </a:lnTo>
                      <a:lnTo>
                        <a:pt x="287" y="60"/>
                      </a:lnTo>
                      <a:lnTo>
                        <a:pt x="286" y="60"/>
                      </a:lnTo>
                      <a:lnTo>
                        <a:pt x="285" y="60"/>
                      </a:lnTo>
                      <a:lnTo>
                        <a:pt x="285" y="61"/>
                      </a:lnTo>
                      <a:lnTo>
                        <a:pt x="284" y="61"/>
                      </a:lnTo>
                      <a:lnTo>
                        <a:pt x="284" y="62"/>
                      </a:lnTo>
                      <a:lnTo>
                        <a:pt x="282" y="62"/>
                      </a:lnTo>
                      <a:lnTo>
                        <a:pt x="281" y="62"/>
                      </a:lnTo>
                      <a:lnTo>
                        <a:pt x="280" y="62"/>
                      </a:lnTo>
                      <a:lnTo>
                        <a:pt x="280" y="63"/>
                      </a:lnTo>
                      <a:lnTo>
                        <a:pt x="279" y="63"/>
                      </a:lnTo>
                      <a:lnTo>
                        <a:pt x="278" y="63"/>
                      </a:lnTo>
                      <a:lnTo>
                        <a:pt x="278" y="64"/>
                      </a:lnTo>
                      <a:lnTo>
                        <a:pt x="277" y="64"/>
                      </a:lnTo>
                      <a:lnTo>
                        <a:pt x="276" y="64"/>
                      </a:lnTo>
                      <a:lnTo>
                        <a:pt x="276" y="65"/>
                      </a:lnTo>
                      <a:lnTo>
                        <a:pt x="275" y="65"/>
                      </a:lnTo>
                      <a:lnTo>
                        <a:pt x="274" y="66"/>
                      </a:lnTo>
                      <a:lnTo>
                        <a:pt x="273" y="66"/>
                      </a:lnTo>
                      <a:lnTo>
                        <a:pt x="273" y="67"/>
                      </a:lnTo>
                      <a:lnTo>
                        <a:pt x="272" y="67"/>
                      </a:lnTo>
                      <a:lnTo>
                        <a:pt x="271" y="68"/>
                      </a:lnTo>
                      <a:lnTo>
                        <a:pt x="270" y="68"/>
                      </a:lnTo>
                      <a:lnTo>
                        <a:pt x="269" y="69"/>
                      </a:lnTo>
                      <a:lnTo>
                        <a:pt x="268" y="70"/>
                      </a:lnTo>
                      <a:lnTo>
                        <a:pt x="267" y="70"/>
                      </a:lnTo>
                      <a:lnTo>
                        <a:pt x="267" y="71"/>
                      </a:lnTo>
                      <a:lnTo>
                        <a:pt x="266" y="71"/>
                      </a:lnTo>
                      <a:lnTo>
                        <a:pt x="266" y="72"/>
                      </a:lnTo>
                      <a:lnTo>
                        <a:pt x="265" y="73"/>
                      </a:lnTo>
                      <a:lnTo>
                        <a:pt x="263" y="73"/>
                      </a:lnTo>
                      <a:lnTo>
                        <a:pt x="263" y="74"/>
                      </a:lnTo>
                      <a:lnTo>
                        <a:pt x="262" y="74"/>
                      </a:lnTo>
                      <a:lnTo>
                        <a:pt x="262" y="75"/>
                      </a:lnTo>
                      <a:lnTo>
                        <a:pt x="261" y="75"/>
                      </a:lnTo>
                      <a:lnTo>
                        <a:pt x="261" y="76"/>
                      </a:lnTo>
                      <a:lnTo>
                        <a:pt x="260" y="76"/>
                      </a:lnTo>
                      <a:lnTo>
                        <a:pt x="260" y="78"/>
                      </a:lnTo>
                      <a:lnTo>
                        <a:pt x="259" y="78"/>
                      </a:lnTo>
                      <a:lnTo>
                        <a:pt x="259" y="79"/>
                      </a:lnTo>
                      <a:lnTo>
                        <a:pt x="258" y="79"/>
                      </a:lnTo>
                      <a:lnTo>
                        <a:pt x="258" y="80"/>
                      </a:lnTo>
                      <a:lnTo>
                        <a:pt x="257" y="80"/>
                      </a:lnTo>
                      <a:lnTo>
                        <a:pt x="257" y="81"/>
                      </a:lnTo>
                      <a:lnTo>
                        <a:pt x="256" y="81"/>
                      </a:lnTo>
                      <a:lnTo>
                        <a:pt x="256" y="82"/>
                      </a:lnTo>
                      <a:lnTo>
                        <a:pt x="255" y="82"/>
                      </a:lnTo>
                      <a:lnTo>
                        <a:pt x="255" y="83"/>
                      </a:lnTo>
                      <a:lnTo>
                        <a:pt x="254" y="83"/>
                      </a:lnTo>
                      <a:lnTo>
                        <a:pt x="254" y="84"/>
                      </a:lnTo>
                      <a:lnTo>
                        <a:pt x="253" y="84"/>
                      </a:lnTo>
                      <a:lnTo>
                        <a:pt x="253" y="85"/>
                      </a:lnTo>
                      <a:lnTo>
                        <a:pt x="252" y="86"/>
                      </a:lnTo>
                      <a:lnTo>
                        <a:pt x="251" y="87"/>
                      </a:lnTo>
                      <a:lnTo>
                        <a:pt x="251" y="88"/>
                      </a:lnTo>
                      <a:lnTo>
                        <a:pt x="250" y="88"/>
                      </a:lnTo>
                      <a:lnTo>
                        <a:pt x="250" y="89"/>
                      </a:lnTo>
                      <a:lnTo>
                        <a:pt x="249" y="89"/>
                      </a:lnTo>
                      <a:lnTo>
                        <a:pt x="249" y="90"/>
                      </a:lnTo>
                      <a:lnTo>
                        <a:pt x="248" y="90"/>
                      </a:lnTo>
                      <a:lnTo>
                        <a:pt x="248" y="91"/>
                      </a:lnTo>
                      <a:lnTo>
                        <a:pt x="247" y="91"/>
                      </a:lnTo>
                      <a:lnTo>
                        <a:pt x="247" y="92"/>
                      </a:lnTo>
                      <a:lnTo>
                        <a:pt x="246" y="93"/>
                      </a:lnTo>
                      <a:lnTo>
                        <a:pt x="245" y="93"/>
                      </a:lnTo>
                      <a:lnTo>
                        <a:pt x="245" y="94"/>
                      </a:lnTo>
                      <a:lnTo>
                        <a:pt x="243" y="95"/>
                      </a:lnTo>
                      <a:lnTo>
                        <a:pt x="243" y="97"/>
                      </a:lnTo>
                      <a:lnTo>
                        <a:pt x="242" y="97"/>
                      </a:lnTo>
                      <a:lnTo>
                        <a:pt x="242" y="98"/>
                      </a:lnTo>
                      <a:lnTo>
                        <a:pt x="241" y="98"/>
                      </a:lnTo>
                      <a:lnTo>
                        <a:pt x="241" y="99"/>
                      </a:lnTo>
                      <a:lnTo>
                        <a:pt x="240" y="99"/>
                      </a:lnTo>
                      <a:lnTo>
                        <a:pt x="240" y="100"/>
                      </a:lnTo>
                      <a:lnTo>
                        <a:pt x="239" y="100"/>
                      </a:lnTo>
                      <a:lnTo>
                        <a:pt x="239" y="101"/>
                      </a:lnTo>
                      <a:lnTo>
                        <a:pt x="238" y="101"/>
                      </a:lnTo>
                      <a:lnTo>
                        <a:pt x="238" y="102"/>
                      </a:lnTo>
                      <a:lnTo>
                        <a:pt x="238" y="103"/>
                      </a:lnTo>
                      <a:lnTo>
                        <a:pt x="237" y="103"/>
                      </a:lnTo>
                      <a:lnTo>
                        <a:pt x="237" y="104"/>
                      </a:lnTo>
                      <a:lnTo>
                        <a:pt x="236" y="104"/>
                      </a:lnTo>
                      <a:lnTo>
                        <a:pt x="236" y="105"/>
                      </a:lnTo>
                      <a:lnTo>
                        <a:pt x="235" y="106"/>
                      </a:lnTo>
                      <a:lnTo>
                        <a:pt x="234" y="107"/>
                      </a:lnTo>
                      <a:lnTo>
                        <a:pt x="234" y="108"/>
                      </a:lnTo>
                      <a:lnTo>
                        <a:pt x="233" y="108"/>
                      </a:lnTo>
                      <a:lnTo>
                        <a:pt x="233" y="109"/>
                      </a:lnTo>
                      <a:lnTo>
                        <a:pt x="232" y="110"/>
                      </a:lnTo>
                      <a:lnTo>
                        <a:pt x="232" y="111"/>
                      </a:lnTo>
                      <a:lnTo>
                        <a:pt x="231" y="111"/>
                      </a:lnTo>
                      <a:lnTo>
                        <a:pt x="231" y="112"/>
                      </a:lnTo>
                      <a:lnTo>
                        <a:pt x="230" y="112"/>
                      </a:lnTo>
                      <a:lnTo>
                        <a:pt x="230" y="113"/>
                      </a:lnTo>
                      <a:lnTo>
                        <a:pt x="229" y="114"/>
                      </a:lnTo>
                      <a:lnTo>
                        <a:pt x="229" y="115"/>
                      </a:lnTo>
                      <a:lnTo>
                        <a:pt x="228" y="115"/>
                      </a:lnTo>
                      <a:lnTo>
                        <a:pt x="228" y="117"/>
                      </a:lnTo>
                      <a:lnTo>
                        <a:pt x="227" y="118"/>
                      </a:lnTo>
                      <a:lnTo>
                        <a:pt x="227" y="119"/>
                      </a:lnTo>
                      <a:lnTo>
                        <a:pt x="226" y="119"/>
                      </a:lnTo>
                      <a:lnTo>
                        <a:pt x="226" y="120"/>
                      </a:lnTo>
                      <a:lnTo>
                        <a:pt x="224" y="121"/>
                      </a:lnTo>
                      <a:lnTo>
                        <a:pt x="224" y="122"/>
                      </a:lnTo>
                      <a:lnTo>
                        <a:pt x="223" y="122"/>
                      </a:lnTo>
                      <a:lnTo>
                        <a:pt x="223" y="123"/>
                      </a:lnTo>
                      <a:lnTo>
                        <a:pt x="223" y="124"/>
                      </a:lnTo>
                      <a:lnTo>
                        <a:pt x="222" y="124"/>
                      </a:lnTo>
                      <a:lnTo>
                        <a:pt x="222" y="125"/>
                      </a:lnTo>
                      <a:lnTo>
                        <a:pt x="221" y="125"/>
                      </a:lnTo>
                      <a:lnTo>
                        <a:pt x="221" y="126"/>
                      </a:lnTo>
                      <a:lnTo>
                        <a:pt x="221" y="127"/>
                      </a:lnTo>
                      <a:lnTo>
                        <a:pt x="220" y="127"/>
                      </a:lnTo>
                      <a:lnTo>
                        <a:pt x="220" y="128"/>
                      </a:lnTo>
                      <a:lnTo>
                        <a:pt x="219" y="129"/>
                      </a:lnTo>
                      <a:lnTo>
                        <a:pt x="219" y="130"/>
                      </a:lnTo>
                      <a:lnTo>
                        <a:pt x="218" y="130"/>
                      </a:lnTo>
                      <a:lnTo>
                        <a:pt x="218" y="131"/>
                      </a:lnTo>
                      <a:lnTo>
                        <a:pt x="218" y="132"/>
                      </a:lnTo>
                      <a:lnTo>
                        <a:pt x="217" y="132"/>
                      </a:lnTo>
                      <a:lnTo>
                        <a:pt x="217" y="133"/>
                      </a:lnTo>
                      <a:lnTo>
                        <a:pt x="216" y="133"/>
                      </a:lnTo>
                      <a:lnTo>
                        <a:pt x="216" y="134"/>
                      </a:lnTo>
                      <a:lnTo>
                        <a:pt x="216" y="136"/>
                      </a:lnTo>
                      <a:lnTo>
                        <a:pt x="215" y="136"/>
                      </a:lnTo>
                      <a:lnTo>
                        <a:pt x="215" y="137"/>
                      </a:lnTo>
                      <a:lnTo>
                        <a:pt x="214" y="138"/>
                      </a:lnTo>
                      <a:lnTo>
                        <a:pt x="214" y="139"/>
                      </a:lnTo>
                      <a:lnTo>
                        <a:pt x="213" y="139"/>
                      </a:lnTo>
                      <a:lnTo>
                        <a:pt x="213" y="140"/>
                      </a:lnTo>
                      <a:lnTo>
                        <a:pt x="212" y="140"/>
                      </a:lnTo>
                      <a:lnTo>
                        <a:pt x="212" y="141"/>
                      </a:lnTo>
                      <a:lnTo>
                        <a:pt x="211" y="141"/>
                      </a:lnTo>
                      <a:lnTo>
                        <a:pt x="210" y="146"/>
                      </a:lnTo>
                      <a:lnTo>
                        <a:pt x="209" y="149"/>
                      </a:lnTo>
                      <a:lnTo>
                        <a:pt x="209" y="150"/>
                      </a:lnTo>
                      <a:lnTo>
                        <a:pt x="208" y="151"/>
                      </a:lnTo>
                      <a:lnTo>
                        <a:pt x="208" y="152"/>
                      </a:lnTo>
                      <a:lnTo>
                        <a:pt x="207" y="153"/>
                      </a:lnTo>
                      <a:lnTo>
                        <a:pt x="207" y="155"/>
                      </a:lnTo>
                      <a:lnTo>
                        <a:pt x="205" y="155"/>
                      </a:lnTo>
                      <a:lnTo>
                        <a:pt x="205" y="156"/>
                      </a:lnTo>
                      <a:lnTo>
                        <a:pt x="204" y="156"/>
                      </a:lnTo>
                      <a:lnTo>
                        <a:pt x="204" y="157"/>
                      </a:lnTo>
                      <a:lnTo>
                        <a:pt x="203" y="158"/>
                      </a:lnTo>
                      <a:lnTo>
                        <a:pt x="202" y="158"/>
                      </a:lnTo>
                      <a:lnTo>
                        <a:pt x="202" y="159"/>
                      </a:lnTo>
                      <a:lnTo>
                        <a:pt x="201" y="160"/>
                      </a:lnTo>
                      <a:lnTo>
                        <a:pt x="200" y="160"/>
                      </a:lnTo>
                      <a:lnTo>
                        <a:pt x="200" y="161"/>
                      </a:lnTo>
                      <a:lnTo>
                        <a:pt x="199" y="161"/>
                      </a:lnTo>
                      <a:lnTo>
                        <a:pt x="199" y="162"/>
                      </a:lnTo>
                      <a:lnTo>
                        <a:pt x="198" y="162"/>
                      </a:lnTo>
                      <a:lnTo>
                        <a:pt x="198" y="163"/>
                      </a:lnTo>
                      <a:lnTo>
                        <a:pt x="197" y="164"/>
                      </a:lnTo>
                      <a:lnTo>
                        <a:pt x="197" y="165"/>
                      </a:lnTo>
                      <a:lnTo>
                        <a:pt x="196" y="165"/>
                      </a:lnTo>
                      <a:lnTo>
                        <a:pt x="196" y="166"/>
                      </a:lnTo>
                      <a:lnTo>
                        <a:pt x="195" y="166"/>
                      </a:lnTo>
                      <a:lnTo>
                        <a:pt x="195" y="167"/>
                      </a:lnTo>
                      <a:lnTo>
                        <a:pt x="194" y="167"/>
                      </a:lnTo>
                      <a:lnTo>
                        <a:pt x="194" y="168"/>
                      </a:lnTo>
                      <a:lnTo>
                        <a:pt x="193" y="168"/>
                      </a:lnTo>
                      <a:lnTo>
                        <a:pt x="193" y="169"/>
                      </a:lnTo>
                      <a:lnTo>
                        <a:pt x="192" y="170"/>
                      </a:lnTo>
                      <a:lnTo>
                        <a:pt x="192" y="171"/>
                      </a:lnTo>
                      <a:lnTo>
                        <a:pt x="191" y="171"/>
                      </a:lnTo>
                      <a:lnTo>
                        <a:pt x="191" y="172"/>
                      </a:lnTo>
                      <a:lnTo>
                        <a:pt x="190" y="173"/>
                      </a:lnTo>
                      <a:lnTo>
                        <a:pt x="190" y="175"/>
                      </a:lnTo>
                      <a:lnTo>
                        <a:pt x="189" y="175"/>
                      </a:lnTo>
                      <a:lnTo>
                        <a:pt x="189" y="176"/>
                      </a:lnTo>
                      <a:lnTo>
                        <a:pt x="188" y="176"/>
                      </a:lnTo>
                      <a:lnTo>
                        <a:pt x="188" y="177"/>
                      </a:lnTo>
                      <a:lnTo>
                        <a:pt x="187" y="177"/>
                      </a:lnTo>
                      <a:lnTo>
                        <a:pt x="187" y="178"/>
                      </a:lnTo>
                      <a:lnTo>
                        <a:pt x="185" y="179"/>
                      </a:lnTo>
                      <a:lnTo>
                        <a:pt x="185" y="180"/>
                      </a:lnTo>
                      <a:lnTo>
                        <a:pt x="184" y="180"/>
                      </a:lnTo>
                      <a:lnTo>
                        <a:pt x="184" y="181"/>
                      </a:lnTo>
                      <a:lnTo>
                        <a:pt x="184" y="182"/>
                      </a:lnTo>
                      <a:lnTo>
                        <a:pt x="183" y="182"/>
                      </a:lnTo>
                      <a:lnTo>
                        <a:pt x="183" y="183"/>
                      </a:lnTo>
                      <a:lnTo>
                        <a:pt x="182" y="184"/>
                      </a:lnTo>
                      <a:lnTo>
                        <a:pt x="182" y="185"/>
                      </a:lnTo>
                      <a:lnTo>
                        <a:pt x="181" y="185"/>
                      </a:lnTo>
                      <a:lnTo>
                        <a:pt x="181" y="186"/>
                      </a:lnTo>
                      <a:lnTo>
                        <a:pt x="181" y="187"/>
                      </a:lnTo>
                      <a:lnTo>
                        <a:pt x="180" y="187"/>
                      </a:lnTo>
                      <a:lnTo>
                        <a:pt x="180" y="188"/>
                      </a:lnTo>
                      <a:lnTo>
                        <a:pt x="180" y="189"/>
                      </a:lnTo>
                      <a:lnTo>
                        <a:pt x="179" y="189"/>
                      </a:lnTo>
                      <a:lnTo>
                        <a:pt x="179" y="190"/>
                      </a:lnTo>
                      <a:lnTo>
                        <a:pt x="178" y="190"/>
                      </a:lnTo>
                      <a:lnTo>
                        <a:pt x="178" y="191"/>
                      </a:lnTo>
                      <a:lnTo>
                        <a:pt x="178" y="192"/>
                      </a:lnTo>
                      <a:lnTo>
                        <a:pt x="177" y="192"/>
                      </a:lnTo>
                      <a:lnTo>
                        <a:pt x="177" y="194"/>
                      </a:lnTo>
                      <a:lnTo>
                        <a:pt x="177" y="195"/>
                      </a:lnTo>
                      <a:lnTo>
                        <a:pt x="176" y="195"/>
                      </a:lnTo>
                      <a:lnTo>
                        <a:pt x="176" y="196"/>
                      </a:lnTo>
                      <a:lnTo>
                        <a:pt x="176" y="197"/>
                      </a:lnTo>
                      <a:lnTo>
                        <a:pt x="175" y="197"/>
                      </a:lnTo>
                      <a:lnTo>
                        <a:pt x="175" y="198"/>
                      </a:lnTo>
                      <a:lnTo>
                        <a:pt x="175" y="199"/>
                      </a:lnTo>
                      <a:lnTo>
                        <a:pt x="174" y="199"/>
                      </a:lnTo>
                      <a:lnTo>
                        <a:pt x="174" y="200"/>
                      </a:lnTo>
                      <a:lnTo>
                        <a:pt x="174" y="201"/>
                      </a:lnTo>
                      <a:lnTo>
                        <a:pt x="174" y="202"/>
                      </a:lnTo>
                      <a:lnTo>
                        <a:pt x="173" y="202"/>
                      </a:lnTo>
                      <a:lnTo>
                        <a:pt x="173" y="203"/>
                      </a:lnTo>
                      <a:lnTo>
                        <a:pt x="172" y="204"/>
                      </a:lnTo>
                      <a:lnTo>
                        <a:pt x="172" y="205"/>
                      </a:lnTo>
                      <a:lnTo>
                        <a:pt x="171" y="206"/>
                      </a:lnTo>
                      <a:lnTo>
                        <a:pt x="171" y="207"/>
                      </a:lnTo>
                      <a:lnTo>
                        <a:pt x="170" y="207"/>
                      </a:lnTo>
                      <a:lnTo>
                        <a:pt x="170" y="208"/>
                      </a:lnTo>
                      <a:lnTo>
                        <a:pt x="169" y="209"/>
                      </a:lnTo>
                      <a:lnTo>
                        <a:pt x="170" y="209"/>
                      </a:lnTo>
                      <a:lnTo>
                        <a:pt x="169" y="209"/>
                      </a:lnTo>
                      <a:lnTo>
                        <a:pt x="169" y="210"/>
                      </a:lnTo>
                      <a:lnTo>
                        <a:pt x="168" y="211"/>
                      </a:lnTo>
                      <a:lnTo>
                        <a:pt x="168" y="212"/>
                      </a:lnTo>
                      <a:lnTo>
                        <a:pt x="166" y="212"/>
                      </a:lnTo>
                      <a:lnTo>
                        <a:pt x="166" y="214"/>
                      </a:lnTo>
                      <a:lnTo>
                        <a:pt x="166" y="215"/>
                      </a:lnTo>
                      <a:lnTo>
                        <a:pt x="165" y="215"/>
                      </a:lnTo>
                      <a:lnTo>
                        <a:pt x="165" y="216"/>
                      </a:lnTo>
                      <a:lnTo>
                        <a:pt x="164" y="216"/>
                      </a:lnTo>
                      <a:lnTo>
                        <a:pt x="164" y="217"/>
                      </a:lnTo>
                      <a:lnTo>
                        <a:pt x="163" y="218"/>
                      </a:lnTo>
                      <a:lnTo>
                        <a:pt x="163" y="219"/>
                      </a:lnTo>
                      <a:lnTo>
                        <a:pt x="162" y="220"/>
                      </a:lnTo>
                      <a:lnTo>
                        <a:pt x="162" y="221"/>
                      </a:lnTo>
                      <a:lnTo>
                        <a:pt x="161" y="221"/>
                      </a:lnTo>
                      <a:lnTo>
                        <a:pt x="161" y="222"/>
                      </a:lnTo>
                      <a:lnTo>
                        <a:pt x="161" y="223"/>
                      </a:lnTo>
                      <a:lnTo>
                        <a:pt x="160" y="223"/>
                      </a:lnTo>
                      <a:lnTo>
                        <a:pt x="160" y="224"/>
                      </a:lnTo>
                      <a:lnTo>
                        <a:pt x="160" y="225"/>
                      </a:lnTo>
                      <a:lnTo>
                        <a:pt x="159" y="225"/>
                      </a:lnTo>
                      <a:lnTo>
                        <a:pt x="159" y="226"/>
                      </a:lnTo>
                      <a:lnTo>
                        <a:pt x="159" y="227"/>
                      </a:lnTo>
                      <a:lnTo>
                        <a:pt x="158" y="227"/>
                      </a:lnTo>
                      <a:lnTo>
                        <a:pt x="158" y="228"/>
                      </a:lnTo>
                      <a:lnTo>
                        <a:pt x="158" y="229"/>
                      </a:lnTo>
                      <a:lnTo>
                        <a:pt x="157" y="230"/>
                      </a:lnTo>
                      <a:lnTo>
                        <a:pt x="157" y="231"/>
                      </a:lnTo>
                      <a:lnTo>
                        <a:pt x="157" y="233"/>
                      </a:lnTo>
                      <a:lnTo>
                        <a:pt x="156" y="233"/>
                      </a:lnTo>
                      <a:lnTo>
                        <a:pt x="156" y="234"/>
                      </a:lnTo>
                      <a:lnTo>
                        <a:pt x="156" y="235"/>
                      </a:lnTo>
                      <a:lnTo>
                        <a:pt x="155" y="236"/>
                      </a:lnTo>
                      <a:lnTo>
                        <a:pt x="155" y="237"/>
                      </a:lnTo>
                      <a:lnTo>
                        <a:pt x="155" y="238"/>
                      </a:lnTo>
                      <a:lnTo>
                        <a:pt x="154" y="239"/>
                      </a:lnTo>
                      <a:lnTo>
                        <a:pt x="154" y="240"/>
                      </a:lnTo>
                      <a:lnTo>
                        <a:pt x="154" y="241"/>
                      </a:lnTo>
                      <a:lnTo>
                        <a:pt x="153" y="241"/>
                      </a:lnTo>
                      <a:lnTo>
                        <a:pt x="153" y="242"/>
                      </a:lnTo>
                      <a:lnTo>
                        <a:pt x="153" y="243"/>
                      </a:lnTo>
                      <a:lnTo>
                        <a:pt x="152" y="243"/>
                      </a:lnTo>
                      <a:lnTo>
                        <a:pt x="152" y="244"/>
                      </a:lnTo>
                      <a:lnTo>
                        <a:pt x="152" y="245"/>
                      </a:lnTo>
                      <a:lnTo>
                        <a:pt x="151" y="245"/>
                      </a:lnTo>
                      <a:lnTo>
                        <a:pt x="151" y="246"/>
                      </a:lnTo>
                      <a:lnTo>
                        <a:pt x="151" y="247"/>
                      </a:lnTo>
                      <a:lnTo>
                        <a:pt x="150" y="248"/>
                      </a:lnTo>
                      <a:lnTo>
                        <a:pt x="150" y="249"/>
                      </a:lnTo>
                      <a:lnTo>
                        <a:pt x="149" y="250"/>
                      </a:lnTo>
                      <a:lnTo>
                        <a:pt x="149" y="251"/>
                      </a:lnTo>
                      <a:lnTo>
                        <a:pt x="147" y="251"/>
                      </a:lnTo>
                      <a:lnTo>
                        <a:pt x="147" y="253"/>
                      </a:lnTo>
                      <a:lnTo>
                        <a:pt x="146" y="253"/>
                      </a:lnTo>
                      <a:lnTo>
                        <a:pt x="146" y="254"/>
                      </a:lnTo>
                      <a:lnTo>
                        <a:pt x="145" y="254"/>
                      </a:lnTo>
                      <a:lnTo>
                        <a:pt x="144" y="254"/>
                      </a:lnTo>
                      <a:lnTo>
                        <a:pt x="143" y="254"/>
                      </a:lnTo>
                      <a:lnTo>
                        <a:pt x="142" y="256"/>
                      </a:lnTo>
                      <a:lnTo>
                        <a:pt x="143" y="256"/>
                      </a:lnTo>
                      <a:lnTo>
                        <a:pt x="143" y="257"/>
                      </a:lnTo>
                      <a:lnTo>
                        <a:pt x="144" y="257"/>
                      </a:lnTo>
                      <a:lnTo>
                        <a:pt x="145" y="258"/>
                      </a:lnTo>
                      <a:lnTo>
                        <a:pt x="146" y="258"/>
                      </a:lnTo>
                      <a:lnTo>
                        <a:pt x="147" y="259"/>
                      </a:lnTo>
                      <a:lnTo>
                        <a:pt x="147" y="260"/>
                      </a:lnTo>
                      <a:lnTo>
                        <a:pt x="149" y="260"/>
                      </a:lnTo>
                      <a:lnTo>
                        <a:pt x="150" y="260"/>
                      </a:lnTo>
                      <a:lnTo>
                        <a:pt x="150" y="261"/>
                      </a:lnTo>
                      <a:lnTo>
                        <a:pt x="150" y="262"/>
                      </a:lnTo>
                      <a:lnTo>
                        <a:pt x="151" y="263"/>
                      </a:lnTo>
                      <a:lnTo>
                        <a:pt x="151" y="264"/>
                      </a:lnTo>
                      <a:lnTo>
                        <a:pt x="151" y="265"/>
                      </a:lnTo>
                      <a:lnTo>
                        <a:pt x="152" y="266"/>
                      </a:lnTo>
                      <a:lnTo>
                        <a:pt x="152" y="267"/>
                      </a:lnTo>
                      <a:lnTo>
                        <a:pt x="153" y="267"/>
                      </a:lnTo>
                      <a:lnTo>
                        <a:pt x="153" y="268"/>
                      </a:lnTo>
                      <a:lnTo>
                        <a:pt x="152" y="268"/>
                      </a:lnTo>
                      <a:lnTo>
                        <a:pt x="153" y="269"/>
                      </a:lnTo>
                      <a:lnTo>
                        <a:pt x="152" y="270"/>
                      </a:lnTo>
                      <a:lnTo>
                        <a:pt x="152" y="272"/>
                      </a:lnTo>
                      <a:lnTo>
                        <a:pt x="151" y="273"/>
                      </a:lnTo>
                      <a:lnTo>
                        <a:pt x="151" y="274"/>
                      </a:lnTo>
                      <a:lnTo>
                        <a:pt x="150" y="275"/>
                      </a:lnTo>
                      <a:lnTo>
                        <a:pt x="149" y="276"/>
                      </a:lnTo>
                      <a:lnTo>
                        <a:pt x="149" y="277"/>
                      </a:lnTo>
                      <a:lnTo>
                        <a:pt x="147" y="277"/>
                      </a:lnTo>
                      <a:lnTo>
                        <a:pt x="147" y="278"/>
                      </a:lnTo>
                      <a:lnTo>
                        <a:pt x="146" y="279"/>
                      </a:lnTo>
                      <a:lnTo>
                        <a:pt x="146" y="280"/>
                      </a:lnTo>
                      <a:lnTo>
                        <a:pt x="145" y="280"/>
                      </a:lnTo>
                      <a:lnTo>
                        <a:pt x="145" y="281"/>
                      </a:lnTo>
                      <a:lnTo>
                        <a:pt x="145" y="282"/>
                      </a:lnTo>
                      <a:lnTo>
                        <a:pt x="144" y="282"/>
                      </a:lnTo>
                      <a:lnTo>
                        <a:pt x="144" y="283"/>
                      </a:lnTo>
                      <a:lnTo>
                        <a:pt x="143" y="283"/>
                      </a:lnTo>
                      <a:lnTo>
                        <a:pt x="143" y="284"/>
                      </a:lnTo>
                      <a:lnTo>
                        <a:pt x="142" y="284"/>
                      </a:lnTo>
                      <a:lnTo>
                        <a:pt x="142" y="285"/>
                      </a:lnTo>
                      <a:lnTo>
                        <a:pt x="141" y="285"/>
                      </a:lnTo>
                      <a:lnTo>
                        <a:pt x="141" y="286"/>
                      </a:lnTo>
                      <a:lnTo>
                        <a:pt x="140" y="286"/>
                      </a:lnTo>
                      <a:lnTo>
                        <a:pt x="140" y="287"/>
                      </a:lnTo>
                      <a:lnTo>
                        <a:pt x="139" y="288"/>
                      </a:lnTo>
                      <a:lnTo>
                        <a:pt x="138" y="289"/>
                      </a:lnTo>
                      <a:lnTo>
                        <a:pt x="137" y="290"/>
                      </a:lnTo>
                      <a:lnTo>
                        <a:pt x="136" y="292"/>
                      </a:lnTo>
                      <a:lnTo>
                        <a:pt x="135" y="293"/>
                      </a:lnTo>
                      <a:lnTo>
                        <a:pt x="135" y="294"/>
                      </a:lnTo>
                      <a:lnTo>
                        <a:pt x="134" y="294"/>
                      </a:lnTo>
                      <a:lnTo>
                        <a:pt x="134" y="295"/>
                      </a:lnTo>
                      <a:lnTo>
                        <a:pt x="133" y="295"/>
                      </a:lnTo>
                      <a:lnTo>
                        <a:pt x="133" y="296"/>
                      </a:lnTo>
                      <a:lnTo>
                        <a:pt x="132" y="296"/>
                      </a:lnTo>
                      <a:lnTo>
                        <a:pt x="132" y="297"/>
                      </a:lnTo>
                      <a:lnTo>
                        <a:pt x="131" y="298"/>
                      </a:lnTo>
                      <a:lnTo>
                        <a:pt x="130" y="299"/>
                      </a:lnTo>
                      <a:lnTo>
                        <a:pt x="130" y="300"/>
                      </a:lnTo>
                      <a:lnTo>
                        <a:pt x="129" y="300"/>
                      </a:lnTo>
                      <a:lnTo>
                        <a:pt x="129" y="301"/>
                      </a:lnTo>
                      <a:lnTo>
                        <a:pt x="127" y="301"/>
                      </a:lnTo>
                      <a:lnTo>
                        <a:pt x="127" y="302"/>
                      </a:lnTo>
                      <a:lnTo>
                        <a:pt x="126" y="302"/>
                      </a:lnTo>
                      <a:lnTo>
                        <a:pt x="126" y="303"/>
                      </a:lnTo>
                      <a:lnTo>
                        <a:pt x="125" y="304"/>
                      </a:lnTo>
                      <a:lnTo>
                        <a:pt x="125" y="305"/>
                      </a:lnTo>
                      <a:lnTo>
                        <a:pt x="124" y="305"/>
                      </a:lnTo>
                      <a:lnTo>
                        <a:pt x="124" y="306"/>
                      </a:lnTo>
                      <a:lnTo>
                        <a:pt x="123" y="306"/>
                      </a:lnTo>
                      <a:lnTo>
                        <a:pt x="123" y="307"/>
                      </a:lnTo>
                      <a:lnTo>
                        <a:pt x="122" y="308"/>
                      </a:lnTo>
                      <a:lnTo>
                        <a:pt x="122" y="309"/>
                      </a:lnTo>
                      <a:lnTo>
                        <a:pt x="121" y="309"/>
                      </a:lnTo>
                      <a:lnTo>
                        <a:pt x="121" y="311"/>
                      </a:lnTo>
                      <a:lnTo>
                        <a:pt x="121" y="312"/>
                      </a:lnTo>
                      <a:lnTo>
                        <a:pt x="120" y="312"/>
                      </a:lnTo>
                      <a:lnTo>
                        <a:pt x="120" y="313"/>
                      </a:lnTo>
                      <a:lnTo>
                        <a:pt x="119" y="313"/>
                      </a:lnTo>
                      <a:lnTo>
                        <a:pt x="119" y="314"/>
                      </a:lnTo>
                      <a:lnTo>
                        <a:pt x="119" y="315"/>
                      </a:lnTo>
                      <a:lnTo>
                        <a:pt x="118" y="315"/>
                      </a:lnTo>
                      <a:lnTo>
                        <a:pt x="118" y="316"/>
                      </a:lnTo>
                      <a:lnTo>
                        <a:pt x="117" y="316"/>
                      </a:lnTo>
                      <a:lnTo>
                        <a:pt x="117" y="317"/>
                      </a:lnTo>
                      <a:lnTo>
                        <a:pt x="116" y="318"/>
                      </a:lnTo>
                      <a:lnTo>
                        <a:pt x="116" y="319"/>
                      </a:lnTo>
                      <a:lnTo>
                        <a:pt x="115" y="320"/>
                      </a:lnTo>
                      <a:lnTo>
                        <a:pt x="115" y="321"/>
                      </a:lnTo>
                      <a:lnTo>
                        <a:pt x="114" y="322"/>
                      </a:lnTo>
                      <a:lnTo>
                        <a:pt x="114" y="323"/>
                      </a:lnTo>
                      <a:lnTo>
                        <a:pt x="113" y="323"/>
                      </a:lnTo>
                      <a:lnTo>
                        <a:pt x="113" y="324"/>
                      </a:lnTo>
                      <a:lnTo>
                        <a:pt x="113" y="325"/>
                      </a:lnTo>
                      <a:lnTo>
                        <a:pt x="112" y="325"/>
                      </a:lnTo>
                      <a:lnTo>
                        <a:pt x="112" y="326"/>
                      </a:lnTo>
                      <a:lnTo>
                        <a:pt x="112" y="327"/>
                      </a:lnTo>
                      <a:lnTo>
                        <a:pt x="111" y="327"/>
                      </a:lnTo>
                      <a:lnTo>
                        <a:pt x="111" y="328"/>
                      </a:lnTo>
                      <a:lnTo>
                        <a:pt x="110" y="330"/>
                      </a:lnTo>
                      <a:lnTo>
                        <a:pt x="108" y="331"/>
                      </a:lnTo>
                      <a:lnTo>
                        <a:pt x="108" y="332"/>
                      </a:lnTo>
                      <a:lnTo>
                        <a:pt x="107" y="333"/>
                      </a:lnTo>
                      <a:lnTo>
                        <a:pt x="106" y="334"/>
                      </a:lnTo>
                      <a:lnTo>
                        <a:pt x="106" y="335"/>
                      </a:lnTo>
                      <a:lnTo>
                        <a:pt x="105" y="336"/>
                      </a:lnTo>
                      <a:lnTo>
                        <a:pt x="105" y="337"/>
                      </a:lnTo>
                      <a:lnTo>
                        <a:pt x="104" y="337"/>
                      </a:lnTo>
                      <a:lnTo>
                        <a:pt x="104" y="338"/>
                      </a:lnTo>
                      <a:lnTo>
                        <a:pt x="103" y="339"/>
                      </a:lnTo>
                      <a:lnTo>
                        <a:pt x="103" y="340"/>
                      </a:lnTo>
                      <a:lnTo>
                        <a:pt x="102" y="341"/>
                      </a:lnTo>
                      <a:lnTo>
                        <a:pt x="101" y="341"/>
                      </a:lnTo>
                      <a:lnTo>
                        <a:pt x="101" y="342"/>
                      </a:lnTo>
                      <a:lnTo>
                        <a:pt x="100" y="343"/>
                      </a:lnTo>
                      <a:lnTo>
                        <a:pt x="100" y="344"/>
                      </a:lnTo>
                      <a:lnTo>
                        <a:pt x="100" y="345"/>
                      </a:lnTo>
                      <a:lnTo>
                        <a:pt x="99" y="345"/>
                      </a:lnTo>
                      <a:lnTo>
                        <a:pt x="99" y="346"/>
                      </a:lnTo>
                      <a:lnTo>
                        <a:pt x="98" y="346"/>
                      </a:lnTo>
                      <a:lnTo>
                        <a:pt x="98" y="347"/>
                      </a:lnTo>
                      <a:lnTo>
                        <a:pt x="97" y="348"/>
                      </a:lnTo>
                      <a:lnTo>
                        <a:pt x="97" y="350"/>
                      </a:lnTo>
                      <a:lnTo>
                        <a:pt x="96" y="350"/>
                      </a:lnTo>
                      <a:lnTo>
                        <a:pt x="96" y="351"/>
                      </a:lnTo>
                      <a:lnTo>
                        <a:pt x="95" y="352"/>
                      </a:lnTo>
                      <a:lnTo>
                        <a:pt x="95" y="353"/>
                      </a:lnTo>
                      <a:lnTo>
                        <a:pt x="94" y="353"/>
                      </a:lnTo>
                      <a:lnTo>
                        <a:pt x="94" y="354"/>
                      </a:lnTo>
                      <a:lnTo>
                        <a:pt x="93" y="354"/>
                      </a:lnTo>
                      <a:lnTo>
                        <a:pt x="93" y="355"/>
                      </a:lnTo>
                      <a:lnTo>
                        <a:pt x="93" y="356"/>
                      </a:lnTo>
                      <a:lnTo>
                        <a:pt x="92" y="356"/>
                      </a:lnTo>
                      <a:lnTo>
                        <a:pt x="92" y="357"/>
                      </a:lnTo>
                      <a:lnTo>
                        <a:pt x="92" y="358"/>
                      </a:lnTo>
                      <a:lnTo>
                        <a:pt x="91" y="358"/>
                      </a:lnTo>
                      <a:lnTo>
                        <a:pt x="91" y="359"/>
                      </a:lnTo>
                      <a:lnTo>
                        <a:pt x="89" y="360"/>
                      </a:lnTo>
                      <a:lnTo>
                        <a:pt x="89" y="361"/>
                      </a:lnTo>
                      <a:lnTo>
                        <a:pt x="81" y="373"/>
                      </a:lnTo>
                      <a:lnTo>
                        <a:pt x="78" y="379"/>
                      </a:lnTo>
                      <a:lnTo>
                        <a:pt x="74" y="385"/>
                      </a:lnTo>
                      <a:lnTo>
                        <a:pt x="71" y="390"/>
                      </a:lnTo>
                      <a:lnTo>
                        <a:pt x="71" y="391"/>
                      </a:lnTo>
                      <a:lnTo>
                        <a:pt x="71" y="392"/>
                      </a:lnTo>
                      <a:lnTo>
                        <a:pt x="71" y="393"/>
                      </a:lnTo>
                      <a:lnTo>
                        <a:pt x="72" y="393"/>
                      </a:lnTo>
                      <a:lnTo>
                        <a:pt x="72" y="394"/>
                      </a:lnTo>
                      <a:lnTo>
                        <a:pt x="72" y="395"/>
                      </a:lnTo>
                      <a:lnTo>
                        <a:pt x="73" y="395"/>
                      </a:lnTo>
                      <a:lnTo>
                        <a:pt x="73" y="396"/>
                      </a:lnTo>
                      <a:lnTo>
                        <a:pt x="73" y="397"/>
                      </a:lnTo>
                      <a:lnTo>
                        <a:pt x="74" y="397"/>
                      </a:lnTo>
                      <a:lnTo>
                        <a:pt x="74" y="398"/>
                      </a:lnTo>
                      <a:lnTo>
                        <a:pt x="75" y="398"/>
                      </a:lnTo>
                      <a:lnTo>
                        <a:pt x="75" y="399"/>
                      </a:lnTo>
                      <a:lnTo>
                        <a:pt x="75" y="400"/>
                      </a:lnTo>
                      <a:lnTo>
                        <a:pt x="75" y="401"/>
                      </a:lnTo>
                      <a:lnTo>
                        <a:pt x="76" y="402"/>
                      </a:lnTo>
                      <a:lnTo>
                        <a:pt x="76" y="403"/>
                      </a:lnTo>
                      <a:lnTo>
                        <a:pt x="75" y="404"/>
                      </a:lnTo>
                      <a:lnTo>
                        <a:pt x="75" y="405"/>
                      </a:lnTo>
                      <a:lnTo>
                        <a:pt x="75" y="406"/>
                      </a:lnTo>
                      <a:lnTo>
                        <a:pt x="74" y="406"/>
                      </a:lnTo>
                      <a:lnTo>
                        <a:pt x="74" y="408"/>
                      </a:lnTo>
                      <a:lnTo>
                        <a:pt x="73" y="408"/>
                      </a:lnTo>
                      <a:lnTo>
                        <a:pt x="73" y="409"/>
                      </a:lnTo>
                      <a:lnTo>
                        <a:pt x="72" y="409"/>
                      </a:lnTo>
                      <a:lnTo>
                        <a:pt x="72" y="410"/>
                      </a:lnTo>
                      <a:lnTo>
                        <a:pt x="71" y="410"/>
                      </a:lnTo>
                      <a:lnTo>
                        <a:pt x="69" y="411"/>
                      </a:lnTo>
                      <a:lnTo>
                        <a:pt x="68" y="411"/>
                      </a:lnTo>
                      <a:lnTo>
                        <a:pt x="68" y="412"/>
                      </a:lnTo>
                      <a:lnTo>
                        <a:pt x="67" y="412"/>
                      </a:lnTo>
                      <a:lnTo>
                        <a:pt x="67" y="413"/>
                      </a:lnTo>
                      <a:lnTo>
                        <a:pt x="66" y="413"/>
                      </a:lnTo>
                      <a:lnTo>
                        <a:pt x="65" y="413"/>
                      </a:lnTo>
                      <a:lnTo>
                        <a:pt x="65" y="414"/>
                      </a:lnTo>
                      <a:lnTo>
                        <a:pt x="64" y="414"/>
                      </a:lnTo>
                      <a:lnTo>
                        <a:pt x="63" y="414"/>
                      </a:lnTo>
                      <a:lnTo>
                        <a:pt x="63" y="415"/>
                      </a:lnTo>
                      <a:lnTo>
                        <a:pt x="62" y="415"/>
                      </a:lnTo>
                      <a:lnTo>
                        <a:pt x="61" y="416"/>
                      </a:lnTo>
                      <a:lnTo>
                        <a:pt x="60" y="416"/>
                      </a:lnTo>
                      <a:lnTo>
                        <a:pt x="60" y="417"/>
                      </a:lnTo>
                      <a:lnTo>
                        <a:pt x="59" y="417"/>
                      </a:lnTo>
                      <a:lnTo>
                        <a:pt x="58" y="417"/>
                      </a:lnTo>
                      <a:lnTo>
                        <a:pt x="58" y="418"/>
                      </a:lnTo>
                      <a:lnTo>
                        <a:pt x="57" y="418"/>
                      </a:lnTo>
                      <a:lnTo>
                        <a:pt x="57" y="419"/>
                      </a:lnTo>
                      <a:lnTo>
                        <a:pt x="56" y="419"/>
                      </a:lnTo>
                      <a:lnTo>
                        <a:pt x="55" y="419"/>
                      </a:lnTo>
                      <a:lnTo>
                        <a:pt x="55" y="420"/>
                      </a:lnTo>
                      <a:lnTo>
                        <a:pt x="54" y="420"/>
                      </a:lnTo>
                      <a:lnTo>
                        <a:pt x="53" y="421"/>
                      </a:lnTo>
                      <a:lnTo>
                        <a:pt x="52" y="421"/>
                      </a:lnTo>
                      <a:lnTo>
                        <a:pt x="52" y="422"/>
                      </a:lnTo>
                      <a:lnTo>
                        <a:pt x="50" y="422"/>
                      </a:lnTo>
                      <a:lnTo>
                        <a:pt x="49" y="423"/>
                      </a:lnTo>
                      <a:lnTo>
                        <a:pt x="48" y="423"/>
                      </a:lnTo>
                      <a:lnTo>
                        <a:pt x="48" y="424"/>
                      </a:lnTo>
                      <a:lnTo>
                        <a:pt x="47" y="424"/>
                      </a:lnTo>
                      <a:lnTo>
                        <a:pt x="46" y="425"/>
                      </a:lnTo>
                      <a:lnTo>
                        <a:pt x="45" y="425"/>
                      </a:lnTo>
                      <a:lnTo>
                        <a:pt x="45" y="426"/>
                      </a:lnTo>
                      <a:lnTo>
                        <a:pt x="44" y="426"/>
                      </a:lnTo>
                      <a:lnTo>
                        <a:pt x="44" y="428"/>
                      </a:lnTo>
                      <a:lnTo>
                        <a:pt x="43" y="428"/>
                      </a:lnTo>
                      <a:lnTo>
                        <a:pt x="42" y="429"/>
                      </a:lnTo>
                      <a:lnTo>
                        <a:pt x="41" y="429"/>
                      </a:lnTo>
                      <a:lnTo>
                        <a:pt x="41" y="430"/>
                      </a:lnTo>
                      <a:lnTo>
                        <a:pt x="40" y="430"/>
                      </a:lnTo>
                      <a:lnTo>
                        <a:pt x="40" y="431"/>
                      </a:lnTo>
                      <a:lnTo>
                        <a:pt x="39" y="431"/>
                      </a:lnTo>
                      <a:lnTo>
                        <a:pt x="39" y="432"/>
                      </a:lnTo>
                      <a:lnTo>
                        <a:pt x="38" y="432"/>
                      </a:lnTo>
                      <a:lnTo>
                        <a:pt x="38" y="433"/>
                      </a:lnTo>
                      <a:lnTo>
                        <a:pt x="37" y="433"/>
                      </a:lnTo>
                      <a:lnTo>
                        <a:pt x="36" y="433"/>
                      </a:lnTo>
                      <a:lnTo>
                        <a:pt x="36" y="434"/>
                      </a:lnTo>
                      <a:lnTo>
                        <a:pt x="35" y="435"/>
                      </a:lnTo>
                      <a:lnTo>
                        <a:pt x="34" y="435"/>
                      </a:lnTo>
                      <a:lnTo>
                        <a:pt x="34" y="436"/>
                      </a:lnTo>
                      <a:lnTo>
                        <a:pt x="33" y="436"/>
                      </a:lnTo>
                      <a:lnTo>
                        <a:pt x="31" y="437"/>
                      </a:lnTo>
                      <a:lnTo>
                        <a:pt x="31" y="438"/>
                      </a:lnTo>
                      <a:lnTo>
                        <a:pt x="30" y="438"/>
                      </a:lnTo>
                      <a:lnTo>
                        <a:pt x="30" y="439"/>
                      </a:lnTo>
                      <a:lnTo>
                        <a:pt x="29" y="439"/>
                      </a:lnTo>
                      <a:lnTo>
                        <a:pt x="29" y="440"/>
                      </a:lnTo>
                      <a:lnTo>
                        <a:pt x="28" y="440"/>
                      </a:lnTo>
                      <a:lnTo>
                        <a:pt x="28" y="441"/>
                      </a:lnTo>
                      <a:lnTo>
                        <a:pt x="27" y="441"/>
                      </a:lnTo>
                      <a:lnTo>
                        <a:pt x="27" y="442"/>
                      </a:lnTo>
                      <a:lnTo>
                        <a:pt x="26" y="442"/>
                      </a:lnTo>
                      <a:lnTo>
                        <a:pt x="26" y="443"/>
                      </a:lnTo>
                      <a:lnTo>
                        <a:pt x="25" y="443"/>
                      </a:lnTo>
                      <a:lnTo>
                        <a:pt x="25" y="444"/>
                      </a:lnTo>
                      <a:lnTo>
                        <a:pt x="24" y="444"/>
                      </a:lnTo>
                      <a:lnTo>
                        <a:pt x="24" y="445"/>
                      </a:lnTo>
                      <a:lnTo>
                        <a:pt x="23" y="445"/>
                      </a:lnTo>
                      <a:lnTo>
                        <a:pt x="23" y="447"/>
                      </a:lnTo>
                      <a:lnTo>
                        <a:pt x="22" y="447"/>
                      </a:lnTo>
                      <a:lnTo>
                        <a:pt x="22" y="448"/>
                      </a:lnTo>
                      <a:lnTo>
                        <a:pt x="21" y="449"/>
                      </a:lnTo>
                      <a:lnTo>
                        <a:pt x="20" y="450"/>
                      </a:lnTo>
                      <a:lnTo>
                        <a:pt x="19" y="451"/>
                      </a:lnTo>
                      <a:lnTo>
                        <a:pt x="18" y="451"/>
                      </a:lnTo>
                      <a:lnTo>
                        <a:pt x="18" y="452"/>
                      </a:lnTo>
                      <a:lnTo>
                        <a:pt x="17" y="453"/>
                      </a:lnTo>
                      <a:lnTo>
                        <a:pt x="17" y="454"/>
                      </a:lnTo>
                      <a:lnTo>
                        <a:pt x="16" y="454"/>
                      </a:lnTo>
                      <a:lnTo>
                        <a:pt x="16" y="455"/>
                      </a:lnTo>
                      <a:lnTo>
                        <a:pt x="15" y="455"/>
                      </a:lnTo>
                      <a:lnTo>
                        <a:pt x="15" y="456"/>
                      </a:lnTo>
                      <a:lnTo>
                        <a:pt x="14" y="456"/>
                      </a:lnTo>
                      <a:lnTo>
                        <a:pt x="13" y="457"/>
                      </a:lnTo>
                      <a:lnTo>
                        <a:pt x="13" y="458"/>
                      </a:lnTo>
                      <a:lnTo>
                        <a:pt x="11" y="458"/>
                      </a:lnTo>
                      <a:lnTo>
                        <a:pt x="11" y="459"/>
                      </a:lnTo>
                      <a:lnTo>
                        <a:pt x="10" y="459"/>
                      </a:lnTo>
                      <a:lnTo>
                        <a:pt x="10" y="460"/>
                      </a:lnTo>
                      <a:lnTo>
                        <a:pt x="9" y="460"/>
                      </a:lnTo>
                      <a:lnTo>
                        <a:pt x="9" y="461"/>
                      </a:lnTo>
                      <a:lnTo>
                        <a:pt x="8" y="461"/>
                      </a:lnTo>
                      <a:lnTo>
                        <a:pt x="8" y="462"/>
                      </a:lnTo>
                      <a:lnTo>
                        <a:pt x="7" y="462"/>
                      </a:lnTo>
                      <a:lnTo>
                        <a:pt x="7" y="463"/>
                      </a:lnTo>
                      <a:lnTo>
                        <a:pt x="6" y="463"/>
                      </a:lnTo>
                      <a:lnTo>
                        <a:pt x="6" y="464"/>
                      </a:lnTo>
                      <a:lnTo>
                        <a:pt x="6" y="465"/>
                      </a:lnTo>
                      <a:lnTo>
                        <a:pt x="5" y="465"/>
                      </a:lnTo>
                      <a:lnTo>
                        <a:pt x="5" y="467"/>
                      </a:lnTo>
                      <a:lnTo>
                        <a:pt x="4" y="467"/>
                      </a:lnTo>
                      <a:lnTo>
                        <a:pt x="4" y="468"/>
                      </a:lnTo>
                      <a:lnTo>
                        <a:pt x="3" y="468"/>
                      </a:lnTo>
                      <a:lnTo>
                        <a:pt x="3" y="469"/>
                      </a:lnTo>
                      <a:lnTo>
                        <a:pt x="2" y="470"/>
                      </a:lnTo>
                      <a:lnTo>
                        <a:pt x="2" y="471"/>
                      </a:lnTo>
                      <a:lnTo>
                        <a:pt x="1" y="471"/>
                      </a:lnTo>
                      <a:lnTo>
                        <a:pt x="1" y="472"/>
                      </a:lnTo>
                      <a:lnTo>
                        <a:pt x="0" y="472"/>
                      </a:lnTo>
                      <a:lnTo>
                        <a:pt x="0" y="473"/>
                      </a:lnTo>
                      <a:lnTo>
                        <a:pt x="0" y="474"/>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89" name="Freeform 28">
                  <a:extLst>
                    <a:ext uri="{FF2B5EF4-FFF2-40B4-BE49-F238E27FC236}">
                      <a16:creationId xmlns:a16="http://schemas.microsoft.com/office/drawing/2014/main" id="{26B307A9-FF59-4C66-B563-ABCC319209A3}"/>
                    </a:ext>
                  </a:extLst>
                </p:cNvPr>
                <p:cNvSpPr>
                  <a:spLocks/>
                </p:cNvSpPr>
                <p:nvPr/>
              </p:nvSpPr>
              <p:spPr bwMode="auto">
                <a:xfrm>
                  <a:off x="4519" y="3468"/>
                  <a:ext cx="109" cy="489"/>
                </a:xfrm>
                <a:custGeom>
                  <a:avLst/>
                  <a:gdLst>
                    <a:gd name="T0" fmla="*/ 101 w 109"/>
                    <a:gd name="T1" fmla="*/ 470 h 489"/>
                    <a:gd name="T2" fmla="*/ 92 w 109"/>
                    <a:gd name="T3" fmla="*/ 471 h 489"/>
                    <a:gd name="T4" fmla="*/ 84 w 109"/>
                    <a:gd name="T5" fmla="*/ 473 h 489"/>
                    <a:gd name="T6" fmla="*/ 76 w 109"/>
                    <a:gd name="T7" fmla="*/ 478 h 489"/>
                    <a:gd name="T8" fmla="*/ 67 w 109"/>
                    <a:gd name="T9" fmla="*/ 481 h 489"/>
                    <a:gd name="T10" fmla="*/ 60 w 109"/>
                    <a:gd name="T11" fmla="*/ 484 h 489"/>
                    <a:gd name="T12" fmla="*/ 51 w 109"/>
                    <a:gd name="T13" fmla="*/ 487 h 489"/>
                    <a:gd name="T14" fmla="*/ 43 w 109"/>
                    <a:gd name="T15" fmla="*/ 488 h 489"/>
                    <a:gd name="T16" fmla="*/ 36 w 109"/>
                    <a:gd name="T17" fmla="*/ 486 h 489"/>
                    <a:gd name="T18" fmla="*/ 28 w 109"/>
                    <a:gd name="T19" fmla="*/ 483 h 489"/>
                    <a:gd name="T20" fmla="*/ 18 w 109"/>
                    <a:gd name="T21" fmla="*/ 484 h 489"/>
                    <a:gd name="T22" fmla="*/ 9 w 109"/>
                    <a:gd name="T23" fmla="*/ 486 h 489"/>
                    <a:gd name="T24" fmla="*/ 4 w 109"/>
                    <a:gd name="T25" fmla="*/ 480 h 489"/>
                    <a:gd name="T26" fmla="*/ 0 w 109"/>
                    <a:gd name="T27" fmla="*/ 473 h 489"/>
                    <a:gd name="T28" fmla="*/ 3 w 109"/>
                    <a:gd name="T29" fmla="*/ 463 h 489"/>
                    <a:gd name="T30" fmla="*/ 6 w 109"/>
                    <a:gd name="T31" fmla="*/ 456 h 489"/>
                    <a:gd name="T32" fmla="*/ 9 w 109"/>
                    <a:gd name="T33" fmla="*/ 445 h 489"/>
                    <a:gd name="T34" fmla="*/ 9 w 109"/>
                    <a:gd name="T35" fmla="*/ 436 h 489"/>
                    <a:gd name="T36" fmla="*/ 11 w 109"/>
                    <a:gd name="T37" fmla="*/ 425 h 489"/>
                    <a:gd name="T38" fmla="*/ 12 w 109"/>
                    <a:gd name="T39" fmla="*/ 415 h 489"/>
                    <a:gd name="T40" fmla="*/ 14 w 109"/>
                    <a:gd name="T41" fmla="*/ 405 h 489"/>
                    <a:gd name="T42" fmla="*/ 17 w 109"/>
                    <a:gd name="T43" fmla="*/ 397 h 489"/>
                    <a:gd name="T44" fmla="*/ 19 w 109"/>
                    <a:gd name="T45" fmla="*/ 389 h 489"/>
                    <a:gd name="T46" fmla="*/ 23 w 109"/>
                    <a:gd name="T47" fmla="*/ 380 h 489"/>
                    <a:gd name="T48" fmla="*/ 27 w 109"/>
                    <a:gd name="T49" fmla="*/ 372 h 489"/>
                    <a:gd name="T50" fmla="*/ 30 w 109"/>
                    <a:gd name="T51" fmla="*/ 363 h 489"/>
                    <a:gd name="T52" fmla="*/ 34 w 109"/>
                    <a:gd name="T53" fmla="*/ 355 h 489"/>
                    <a:gd name="T54" fmla="*/ 39 w 109"/>
                    <a:gd name="T55" fmla="*/ 345 h 489"/>
                    <a:gd name="T56" fmla="*/ 44 w 109"/>
                    <a:gd name="T57" fmla="*/ 338 h 489"/>
                    <a:gd name="T58" fmla="*/ 48 w 109"/>
                    <a:gd name="T59" fmla="*/ 328 h 489"/>
                    <a:gd name="T60" fmla="*/ 51 w 109"/>
                    <a:gd name="T61" fmla="*/ 321 h 489"/>
                    <a:gd name="T62" fmla="*/ 56 w 109"/>
                    <a:gd name="T63" fmla="*/ 313 h 489"/>
                    <a:gd name="T64" fmla="*/ 61 w 109"/>
                    <a:gd name="T65" fmla="*/ 304 h 489"/>
                    <a:gd name="T66" fmla="*/ 66 w 109"/>
                    <a:gd name="T67" fmla="*/ 295 h 489"/>
                    <a:gd name="T68" fmla="*/ 70 w 109"/>
                    <a:gd name="T69" fmla="*/ 286 h 489"/>
                    <a:gd name="T70" fmla="*/ 73 w 109"/>
                    <a:gd name="T71" fmla="*/ 278 h 489"/>
                    <a:gd name="T72" fmla="*/ 76 w 109"/>
                    <a:gd name="T73" fmla="*/ 268 h 489"/>
                    <a:gd name="T74" fmla="*/ 78 w 109"/>
                    <a:gd name="T75" fmla="*/ 259 h 489"/>
                    <a:gd name="T76" fmla="*/ 80 w 109"/>
                    <a:gd name="T77" fmla="*/ 248 h 489"/>
                    <a:gd name="T78" fmla="*/ 81 w 109"/>
                    <a:gd name="T79" fmla="*/ 240 h 489"/>
                    <a:gd name="T80" fmla="*/ 82 w 109"/>
                    <a:gd name="T81" fmla="*/ 230 h 489"/>
                    <a:gd name="T82" fmla="*/ 85 w 109"/>
                    <a:gd name="T83" fmla="*/ 221 h 489"/>
                    <a:gd name="T84" fmla="*/ 84 w 109"/>
                    <a:gd name="T85" fmla="*/ 210 h 489"/>
                    <a:gd name="T86" fmla="*/ 81 w 109"/>
                    <a:gd name="T87" fmla="*/ 202 h 489"/>
                    <a:gd name="T88" fmla="*/ 75 w 109"/>
                    <a:gd name="T89" fmla="*/ 192 h 489"/>
                    <a:gd name="T90" fmla="*/ 70 w 109"/>
                    <a:gd name="T91" fmla="*/ 185 h 489"/>
                    <a:gd name="T92" fmla="*/ 62 w 109"/>
                    <a:gd name="T93" fmla="*/ 182 h 489"/>
                    <a:gd name="T94" fmla="*/ 60 w 109"/>
                    <a:gd name="T95" fmla="*/ 177 h 489"/>
                    <a:gd name="T96" fmla="*/ 56 w 109"/>
                    <a:gd name="T97" fmla="*/ 169 h 489"/>
                    <a:gd name="T98" fmla="*/ 52 w 109"/>
                    <a:gd name="T99" fmla="*/ 166 h 489"/>
                    <a:gd name="T100" fmla="*/ 49 w 109"/>
                    <a:gd name="T101" fmla="*/ 163 h 489"/>
                    <a:gd name="T102" fmla="*/ 52 w 109"/>
                    <a:gd name="T103" fmla="*/ 157 h 489"/>
                    <a:gd name="T104" fmla="*/ 46 w 109"/>
                    <a:gd name="T105" fmla="*/ 157 h 489"/>
                    <a:gd name="T106" fmla="*/ 47 w 109"/>
                    <a:gd name="T107" fmla="*/ 149 h 489"/>
                    <a:gd name="T108" fmla="*/ 48 w 109"/>
                    <a:gd name="T109" fmla="*/ 145 h 489"/>
                    <a:gd name="T110" fmla="*/ 48 w 109"/>
                    <a:gd name="T111" fmla="*/ 139 h 489"/>
                    <a:gd name="T112" fmla="*/ 48 w 109"/>
                    <a:gd name="T113" fmla="*/ 132 h 489"/>
                    <a:gd name="T114" fmla="*/ 49 w 109"/>
                    <a:gd name="T115" fmla="*/ 126 h 489"/>
                    <a:gd name="T116" fmla="*/ 53 w 109"/>
                    <a:gd name="T117" fmla="*/ 121 h 489"/>
                    <a:gd name="T118" fmla="*/ 69 w 109"/>
                    <a:gd name="T119" fmla="*/ 113 h 489"/>
                    <a:gd name="T120" fmla="*/ 83 w 109"/>
                    <a:gd name="T121" fmla="*/ 55 h 489"/>
                    <a:gd name="T122" fmla="*/ 100 w 109"/>
                    <a:gd name="T123" fmla="*/ 10 h 489"/>
                    <a:gd name="T124" fmla="*/ 106 w 109"/>
                    <a:gd name="T125" fmla="*/ 0 h 4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 h="489">
                      <a:moveTo>
                        <a:pt x="105" y="474"/>
                      </a:moveTo>
                      <a:lnTo>
                        <a:pt x="104" y="474"/>
                      </a:lnTo>
                      <a:lnTo>
                        <a:pt x="104" y="475"/>
                      </a:lnTo>
                      <a:lnTo>
                        <a:pt x="104" y="474"/>
                      </a:lnTo>
                      <a:lnTo>
                        <a:pt x="103" y="474"/>
                      </a:lnTo>
                      <a:lnTo>
                        <a:pt x="103" y="473"/>
                      </a:lnTo>
                      <a:lnTo>
                        <a:pt x="103" y="472"/>
                      </a:lnTo>
                      <a:lnTo>
                        <a:pt x="102" y="472"/>
                      </a:lnTo>
                      <a:lnTo>
                        <a:pt x="102" y="471"/>
                      </a:lnTo>
                      <a:lnTo>
                        <a:pt x="101" y="470"/>
                      </a:lnTo>
                      <a:lnTo>
                        <a:pt x="101" y="469"/>
                      </a:lnTo>
                      <a:lnTo>
                        <a:pt x="100" y="469"/>
                      </a:lnTo>
                      <a:lnTo>
                        <a:pt x="99" y="470"/>
                      </a:lnTo>
                      <a:lnTo>
                        <a:pt x="97" y="470"/>
                      </a:lnTo>
                      <a:lnTo>
                        <a:pt x="96" y="470"/>
                      </a:lnTo>
                      <a:lnTo>
                        <a:pt x="96" y="471"/>
                      </a:lnTo>
                      <a:lnTo>
                        <a:pt x="95" y="471"/>
                      </a:lnTo>
                      <a:lnTo>
                        <a:pt x="94" y="471"/>
                      </a:lnTo>
                      <a:lnTo>
                        <a:pt x="93" y="471"/>
                      </a:lnTo>
                      <a:lnTo>
                        <a:pt x="92" y="471"/>
                      </a:lnTo>
                      <a:lnTo>
                        <a:pt x="91" y="471"/>
                      </a:lnTo>
                      <a:lnTo>
                        <a:pt x="90" y="471"/>
                      </a:lnTo>
                      <a:lnTo>
                        <a:pt x="89" y="471"/>
                      </a:lnTo>
                      <a:lnTo>
                        <a:pt x="88" y="471"/>
                      </a:lnTo>
                      <a:lnTo>
                        <a:pt x="87" y="471"/>
                      </a:lnTo>
                      <a:lnTo>
                        <a:pt x="86" y="471"/>
                      </a:lnTo>
                      <a:lnTo>
                        <a:pt x="86" y="472"/>
                      </a:lnTo>
                      <a:lnTo>
                        <a:pt x="85" y="472"/>
                      </a:lnTo>
                      <a:lnTo>
                        <a:pt x="84" y="472"/>
                      </a:lnTo>
                      <a:lnTo>
                        <a:pt x="84" y="473"/>
                      </a:lnTo>
                      <a:lnTo>
                        <a:pt x="83" y="473"/>
                      </a:lnTo>
                      <a:lnTo>
                        <a:pt x="82" y="474"/>
                      </a:lnTo>
                      <a:lnTo>
                        <a:pt x="81" y="474"/>
                      </a:lnTo>
                      <a:lnTo>
                        <a:pt x="81" y="475"/>
                      </a:lnTo>
                      <a:lnTo>
                        <a:pt x="80" y="475"/>
                      </a:lnTo>
                      <a:lnTo>
                        <a:pt x="78" y="476"/>
                      </a:lnTo>
                      <a:lnTo>
                        <a:pt x="77" y="476"/>
                      </a:lnTo>
                      <a:lnTo>
                        <a:pt x="77" y="477"/>
                      </a:lnTo>
                      <a:lnTo>
                        <a:pt x="76" y="477"/>
                      </a:lnTo>
                      <a:lnTo>
                        <a:pt x="76" y="478"/>
                      </a:lnTo>
                      <a:lnTo>
                        <a:pt x="75" y="478"/>
                      </a:lnTo>
                      <a:lnTo>
                        <a:pt x="75" y="479"/>
                      </a:lnTo>
                      <a:lnTo>
                        <a:pt x="74" y="479"/>
                      </a:lnTo>
                      <a:lnTo>
                        <a:pt x="73" y="479"/>
                      </a:lnTo>
                      <a:lnTo>
                        <a:pt x="72" y="479"/>
                      </a:lnTo>
                      <a:lnTo>
                        <a:pt x="71" y="480"/>
                      </a:lnTo>
                      <a:lnTo>
                        <a:pt x="70" y="480"/>
                      </a:lnTo>
                      <a:lnTo>
                        <a:pt x="69" y="481"/>
                      </a:lnTo>
                      <a:lnTo>
                        <a:pt x="68" y="481"/>
                      </a:lnTo>
                      <a:lnTo>
                        <a:pt x="67" y="481"/>
                      </a:lnTo>
                      <a:lnTo>
                        <a:pt x="67" y="482"/>
                      </a:lnTo>
                      <a:lnTo>
                        <a:pt x="66" y="482"/>
                      </a:lnTo>
                      <a:lnTo>
                        <a:pt x="65" y="482"/>
                      </a:lnTo>
                      <a:lnTo>
                        <a:pt x="65" y="483"/>
                      </a:lnTo>
                      <a:lnTo>
                        <a:pt x="64" y="483"/>
                      </a:lnTo>
                      <a:lnTo>
                        <a:pt x="63" y="483"/>
                      </a:lnTo>
                      <a:lnTo>
                        <a:pt x="62" y="483"/>
                      </a:lnTo>
                      <a:lnTo>
                        <a:pt x="62" y="484"/>
                      </a:lnTo>
                      <a:lnTo>
                        <a:pt x="61" y="484"/>
                      </a:lnTo>
                      <a:lnTo>
                        <a:pt x="60" y="484"/>
                      </a:lnTo>
                      <a:lnTo>
                        <a:pt x="60" y="486"/>
                      </a:lnTo>
                      <a:lnTo>
                        <a:pt x="58" y="486"/>
                      </a:lnTo>
                      <a:lnTo>
                        <a:pt x="57" y="486"/>
                      </a:lnTo>
                      <a:lnTo>
                        <a:pt x="56" y="486"/>
                      </a:lnTo>
                      <a:lnTo>
                        <a:pt x="55" y="486"/>
                      </a:lnTo>
                      <a:lnTo>
                        <a:pt x="54" y="486"/>
                      </a:lnTo>
                      <a:lnTo>
                        <a:pt x="54" y="487"/>
                      </a:lnTo>
                      <a:lnTo>
                        <a:pt x="53" y="487"/>
                      </a:lnTo>
                      <a:lnTo>
                        <a:pt x="52" y="487"/>
                      </a:lnTo>
                      <a:lnTo>
                        <a:pt x="51" y="487"/>
                      </a:lnTo>
                      <a:lnTo>
                        <a:pt x="50" y="487"/>
                      </a:lnTo>
                      <a:lnTo>
                        <a:pt x="49" y="488"/>
                      </a:lnTo>
                      <a:lnTo>
                        <a:pt x="48" y="488"/>
                      </a:lnTo>
                      <a:lnTo>
                        <a:pt x="48" y="487"/>
                      </a:lnTo>
                      <a:lnTo>
                        <a:pt x="47" y="488"/>
                      </a:lnTo>
                      <a:lnTo>
                        <a:pt x="46" y="488"/>
                      </a:lnTo>
                      <a:lnTo>
                        <a:pt x="45" y="488"/>
                      </a:lnTo>
                      <a:lnTo>
                        <a:pt x="44" y="488"/>
                      </a:lnTo>
                      <a:lnTo>
                        <a:pt x="43" y="487"/>
                      </a:lnTo>
                      <a:lnTo>
                        <a:pt x="43" y="488"/>
                      </a:lnTo>
                      <a:lnTo>
                        <a:pt x="42" y="488"/>
                      </a:lnTo>
                      <a:lnTo>
                        <a:pt x="41" y="488"/>
                      </a:lnTo>
                      <a:lnTo>
                        <a:pt x="39" y="488"/>
                      </a:lnTo>
                      <a:lnTo>
                        <a:pt x="38" y="488"/>
                      </a:lnTo>
                      <a:lnTo>
                        <a:pt x="37" y="488"/>
                      </a:lnTo>
                      <a:lnTo>
                        <a:pt x="36" y="488"/>
                      </a:lnTo>
                      <a:lnTo>
                        <a:pt x="36" y="489"/>
                      </a:lnTo>
                      <a:lnTo>
                        <a:pt x="36" y="488"/>
                      </a:lnTo>
                      <a:lnTo>
                        <a:pt x="36" y="487"/>
                      </a:lnTo>
                      <a:lnTo>
                        <a:pt x="36" y="486"/>
                      </a:lnTo>
                      <a:lnTo>
                        <a:pt x="35" y="486"/>
                      </a:lnTo>
                      <a:lnTo>
                        <a:pt x="35" y="484"/>
                      </a:lnTo>
                      <a:lnTo>
                        <a:pt x="34" y="484"/>
                      </a:lnTo>
                      <a:lnTo>
                        <a:pt x="34" y="483"/>
                      </a:lnTo>
                      <a:lnTo>
                        <a:pt x="33" y="483"/>
                      </a:lnTo>
                      <a:lnTo>
                        <a:pt x="32" y="483"/>
                      </a:lnTo>
                      <a:lnTo>
                        <a:pt x="31" y="483"/>
                      </a:lnTo>
                      <a:lnTo>
                        <a:pt x="30" y="483"/>
                      </a:lnTo>
                      <a:lnTo>
                        <a:pt x="29" y="483"/>
                      </a:lnTo>
                      <a:lnTo>
                        <a:pt x="28" y="483"/>
                      </a:lnTo>
                      <a:lnTo>
                        <a:pt x="27" y="483"/>
                      </a:lnTo>
                      <a:lnTo>
                        <a:pt x="26" y="483"/>
                      </a:lnTo>
                      <a:lnTo>
                        <a:pt x="25" y="483"/>
                      </a:lnTo>
                      <a:lnTo>
                        <a:pt x="24" y="483"/>
                      </a:lnTo>
                      <a:lnTo>
                        <a:pt x="23" y="483"/>
                      </a:lnTo>
                      <a:lnTo>
                        <a:pt x="22" y="483"/>
                      </a:lnTo>
                      <a:lnTo>
                        <a:pt x="22" y="484"/>
                      </a:lnTo>
                      <a:lnTo>
                        <a:pt x="21" y="484"/>
                      </a:lnTo>
                      <a:lnTo>
                        <a:pt x="19" y="484"/>
                      </a:lnTo>
                      <a:lnTo>
                        <a:pt x="18" y="484"/>
                      </a:lnTo>
                      <a:lnTo>
                        <a:pt x="17" y="484"/>
                      </a:lnTo>
                      <a:lnTo>
                        <a:pt x="16" y="484"/>
                      </a:lnTo>
                      <a:lnTo>
                        <a:pt x="15" y="484"/>
                      </a:lnTo>
                      <a:lnTo>
                        <a:pt x="14" y="484"/>
                      </a:lnTo>
                      <a:lnTo>
                        <a:pt x="13" y="484"/>
                      </a:lnTo>
                      <a:lnTo>
                        <a:pt x="12" y="484"/>
                      </a:lnTo>
                      <a:lnTo>
                        <a:pt x="12" y="486"/>
                      </a:lnTo>
                      <a:lnTo>
                        <a:pt x="11" y="486"/>
                      </a:lnTo>
                      <a:lnTo>
                        <a:pt x="10" y="486"/>
                      </a:lnTo>
                      <a:lnTo>
                        <a:pt x="9" y="486"/>
                      </a:lnTo>
                      <a:lnTo>
                        <a:pt x="9" y="484"/>
                      </a:lnTo>
                      <a:lnTo>
                        <a:pt x="8" y="484"/>
                      </a:lnTo>
                      <a:lnTo>
                        <a:pt x="7" y="484"/>
                      </a:lnTo>
                      <a:lnTo>
                        <a:pt x="7" y="483"/>
                      </a:lnTo>
                      <a:lnTo>
                        <a:pt x="6" y="483"/>
                      </a:lnTo>
                      <a:lnTo>
                        <a:pt x="6" y="482"/>
                      </a:lnTo>
                      <a:lnTo>
                        <a:pt x="5" y="482"/>
                      </a:lnTo>
                      <a:lnTo>
                        <a:pt x="5" y="481"/>
                      </a:lnTo>
                      <a:lnTo>
                        <a:pt x="4" y="481"/>
                      </a:lnTo>
                      <a:lnTo>
                        <a:pt x="4" y="480"/>
                      </a:lnTo>
                      <a:lnTo>
                        <a:pt x="3" y="480"/>
                      </a:lnTo>
                      <a:lnTo>
                        <a:pt x="3" y="479"/>
                      </a:lnTo>
                      <a:lnTo>
                        <a:pt x="3" y="478"/>
                      </a:lnTo>
                      <a:lnTo>
                        <a:pt x="2" y="478"/>
                      </a:lnTo>
                      <a:lnTo>
                        <a:pt x="2" y="477"/>
                      </a:lnTo>
                      <a:lnTo>
                        <a:pt x="2" y="476"/>
                      </a:lnTo>
                      <a:lnTo>
                        <a:pt x="0" y="476"/>
                      </a:lnTo>
                      <a:lnTo>
                        <a:pt x="0" y="475"/>
                      </a:lnTo>
                      <a:lnTo>
                        <a:pt x="0" y="474"/>
                      </a:lnTo>
                      <a:lnTo>
                        <a:pt x="0" y="473"/>
                      </a:lnTo>
                      <a:lnTo>
                        <a:pt x="2" y="473"/>
                      </a:lnTo>
                      <a:lnTo>
                        <a:pt x="2" y="472"/>
                      </a:lnTo>
                      <a:lnTo>
                        <a:pt x="2" y="471"/>
                      </a:lnTo>
                      <a:lnTo>
                        <a:pt x="2" y="470"/>
                      </a:lnTo>
                      <a:lnTo>
                        <a:pt x="2" y="469"/>
                      </a:lnTo>
                      <a:lnTo>
                        <a:pt x="2" y="468"/>
                      </a:lnTo>
                      <a:lnTo>
                        <a:pt x="3" y="467"/>
                      </a:lnTo>
                      <a:lnTo>
                        <a:pt x="3" y="465"/>
                      </a:lnTo>
                      <a:lnTo>
                        <a:pt x="3" y="464"/>
                      </a:lnTo>
                      <a:lnTo>
                        <a:pt x="3" y="463"/>
                      </a:lnTo>
                      <a:lnTo>
                        <a:pt x="4" y="463"/>
                      </a:lnTo>
                      <a:lnTo>
                        <a:pt x="4" y="462"/>
                      </a:lnTo>
                      <a:lnTo>
                        <a:pt x="4" y="461"/>
                      </a:lnTo>
                      <a:lnTo>
                        <a:pt x="4" y="460"/>
                      </a:lnTo>
                      <a:lnTo>
                        <a:pt x="5" y="460"/>
                      </a:lnTo>
                      <a:lnTo>
                        <a:pt x="5" y="459"/>
                      </a:lnTo>
                      <a:lnTo>
                        <a:pt x="5" y="458"/>
                      </a:lnTo>
                      <a:lnTo>
                        <a:pt x="5" y="457"/>
                      </a:lnTo>
                      <a:lnTo>
                        <a:pt x="6" y="457"/>
                      </a:lnTo>
                      <a:lnTo>
                        <a:pt x="6" y="456"/>
                      </a:lnTo>
                      <a:lnTo>
                        <a:pt x="6" y="455"/>
                      </a:lnTo>
                      <a:lnTo>
                        <a:pt x="7" y="454"/>
                      </a:lnTo>
                      <a:lnTo>
                        <a:pt x="7" y="453"/>
                      </a:lnTo>
                      <a:lnTo>
                        <a:pt x="7" y="452"/>
                      </a:lnTo>
                      <a:lnTo>
                        <a:pt x="8" y="451"/>
                      </a:lnTo>
                      <a:lnTo>
                        <a:pt x="8" y="450"/>
                      </a:lnTo>
                      <a:lnTo>
                        <a:pt x="8" y="449"/>
                      </a:lnTo>
                      <a:lnTo>
                        <a:pt x="9" y="448"/>
                      </a:lnTo>
                      <a:lnTo>
                        <a:pt x="9" y="447"/>
                      </a:lnTo>
                      <a:lnTo>
                        <a:pt x="9" y="445"/>
                      </a:lnTo>
                      <a:lnTo>
                        <a:pt x="9" y="444"/>
                      </a:lnTo>
                      <a:lnTo>
                        <a:pt x="9" y="443"/>
                      </a:lnTo>
                      <a:lnTo>
                        <a:pt x="8" y="442"/>
                      </a:lnTo>
                      <a:lnTo>
                        <a:pt x="8" y="441"/>
                      </a:lnTo>
                      <a:lnTo>
                        <a:pt x="8" y="440"/>
                      </a:lnTo>
                      <a:lnTo>
                        <a:pt x="8" y="439"/>
                      </a:lnTo>
                      <a:lnTo>
                        <a:pt x="8" y="438"/>
                      </a:lnTo>
                      <a:lnTo>
                        <a:pt x="9" y="438"/>
                      </a:lnTo>
                      <a:lnTo>
                        <a:pt x="9" y="437"/>
                      </a:lnTo>
                      <a:lnTo>
                        <a:pt x="9" y="436"/>
                      </a:lnTo>
                      <a:lnTo>
                        <a:pt x="9" y="435"/>
                      </a:lnTo>
                      <a:lnTo>
                        <a:pt x="9" y="434"/>
                      </a:lnTo>
                      <a:lnTo>
                        <a:pt x="10" y="433"/>
                      </a:lnTo>
                      <a:lnTo>
                        <a:pt x="10" y="432"/>
                      </a:lnTo>
                      <a:lnTo>
                        <a:pt x="10" y="431"/>
                      </a:lnTo>
                      <a:lnTo>
                        <a:pt x="10" y="430"/>
                      </a:lnTo>
                      <a:lnTo>
                        <a:pt x="10" y="429"/>
                      </a:lnTo>
                      <a:lnTo>
                        <a:pt x="11" y="428"/>
                      </a:lnTo>
                      <a:lnTo>
                        <a:pt x="11" y="426"/>
                      </a:lnTo>
                      <a:lnTo>
                        <a:pt x="11" y="425"/>
                      </a:lnTo>
                      <a:lnTo>
                        <a:pt x="11" y="424"/>
                      </a:lnTo>
                      <a:lnTo>
                        <a:pt x="11" y="423"/>
                      </a:lnTo>
                      <a:lnTo>
                        <a:pt x="11" y="422"/>
                      </a:lnTo>
                      <a:lnTo>
                        <a:pt x="11" y="421"/>
                      </a:lnTo>
                      <a:lnTo>
                        <a:pt x="12" y="420"/>
                      </a:lnTo>
                      <a:lnTo>
                        <a:pt x="12" y="419"/>
                      </a:lnTo>
                      <a:lnTo>
                        <a:pt x="12" y="418"/>
                      </a:lnTo>
                      <a:lnTo>
                        <a:pt x="12" y="417"/>
                      </a:lnTo>
                      <a:lnTo>
                        <a:pt x="12" y="416"/>
                      </a:lnTo>
                      <a:lnTo>
                        <a:pt x="12" y="415"/>
                      </a:lnTo>
                      <a:lnTo>
                        <a:pt x="12" y="414"/>
                      </a:lnTo>
                      <a:lnTo>
                        <a:pt x="13" y="414"/>
                      </a:lnTo>
                      <a:lnTo>
                        <a:pt x="13" y="413"/>
                      </a:lnTo>
                      <a:lnTo>
                        <a:pt x="13" y="412"/>
                      </a:lnTo>
                      <a:lnTo>
                        <a:pt x="13" y="411"/>
                      </a:lnTo>
                      <a:lnTo>
                        <a:pt x="13" y="410"/>
                      </a:lnTo>
                      <a:lnTo>
                        <a:pt x="14" y="409"/>
                      </a:lnTo>
                      <a:lnTo>
                        <a:pt x="14" y="408"/>
                      </a:lnTo>
                      <a:lnTo>
                        <a:pt x="14" y="406"/>
                      </a:lnTo>
                      <a:lnTo>
                        <a:pt x="14" y="405"/>
                      </a:lnTo>
                      <a:lnTo>
                        <a:pt x="15" y="405"/>
                      </a:lnTo>
                      <a:lnTo>
                        <a:pt x="15" y="404"/>
                      </a:lnTo>
                      <a:lnTo>
                        <a:pt x="15" y="403"/>
                      </a:lnTo>
                      <a:lnTo>
                        <a:pt x="15" y="402"/>
                      </a:lnTo>
                      <a:lnTo>
                        <a:pt x="15" y="401"/>
                      </a:lnTo>
                      <a:lnTo>
                        <a:pt x="16" y="400"/>
                      </a:lnTo>
                      <a:lnTo>
                        <a:pt x="16" y="399"/>
                      </a:lnTo>
                      <a:lnTo>
                        <a:pt x="16" y="398"/>
                      </a:lnTo>
                      <a:lnTo>
                        <a:pt x="16" y="397"/>
                      </a:lnTo>
                      <a:lnTo>
                        <a:pt x="17" y="397"/>
                      </a:lnTo>
                      <a:lnTo>
                        <a:pt x="17" y="396"/>
                      </a:lnTo>
                      <a:lnTo>
                        <a:pt x="17" y="395"/>
                      </a:lnTo>
                      <a:lnTo>
                        <a:pt x="17" y="394"/>
                      </a:lnTo>
                      <a:lnTo>
                        <a:pt x="17" y="393"/>
                      </a:lnTo>
                      <a:lnTo>
                        <a:pt x="18" y="393"/>
                      </a:lnTo>
                      <a:lnTo>
                        <a:pt x="18" y="392"/>
                      </a:lnTo>
                      <a:lnTo>
                        <a:pt x="18" y="391"/>
                      </a:lnTo>
                      <a:lnTo>
                        <a:pt x="18" y="390"/>
                      </a:lnTo>
                      <a:lnTo>
                        <a:pt x="19" y="390"/>
                      </a:lnTo>
                      <a:lnTo>
                        <a:pt x="19" y="389"/>
                      </a:lnTo>
                      <a:lnTo>
                        <a:pt x="19" y="387"/>
                      </a:lnTo>
                      <a:lnTo>
                        <a:pt x="19" y="386"/>
                      </a:lnTo>
                      <a:lnTo>
                        <a:pt x="21" y="386"/>
                      </a:lnTo>
                      <a:lnTo>
                        <a:pt x="21" y="385"/>
                      </a:lnTo>
                      <a:lnTo>
                        <a:pt x="21" y="384"/>
                      </a:lnTo>
                      <a:lnTo>
                        <a:pt x="22" y="383"/>
                      </a:lnTo>
                      <a:lnTo>
                        <a:pt x="22" y="382"/>
                      </a:lnTo>
                      <a:lnTo>
                        <a:pt x="22" y="381"/>
                      </a:lnTo>
                      <a:lnTo>
                        <a:pt x="23" y="381"/>
                      </a:lnTo>
                      <a:lnTo>
                        <a:pt x="23" y="380"/>
                      </a:lnTo>
                      <a:lnTo>
                        <a:pt x="23" y="379"/>
                      </a:lnTo>
                      <a:lnTo>
                        <a:pt x="24" y="378"/>
                      </a:lnTo>
                      <a:lnTo>
                        <a:pt x="24" y="377"/>
                      </a:lnTo>
                      <a:lnTo>
                        <a:pt x="24" y="376"/>
                      </a:lnTo>
                      <a:lnTo>
                        <a:pt x="25" y="376"/>
                      </a:lnTo>
                      <a:lnTo>
                        <a:pt x="25" y="375"/>
                      </a:lnTo>
                      <a:lnTo>
                        <a:pt x="25" y="374"/>
                      </a:lnTo>
                      <a:lnTo>
                        <a:pt x="26" y="373"/>
                      </a:lnTo>
                      <a:lnTo>
                        <a:pt x="26" y="372"/>
                      </a:lnTo>
                      <a:lnTo>
                        <a:pt x="27" y="372"/>
                      </a:lnTo>
                      <a:lnTo>
                        <a:pt x="27" y="371"/>
                      </a:lnTo>
                      <a:lnTo>
                        <a:pt x="27" y="370"/>
                      </a:lnTo>
                      <a:lnTo>
                        <a:pt x="28" y="370"/>
                      </a:lnTo>
                      <a:lnTo>
                        <a:pt x="28" y="369"/>
                      </a:lnTo>
                      <a:lnTo>
                        <a:pt x="28" y="367"/>
                      </a:lnTo>
                      <a:lnTo>
                        <a:pt x="29" y="366"/>
                      </a:lnTo>
                      <a:lnTo>
                        <a:pt x="29" y="365"/>
                      </a:lnTo>
                      <a:lnTo>
                        <a:pt x="29" y="364"/>
                      </a:lnTo>
                      <a:lnTo>
                        <a:pt x="30" y="364"/>
                      </a:lnTo>
                      <a:lnTo>
                        <a:pt x="30" y="363"/>
                      </a:lnTo>
                      <a:lnTo>
                        <a:pt x="30" y="362"/>
                      </a:lnTo>
                      <a:lnTo>
                        <a:pt x="31" y="362"/>
                      </a:lnTo>
                      <a:lnTo>
                        <a:pt x="31" y="361"/>
                      </a:lnTo>
                      <a:lnTo>
                        <a:pt x="31" y="360"/>
                      </a:lnTo>
                      <a:lnTo>
                        <a:pt x="32" y="359"/>
                      </a:lnTo>
                      <a:lnTo>
                        <a:pt x="32" y="358"/>
                      </a:lnTo>
                      <a:lnTo>
                        <a:pt x="33" y="358"/>
                      </a:lnTo>
                      <a:lnTo>
                        <a:pt x="33" y="357"/>
                      </a:lnTo>
                      <a:lnTo>
                        <a:pt x="33" y="356"/>
                      </a:lnTo>
                      <a:lnTo>
                        <a:pt x="34" y="355"/>
                      </a:lnTo>
                      <a:lnTo>
                        <a:pt x="34" y="354"/>
                      </a:lnTo>
                      <a:lnTo>
                        <a:pt x="35" y="354"/>
                      </a:lnTo>
                      <a:lnTo>
                        <a:pt x="35" y="353"/>
                      </a:lnTo>
                      <a:lnTo>
                        <a:pt x="36" y="352"/>
                      </a:lnTo>
                      <a:lnTo>
                        <a:pt x="36" y="351"/>
                      </a:lnTo>
                      <a:lnTo>
                        <a:pt x="37" y="350"/>
                      </a:lnTo>
                      <a:lnTo>
                        <a:pt x="37" y="348"/>
                      </a:lnTo>
                      <a:lnTo>
                        <a:pt x="38" y="347"/>
                      </a:lnTo>
                      <a:lnTo>
                        <a:pt x="38" y="346"/>
                      </a:lnTo>
                      <a:lnTo>
                        <a:pt x="39" y="345"/>
                      </a:lnTo>
                      <a:lnTo>
                        <a:pt x="39" y="344"/>
                      </a:lnTo>
                      <a:lnTo>
                        <a:pt x="41" y="344"/>
                      </a:lnTo>
                      <a:lnTo>
                        <a:pt x="41" y="343"/>
                      </a:lnTo>
                      <a:lnTo>
                        <a:pt x="41" y="342"/>
                      </a:lnTo>
                      <a:lnTo>
                        <a:pt x="42" y="342"/>
                      </a:lnTo>
                      <a:lnTo>
                        <a:pt x="42" y="341"/>
                      </a:lnTo>
                      <a:lnTo>
                        <a:pt x="43" y="340"/>
                      </a:lnTo>
                      <a:lnTo>
                        <a:pt x="43" y="339"/>
                      </a:lnTo>
                      <a:lnTo>
                        <a:pt x="44" y="339"/>
                      </a:lnTo>
                      <a:lnTo>
                        <a:pt x="44" y="338"/>
                      </a:lnTo>
                      <a:lnTo>
                        <a:pt x="44" y="337"/>
                      </a:lnTo>
                      <a:lnTo>
                        <a:pt x="45" y="336"/>
                      </a:lnTo>
                      <a:lnTo>
                        <a:pt x="45" y="335"/>
                      </a:lnTo>
                      <a:lnTo>
                        <a:pt x="46" y="334"/>
                      </a:lnTo>
                      <a:lnTo>
                        <a:pt x="46" y="333"/>
                      </a:lnTo>
                      <a:lnTo>
                        <a:pt x="47" y="332"/>
                      </a:lnTo>
                      <a:lnTo>
                        <a:pt x="47" y="331"/>
                      </a:lnTo>
                      <a:lnTo>
                        <a:pt x="47" y="330"/>
                      </a:lnTo>
                      <a:lnTo>
                        <a:pt x="48" y="330"/>
                      </a:lnTo>
                      <a:lnTo>
                        <a:pt x="48" y="328"/>
                      </a:lnTo>
                      <a:lnTo>
                        <a:pt x="48" y="327"/>
                      </a:lnTo>
                      <a:lnTo>
                        <a:pt x="49" y="327"/>
                      </a:lnTo>
                      <a:lnTo>
                        <a:pt x="49" y="326"/>
                      </a:lnTo>
                      <a:lnTo>
                        <a:pt x="49" y="325"/>
                      </a:lnTo>
                      <a:lnTo>
                        <a:pt x="50" y="325"/>
                      </a:lnTo>
                      <a:lnTo>
                        <a:pt x="50" y="324"/>
                      </a:lnTo>
                      <a:lnTo>
                        <a:pt x="50" y="323"/>
                      </a:lnTo>
                      <a:lnTo>
                        <a:pt x="51" y="323"/>
                      </a:lnTo>
                      <a:lnTo>
                        <a:pt x="51" y="322"/>
                      </a:lnTo>
                      <a:lnTo>
                        <a:pt x="51" y="321"/>
                      </a:lnTo>
                      <a:lnTo>
                        <a:pt x="52" y="321"/>
                      </a:lnTo>
                      <a:lnTo>
                        <a:pt x="52" y="320"/>
                      </a:lnTo>
                      <a:lnTo>
                        <a:pt x="53" y="319"/>
                      </a:lnTo>
                      <a:lnTo>
                        <a:pt x="53" y="318"/>
                      </a:lnTo>
                      <a:lnTo>
                        <a:pt x="53" y="317"/>
                      </a:lnTo>
                      <a:lnTo>
                        <a:pt x="54" y="317"/>
                      </a:lnTo>
                      <a:lnTo>
                        <a:pt x="54" y="316"/>
                      </a:lnTo>
                      <a:lnTo>
                        <a:pt x="55" y="315"/>
                      </a:lnTo>
                      <a:lnTo>
                        <a:pt x="55" y="314"/>
                      </a:lnTo>
                      <a:lnTo>
                        <a:pt x="56" y="313"/>
                      </a:lnTo>
                      <a:lnTo>
                        <a:pt x="56" y="312"/>
                      </a:lnTo>
                      <a:lnTo>
                        <a:pt x="57" y="312"/>
                      </a:lnTo>
                      <a:lnTo>
                        <a:pt x="57" y="311"/>
                      </a:lnTo>
                      <a:lnTo>
                        <a:pt x="57" y="309"/>
                      </a:lnTo>
                      <a:lnTo>
                        <a:pt x="58" y="308"/>
                      </a:lnTo>
                      <a:lnTo>
                        <a:pt x="60" y="307"/>
                      </a:lnTo>
                      <a:lnTo>
                        <a:pt x="60" y="306"/>
                      </a:lnTo>
                      <a:lnTo>
                        <a:pt x="60" y="305"/>
                      </a:lnTo>
                      <a:lnTo>
                        <a:pt x="61" y="305"/>
                      </a:lnTo>
                      <a:lnTo>
                        <a:pt x="61" y="304"/>
                      </a:lnTo>
                      <a:lnTo>
                        <a:pt x="62" y="303"/>
                      </a:lnTo>
                      <a:lnTo>
                        <a:pt x="62" y="302"/>
                      </a:lnTo>
                      <a:lnTo>
                        <a:pt x="62" y="301"/>
                      </a:lnTo>
                      <a:lnTo>
                        <a:pt x="63" y="301"/>
                      </a:lnTo>
                      <a:lnTo>
                        <a:pt x="63" y="300"/>
                      </a:lnTo>
                      <a:lnTo>
                        <a:pt x="64" y="299"/>
                      </a:lnTo>
                      <a:lnTo>
                        <a:pt x="64" y="298"/>
                      </a:lnTo>
                      <a:lnTo>
                        <a:pt x="65" y="297"/>
                      </a:lnTo>
                      <a:lnTo>
                        <a:pt x="65" y="296"/>
                      </a:lnTo>
                      <a:lnTo>
                        <a:pt x="66" y="295"/>
                      </a:lnTo>
                      <a:lnTo>
                        <a:pt x="66" y="294"/>
                      </a:lnTo>
                      <a:lnTo>
                        <a:pt x="67" y="293"/>
                      </a:lnTo>
                      <a:lnTo>
                        <a:pt x="67" y="292"/>
                      </a:lnTo>
                      <a:lnTo>
                        <a:pt x="68" y="290"/>
                      </a:lnTo>
                      <a:lnTo>
                        <a:pt x="68" y="289"/>
                      </a:lnTo>
                      <a:lnTo>
                        <a:pt x="68" y="288"/>
                      </a:lnTo>
                      <a:lnTo>
                        <a:pt x="69" y="288"/>
                      </a:lnTo>
                      <a:lnTo>
                        <a:pt x="69" y="287"/>
                      </a:lnTo>
                      <a:lnTo>
                        <a:pt x="69" y="286"/>
                      </a:lnTo>
                      <a:lnTo>
                        <a:pt x="70" y="286"/>
                      </a:lnTo>
                      <a:lnTo>
                        <a:pt x="70" y="285"/>
                      </a:lnTo>
                      <a:lnTo>
                        <a:pt x="71" y="284"/>
                      </a:lnTo>
                      <a:lnTo>
                        <a:pt x="71" y="283"/>
                      </a:lnTo>
                      <a:lnTo>
                        <a:pt x="71" y="282"/>
                      </a:lnTo>
                      <a:lnTo>
                        <a:pt x="72" y="282"/>
                      </a:lnTo>
                      <a:lnTo>
                        <a:pt x="72" y="281"/>
                      </a:lnTo>
                      <a:lnTo>
                        <a:pt x="72" y="280"/>
                      </a:lnTo>
                      <a:lnTo>
                        <a:pt x="73" y="280"/>
                      </a:lnTo>
                      <a:lnTo>
                        <a:pt x="73" y="279"/>
                      </a:lnTo>
                      <a:lnTo>
                        <a:pt x="73" y="278"/>
                      </a:lnTo>
                      <a:lnTo>
                        <a:pt x="73" y="277"/>
                      </a:lnTo>
                      <a:lnTo>
                        <a:pt x="73" y="276"/>
                      </a:lnTo>
                      <a:lnTo>
                        <a:pt x="74" y="275"/>
                      </a:lnTo>
                      <a:lnTo>
                        <a:pt x="74" y="274"/>
                      </a:lnTo>
                      <a:lnTo>
                        <a:pt x="74" y="273"/>
                      </a:lnTo>
                      <a:lnTo>
                        <a:pt x="75" y="272"/>
                      </a:lnTo>
                      <a:lnTo>
                        <a:pt x="75" y="270"/>
                      </a:lnTo>
                      <a:lnTo>
                        <a:pt x="75" y="269"/>
                      </a:lnTo>
                      <a:lnTo>
                        <a:pt x="75" y="268"/>
                      </a:lnTo>
                      <a:lnTo>
                        <a:pt x="76" y="268"/>
                      </a:lnTo>
                      <a:lnTo>
                        <a:pt x="75" y="267"/>
                      </a:lnTo>
                      <a:lnTo>
                        <a:pt x="76" y="267"/>
                      </a:lnTo>
                      <a:lnTo>
                        <a:pt x="76" y="266"/>
                      </a:lnTo>
                      <a:lnTo>
                        <a:pt x="76" y="265"/>
                      </a:lnTo>
                      <a:lnTo>
                        <a:pt x="77" y="264"/>
                      </a:lnTo>
                      <a:lnTo>
                        <a:pt x="77" y="263"/>
                      </a:lnTo>
                      <a:lnTo>
                        <a:pt x="77" y="262"/>
                      </a:lnTo>
                      <a:lnTo>
                        <a:pt x="78" y="261"/>
                      </a:lnTo>
                      <a:lnTo>
                        <a:pt x="78" y="260"/>
                      </a:lnTo>
                      <a:lnTo>
                        <a:pt x="78" y="259"/>
                      </a:lnTo>
                      <a:lnTo>
                        <a:pt x="78" y="258"/>
                      </a:lnTo>
                      <a:lnTo>
                        <a:pt x="78" y="257"/>
                      </a:lnTo>
                      <a:lnTo>
                        <a:pt x="78" y="256"/>
                      </a:lnTo>
                      <a:lnTo>
                        <a:pt x="78" y="255"/>
                      </a:lnTo>
                      <a:lnTo>
                        <a:pt x="78" y="254"/>
                      </a:lnTo>
                      <a:lnTo>
                        <a:pt x="78" y="253"/>
                      </a:lnTo>
                      <a:lnTo>
                        <a:pt x="80" y="251"/>
                      </a:lnTo>
                      <a:lnTo>
                        <a:pt x="80" y="250"/>
                      </a:lnTo>
                      <a:lnTo>
                        <a:pt x="80" y="249"/>
                      </a:lnTo>
                      <a:lnTo>
                        <a:pt x="80" y="248"/>
                      </a:lnTo>
                      <a:lnTo>
                        <a:pt x="80" y="247"/>
                      </a:lnTo>
                      <a:lnTo>
                        <a:pt x="78" y="246"/>
                      </a:lnTo>
                      <a:lnTo>
                        <a:pt x="78" y="245"/>
                      </a:lnTo>
                      <a:lnTo>
                        <a:pt x="78" y="244"/>
                      </a:lnTo>
                      <a:lnTo>
                        <a:pt x="78" y="243"/>
                      </a:lnTo>
                      <a:lnTo>
                        <a:pt x="80" y="243"/>
                      </a:lnTo>
                      <a:lnTo>
                        <a:pt x="81" y="243"/>
                      </a:lnTo>
                      <a:lnTo>
                        <a:pt x="81" y="242"/>
                      </a:lnTo>
                      <a:lnTo>
                        <a:pt x="81" y="241"/>
                      </a:lnTo>
                      <a:lnTo>
                        <a:pt x="81" y="240"/>
                      </a:lnTo>
                      <a:lnTo>
                        <a:pt x="81" y="239"/>
                      </a:lnTo>
                      <a:lnTo>
                        <a:pt x="81" y="238"/>
                      </a:lnTo>
                      <a:lnTo>
                        <a:pt x="81" y="237"/>
                      </a:lnTo>
                      <a:lnTo>
                        <a:pt x="81" y="236"/>
                      </a:lnTo>
                      <a:lnTo>
                        <a:pt x="81" y="235"/>
                      </a:lnTo>
                      <a:lnTo>
                        <a:pt x="82" y="235"/>
                      </a:lnTo>
                      <a:lnTo>
                        <a:pt x="82" y="234"/>
                      </a:lnTo>
                      <a:lnTo>
                        <a:pt x="82" y="233"/>
                      </a:lnTo>
                      <a:lnTo>
                        <a:pt x="82" y="231"/>
                      </a:lnTo>
                      <a:lnTo>
                        <a:pt x="82" y="230"/>
                      </a:lnTo>
                      <a:lnTo>
                        <a:pt x="82" y="229"/>
                      </a:lnTo>
                      <a:lnTo>
                        <a:pt x="82" y="228"/>
                      </a:lnTo>
                      <a:lnTo>
                        <a:pt x="82" y="227"/>
                      </a:lnTo>
                      <a:lnTo>
                        <a:pt x="83" y="226"/>
                      </a:lnTo>
                      <a:lnTo>
                        <a:pt x="83" y="225"/>
                      </a:lnTo>
                      <a:lnTo>
                        <a:pt x="84" y="225"/>
                      </a:lnTo>
                      <a:lnTo>
                        <a:pt x="84" y="224"/>
                      </a:lnTo>
                      <a:lnTo>
                        <a:pt x="85" y="223"/>
                      </a:lnTo>
                      <a:lnTo>
                        <a:pt x="85" y="222"/>
                      </a:lnTo>
                      <a:lnTo>
                        <a:pt x="85" y="221"/>
                      </a:lnTo>
                      <a:lnTo>
                        <a:pt x="85" y="220"/>
                      </a:lnTo>
                      <a:lnTo>
                        <a:pt x="85" y="219"/>
                      </a:lnTo>
                      <a:lnTo>
                        <a:pt x="85" y="218"/>
                      </a:lnTo>
                      <a:lnTo>
                        <a:pt x="85" y="217"/>
                      </a:lnTo>
                      <a:lnTo>
                        <a:pt x="85" y="216"/>
                      </a:lnTo>
                      <a:lnTo>
                        <a:pt x="85" y="215"/>
                      </a:lnTo>
                      <a:lnTo>
                        <a:pt x="84" y="214"/>
                      </a:lnTo>
                      <a:lnTo>
                        <a:pt x="84" y="212"/>
                      </a:lnTo>
                      <a:lnTo>
                        <a:pt x="84" y="211"/>
                      </a:lnTo>
                      <a:lnTo>
                        <a:pt x="84" y="210"/>
                      </a:lnTo>
                      <a:lnTo>
                        <a:pt x="84" y="209"/>
                      </a:lnTo>
                      <a:lnTo>
                        <a:pt x="84" y="208"/>
                      </a:lnTo>
                      <a:lnTo>
                        <a:pt x="84" y="207"/>
                      </a:lnTo>
                      <a:lnTo>
                        <a:pt x="84" y="206"/>
                      </a:lnTo>
                      <a:lnTo>
                        <a:pt x="84" y="205"/>
                      </a:lnTo>
                      <a:lnTo>
                        <a:pt x="84" y="204"/>
                      </a:lnTo>
                      <a:lnTo>
                        <a:pt x="84" y="203"/>
                      </a:lnTo>
                      <a:lnTo>
                        <a:pt x="83" y="203"/>
                      </a:lnTo>
                      <a:lnTo>
                        <a:pt x="82" y="202"/>
                      </a:lnTo>
                      <a:lnTo>
                        <a:pt x="81" y="202"/>
                      </a:lnTo>
                      <a:lnTo>
                        <a:pt x="81" y="201"/>
                      </a:lnTo>
                      <a:lnTo>
                        <a:pt x="80" y="201"/>
                      </a:lnTo>
                      <a:lnTo>
                        <a:pt x="80" y="200"/>
                      </a:lnTo>
                      <a:lnTo>
                        <a:pt x="78" y="199"/>
                      </a:lnTo>
                      <a:lnTo>
                        <a:pt x="78" y="198"/>
                      </a:lnTo>
                      <a:lnTo>
                        <a:pt x="77" y="196"/>
                      </a:lnTo>
                      <a:lnTo>
                        <a:pt x="76" y="196"/>
                      </a:lnTo>
                      <a:lnTo>
                        <a:pt x="76" y="195"/>
                      </a:lnTo>
                      <a:lnTo>
                        <a:pt x="75" y="194"/>
                      </a:lnTo>
                      <a:lnTo>
                        <a:pt x="75" y="192"/>
                      </a:lnTo>
                      <a:lnTo>
                        <a:pt x="75" y="191"/>
                      </a:lnTo>
                      <a:lnTo>
                        <a:pt x="74" y="191"/>
                      </a:lnTo>
                      <a:lnTo>
                        <a:pt x="74" y="190"/>
                      </a:lnTo>
                      <a:lnTo>
                        <a:pt x="73" y="190"/>
                      </a:lnTo>
                      <a:lnTo>
                        <a:pt x="73" y="189"/>
                      </a:lnTo>
                      <a:lnTo>
                        <a:pt x="72" y="188"/>
                      </a:lnTo>
                      <a:lnTo>
                        <a:pt x="71" y="187"/>
                      </a:lnTo>
                      <a:lnTo>
                        <a:pt x="71" y="186"/>
                      </a:lnTo>
                      <a:lnTo>
                        <a:pt x="71" y="185"/>
                      </a:lnTo>
                      <a:lnTo>
                        <a:pt x="70" y="185"/>
                      </a:lnTo>
                      <a:lnTo>
                        <a:pt x="69" y="185"/>
                      </a:lnTo>
                      <a:lnTo>
                        <a:pt x="69" y="184"/>
                      </a:lnTo>
                      <a:lnTo>
                        <a:pt x="68" y="184"/>
                      </a:lnTo>
                      <a:lnTo>
                        <a:pt x="67" y="183"/>
                      </a:lnTo>
                      <a:lnTo>
                        <a:pt x="66" y="183"/>
                      </a:lnTo>
                      <a:lnTo>
                        <a:pt x="66" y="182"/>
                      </a:lnTo>
                      <a:lnTo>
                        <a:pt x="65" y="182"/>
                      </a:lnTo>
                      <a:lnTo>
                        <a:pt x="64" y="182"/>
                      </a:lnTo>
                      <a:lnTo>
                        <a:pt x="63" y="182"/>
                      </a:lnTo>
                      <a:lnTo>
                        <a:pt x="62" y="182"/>
                      </a:lnTo>
                      <a:lnTo>
                        <a:pt x="62" y="181"/>
                      </a:lnTo>
                      <a:lnTo>
                        <a:pt x="61" y="181"/>
                      </a:lnTo>
                      <a:lnTo>
                        <a:pt x="60" y="181"/>
                      </a:lnTo>
                      <a:lnTo>
                        <a:pt x="58" y="180"/>
                      </a:lnTo>
                      <a:lnTo>
                        <a:pt x="60" y="180"/>
                      </a:lnTo>
                      <a:lnTo>
                        <a:pt x="60" y="179"/>
                      </a:lnTo>
                      <a:lnTo>
                        <a:pt x="58" y="179"/>
                      </a:lnTo>
                      <a:lnTo>
                        <a:pt x="58" y="178"/>
                      </a:lnTo>
                      <a:lnTo>
                        <a:pt x="58" y="177"/>
                      </a:lnTo>
                      <a:lnTo>
                        <a:pt x="60" y="177"/>
                      </a:lnTo>
                      <a:lnTo>
                        <a:pt x="60" y="176"/>
                      </a:lnTo>
                      <a:lnTo>
                        <a:pt x="58" y="176"/>
                      </a:lnTo>
                      <a:lnTo>
                        <a:pt x="57" y="176"/>
                      </a:lnTo>
                      <a:lnTo>
                        <a:pt x="57" y="175"/>
                      </a:lnTo>
                      <a:lnTo>
                        <a:pt x="57" y="173"/>
                      </a:lnTo>
                      <a:lnTo>
                        <a:pt x="56" y="173"/>
                      </a:lnTo>
                      <a:lnTo>
                        <a:pt x="56" y="172"/>
                      </a:lnTo>
                      <a:lnTo>
                        <a:pt x="56" y="171"/>
                      </a:lnTo>
                      <a:lnTo>
                        <a:pt x="56" y="170"/>
                      </a:lnTo>
                      <a:lnTo>
                        <a:pt x="56" y="169"/>
                      </a:lnTo>
                      <a:lnTo>
                        <a:pt x="57" y="168"/>
                      </a:lnTo>
                      <a:lnTo>
                        <a:pt x="58" y="168"/>
                      </a:lnTo>
                      <a:lnTo>
                        <a:pt x="58" y="167"/>
                      </a:lnTo>
                      <a:lnTo>
                        <a:pt x="57" y="167"/>
                      </a:lnTo>
                      <a:lnTo>
                        <a:pt x="56" y="167"/>
                      </a:lnTo>
                      <a:lnTo>
                        <a:pt x="55" y="167"/>
                      </a:lnTo>
                      <a:lnTo>
                        <a:pt x="54" y="167"/>
                      </a:lnTo>
                      <a:lnTo>
                        <a:pt x="53" y="167"/>
                      </a:lnTo>
                      <a:lnTo>
                        <a:pt x="52" y="167"/>
                      </a:lnTo>
                      <a:lnTo>
                        <a:pt x="52" y="166"/>
                      </a:lnTo>
                      <a:lnTo>
                        <a:pt x="51" y="166"/>
                      </a:lnTo>
                      <a:lnTo>
                        <a:pt x="51" y="167"/>
                      </a:lnTo>
                      <a:lnTo>
                        <a:pt x="50" y="167"/>
                      </a:lnTo>
                      <a:lnTo>
                        <a:pt x="49" y="167"/>
                      </a:lnTo>
                      <a:lnTo>
                        <a:pt x="49" y="166"/>
                      </a:lnTo>
                      <a:lnTo>
                        <a:pt x="50" y="166"/>
                      </a:lnTo>
                      <a:lnTo>
                        <a:pt x="50" y="165"/>
                      </a:lnTo>
                      <a:lnTo>
                        <a:pt x="50" y="164"/>
                      </a:lnTo>
                      <a:lnTo>
                        <a:pt x="49" y="164"/>
                      </a:lnTo>
                      <a:lnTo>
                        <a:pt x="49" y="163"/>
                      </a:lnTo>
                      <a:lnTo>
                        <a:pt x="50" y="163"/>
                      </a:lnTo>
                      <a:lnTo>
                        <a:pt x="50" y="162"/>
                      </a:lnTo>
                      <a:lnTo>
                        <a:pt x="51" y="162"/>
                      </a:lnTo>
                      <a:lnTo>
                        <a:pt x="52" y="162"/>
                      </a:lnTo>
                      <a:lnTo>
                        <a:pt x="52" y="161"/>
                      </a:lnTo>
                      <a:lnTo>
                        <a:pt x="53" y="160"/>
                      </a:lnTo>
                      <a:lnTo>
                        <a:pt x="53" y="159"/>
                      </a:lnTo>
                      <a:lnTo>
                        <a:pt x="53" y="158"/>
                      </a:lnTo>
                      <a:lnTo>
                        <a:pt x="52" y="158"/>
                      </a:lnTo>
                      <a:lnTo>
                        <a:pt x="52" y="157"/>
                      </a:lnTo>
                      <a:lnTo>
                        <a:pt x="51" y="157"/>
                      </a:lnTo>
                      <a:lnTo>
                        <a:pt x="51" y="158"/>
                      </a:lnTo>
                      <a:lnTo>
                        <a:pt x="50" y="158"/>
                      </a:lnTo>
                      <a:lnTo>
                        <a:pt x="49" y="158"/>
                      </a:lnTo>
                      <a:lnTo>
                        <a:pt x="49" y="159"/>
                      </a:lnTo>
                      <a:lnTo>
                        <a:pt x="48" y="159"/>
                      </a:lnTo>
                      <a:lnTo>
                        <a:pt x="47" y="159"/>
                      </a:lnTo>
                      <a:lnTo>
                        <a:pt x="47" y="158"/>
                      </a:lnTo>
                      <a:lnTo>
                        <a:pt x="47" y="157"/>
                      </a:lnTo>
                      <a:lnTo>
                        <a:pt x="46" y="157"/>
                      </a:lnTo>
                      <a:lnTo>
                        <a:pt x="46" y="156"/>
                      </a:lnTo>
                      <a:lnTo>
                        <a:pt x="47" y="156"/>
                      </a:lnTo>
                      <a:lnTo>
                        <a:pt x="47" y="155"/>
                      </a:lnTo>
                      <a:lnTo>
                        <a:pt x="47" y="153"/>
                      </a:lnTo>
                      <a:lnTo>
                        <a:pt x="47" y="152"/>
                      </a:lnTo>
                      <a:lnTo>
                        <a:pt x="47" y="151"/>
                      </a:lnTo>
                      <a:lnTo>
                        <a:pt x="47" y="150"/>
                      </a:lnTo>
                      <a:lnTo>
                        <a:pt x="48" y="150"/>
                      </a:lnTo>
                      <a:lnTo>
                        <a:pt x="48" y="149"/>
                      </a:lnTo>
                      <a:lnTo>
                        <a:pt x="47" y="149"/>
                      </a:lnTo>
                      <a:lnTo>
                        <a:pt x="47" y="148"/>
                      </a:lnTo>
                      <a:lnTo>
                        <a:pt x="48" y="149"/>
                      </a:lnTo>
                      <a:lnTo>
                        <a:pt x="49" y="149"/>
                      </a:lnTo>
                      <a:lnTo>
                        <a:pt x="49" y="148"/>
                      </a:lnTo>
                      <a:lnTo>
                        <a:pt x="49" y="147"/>
                      </a:lnTo>
                      <a:lnTo>
                        <a:pt x="50" y="147"/>
                      </a:lnTo>
                      <a:lnTo>
                        <a:pt x="50" y="146"/>
                      </a:lnTo>
                      <a:lnTo>
                        <a:pt x="49" y="146"/>
                      </a:lnTo>
                      <a:lnTo>
                        <a:pt x="49" y="145"/>
                      </a:lnTo>
                      <a:lnTo>
                        <a:pt x="48" y="145"/>
                      </a:lnTo>
                      <a:lnTo>
                        <a:pt x="49" y="144"/>
                      </a:lnTo>
                      <a:lnTo>
                        <a:pt x="49" y="143"/>
                      </a:lnTo>
                      <a:lnTo>
                        <a:pt x="48" y="143"/>
                      </a:lnTo>
                      <a:lnTo>
                        <a:pt x="47" y="142"/>
                      </a:lnTo>
                      <a:lnTo>
                        <a:pt x="46" y="142"/>
                      </a:lnTo>
                      <a:lnTo>
                        <a:pt x="46" y="141"/>
                      </a:lnTo>
                      <a:lnTo>
                        <a:pt x="47" y="140"/>
                      </a:lnTo>
                      <a:lnTo>
                        <a:pt x="48" y="140"/>
                      </a:lnTo>
                      <a:lnTo>
                        <a:pt x="49" y="140"/>
                      </a:lnTo>
                      <a:lnTo>
                        <a:pt x="48" y="139"/>
                      </a:lnTo>
                      <a:lnTo>
                        <a:pt x="48" y="138"/>
                      </a:lnTo>
                      <a:lnTo>
                        <a:pt x="47" y="138"/>
                      </a:lnTo>
                      <a:lnTo>
                        <a:pt x="47" y="137"/>
                      </a:lnTo>
                      <a:lnTo>
                        <a:pt x="48" y="137"/>
                      </a:lnTo>
                      <a:lnTo>
                        <a:pt x="48" y="136"/>
                      </a:lnTo>
                      <a:lnTo>
                        <a:pt x="47" y="136"/>
                      </a:lnTo>
                      <a:lnTo>
                        <a:pt x="47" y="134"/>
                      </a:lnTo>
                      <a:lnTo>
                        <a:pt x="47" y="133"/>
                      </a:lnTo>
                      <a:lnTo>
                        <a:pt x="47" y="132"/>
                      </a:lnTo>
                      <a:lnTo>
                        <a:pt x="48" y="132"/>
                      </a:lnTo>
                      <a:lnTo>
                        <a:pt x="48" y="131"/>
                      </a:lnTo>
                      <a:lnTo>
                        <a:pt x="48" y="130"/>
                      </a:lnTo>
                      <a:lnTo>
                        <a:pt x="47" y="130"/>
                      </a:lnTo>
                      <a:lnTo>
                        <a:pt x="47" y="129"/>
                      </a:lnTo>
                      <a:lnTo>
                        <a:pt x="48" y="129"/>
                      </a:lnTo>
                      <a:lnTo>
                        <a:pt x="49" y="129"/>
                      </a:lnTo>
                      <a:lnTo>
                        <a:pt x="49" y="128"/>
                      </a:lnTo>
                      <a:lnTo>
                        <a:pt x="50" y="127"/>
                      </a:lnTo>
                      <a:lnTo>
                        <a:pt x="49" y="127"/>
                      </a:lnTo>
                      <a:lnTo>
                        <a:pt x="49" y="126"/>
                      </a:lnTo>
                      <a:lnTo>
                        <a:pt x="49" y="125"/>
                      </a:lnTo>
                      <a:lnTo>
                        <a:pt x="49" y="124"/>
                      </a:lnTo>
                      <a:lnTo>
                        <a:pt x="50" y="124"/>
                      </a:lnTo>
                      <a:lnTo>
                        <a:pt x="49" y="124"/>
                      </a:lnTo>
                      <a:lnTo>
                        <a:pt x="50" y="123"/>
                      </a:lnTo>
                      <a:lnTo>
                        <a:pt x="50" y="122"/>
                      </a:lnTo>
                      <a:lnTo>
                        <a:pt x="51" y="122"/>
                      </a:lnTo>
                      <a:lnTo>
                        <a:pt x="52" y="122"/>
                      </a:lnTo>
                      <a:lnTo>
                        <a:pt x="53" y="122"/>
                      </a:lnTo>
                      <a:lnTo>
                        <a:pt x="53" y="121"/>
                      </a:lnTo>
                      <a:lnTo>
                        <a:pt x="54" y="122"/>
                      </a:lnTo>
                      <a:lnTo>
                        <a:pt x="54" y="121"/>
                      </a:lnTo>
                      <a:lnTo>
                        <a:pt x="55" y="121"/>
                      </a:lnTo>
                      <a:lnTo>
                        <a:pt x="56" y="121"/>
                      </a:lnTo>
                      <a:lnTo>
                        <a:pt x="57" y="121"/>
                      </a:lnTo>
                      <a:lnTo>
                        <a:pt x="57" y="120"/>
                      </a:lnTo>
                      <a:lnTo>
                        <a:pt x="57" y="119"/>
                      </a:lnTo>
                      <a:lnTo>
                        <a:pt x="58" y="119"/>
                      </a:lnTo>
                      <a:lnTo>
                        <a:pt x="61" y="118"/>
                      </a:lnTo>
                      <a:lnTo>
                        <a:pt x="69" y="113"/>
                      </a:lnTo>
                      <a:lnTo>
                        <a:pt x="73" y="110"/>
                      </a:lnTo>
                      <a:lnTo>
                        <a:pt x="74" y="110"/>
                      </a:lnTo>
                      <a:lnTo>
                        <a:pt x="74" y="109"/>
                      </a:lnTo>
                      <a:lnTo>
                        <a:pt x="75" y="105"/>
                      </a:lnTo>
                      <a:lnTo>
                        <a:pt x="76" y="95"/>
                      </a:lnTo>
                      <a:lnTo>
                        <a:pt x="77" y="91"/>
                      </a:lnTo>
                      <a:lnTo>
                        <a:pt x="77" y="90"/>
                      </a:lnTo>
                      <a:lnTo>
                        <a:pt x="80" y="76"/>
                      </a:lnTo>
                      <a:lnTo>
                        <a:pt x="82" y="66"/>
                      </a:lnTo>
                      <a:lnTo>
                        <a:pt x="83" y="55"/>
                      </a:lnTo>
                      <a:lnTo>
                        <a:pt x="85" y="43"/>
                      </a:lnTo>
                      <a:lnTo>
                        <a:pt x="87" y="33"/>
                      </a:lnTo>
                      <a:lnTo>
                        <a:pt x="89" y="21"/>
                      </a:lnTo>
                      <a:lnTo>
                        <a:pt x="89" y="19"/>
                      </a:lnTo>
                      <a:lnTo>
                        <a:pt x="92" y="17"/>
                      </a:lnTo>
                      <a:lnTo>
                        <a:pt x="96" y="14"/>
                      </a:lnTo>
                      <a:lnTo>
                        <a:pt x="97" y="13"/>
                      </a:lnTo>
                      <a:lnTo>
                        <a:pt x="99" y="12"/>
                      </a:lnTo>
                      <a:lnTo>
                        <a:pt x="99" y="11"/>
                      </a:lnTo>
                      <a:lnTo>
                        <a:pt x="100" y="10"/>
                      </a:lnTo>
                      <a:lnTo>
                        <a:pt x="101" y="9"/>
                      </a:lnTo>
                      <a:lnTo>
                        <a:pt x="102" y="8"/>
                      </a:lnTo>
                      <a:lnTo>
                        <a:pt x="103" y="7"/>
                      </a:lnTo>
                      <a:lnTo>
                        <a:pt x="103" y="6"/>
                      </a:lnTo>
                      <a:lnTo>
                        <a:pt x="104" y="5"/>
                      </a:lnTo>
                      <a:lnTo>
                        <a:pt x="104" y="4"/>
                      </a:lnTo>
                      <a:lnTo>
                        <a:pt x="104" y="3"/>
                      </a:lnTo>
                      <a:lnTo>
                        <a:pt x="104" y="2"/>
                      </a:lnTo>
                      <a:lnTo>
                        <a:pt x="105" y="1"/>
                      </a:lnTo>
                      <a:lnTo>
                        <a:pt x="106" y="0"/>
                      </a:lnTo>
                      <a:lnTo>
                        <a:pt x="107" y="0"/>
                      </a:lnTo>
                      <a:lnTo>
                        <a:pt x="108" y="0"/>
                      </a:lnTo>
                      <a:lnTo>
                        <a:pt x="109" y="0"/>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sp>
            <p:nvSpPr>
              <p:cNvPr id="60" name="Freeform 29">
                <a:extLst>
                  <a:ext uri="{FF2B5EF4-FFF2-40B4-BE49-F238E27FC236}">
                    <a16:creationId xmlns:a16="http://schemas.microsoft.com/office/drawing/2014/main" id="{7A85DED5-3FF6-480B-BCAC-E0351946C3D3}"/>
                  </a:ext>
                </a:extLst>
              </p:cNvPr>
              <p:cNvSpPr>
                <a:spLocks/>
              </p:cNvSpPr>
              <p:nvPr/>
            </p:nvSpPr>
            <p:spPr bwMode="auto">
              <a:xfrm>
                <a:off x="5180" y="1608"/>
                <a:ext cx="250" cy="289"/>
              </a:xfrm>
              <a:custGeom>
                <a:avLst/>
                <a:gdLst>
                  <a:gd name="T0" fmla="*/ 35 w 250"/>
                  <a:gd name="T1" fmla="*/ 35 h 289"/>
                  <a:gd name="T2" fmla="*/ 36 w 250"/>
                  <a:gd name="T3" fmla="*/ 23 h 289"/>
                  <a:gd name="T4" fmla="*/ 38 w 250"/>
                  <a:gd name="T5" fmla="*/ 16 h 289"/>
                  <a:gd name="T6" fmla="*/ 39 w 250"/>
                  <a:gd name="T7" fmla="*/ 9 h 289"/>
                  <a:gd name="T8" fmla="*/ 46 w 250"/>
                  <a:gd name="T9" fmla="*/ 1 h 289"/>
                  <a:gd name="T10" fmla="*/ 48 w 250"/>
                  <a:gd name="T11" fmla="*/ 0 h 289"/>
                  <a:gd name="T12" fmla="*/ 56 w 250"/>
                  <a:gd name="T13" fmla="*/ 6 h 289"/>
                  <a:gd name="T14" fmla="*/ 66 w 250"/>
                  <a:gd name="T15" fmla="*/ 4 h 289"/>
                  <a:gd name="T16" fmla="*/ 73 w 250"/>
                  <a:gd name="T17" fmla="*/ 4 h 289"/>
                  <a:gd name="T18" fmla="*/ 80 w 250"/>
                  <a:gd name="T19" fmla="*/ 9 h 289"/>
                  <a:gd name="T20" fmla="*/ 90 w 250"/>
                  <a:gd name="T21" fmla="*/ 11 h 289"/>
                  <a:gd name="T22" fmla="*/ 87 w 250"/>
                  <a:gd name="T23" fmla="*/ 16 h 289"/>
                  <a:gd name="T24" fmla="*/ 98 w 250"/>
                  <a:gd name="T25" fmla="*/ 15 h 289"/>
                  <a:gd name="T26" fmla="*/ 105 w 250"/>
                  <a:gd name="T27" fmla="*/ 23 h 289"/>
                  <a:gd name="T28" fmla="*/ 116 w 250"/>
                  <a:gd name="T29" fmla="*/ 33 h 289"/>
                  <a:gd name="T30" fmla="*/ 170 w 250"/>
                  <a:gd name="T31" fmla="*/ 62 h 289"/>
                  <a:gd name="T32" fmla="*/ 229 w 250"/>
                  <a:gd name="T33" fmla="*/ 105 h 289"/>
                  <a:gd name="T34" fmla="*/ 226 w 250"/>
                  <a:gd name="T35" fmla="*/ 116 h 289"/>
                  <a:gd name="T36" fmla="*/ 225 w 250"/>
                  <a:gd name="T37" fmla="*/ 129 h 289"/>
                  <a:gd name="T38" fmla="*/ 222 w 250"/>
                  <a:gd name="T39" fmla="*/ 141 h 289"/>
                  <a:gd name="T40" fmla="*/ 216 w 250"/>
                  <a:gd name="T41" fmla="*/ 154 h 289"/>
                  <a:gd name="T42" fmla="*/ 211 w 250"/>
                  <a:gd name="T43" fmla="*/ 166 h 289"/>
                  <a:gd name="T44" fmla="*/ 205 w 250"/>
                  <a:gd name="T45" fmla="*/ 180 h 289"/>
                  <a:gd name="T46" fmla="*/ 200 w 250"/>
                  <a:gd name="T47" fmla="*/ 194 h 289"/>
                  <a:gd name="T48" fmla="*/ 201 w 250"/>
                  <a:gd name="T49" fmla="*/ 206 h 289"/>
                  <a:gd name="T50" fmla="*/ 208 w 250"/>
                  <a:gd name="T51" fmla="*/ 216 h 289"/>
                  <a:gd name="T52" fmla="*/ 220 w 250"/>
                  <a:gd name="T53" fmla="*/ 213 h 289"/>
                  <a:gd name="T54" fmla="*/ 229 w 250"/>
                  <a:gd name="T55" fmla="*/ 206 h 289"/>
                  <a:gd name="T56" fmla="*/ 243 w 250"/>
                  <a:gd name="T57" fmla="*/ 206 h 289"/>
                  <a:gd name="T58" fmla="*/ 245 w 250"/>
                  <a:gd name="T59" fmla="*/ 218 h 289"/>
                  <a:gd name="T60" fmla="*/ 243 w 250"/>
                  <a:gd name="T61" fmla="*/ 233 h 289"/>
                  <a:gd name="T62" fmla="*/ 249 w 250"/>
                  <a:gd name="T63" fmla="*/ 256 h 289"/>
                  <a:gd name="T64" fmla="*/ 212 w 250"/>
                  <a:gd name="T65" fmla="*/ 276 h 289"/>
                  <a:gd name="T66" fmla="*/ 201 w 250"/>
                  <a:gd name="T67" fmla="*/ 270 h 289"/>
                  <a:gd name="T68" fmla="*/ 147 w 250"/>
                  <a:gd name="T69" fmla="*/ 249 h 289"/>
                  <a:gd name="T70" fmla="*/ 86 w 250"/>
                  <a:gd name="T71" fmla="*/ 231 h 289"/>
                  <a:gd name="T72" fmla="*/ 77 w 250"/>
                  <a:gd name="T73" fmla="*/ 238 h 289"/>
                  <a:gd name="T74" fmla="*/ 62 w 250"/>
                  <a:gd name="T75" fmla="*/ 237 h 289"/>
                  <a:gd name="T76" fmla="*/ 50 w 250"/>
                  <a:gd name="T77" fmla="*/ 237 h 289"/>
                  <a:gd name="T78" fmla="*/ 34 w 250"/>
                  <a:gd name="T79" fmla="*/ 227 h 289"/>
                  <a:gd name="T80" fmla="*/ 21 w 250"/>
                  <a:gd name="T81" fmla="*/ 216 h 289"/>
                  <a:gd name="T82" fmla="*/ 6 w 250"/>
                  <a:gd name="T83" fmla="*/ 203 h 289"/>
                  <a:gd name="T84" fmla="*/ 11 w 250"/>
                  <a:gd name="T85" fmla="*/ 199 h 289"/>
                  <a:gd name="T86" fmla="*/ 19 w 250"/>
                  <a:gd name="T87" fmla="*/ 193 h 289"/>
                  <a:gd name="T88" fmla="*/ 9 w 250"/>
                  <a:gd name="T89" fmla="*/ 186 h 289"/>
                  <a:gd name="T90" fmla="*/ 3 w 250"/>
                  <a:gd name="T91" fmla="*/ 186 h 289"/>
                  <a:gd name="T92" fmla="*/ 4 w 250"/>
                  <a:gd name="T93" fmla="*/ 180 h 289"/>
                  <a:gd name="T94" fmla="*/ 7 w 250"/>
                  <a:gd name="T95" fmla="*/ 171 h 289"/>
                  <a:gd name="T96" fmla="*/ 7 w 250"/>
                  <a:gd name="T97" fmla="*/ 162 h 289"/>
                  <a:gd name="T98" fmla="*/ 11 w 250"/>
                  <a:gd name="T99" fmla="*/ 151 h 289"/>
                  <a:gd name="T100" fmla="*/ 13 w 250"/>
                  <a:gd name="T101" fmla="*/ 139 h 289"/>
                  <a:gd name="T102" fmla="*/ 20 w 250"/>
                  <a:gd name="T103" fmla="*/ 130 h 289"/>
                  <a:gd name="T104" fmla="*/ 27 w 250"/>
                  <a:gd name="T105" fmla="*/ 119 h 289"/>
                  <a:gd name="T106" fmla="*/ 38 w 250"/>
                  <a:gd name="T107" fmla="*/ 115 h 289"/>
                  <a:gd name="T108" fmla="*/ 41 w 250"/>
                  <a:gd name="T109" fmla="*/ 104 h 289"/>
                  <a:gd name="T110" fmla="*/ 46 w 250"/>
                  <a:gd name="T111" fmla="*/ 96 h 289"/>
                  <a:gd name="T112" fmla="*/ 46 w 250"/>
                  <a:gd name="T113" fmla="*/ 83 h 289"/>
                  <a:gd name="T114" fmla="*/ 45 w 250"/>
                  <a:gd name="T115" fmla="*/ 75 h 289"/>
                  <a:gd name="T116" fmla="*/ 48 w 250"/>
                  <a:gd name="T117" fmla="*/ 64 h 289"/>
                  <a:gd name="T118" fmla="*/ 54 w 250"/>
                  <a:gd name="T119" fmla="*/ 58 h 289"/>
                  <a:gd name="T120" fmla="*/ 52 w 250"/>
                  <a:gd name="T121" fmla="*/ 55 h 289"/>
                  <a:gd name="T122" fmla="*/ 41 w 250"/>
                  <a:gd name="T123" fmla="*/ 49 h 289"/>
                  <a:gd name="T124" fmla="*/ 39 w 250"/>
                  <a:gd name="T125" fmla="*/ 47 h 2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0" h="289">
                    <a:moveTo>
                      <a:pt x="38" y="41"/>
                    </a:moveTo>
                    <a:lnTo>
                      <a:pt x="38" y="40"/>
                    </a:lnTo>
                    <a:lnTo>
                      <a:pt x="39" y="40"/>
                    </a:lnTo>
                    <a:lnTo>
                      <a:pt x="40" y="40"/>
                    </a:lnTo>
                    <a:lnTo>
                      <a:pt x="40" y="39"/>
                    </a:lnTo>
                    <a:lnTo>
                      <a:pt x="40" y="38"/>
                    </a:lnTo>
                    <a:lnTo>
                      <a:pt x="39" y="38"/>
                    </a:lnTo>
                    <a:lnTo>
                      <a:pt x="38" y="38"/>
                    </a:lnTo>
                    <a:lnTo>
                      <a:pt x="38" y="37"/>
                    </a:lnTo>
                    <a:lnTo>
                      <a:pt x="38" y="36"/>
                    </a:lnTo>
                    <a:lnTo>
                      <a:pt x="37" y="36"/>
                    </a:lnTo>
                    <a:lnTo>
                      <a:pt x="36" y="36"/>
                    </a:lnTo>
                    <a:lnTo>
                      <a:pt x="35" y="36"/>
                    </a:lnTo>
                    <a:lnTo>
                      <a:pt x="35" y="35"/>
                    </a:lnTo>
                    <a:lnTo>
                      <a:pt x="35" y="33"/>
                    </a:lnTo>
                    <a:lnTo>
                      <a:pt x="36" y="33"/>
                    </a:lnTo>
                    <a:lnTo>
                      <a:pt x="36" y="32"/>
                    </a:lnTo>
                    <a:lnTo>
                      <a:pt x="36" y="31"/>
                    </a:lnTo>
                    <a:lnTo>
                      <a:pt x="36" y="30"/>
                    </a:lnTo>
                    <a:lnTo>
                      <a:pt x="36" y="29"/>
                    </a:lnTo>
                    <a:lnTo>
                      <a:pt x="37" y="29"/>
                    </a:lnTo>
                    <a:lnTo>
                      <a:pt x="37" y="28"/>
                    </a:lnTo>
                    <a:lnTo>
                      <a:pt x="37" y="27"/>
                    </a:lnTo>
                    <a:lnTo>
                      <a:pt x="37" y="26"/>
                    </a:lnTo>
                    <a:lnTo>
                      <a:pt x="37" y="25"/>
                    </a:lnTo>
                    <a:lnTo>
                      <a:pt x="36" y="25"/>
                    </a:lnTo>
                    <a:lnTo>
                      <a:pt x="36" y="24"/>
                    </a:lnTo>
                    <a:lnTo>
                      <a:pt x="36" y="23"/>
                    </a:lnTo>
                    <a:lnTo>
                      <a:pt x="36" y="22"/>
                    </a:lnTo>
                    <a:lnTo>
                      <a:pt x="37" y="21"/>
                    </a:lnTo>
                    <a:lnTo>
                      <a:pt x="37" y="20"/>
                    </a:lnTo>
                    <a:lnTo>
                      <a:pt x="38" y="20"/>
                    </a:lnTo>
                    <a:lnTo>
                      <a:pt x="39" y="20"/>
                    </a:lnTo>
                    <a:lnTo>
                      <a:pt x="40" y="19"/>
                    </a:lnTo>
                    <a:lnTo>
                      <a:pt x="39" y="19"/>
                    </a:lnTo>
                    <a:lnTo>
                      <a:pt x="38" y="18"/>
                    </a:lnTo>
                    <a:lnTo>
                      <a:pt x="38" y="19"/>
                    </a:lnTo>
                    <a:lnTo>
                      <a:pt x="37" y="19"/>
                    </a:lnTo>
                    <a:lnTo>
                      <a:pt x="37" y="18"/>
                    </a:lnTo>
                    <a:lnTo>
                      <a:pt x="37" y="17"/>
                    </a:lnTo>
                    <a:lnTo>
                      <a:pt x="37" y="16"/>
                    </a:lnTo>
                    <a:lnTo>
                      <a:pt x="38" y="16"/>
                    </a:lnTo>
                    <a:lnTo>
                      <a:pt x="38" y="15"/>
                    </a:lnTo>
                    <a:lnTo>
                      <a:pt x="39" y="15"/>
                    </a:lnTo>
                    <a:lnTo>
                      <a:pt x="39" y="16"/>
                    </a:lnTo>
                    <a:lnTo>
                      <a:pt x="40" y="16"/>
                    </a:lnTo>
                    <a:lnTo>
                      <a:pt x="41" y="16"/>
                    </a:lnTo>
                    <a:lnTo>
                      <a:pt x="41" y="15"/>
                    </a:lnTo>
                    <a:lnTo>
                      <a:pt x="41" y="13"/>
                    </a:lnTo>
                    <a:lnTo>
                      <a:pt x="40" y="13"/>
                    </a:lnTo>
                    <a:lnTo>
                      <a:pt x="39" y="13"/>
                    </a:lnTo>
                    <a:lnTo>
                      <a:pt x="38" y="12"/>
                    </a:lnTo>
                    <a:lnTo>
                      <a:pt x="38" y="11"/>
                    </a:lnTo>
                    <a:lnTo>
                      <a:pt x="38" y="10"/>
                    </a:lnTo>
                    <a:lnTo>
                      <a:pt x="39" y="10"/>
                    </a:lnTo>
                    <a:lnTo>
                      <a:pt x="39" y="9"/>
                    </a:lnTo>
                    <a:lnTo>
                      <a:pt x="40" y="8"/>
                    </a:lnTo>
                    <a:lnTo>
                      <a:pt x="40" y="7"/>
                    </a:lnTo>
                    <a:lnTo>
                      <a:pt x="41" y="6"/>
                    </a:lnTo>
                    <a:lnTo>
                      <a:pt x="41" y="5"/>
                    </a:lnTo>
                    <a:lnTo>
                      <a:pt x="41" y="4"/>
                    </a:lnTo>
                    <a:lnTo>
                      <a:pt x="41" y="3"/>
                    </a:lnTo>
                    <a:lnTo>
                      <a:pt x="42" y="3"/>
                    </a:lnTo>
                    <a:lnTo>
                      <a:pt x="43" y="3"/>
                    </a:lnTo>
                    <a:lnTo>
                      <a:pt x="44" y="2"/>
                    </a:lnTo>
                    <a:lnTo>
                      <a:pt x="44" y="1"/>
                    </a:lnTo>
                    <a:lnTo>
                      <a:pt x="44" y="0"/>
                    </a:lnTo>
                    <a:lnTo>
                      <a:pt x="45" y="0"/>
                    </a:lnTo>
                    <a:lnTo>
                      <a:pt x="45" y="1"/>
                    </a:lnTo>
                    <a:lnTo>
                      <a:pt x="46" y="1"/>
                    </a:lnTo>
                    <a:lnTo>
                      <a:pt x="46" y="2"/>
                    </a:lnTo>
                    <a:lnTo>
                      <a:pt x="46" y="3"/>
                    </a:lnTo>
                    <a:lnTo>
                      <a:pt x="46" y="4"/>
                    </a:lnTo>
                    <a:lnTo>
                      <a:pt x="47" y="4"/>
                    </a:lnTo>
                    <a:lnTo>
                      <a:pt x="48" y="4"/>
                    </a:lnTo>
                    <a:lnTo>
                      <a:pt x="48" y="3"/>
                    </a:lnTo>
                    <a:lnTo>
                      <a:pt x="50" y="3"/>
                    </a:lnTo>
                    <a:lnTo>
                      <a:pt x="50" y="2"/>
                    </a:lnTo>
                    <a:lnTo>
                      <a:pt x="50" y="1"/>
                    </a:lnTo>
                    <a:lnTo>
                      <a:pt x="48" y="1"/>
                    </a:lnTo>
                    <a:lnTo>
                      <a:pt x="48" y="2"/>
                    </a:lnTo>
                    <a:lnTo>
                      <a:pt x="47" y="2"/>
                    </a:lnTo>
                    <a:lnTo>
                      <a:pt x="47" y="1"/>
                    </a:lnTo>
                    <a:lnTo>
                      <a:pt x="48" y="0"/>
                    </a:lnTo>
                    <a:lnTo>
                      <a:pt x="50" y="0"/>
                    </a:lnTo>
                    <a:lnTo>
                      <a:pt x="51" y="0"/>
                    </a:lnTo>
                    <a:lnTo>
                      <a:pt x="52" y="0"/>
                    </a:lnTo>
                    <a:lnTo>
                      <a:pt x="52" y="1"/>
                    </a:lnTo>
                    <a:lnTo>
                      <a:pt x="52" y="2"/>
                    </a:lnTo>
                    <a:lnTo>
                      <a:pt x="53" y="2"/>
                    </a:lnTo>
                    <a:lnTo>
                      <a:pt x="54" y="1"/>
                    </a:lnTo>
                    <a:lnTo>
                      <a:pt x="55" y="1"/>
                    </a:lnTo>
                    <a:lnTo>
                      <a:pt x="56" y="1"/>
                    </a:lnTo>
                    <a:lnTo>
                      <a:pt x="56" y="2"/>
                    </a:lnTo>
                    <a:lnTo>
                      <a:pt x="56" y="3"/>
                    </a:lnTo>
                    <a:lnTo>
                      <a:pt x="56" y="4"/>
                    </a:lnTo>
                    <a:lnTo>
                      <a:pt x="56" y="5"/>
                    </a:lnTo>
                    <a:lnTo>
                      <a:pt x="56" y="6"/>
                    </a:lnTo>
                    <a:lnTo>
                      <a:pt x="57" y="6"/>
                    </a:lnTo>
                    <a:lnTo>
                      <a:pt x="58" y="6"/>
                    </a:lnTo>
                    <a:lnTo>
                      <a:pt x="59" y="6"/>
                    </a:lnTo>
                    <a:lnTo>
                      <a:pt x="60" y="6"/>
                    </a:lnTo>
                    <a:lnTo>
                      <a:pt x="60" y="5"/>
                    </a:lnTo>
                    <a:lnTo>
                      <a:pt x="61" y="5"/>
                    </a:lnTo>
                    <a:lnTo>
                      <a:pt x="61" y="4"/>
                    </a:lnTo>
                    <a:lnTo>
                      <a:pt x="62" y="4"/>
                    </a:lnTo>
                    <a:lnTo>
                      <a:pt x="63" y="4"/>
                    </a:lnTo>
                    <a:lnTo>
                      <a:pt x="63" y="5"/>
                    </a:lnTo>
                    <a:lnTo>
                      <a:pt x="64" y="5"/>
                    </a:lnTo>
                    <a:lnTo>
                      <a:pt x="65" y="5"/>
                    </a:lnTo>
                    <a:lnTo>
                      <a:pt x="65" y="4"/>
                    </a:lnTo>
                    <a:lnTo>
                      <a:pt x="66" y="4"/>
                    </a:lnTo>
                    <a:lnTo>
                      <a:pt x="67" y="4"/>
                    </a:lnTo>
                    <a:lnTo>
                      <a:pt x="69" y="4"/>
                    </a:lnTo>
                    <a:lnTo>
                      <a:pt x="69" y="3"/>
                    </a:lnTo>
                    <a:lnTo>
                      <a:pt x="70" y="3"/>
                    </a:lnTo>
                    <a:lnTo>
                      <a:pt x="70" y="2"/>
                    </a:lnTo>
                    <a:lnTo>
                      <a:pt x="71" y="2"/>
                    </a:lnTo>
                    <a:lnTo>
                      <a:pt x="71" y="3"/>
                    </a:lnTo>
                    <a:lnTo>
                      <a:pt x="71" y="4"/>
                    </a:lnTo>
                    <a:lnTo>
                      <a:pt x="70" y="4"/>
                    </a:lnTo>
                    <a:lnTo>
                      <a:pt x="70" y="5"/>
                    </a:lnTo>
                    <a:lnTo>
                      <a:pt x="71" y="5"/>
                    </a:lnTo>
                    <a:lnTo>
                      <a:pt x="72" y="5"/>
                    </a:lnTo>
                    <a:lnTo>
                      <a:pt x="73" y="5"/>
                    </a:lnTo>
                    <a:lnTo>
                      <a:pt x="73" y="4"/>
                    </a:lnTo>
                    <a:lnTo>
                      <a:pt x="74" y="4"/>
                    </a:lnTo>
                    <a:lnTo>
                      <a:pt x="75" y="4"/>
                    </a:lnTo>
                    <a:lnTo>
                      <a:pt x="76" y="4"/>
                    </a:lnTo>
                    <a:lnTo>
                      <a:pt x="77" y="3"/>
                    </a:lnTo>
                    <a:lnTo>
                      <a:pt x="78" y="3"/>
                    </a:lnTo>
                    <a:lnTo>
                      <a:pt x="79" y="3"/>
                    </a:lnTo>
                    <a:lnTo>
                      <a:pt x="80" y="3"/>
                    </a:lnTo>
                    <a:lnTo>
                      <a:pt x="81" y="4"/>
                    </a:lnTo>
                    <a:lnTo>
                      <a:pt x="81" y="5"/>
                    </a:lnTo>
                    <a:lnTo>
                      <a:pt x="80" y="5"/>
                    </a:lnTo>
                    <a:lnTo>
                      <a:pt x="80" y="6"/>
                    </a:lnTo>
                    <a:lnTo>
                      <a:pt x="81" y="7"/>
                    </a:lnTo>
                    <a:lnTo>
                      <a:pt x="81" y="8"/>
                    </a:lnTo>
                    <a:lnTo>
                      <a:pt x="80" y="9"/>
                    </a:lnTo>
                    <a:lnTo>
                      <a:pt x="81" y="10"/>
                    </a:lnTo>
                    <a:lnTo>
                      <a:pt x="82" y="11"/>
                    </a:lnTo>
                    <a:lnTo>
                      <a:pt x="83" y="11"/>
                    </a:lnTo>
                    <a:lnTo>
                      <a:pt x="84" y="11"/>
                    </a:lnTo>
                    <a:lnTo>
                      <a:pt x="84" y="10"/>
                    </a:lnTo>
                    <a:lnTo>
                      <a:pt x="85" y="10"/>
                    </a:lnTo>
                    <a:lnTo>
                      <a:pt x="85" y="9"/>
                    </a:lnTo>
                    <a:lnTo>
                      <a:pt x="86" y="9"/>
                    </a:lnTo>
                    <a:lnTo>
                      <a:pt x="87" y="9"/>
                    </a:lnTo>
                    <a:lnTo>
                      <a:pt x="89" y="9"/>
                    </a:lnTo>
                    <a:lnTo>
                      <a:pt x="90" y="9"/>
                    </a:lnTo>
                    <a:lnTo>
                      <a:pt x="91" y="9"/>
                    </a:lnTo>
                    <a:lnTo>
                      <a:pt x="91" y="10"/>
                    </a:lnTo>
                    <a:lnTo>
                      <a:pt x="90" y="11"/>
                    </a:lnTo>
                    <a:lnTo>
                      <a:pt x="89" y="11"/>
                    </a:lnTo>
                    <a:lnTo>
                      <a:pt x="87" y="11"/>
                    </a:lnTo>
                    <a:lnTo>
                      <a:pt x="86" y="11"/>
                    </a:lnTo>
                    <a:lnTo>
                      <a:pt x="85" y="11"/>
                    </a:lnTo>
                    <a:lnTo>
                      <a:pt x="85" y="12"/>
                    </a:lnTo>
                    <a:lnTo>
                      <a:pt x="85" y="13"/>
                    </a:lnTo>
                    <a:lnTo>
                      <a:pt x="86" y="13"/>
                    </a:lnTo>
                    <a:lnTo>
                      <a:pt x="87" y="13"/>
                    </a:lnTo>
                    <a:lnTo>
                      <a:pt x="87" y="12"/>
                    </a:lnTo>
                    <a:lnTo>
                      <a:pt x="89" y="12"/>
                    </a:lnTo>
                    <a:lnTo>
                      <a:pt x="89" y="13"/>
                    </a:lnTo>
                    <a:lnTo>
                      <a:pt x="89" y="15"/>
                    </a:lnTo>
                    <a:lnTo>
                      <a:pt x="87" y="15"/>
                    </a:lnTo>
                    <a:lnTo>
                      <a:pt x="87" y="16"/>
                    </a:lnTo>
                    <a:lnTo>
                      <a:pt x="87" y="17"/>
                    </a:lnTo>
                    <a:lnTo>
                      <a:pt x="89" y="17"/>
                    </a:lnTo>
                    <a:lnTo>
                      <a:pt x="90" y="17"/>
                    </a:lnTo>
                    <a:lnTo>
                      <a:pt x="90" y="16"/>
                    </a:lnTo>
                    <a:lnTo>
                      <a:pt x="91" y="15"/>
                    </a:lnTo>
                    <a:lnTo>
                      <a:pt x="91" y="13"/>
                    </a:lnTo>
                    <a:lnTo>
                      <a:pt x="92" y="13"/>
                    </a:lnTo>
                    <a:lnTo>
                      <a:pt x="93" y="13"/>
                    </a:lnTo>
                    <a:lnTo>
                      <a:pt x="94" y="13"/>
                    </a:lnTo>
                    <a:lnTo>
                      <a:pt x="95" y="13"/>
                    </a:lnTo>
                    <a:lnTo>
                      <a:pt x="95" y="15"/>
                    </a:lnTo>
                    <a:lnTo>
                      <a:pt x="96" y="15"/>
                    </a:lnTo>
                    <a:lnTo>
                      <a:pt x="97" y="15"/>
                    </a:lnTo>
                    <a:lnTo>
                      <a:pt x="98" y="15"/>
                    </a:lnTo>
                    <a:lnTo>
                      <a:pt x="98" y="13"/>
                    </a:lnTo>
                    <a:lnTo>
                      <a:pt x="99" y="13"/>
                    </a:lnTo>
                    <a:lnTo>
                      <a:pt x="100" y="15"/>
                    </a:lnTo>
                    <a:lnTo>
                      <a:pt x="101" y="15"/>
                    </a:lnTo>
                    <a:lnTo>
                      <a:pt x="102" y="16"/>
                    </a:lnTo>
                    <a:lnTo>
                      <a:pt x="103" y="16"/>
                    </a:lnTo>
                    <a:lnTo>
                      <a:pt x="103" y="17"/>
                    </a:lnTo>
                    <a:lnTo>
                      <a:pt x="104" y="17"/>
                    </a:lnTo>
                    <a:lnTo>
                      <a:pt x="104" y="18"/>
                    </a:lnTo>
                    <a:lnTo>
                      <a:pt x="105" y="19"/>
                    </a:lnTo>
                    <a:lnTo>
                      <a:pt x="105" y="20"/>
                    </a:lnTo>
                    <a:lnTo>
                      <a:pt x="105" y="21"/>
                    </a:lnTo>
                    <a:lnTo>
                      <a:pt x="105" y="22"/>
                    </a:lnTo>
                    <a:lnTo>
                      <a:pt x="105" y="23"/>
                    </a:lnTo>
                    <a:lnTo>
                      <a:pt x="105" y="24"/>
                    </a:lnTo>
                    <a:lnTo>
                      <a:pt x="106" y="25"/>
                    </a:lnTo>
                    <a:lnTo>
                      <a:pt x="106" y="26"/>
                    </a:lnTo>
                    <a:lnTo>
                      <a:pt x="106" y="27"/>
                    </a:lnTo>
                    <a:lnTo>
                      <a:pt x="108" y="27"/>
                    </a:lnTo>
                    <a:lnTo>
                      <a:pt x="108" y="28"/>
                    </a:lnTo>
                    <a:lnTo>
                      <a:pt x="109" y="28"/>
                    </a:lnTo>
                    <a:lnTo>
                      <a:pt x="110" y="29"/>
                    </a:lnTo>
                    <a:lnTo>
                      <a:pt x="111" y="30"/>
                    </a:lnTo>
                    <a:lnTo>
                      <a:pt x="112" y="31"/>
                    </a:lnTo>
                    <a:lnTo>
                      <a:pt x="113" y="31"/>
                    </a:lnTo>
                    <a:lnTo>
                      <a:pt x="114" y="31"/>
                    </a:lnTo>
                    <a:lnTo>
                      <a:pt x="115" y="31"/>
                    </a:lnTo>
                    <a:lnTo>
                      <a:pt x="116" y="33"/>
                    </a:lnTo>
                    <a:lnTo>
                      <a:pt x="120" y="33"/>
                    </a:lnTo>
                    <a:lnTo>
                      <a:pt x="123" y="35"/>
                    </a:lnTo>
                    <a:lnTo>
                      <a:pt x="125" y="35"/>
                    </a:lnTo>
                    <a:lnTo>
                      <a:pt x="128" y="35"/>
                    </a:lnTo>
                    <a:lnTo>
                      <a:pt x="130" y="35"/>
                    </a:lnTo>
                    <a:lnTo>
                      <a:pt x="134" y="38"/>
                    </a:lnTo>
                    <a:lnTo>
                      <a:pt x="138" y="41"/>
                    </a:lnTo>
                    <a:lnTo>
                      <a:pt x="147" y="47"/>
                    </a:lnTo>
                    <a:lnTo>
                      <a:pt x="156" y="55"/>
                    </a:lnTo>
                    <a:lnTo>
                      <a:pt x="162" y="59"/>
                    </a:lnTo>
                    <a:lnTo>
                      <a:pt x="166" y="60"/>
                    </a:lnTo>
                    <a:lnTo>
                      <a:pt x="166" y="58"/>
                    </a:lnTo>
                    <a:lnTo>
                      <a:pt x="170" y="60"/>
                    </a:lnTo>
                    <a:lnTo>
                      <a:pt x="170" y="62"/>
                    </a:lnTo>
                    <a:lnTo>
                      <a:pt x="169" y="63"/>
                    </a:lnTo>
                    <a:lnTo>
                      <a:pt x="175" y="67"/>
                    </a:lnTo>
                    <a:lnTo>
                      <a:pt x="181" y="71"/>
                    </a:lnTo>
                    <a:lnTo>
                      <a:pt x="183" y="74"/>
                    </a:lnTo>
                    <a:lnTo>
                      <a:pt x="188" y="77"/>
                    </a:lnTo>
                    <a:lnTo>
                      <a:pt x="194" y="81"/>
                    </a:lnTo>
                    <a:lnTo>
                      <a:pt x="198" y="84"/>
                    </a:lnTo>
                    <a:lnTo>
                      <a:pt x="202" y="87"/>
                    </a:lnTo>
                    <a:lnTo>
                      <a:pt x="209" y="91"/>
                    </a:lnTo>
                    <a:lnTo>
                      <a:pt x="213" y="95"/>
                    </a:lnTo>
                    <a:lnTo>
                      <a:pt x="216" y="97"/>
                    </a:lnTo>
                    <a:lnTo>
                      <a:pt x="220" y="100"/>
                    </a:lnTo>
                    <a:lnTo>
                      <a:pt x="225" y="103"/>
                    </a:lnTo>
                    <a:lnTo>
                      <a:pt x="229" y="105"/>
                    </a:lnTo>
                    <a:lnTo>
                      <a:pt x="233" y="108"/>
                    </a:lnTo>
                    <a:lnTo>
                      <a:pt x="233" y="109"/>
                    </a:lnTo>
                    <a:lnTo>
                      <a:pt x="232" y="109"/>
                    </a:lnTo>
                    <a:lnTo>
                      <a:pt x="231" y="109"/>
                    </a:lnTo>
                    <a:lnTo>
                      <a:pt x="230" y="109"/>
                    </a:lnTo>
                    <a:lnTo>
                      <a:pt x="230" y="110"/>
                    </a:lnTo>
                    <a:lnTo>
                      <a:pt x="229" y="110"/>
                    </a:lnTo>
                    <a:lnTo>
                      <a:pt x="228" y="110"/>
                    </a:lnTo>
                    <a:lnTo>
                      <a:pt x="228" y="112"/>
                    </a:lnTo>
                    <a:lnTo>
                      <a:pt x="227" y="112"/>
                    </a:lnTo>
                    <a:lnTo>
                      <a:pt x="227" y="113"/>
                    </a:lnTo>
                    <a:lnTo>
                      <a:pt x="227" y="114"/>
                    </a:lnTo>
                    <a:lnTo>
                      <a:pt x="226" y="115"/>
                    </a:lnTo>
                    <a:lnTo>
                      <a:pt x="226" y="116"/>
                    </a:lnTo>
                    <a:lnTo>
                      <a:pt x="226" y="117"/>
                    </a:lnTo>
                    <a:lnTo>
                      <a:pt x="226" y="118"/>
                    </a:lnTo>
                    <a:lnTo>
                      <a:pt x="226" y="119"/>
                    </a:lnTo>
                    <a:lnTo>
                      <a:pt x="225" y="119"/>
                    </a:lnTo>
                    <a:lnTo>
                      <a:pt x="225" y="120"/>
                    </a:lnTo>
                    <a:lnTo>
                      <a:pt x="225" y="121"/>
                    </a:lnTo>
                    <a:lnTo>
                      <a:pt x="225" y="122"/>
                    </a:lnTo>
                    <a:lnTo>
                      <a:pt x="225" y="123"/>
                    </a:lnTo>
                    <a:lnTo>
                      <a:pt x="225" y="124"/>
                    </a:lnTo>
                    <a:lnTo>
                      <a:pt x="225" y="125"/>
                    </a:lnTo>
                    <a:lnTo>
                      <a:pt x="225" y="126"/>
                    </a:lnTo>
                    <a:lnTo>
                      <a:pt x="225" y="127"/>
                    </a:lnTo>
                    <a:lnTo>
                      <a:pt x="224" y="128"/>
                    </a:lnTo>
                    <a:lnTo>
                      <a:pt x="225" y="129"/>
                    </a:lnTo>
                    <a:lnTo>
                      <a:pt x="225" y="130"/>
                    </a:lnTo>
                    <a:lnTo>
                      <a:pt x="225" y="132"/>
                    </a:lnTo>
                    <a:lnTo>
                      <a:pt x="226" y="133"/>
                    </a:lnTo>
                    <a:lnTo>
                      <a:pt x="226" y="134"/>
                    </a:lnTo>
                    <a:lnTo>
                      <a:pt x="226" y="135"/>
                    </a:lnTo>
                    <a:lnTo>
                      <a:pt x="226" y="136"/>
                    </a:lnTo>
                    <a:lnTo>
                      <a:pt x="225" y="136"/>
                    </a:lnTo>
                    <a:lnTo>
                      <a:pt x="225" y="137"/>
                    </a:lnTo>
                    <a:lnTo>
                      <a:pt x="225" y="138"/>
                    </a:lnTo>
                    <a:lnTo>
                      <a:pt x="224" y="138"/>
                    </a:lnTo>
                    <a:lnTo>
                      <a:pt x="224" y="139"/>
                    </a:lnTo>
                    <a:lnTo>
                      <a:pt x="224" y="140"/>
                    </a:lnTo>
                    <a:lnTo>
                      <a:pt x="222" y="140"/>
                    </a:lnTo>
                    <a:lnTo>
                      <a:pt x="222" y="141"/>
                    </a:lnTo>
                    <a:lnTo>
                      <a:pt x="221" y="142"/>
                    </a:lnTo>
                    <a:lnTo>
                      <a:pt x="221" y="143"/>
                    </a:lnTo>
                    <a:lnTo>
                      <a:pt x="220" y="144"/>
                    </a:lnTo>
                    <a:lnTo>
                      <a:pt x="219" y="145"/>
                    </a:lnTo>
                    <a:lnTo>
                      <a:pt x="219" y="146"/>
                    </a:lnTo>
                    <a:lnTo>
                      <a:pt x="218" y="147"/>
                    </a:lnTo>
                    <a:lnTo>
                      <a:pt x="218" y="148"/>
                    </a:lnTo>
                    <a:lnTo>
                      <a:pt x="217" y="148"/>
                    </a:lnTo>
                    <a:lnTo>
                      <a:pt x="217" y="149"/>
                    </a:lnTo>
                    <a:lnTo>
                      <a:pt x="217" y="151"/>
                    </a:lnTo>
                    <a:lnTo>
                      <a:pt x="216" y="151"/>
                    </a:lnTo>
                    <a:lnTo>
                      <a:pt x="216" y="152"/>
                    </a:lnTo>
                    <a:lnTo>
                      <a:pt x="216" y="153"/>
                    </a:lnTo>
                    <a:lnTo>
                      <a:pt x="216" y="154"/>
                    </a:lnTo>
                    <a:lnTo>
                      <a:pt x="216" y="155"/>
                    </a:lnTo>
                    <a:lnTo>
                      <a:pt x="216" y="156"/>
                    </a:lnTo>
                    <a:lnTo>
                      <a:pt x="216" y="157"/>
                    </a:lnTo>
                    <a:lnTo>
                      <a:pt x="216" y="158"/>
                    </a:lnTo>
                    <a:lnTo>
                      <a:pt x="216" y="159"/>
                    </a:lnTo>
                    <a:lnTo>
                      <a:pt x="216" y="160"/>
                    </a:lnTo>
                    <a:lnTo>
                      <a:pt x="216" y="161"/>
                    </a:lnTo>
                    <a:lnTo>
                      <a:pt x="215" y="162"/>
                    </a:lnTo>
                    <a:lnTo>
                      <a:pt x="214" y="163"/>
                    </a:lnTo>
                    <a:lnTo>
                      <a:pt x="213" y="164"/>
                    </a:lnTo>
                    <a:lnTo>
                      <a:pt x="213" y="165"/>
                    </a:lnTo>
                    <a:lnTo>
                      <a:pt x="212" y="165"/>
                    </a:lnTo>
                    <a:lnTo>
                      <a:pt x="212" y="166"/>
                    </a:lnTo>
                    <a:lnTo>
                      <a:pt x="211" y="166"/>
                    </a:lnTo>
                    <a:lnTo>
                      <a:pt x="210" y="167"/>
                    </a:lnTo>
                    <a:lnTo>
                      <a:pt x="210" y="168"/>
                    </a:lnTo>
                    <a:lnTo>
                      <a:pt x="209" y="169"/>
                    </a:lnTo>
                    <a:lnTo>
                      <a:pt x="209" y="171"/>
                    </a:lnTo>
                    <a:lnTo>
                      <a:pt x="209" y="172"/>
                    </a:lnTo>
                    <a:lnTo>
                      <a:pt x="208" y="173"/>
                    </a:lnTo>
                    <a:lnTo>
                      <a:pt x="208" y="174"/>
                    </a:lnTo>
                    <a:lnTo>
                      <a:pt x="208" y="175"/>
                    </a:lnTo>
                    <a:lnTo>
                      <a:pt x="208" y="176"/>
                    </a:lnTo>
                    <a:lnTo>
                      <a:pt x="207" y="177"/>
                    </a:lnTo>
                    <a:lnTo>
                      <a:pt x="207" y="178"/>
                    </a:lnTo>
                    <a:lnTo>
                      <a:pt x="206" y="179"/>
                    </a:lnTo>
                    <a:lnTo>
                      <a:pt x="205" y="179"/>
                    </a:lnTo>
                    <a:lnTo>
                      <a:pt x="205" y="180"/>
                    </a:lnTo>
                    <a:lnTo>
                      <a:pt x="203" y="181"/>
                    </a:lnTo>
                    <a:lnTo>
                      <a:pt x="203" y="182"/>
                    </a:lnTo>
                    <a:lnTo>
                      <a:pt x="202" y="182"/>
                    </a:lnTo>
                    <a:lnTo>
                      <a:pt x="202" y="183"/>
                    </a:lnTo>
                    <a:lnTo>
                      <a:pt x="201" y="184"/>
                    </a:lnTo>
                    <a:lnTo>
                      <a:pt x="201" y="185"/>
                    </a:lnTo>
                    <a:lnTo>
                      <a:pt x="201" y="186"/>
                    </a:lnTo>
                    <a:lnTo>
                      <a:pt x="201" y="187"/>
                    </a:lnTo>
                    <a:lnTo>
                      <a:pt x="201" y="188"/>
                    </a:lnTo>
                    <a:lnTo>
                      <a:pt x="200" y="190"/>
                    </a:lnTo>
                    <a:lnTo>
                      <a:pt x="200" y="191"/>
                    </a:lnTo>
                    <a:lnTo>
                      <a:pt x="200" y="192"/>
                    </a:lnTo>
                    <a:lnTo>
                      <a:pt x="200" y="193"/>
                    </a:lnTo>
                    <a:lnTo>
                      <a:pt x="200" y="194"/>
                    </a:lnTo>
                    <a:lnTo>
                      <a:pt x="200" y="195"/>
                    </a:lnTo>
                    <a:lnTo>
                      <a:pt x="200" y="196"/>
                    </a:lnTo>
                    <a:lnTo>
                      <a:pt x="200" y="197"/>
                    </a:lnTo>
                    <a:lnTo>
                      <a:pt x="200" y="198"/>
                    </a:lnTo>
                    <a:lnTo>
                      <a:pt x="200" y="199"/>
                    </a:lnTo>
                    <a:lnTo>
                      <a:pt x="199" y="199"/>
                    </a:lnTo>
                    <a:lnTo>
                      <a:pt x="199" y="200"/>
                    </a:lnTo>
                    <a:lnTo>
                      <a:pt x="199" y="201"/>
                    </a:lnTo>
                    <a:lnTo>
                      <a:pt x="200" y="202"/>
                    </a:lnTo>
                    <a:lnTo>
                      <a:pt x="200" y="203"/>
                    </a:lnTo>
                    <a:lnTo>
                      <a:pt x="200" y="204"/>
                    </a:lnTo>
                    <a:lnTo>
                      <a:pt x="200" y="205"/>
                    </a:lnTo>
                    <a:lnTo>
                      <a:pt x="201" y="205"/>
                    </a:lnTo>
                    <a:lnTo>
                      <a:pt x="201" y="206"/>
                    </a:lnTo>
                    <a:lnTo>
                      <a:pt x="201" y="207"/>
                    </a:lnTo>
                    <a:lnTo>
                      <a:pt x="201" y="208"/>
                    </a:lnTo>
                    <a:lnTo>
                      <a:pt x="202" y="208"/>
                    </a:lnTo>
                    <a:lnTo>
                      <a:pt x="202" y="210"/>
                    </a:lnTo>
                    <a:lnTo>
                      <a:pt x="202" y="211"/>
                    </a:lnTo>
                    <a:lnTo>
                      <a:pt x="202" y="212"/>
                    </a:lnTo>
                    <a:lnTo>
                      <a:pt x="203" y="212"/>
                    </a:lnTo>
                    <a:lnTo>
                      <a:pt x="203" y="213"/>
                    </a:lnTo>
                    <a:lnTo>
                      <a:pt x="205" y="214"/>
                    </a:lnTo>
                    <a:lnTo>
                      <a:pt x="205" y="215"/>
                    </a:lnTo>
                    <a:lnTo>
                      <a:pt x="206" y="215"/>
                    </a:lnTo>
                    <a:lnTo>
                      <a:pt x="207" y="215"/>
                    </a:lnTo>
                    <a:lnTo>
                      <a:pt x="207" y="216"/>
                    </a:lnTo>
                    <a:lnTo>
                      <a:pt x="208" y="216"/>
                    </a:lnTo>
                    <a:lnTo>
                      <a:pt x="209" y="216"/>
                    </a:lnTo>
                    <a:lnTo>
                      <a:pt x="210" y="216"/>
                    </a:lnTo>
                    <a:lnTo>
                      <a:pt x="211" y="216"/>
                    </a:lnTo>
                    <a:lnTo>
                      <a:pt x="212" y="216"/>
                    </a:lnTo>
                    <a:lnTo>
                      <a:pt x="213" y="216"/>
                    </a:lnTo>
                    <a:lnTo>
                      <a:pt x="214" y="216"/>
                    </a:lnTo>
                    <a:lnTo>
                      <a:pt x="215" y="216"/>
                    </a:lnTo>
                    <a:lnTo>
                      <a:pt x="216" y="216"/>
                    </a:lnTo>
                    <a:lnTo>
                      <a:pt x="217" y="215"/>
                    </a:lnTo>
                    <a:lnTo>
                      <a:pt x="218" y="215"/>
                    </a:lnTo>
                    <a:lnTo>
                      <a:pt x="218" y="214"/>
                    </a:lnTo>
                    <a:lnTo>
                      <a:pt x="219" y="214"/>
                    </a:lnTo>
                    <a:lnTo>
                      <a:pt x="219" y="213"/>
                    </a:lnTo>
                    <a:lnTo>
                      <a:pt x="220" y="213"/>
                    </a:lnTo>
                    <a:lnTo>
                      <a:pt x="220" y="212"/>
                    </a:lnTo>
                    <a:lnTo>
                      <a:pt x="220" y="211"/>
                    </a:lnTo>
                    <a:lnTo>
                      <a:pt x="221" y="211"/>
                    </a:lnTo>
                    <a:lnTo>
                      <a:pt x="221" y="210"/>
                    </a:lnTo>
                    <a:lnTo>
                      <a:pt x="222" y="210"/>
                    </a:lnTo>
                    <a:lnTo>
                      <a:pt x="222" y="208"/>
                    </a:lnTo>
                    <a:lnTo>
                      <a:pt x="224" y="208"/>
                    </a:lnTo>
                    <a:lnTo>
                      <a:pt x="224" y="207"/>
                    </a:lnTo>
                    <a:lnTo>
                      <a:pt x="225" y="207"/>
                    </a:lnTo>
                    <a:lnTo>
                      <a:pt x="225" y="206"/>
                    </a:lnTo>
                    <a:lnTo>
                      <a:pt x="226" y="206"/>
                    </a:lnTo>
                    <a:lnTo>
                      <a:pt x="227" y="206"/>
                    </a:lnTo>
                    <a:lnTo>
                      <a:pt x="228" y="206"/>
                    </a:lnTo>
                    <a:lnTo>
                      <a:pt x="229" y="206"/>
                    </a:lnTo>
                    <a:lnTo>
                      <a:pt x="229" y="205"/>
                    </a:lnTo>
                    <a:lnTo>
                      <a:pt x="230" y="205"/>
                    </a:lnTo>
                    <a:lnTo>
                      <a:pt x="231" y="205"/>
                    </a:lnTo>
                    <a:lnTo>
                      <a:pt x="232" y="205"/>
                    </a:lnTo>
                    <a:lnTo>
                      <a:pt x="233" y="205"/>
                    </a:lnTo>
                    <a:lnTo>
                      <a:pt x="234" y="205"/>
                    </a:lnTo>
                    <a:lnTo>
                      <a:pt x="235" y="205"/>
                    </a:lnTo>
                    <a:lnTo>
                      <a:pt x="236" y="205"/>
                    </a:lnTo>
                    <a:lnTo>
                      <a:pt x="237" y="205"/>
                    </a:lnTo>
                    <a:lnTo>
                      <a:pt x="238" y="205"/>
                    </a:lnTo>
                    <a:lnTo>
                      <a:pt x="239" y="205"/>
                    </a:lnTo>
                    <a:lnTo>
                      <a:pt x="240" y="205"/>
                    </a:lnTo>
                    <a:lnTo>
                      <a:pt x="241" y="205"/>
                    </a:lnTo>
                    <a:lnTo>
                      <a:pt x="243" y="206"/>
                    </a:lnTo>
                    <a:lnTo>
                      <a:pt x="244" y="206"/>
                    </a:lnTo>
                    <a:lnTo>
                      <a:pt x="244" y="207"/>
                    </a:lnTo>
                    <a:lnTo>
                      <a:pt x="245" y="207"/>
                    </a:lnTo>
                    <a:lnTo>
                      <a:pt x="245" y="208"/>
                    </a:lnTo>
                    <a:lnTo>
                      <a:pt x="246" y="210"/>
                    </a:lnTo>
                    <a:lnTo>
                      <a:pt x="246" y="211"/>
                    </a:lnTo>
                    <a:lnTo>
                      <a:pt x="246" y="212"/>
                    </a:lnTo>
                    <a:lnTo>
                      <a:pt x="246" y="213"/>
                    </a:lnTo>
                    <a:lnTo>
                      <a:pt x="246" y="214"/>
                    </a:lnTo>
                    <a:lnTo>
                      <a:pt x="246" y="215"/>
                    </a:lnTo>
                    <a:lnTo>
                      <a:pt x="246" y="216"/>
                    </a:lnTo>
                    <a:lnTo>
                      <a:pt x="245" y="216"/>
                    </a:lnTo>
                    <a:lnTo>
                      <a:pt x="245" y="217"/>
                    </a:lnTo>
                    <a:lnTo>
                      <a:pt x="245" y="218"/>
                    </a:lnTo>
                    <a:lnTo>
                      <a:pt x="245" y="219"/>
                    </a:lnTo>
                    <a:lnTo>
                      <a:pt x="245" y="220"/>
                    </a:lnTo>
                    <a:lnTo>
                      <a:pt x="244" y="221"/>
                    </a:lnTo>
                    <a:lnTo>
                      <a:pt x="244" y="222"/>
                    </a:lnTo>
                    <a:lnTo>
                      <a:pt x="244" y="223"/>
                    </a:lnTo>
                    <a:lnTo>
                      <a:pt x="244" y="224"/>
                    </a:lnTo>
                    <a:lnTo>
                      <a:pt x="243" y="225"/>
                    </a:lnTo>
                    <a:lnTo>
                      <a:pt x="243" y="226"/>
                    </a:lnTo>
                    <a:lnTo>
                      <a:pt x="243" y="227"/>
                    </a:lnTo>
                    <a:lnTo>
                      <a:pt x="243" y="229"/>
                    </a:lnTo>
                    <a:lnTo>
                      <a:pt x="243" y="230"/>
                    </a:lnTo>
                    <a:lnTo>
                      <a:pt x="243" y="231"/>
                    </a:lnTo>
                    <a:lnTo>
                      <a:pt x="243" y="232"/>
                    </a:lnTo>
                    <a:lnTo>
                      <a:pt x="243" y="233"/>
                    </a:lnTo>
                    <a:lnTo>
                      <a:pt x="243" y="234"/>
                    </a:lnTo>
                    <a:lnTo>
                      <a:pt x="243" y="235"/>
                    </a:lnTo>
                    <a:lnTo>
                      <a:pt x="243" y="236"/>
                    </a:lnTo>
                    <a:lnTo>
                      <a:pt x="243" y="237"/>
                    </a:lnTo>
                    <a:lnTo>
                      <a:pt x="244" y="238"/>
                    </a:lnTo>
                    <a:lnTo>
                      <a:pt x="244" y="239"/>
                    </a:lnTo>
                    <a:lnTo>
                      <a:pt x="244" y="240"/>
                    </a:lnTo>
                    <a:lnTo>
                      <a:pt x="245" y="240"/>
                    </a:lnTo>
                    <a:lnTo>
                      <a:pt x="245" y="241"/>
                    </a:lnTo>
                    <a:lnTo>
                      <a:pt x="245" y="242"/>
                    </a:lnTo>
                    <a:lnTo>
                      <a:pt x="246" y="243"/>
                    </a:lnTo>
                    <a:lnTo>
                      <a:pt x="248" y="248"/>
                    </a:lnTo>
                    <a:lnTo>
                      <a:pt x="250" y="254"/>
                    </a:lnTo>
                    <a:lnTo>
                      <a:pt x="249" y="256"/>
                    </a:lnTo>
                    <a:lnTo>
                      <a:pt x="245" y="262"/>
                    </a:lnTo>
                    <a:lnTo>
                      <a:pt x="241" y="266"/>
                    </a:lnTo>
                    <a:lnTo>
                      <a:pt x="240" y="270"/>
                    </a:lnTo>
                    <a:lnTo>
                      <a:pt x="239" y="272"/>
                    </a:lnTo>
                    <a:lnTo>
                      <a:pt x="238" y="274"/>
                    </a:lnTo>
                    <a:lnTo>
                      <a:pt x="233" y="281"/>
                    </a:lnTo>
                    <a:lnTo>
                      <a:pt x="228" y="289"/>
                    </a:lnTo>
                    <a:lnTo>
                      <a:pt x="222" y="284"/>
                    </a:lnTo>
                    <a:lnTo>
                      <a:pt x="215" y="279"/>
                    </a:lnTo>
                    <a:lnTo>
                      <a:pt x="214" y="278"/>
                    </a:lnTo>
                    <a:lnTo>
                      <a:pt x="214" y="277"/>
                    </a:lnTo>
                    <a:lnTo>
                      <a:pt x="213" y="277"/>
                    </a:lnTo>
                    <a:lnTo>
                      <a:pt x="213" y="276"/>
                    </a:lnTo>
                    <a:lnTo>
                      <a:pt x="212" y="276"/>
                    </a:lnTo>
                    <a:lnTo>
                      <a:pt x="212" y="275"/>
                    </a:lnTo>
                    <a:lnTo>
                      <a:pt x="211" y="275"/>
                    </a:lnTo>
                    <a:lnTo>
                      <a:pt x="210" y="275"/>
                    </a:lnTo>
                    <a:lnTo>
                      <a:pt x="209" y="275"/>
                    </a:lnTo>
                    <a:lnTo>
                      <a:pt x="208" y="275"/>
                    </a:lnTo>
                    <a:lnTo>
                      <a:pt x="207" y="275"/>
                    </a:lnTo>
                    <a:lnTo>
                      <a:pt x="207" y="274"/>
                    </a:lnTo>
                    <a:lnTo>
                      <a:pt x="206" y="274"/>
                    </a:lnTo>
                    <a:lnTo>
                      <a:pt x="206" y="273"/>
                    </a:lnTo>
                    <a:lnTo>
                      <a:pt x="205" y="272"/>
                    </a:lnTo>
                    <a:lnTo>
                      <a:pt x="205" y="271"/>
                    </a:lnTo>
                    <a:lnTo>
                      <a:pt x="203" y="271"/>
                    </a:lnTo>
                    <a:lnTo>
                      <a:pt x="202" y="271"/>
                    </a:lnTo>
                    <a:lnTo>
                      <a:pt x="201" y="270"/>
                    </a:lnTo>
                    <a:lnTo>
                      <a:pt x="200" y="270"/>
                    </a:lnTo>
                    <a:lnTo>
                      <a:pt x="199" y="270"/>
                    </a:lnTo>
                    <a:lnTo>
                      <a:pt x="198" y="270"/>
                    </a:lnTo>
                    <a:lnTo>
                      <a:pt x="198" y="271"/>
                    </a:lnTo>
                    <a:lnTo>
                      <a:pt x="197" y="271"/>
                    </a:lnTo>
                    <a:lnTo>
                      <a:pt x="197" y="272"/>
                    </a:lnTo>
                    <a:lnTo>
                      <a:pt x="192" y="272"/>
                    </a:lnTo>
                    <a:lnTo>
                      <a:pt x="178" y="273"/>
                    </a:lnTo>
                    <a:lnTo>
                      <a:pt x="167" y="274"/>
                    </a:lnTo>
                    <a:lnTo>
                      <a:pt x="159" y="270"/>
                    </a:lnTo>
                    <a:lnTo>
                      <a:pt x="157" y="262"/>
                    </a:lnTo>
                    <a:lnTo>
                      <a:pt x="156" y="257"/>
                    </a:lnTo>
                    <a:lnTo>
                      <a:pt x="152" y="254"/>
                    </a:lnTo>
                    <a:lnTo>
                      <a:pt x="147" y="249"/>
                    </a:lnTo>
                    <a:lnTo>
                      <a:pt x="140" y="248"/>
                    </a:lnTo>
                    <a:lnTo>
                      <a:pt x="132" y="245"/>
                    </a:lnTo>
                    <a:lnTo>
                      <a:pt x="125" y="243"/>
                    </a:lnTo>
                    <a:lnTo>
                      <a:pt x="121" y="243"/>
                    </a:lnTo>
                    <a:lnTo>
                      <a:pt x="119" y="242"/>
                    </a:lnTo>
                    <a:lnTo>
                      <a:pt x="116" y="241"/>
                    </a:lnTo>
                    <a:lnTo>
                      <a:pt x="115" y="241"/>
                    </a:lnTo>
                    <a:lnTo>
                      <a:pt x="114" y="241"/>
                    </a:lnTo>
                    <a:lnTo>
                      <a:pt x="112" y="240"/>
                    </a:lnTo>
                    <a:lnTo>
                      <a:pt x="110" y="239"/>
                    </a:lnTo>
                    <a:lnTo>
                      <a:pt x="105" y="237"/>
                    </a:lnTo>
                    <a:lnTo>
                      <a:pt x="97" y="234"/>
                    </a:lnTo>
                    <a:lnTo>
                      <a:pt x="87" y="231"/>
                    </a:lnTo>
                    <a:lnTo>
                      <a:pt x="86" y="231"/>
                    </a:lnTo>
                    <a:lnTo>
                      <a:pt x="85" y="231"/>
                    </a:lnTo>
                    <a:lnTo>
                      <a:pt x="84" y="231"/>
                    </a:lnTo>
                    <a:lnTo>
                      <a:pt x="84" y="232"/>
                    </a:lnTo>
                    <a:lnTo>
                      <a:pt x="83" y="232"/>
                    </a:lnTo>
                    <a:lnTo>
                      <a:pt x="82" y="232"/>
                    </a:lnTo>
                    <a:lnTo>
                      <a:pt x="81" y="232"/>
                    </a:lnTo>
                    <a:lnTo>
                      <a:pt x="80" y="233"/>
                    </a:lnTo>
                    <a:lnTo>
                      <a:pt x="79" y="234"/>
                    </a:lnTo>
                    <a:lnTo>
                      <a:pt x="79" y="235"/>
                    </a:lnTo>
                    <a:lnTo>
                      <a:pt x="79" y="236"/>
                    </a:lnTo>
                    <a:lnTo>
                      <a:pt x="78" y="236"/>
                    </a:lnTo>
                    <a:lnTo>
                      <a:pt x="78" y="237"/>
                    </a:lnTo>
                    <a:lnTo>
                      <a:pt x="77" y="237"/>
                    </a:lnTo>
                    <a:lnTo>
                      <a:pt x="77" y="238"/>
                    </a:lnTo>
                    <a:lnTo>
                      <a:pt x="76" y="238"/>
                    </a:lnTo>
                    <a:lnTo>
                      <a:pt x="76" y="239"/>
                    </a:lnTo>
                    <a:lnTo>
                      <a:pt x="72" y="241"/>
                    </a:lnTo>
                    <a:lnTo>
                      <a:pt x="71" y="241"/>
                    </a:lnTo>
                    <a:lnTo>
                      <a:pt x="70" y="241"/>
                    </a:lnTo>
                    <a:lnTo>
                      <a:pt x="69" y="241"/>
                    </a:lnTo>
                    <a:lnTo>
                      <a:pt x="67" y="241"/>
                    </a:lnTo>
                    <a:lnTo>
                      <a:pt x="66" y="240"/>
                    </a:lnTo>
                    <a:lnTo>
                      <a:pt x="65" y="240"/>
                    </a:lnTo>
                    <a:lnTo>
                      <a:pt x="65" y="239"/>
                    </a:lnTo>
                    <a:lnTo>
                      <a:pt x="64" y="239"/>
                    </a:lnTo>
                    <a:lnTo>
                      <a:pt x="63" y="239"/>
                    </a:lnTo>
                    <a:lnTo>
                      <a:pt x="62" y="238"/>
                    </a:lnTo>
                    <a:lnTo>
                      <a:pt x="62" y="237"/>
                    </a:lnTo>
                    <a:lnTo>
                      <a:pt x="61" y="237"/>
                    </a:lnTo>
                    <a:lnTo>
                      <a:pt x="61" y="236"/>
                    </a:lnTo>
                    <a:lnTo>
                      <a:pt x="60" y="236"/>
                    </a:lnTo>
                    <a:lnTo>
                      <a:pt x="60" y="235"/>
                    </a:lnTo>
                    <a:lnTo>
                      <a:pt x="59" y="235"/>
                    </a:lnTo>
                    <a:lnTo>
                      <a:pt x="59" y="234"/>
                    </a:lnTo>
                    <a:lnTo>
                      <a:pt x="58" y="234"/>
                    </a:lnTo>
                    <a:lnTo>
                      <a:pt x="57" y="235"/>
                    </a:lnTo>
                    <a:lnTo>
                      <a:pt x="57" y="234"/>
                    </a:lnTo>
                    <a:lnTo>
                      <a:pt x="56" y="234"/>
                    </a:lnTo>
                    <a:lnTo>
                      <a:pt x="56" y="235"/>
                    </a:lnTo>
                    <a:lnTo>
                      <a:pt x="55" y="235"/>
                    </a:lnTo>
                    <a:lnTo>
                      <a:pt x="54" y="234"/>
                    </a:lnTo>
                    <a:lnTo>
                      <a:pt x="50" y="237"/>
                    </a:lnTo>
                    <a:lnTo>
                      <a:pt x="48" y="236"/>
                    </a:lnTo>
                    <a:lnTo>
                      <a:pt x="46" y="235"/>
                    </a:lnTo>
                    <a:lnTo>
                      <a:pt x="45" y="235"/>
                    </a:lnTo>
                    <a:lnTo>
                      <a:pt x="43" y="233"/>
                    </a:lnTo>
                    <a:lnTo>
                      <a:pt x="42" y="233"/>
                    </a:lnTo>
                    <a:lnTo>
                      <a:pt x="41" y="232"/>
                    </a:lnTo>
                    <a:lnTo>
                      <a:pt x="40" y="232"/>
                    </a:lnTo>
                    <a:lnTo>
                      <a:pt x="40" y="231"/>
                    </a:lnTo>
                    <a:lnTo>
                      <a:pt x="39" y="231"/>
                    </a:lnTo>
                    <a:lnTo>
                      <a:pt x="38" y="230"/>
                    </a:lnTo>
                    <a:lnTo>
                      <a:pt x="37" y="230"/>
                    </a:lnTo>
                    <a:lnTo>
                      <a:pt x="36" y="229"/>
                    </a:lnTo>
                    <a:lnTo>
                      <a:pt x="35" y="227"/>
                    </a:lnTo>
                    <a:lnTo>
                      <a:pt x="34" y="227"/>
                    </a:lnTo>
                    <a:lnTo>
                      <a:pt x="33" y="227"/>
                    </a:lnTo>
                    <a:lnTo>
                      <a:pt x="33" y="226"/>
                    </a:lnTo>
                    <a:lnTo>
                      <a:pt x="32" y="226"/>
                    </a:lnTo>
                    <a:lnTo>
                      <a:pt x="32" y="225"/>
                    </a:lnTo>
                    <a:lnTo>
                      <a:pt x="31" y="224"/>
                    </a:lnTo>
                    <a:lnTo>
                      <a:pt x="29" y="224"/>
                    </a:lnTo>
                    <a:lnTo>
                      <a:pt x="29" y="223"/>
                    </a:lnTo>
                    <a:lnTo>
                      <a:pt x="28" y="222"/>
                    </a:lnTo>
                    <a:lnTo>
                      <a:pt x="28" y="221"/>
                    </a:lnTo>
                    <a:lnTo>
                      <a:pt x="27" y="221"/>
                    </a:lnTo>
                    <a:lnTo>
                      <a:pt x="27" y="220"/>
                    </a:lnTo>
                    <a:lnTo>
                      <a:pt x="25" y="219"/>
                    </a:lnTo>
                    <a:lnTo>
                      <a:pt x="22" y="217"/>
                    </a:lnTo>
                    <a:lnTo>
                      <a:pt x="21" y="216"/>
                    </a:lnTo>
                    <a:lnTo>
                      <a:pt x="20" y="215"/>
                    </a:lnTo>
                    <a:lnTo>
                      <a:pt x="20" y="214"/>
                    </a:lnTo>
                    <a:lnTo>
                      <a:pt x="19" y="214"/>
                    </a:lnTo>
                    <a:lnTo>
                      <a:pt x="16" y="213"/>
                    </a:lnTo>
                    <a:lnTo>
                      <a:pt x="15" y="212"/>
                    </a:lnTo>
                    <a:lnTo>
                      <a:pt x="11" y="211"/>
                    </a:lnTo>
                    <a:lnTo>
                      <a:pt x="7" y="210"/>
                    </a:lnTo>
                    <a:lnTo>
                      <a:pt x="6" y="210"/>
                    </a:lnTo>
                    <a:lnTo>
                      <a:pt x="5" y="208"/>
                    </a:lnTo>
                    <a:lnTo>
                      <a:pt x="5" y="207"/>
                    </a:lnTo>
                    <a:lnTo>
                      <a:pt x="5" y="206"/>
                    </a:lnTo>
                    <a:lnTo>
                      <a:pt x="5" y="205"/>
                    </a:lnTo>
                    <a:lnTo>
                      <a:pt x="5" y="204"/>
                    </a:lnTo>
                    <a:lnTo>
                      <a:pt x="6" y="203"/>
                    </a:lnTo>
                    <a:lnTo>
                      <a:pt x="7" y="203"/>
                    </a:lnTo>
                    <a:lnTo>
                      <a:pt x="7" y="204"/>
                    </a:lnTo>
                    <a:lnTo>
                      <a:pt x="8" y="205"/>
                    </a:lnTo>
                    <a:lnTo>
                      <a:pt x="9" y="205"/>
                    </a:lnTo>
                    <a:lnTo>
                      <a:pt x="9" y="204"/>
                    </a:lnTo>
                    <a:lnTo>
                      <a:pt x="11" y="204"/>
                    </a:lnTo>
                    <a:lnTo>
                      <a:pt x="11" y="203"/>
                    </a:lnTo>
                    <a:lnTo>
                      <a:pt x="12" y="203"/>
                    </a:lnTo>
                    <a:lnTo>
                      <a:pt x="12" y="202"/>
                    </a:lnTo>
                    <a:lnTo>
                      <a:pt x="13" y="201"/>
                    </a:lnTo>
                    <a:lnTo>
                      <a:pt x="13" y="200"/>
                    </a:lnTo>
                    <a:lnTo>
                      <a:pt x="12" y="200"/>
                    </a:lnTo>
                    <a:lnTo>
                      <a:pt x="12" y="199"/>
                    </a:lnTo>
                    <a:lnTo>
                      <a:pt x="11" y="199"/>
                    </a:lnTo>
                    <a:lnTo>
                      <a:pt x="11" y="198"/>
                    </a:lnTo>
                    <a:lnTo>
                      <a:pt x="11" y="197"/>
                    </a:lnTo>
                    <a:lnTo>
                      <a:pt x="12" y="197"/>
                    </a:lnTo>
                    <a:lnTo>
                      <a:pt x="13" y="197"/>
                    </a:lnTo>
                    <a:lnTo>
                      <a:pt x="13" y="196"/>
                    </a:lnTo>
                    <a:lnTo>
                      <a:pt x="14" y="196"/>
                    </a:lnTo>
                    <a:lnTo>
                      <a:pt x="15" y="196"/>
                    </a:lnTo>
                    <a:lnTo>
                      <a:pt x="15" y="195"/>
                    </a:lnTo>
                    <a:lnTo>
                      <a:pt x="16" y="195"/>
                    </a:lnTo>
                    <a:lnTo>
                      <a:pt x="17" y="195"/>
                    </a:lnTo>
                    <a:lnTo>
                      <a:pt x="18" y="195"/>
                    </a:lnTo>
                    <a:lnTo>
                      <a:pt x="18" y="194"/>
                    </a:lnTo>
                    <a:lnTo>
                      <a:pt x="18" y="193"/>
                    </a:lnTo>
                    <a:lnTo>
                      <a:pt x="19" y="193"/>
                    </a:lnTo>
                    <a:lnTo>
                      <a:pt x="19" y="192"/>
                    </a:lnTo>
                    <a:lnTo>
                      <a:pt x="19" y="191"/>
                    </a:lnTo>
                    <a:lnTo>
                      <a:pt x="19" y="190"/>
                    </a:lnTo>
                    <a:lnTo>
                      <a:pt x="19" y="188"/>
                    </a:lnTo>
                    <a:lnTo>
                      <a:pt x="18" y="188"/>
                    </a:lnTo>
                    <a:lnTo>
                      <a:pt x="18" y="190"/>
                    </a:lnTo>
                    <a:lnTo>
                      <a:pt x="17" y="190"/>
                    </a:lnTo>
                    <a:lnTo>
                      <a:pt x="16" y="190"/>
                    </a:lnTo>
                    <a:lnTo>
                      <a:pt x="16" y="188"/>
                    </a:lnTo>
                    <a:lnTo>
                      <a:pt x="15" y="188"/>
                    </a:lnTo>
                    <a:lnTo>
                      <a:pt x="13" y="186"/>
                    </a:lnTo>
                    <a:lnTo>
                      <a:pt x="12" y="186"/>
                    </a:lnTo>
                    <a:lnTo>
                      <a:pt x="11" y="186"/>
                    </a:lnTo>
                    <a:lnTo>
                      <a:pt x="9" y="186"/>
                    </a:lnTo>
                    <a:lnTo>
                      <a:pt x="9" y="185"/>
                    </a:lnTo>
                    <a:lnTo>
                      <a:pt x="11" y="185"/>
                    </a:lnTo>
                    <a:lnTo>
                      <a:pt x="11" y="184"/>
                    </a:lnTo>
                    <a:lnTo>
                      <a:pt x="11" y="183"/>
                    </a:lnTo>
                    <a:lnTo>
                      <a:pt x="9" y="182"/>
                    </a:lnTo>
                    <a:lnTo>
                      <a:pt x="9" y="183"/>
                    </a:lnTo>
                    <a:lnTo>
                      <a:pt x="8" y="183"/>
                    </a:lnTo>
                    <a:lnTo>
                      <a:pt x="8" y="184"/>
                    </a:lnTo>
                    <a:lnTo>
                      <a:pt x="7" y="184"/>
                    </a:lnTo>
                    <a:lnTo>
                      <a:pt x="6" y="184"/>
                    </a:lnTo>
                    <a:lnTo>
                      <a:pt x="5" y="184"/>
                    </a:lnTo>
                    <a:lnTo>
                      <a:pt x="5" y="185"/>
                    </a:lnTo>
                    <a:lnTo>
                      <a:pt x="4" y="186"/>
                    </a:lnTo>
                    <a:lnTo>
                      <a:pt x="3" y="186"/>
                    </a:lnTo>
                    <a:lnTo>
                      <a:pt x="2" y="186"/>
                    </a:lnTo>
                    <a:lnTo>
                      <a:pt x="2" y="185"/>
                    </a:lnTo>
                    <a:lnTo>
                      <a:pt x="3" y="184"/>
                    </a:lnTo>
                    <a:lnTo>
                      <a:pt x="2" y="184"/>
                    </a:lnTo>
                    <a:lnTo>
                      <a:pt x="2" y="183"/>
                    </a:lnTo>
                    <a:lnTo>
                      <a:pt x="1" y="183"/>
                    </a:lnTo>
                    <a:lnTo>
                      <a:pt x="1" y="182"/>
                    </a:lnTo>
                    <a:lnTo>
                      <a:pt x="0" y="182"/>
                    </a:lnTo>
                    <a:lnTo>
                      <a:pt x="1" y="182"/>
                    </a:lnTo>
                    <a:lnTo>
                      <a:pt x="1" y="181"/>
                    </a:lnTo>
                    <a:lnTo>
                      <a:pt x="2" y="181"/>
                    </a:lnTo>
                    <a:lnTo>
                      <a:pt x="2" y="180"/>
                    </a:lnTo>
                    <a:lnTo>
                      <a:pt x="3" y="180"/>
                    </a:lnTo>
                    <a:lnTo>
                      <a:pt x="4" y="180"/>
                    </a:lnTo>
                    <a:lnTo>
                      <a:pt x="5" y="179"/>
                    </a:lnTo>
                    <a:lnTo>
                      <a:pt x="6" y="179"/>
                    </a:lnTo>
                    <a:lnTo>
                      <a:pt x="7" y="179"/>
                    </a:lnTo>
                    <a:lnTo>
                      <a:pt x="7" y="178"/>
                    </a:lnTo>
                    <a:lnTo>
                      <a:pt x="7" y="177"/>
                    </a:lnTo>
                    <a:lnTo>
                      <a:pt x="7" y="176"/>
                    </a:lnTo>
                    <a:lnTo>
                      <a:pt x="7" y="175"/>
                    </a:lnTo>
                    <a:lnTo>
                      <a:pt x="6" y="175"/>
                    </a:lnTo>
                    <a:lnTo>
                      <a:pt x="5" y="175"/>
                    </a:lnTo>
                    <a:lnTo>
                      <a:pt x="6" y="174"/>
                    </a:lnTo>
                    <a:lnTo>
                      <a:pt x="6" y="173"/>
                    </a:lnTo>
                    <a:lnTo>
                      <a:pt x="7" y="173"/>
                    </a:lnTo>
                    <a:lnTo>
                      <a:pt x="7" y="172"/>
                    </a:lnTo>
                    <a:lnTo>
                      <a:pt x="7" y="171"/>
                    </a:lnTo>
                    <a:lnTo>
                      <a:pt x="8" y="171"/>
                    </a:lnTo>
                    <a:lnTo>
                      <a:pt x="8" y="169"/>
                    </a:lnTo>
                    <a:lnTo>
                      <a:pt x="7" y="169"/>
                    </a:lnTo>
                    <a:lnTo>
                      <a:pt x="7" y="168"/>
                    </a:lnTo>
                    <a:lnTo>
                      <a:pt x="7" y="167"/>
                    </a:lnTo>
                    <a:lnTo>
                      <a:pt x="7" y="166"/>
                    </a:lnTo>
                    <a:lnTo>
                      <a:pt x="7" y="165"/>
                    </a:lnTo>
                    <a:lnTo>
                      <a:pt x="6" y="165"/>
                    </a:lnTo>
                    <a:lnTo>
                      <a:pt x="5" y="165"/>
                    </a:lnTo>
                    <a:lnTo>
                      <a:pt x="5" y="164"/>
                    </a:lnTo>
                    <a:lnTo>
                      <a:pt x="5" y="163"/>
                    </a:lnTo>
                    <a:lnTo>
                      <a:pt x="6" y="163"/>
                    </a:lnTo>
                    <a:lnTo>
                      <a:pt x="6" y="162"/>
                    </a:lnTo>
                    <a:lnTo>
                      <a:pt x="7" y="162"/>
                    </a:lnTo>
                    <a:lnTo>
                      <a:pt x="8" y="162"/>
                    </a:lnTo>
                    <a:lnTo>
                      <a:pt x="8" y="161"/>
                    </a:lnTo>
                    <a:lnTo>
                      <a:pt x="8" y="160"/>
                    </a:lnTo>
                    <a:lnTo>
                      <a:pt x="9" y="160"/>
                    </a:lnTo>
                    <a:lnTo>
                      <a:pt x="9" y="159"/>
                    </a:lnTo>
                    <a:lnTo>
                      <a:pt x="11" y="159"/>
                    </a:lnTo>
                    <a:lnTo>
                      <a:pt x="11" y="158"/>
                    </a:lnTo>
                    <a:lnTo>
                      <a:pt x="11" y="157"/>
                    </a:lnTo>
                    <a:lnTo>
                      <a:pt x="11" y="156"/>
                    </a:lnTo>
                    <a:lnTo>
                      <a:pt x="11" y="155"/>
                    </a:lnTo>
                    <a:lnTo>
                      <a:pt x="11" y="154"/>
                    </a:lnTo>
                    <a:lnTo>
                      <a:pt x="11" y="153"/>
                    </a:lnTo>
                    <a:lnTo>
                      <a:pt x="11" y="152"/>
                    </a:lnTo>
                    <a:lnTo>
                      <a:pt x="11" y="151"/>
                    </a:lnTo>
                    <a:lnTo>
                      <a:pt x="11" y="149"/>
                    </a:lnTo>
                    <a:lnTo>
                      <a:pt x="11" y="148"/>
                    </a:lnTo>
                    <a:lnTo>
                      <a:pt x="11" y="147"/>
                    </a:lnTo>
                    <a:lnTo>
                      <a:pt x="11" y="146"/>
                    </a:lnTo>
                    <a:lnTo>
                      <a:pt x="12" y="146"/>
                    </a:lnTo>
                    <a:lnTo>
                      <a:pt x="12" y="145"/>
                    </a:lnTo>
                    <a:lnTo>
                      <a:pt x="11" y="145"/>
                    </a:lnTo>
                    <a:lnTo>
                      <a:pt x="11" y="144"/>
                    </a:lnTo>
                    <a:lnTo>
                      <a:pt x="11" y="143"/>
                    </a:lnTo>
                    <a:lnTo>
                      <a:pt x="11" y="142"/>
                    </a:lnTo>
                    <a:lnTo>
                      <a:pt x="11" y="141"/>
                    </a:lnTo>
                    <a:lnTo>
                      <a:pt x="12" y="141"/>
                    </a:lnTo>
                    <a:lnTo>
                      <a:pt x="12" y="140"/>
                    </a:lnTo>
                    <a:lnTo>
                      <a:pt x="13" y="139"/>
                    </a:lnTo>
                    <a:lnTo>
                      <a:pt x="13" y="138"/>
                    </a:lnTo>
                    <a:lnTo>
                      <a:pt x="13" y="137"/>
                    </a:lnTo>
                    <a:lnTo>
                      <a:pt x="13" y="136"/>
                    </a:lnTo>
                    <a:lnTo>
                      <a:pt x="14" y="136"/>
                    </a:lnTo>
                    <a:lnTo>
                      <a:pt x="14" y="135"/>
                    </a:lnTo>
                    <a:lnTo>
                      <a:pt x="15" y="135"/>
                    </a:lnTo>
                    <a:lnTo>
                      <a:pt x="16" y="135"/>
                    </a:lnTo>
                    <a:lnTo>
                      <a:pt x="17" y="135"/>
                    </a:lnTo>
                    <a:lnTo>
                      <a:pt x="18" y="135"/>
                    </a:lnTo>
                    <a:lnTo>
                      <a:pt x="18" y="134"/>
                    </a:lnTo>
                    <a:lnTo>
                      <a:pt x="19" y="133"/>
                    </a:lnTo>
                    <a:lnTo>
                      <a:pt x="19" y="132"/>
                    </a:lnTo>
                    <a:lnTo>
                      <a:pt x="20" y="132"/>
                    </a:lnTo>
                    <a:lnTo>
                      <a:pt x="20" y="130"/>
                    </a:lnTo>
                    <a:lnTo>
                      <a:pt x="21" y="129"/>
                    </a:lnTo>
                    <a:lnTo>
                      <a:pt x="22" y="128"/>
                    </a:lnTo>
                    <a:lnTo>
                      <a:pt x="23" y="127"/>
                    </a:lnTo>
                    <a:lnTo>
                      <a:pt x="24" y="127"/>
                    </a:lnTo>
                    <a:lnTo>
                      <a:pt x="24" y="126"/>
                    </a:lnTo>
                    <a:lnTo>
                      <a:pt x="25" y="126"/>
                    </a:lnTo>
                    <a:lnTo>
                      <a:pt x="25" y="125"/>
                    </a:lnTo>
                    <a:lnTo>
                      <a:pt x="25" y="124"/>
                    </a:lnTo>
                    <a:lnTo>
                      <a:pt x="25" y="123"/>
                    </a:lnTo>
                    <a:lnTo>
                      <a:pt x="26" y="122"/>
                    </a:lnTo>
                    <a:lnTo>
                      <a:pt x="26" y="121"/>
                    </a:lnTo>
                    <a:lnTo>
                      <a:pt x="26" y="120"/>
                    </a:lnTo>
                    <a:lnTo>
                      <a:pt x="26" y="119"/>
                    </a:lnTo>
                    <a:lnTo>
                      <a:pt x="27" y="119"/>
                    </a:lnTo>
                    <a:lnTo>
                      <a:pt x="28" y="119"/>
                    </a:lnTo>
                    <a:lnTo>
                      <a:pt x="29" y="119"/>
                    </a:lnTo>
                    <a:lnTo>
                      <a:pt x="31" y="118"/>
                    </a:lnTo>
                    <a:lnTo>
                      <a:pt x="32" y="118"/>
                    </a:lnTo>
                    <a:lnTo>
                      <a:pt x="33" y="118"/>
                    </a:lnTo>
                    <a:lnTo>
                      <a:pt x="34" y="118"/>
                    </a:lnTo>
                    <a:lnTo>
                      <a:pt x="34" y="119"/>
                    </a:lnTo>
                    <a:lnTo>
                      <a:pt x="35" y="119"/>
                    </a:lnTo>
                    <a:lnTo>
                      <a:pt x="36" y="119"/>
                    </a:lnTo>
                    <a:lnTo>
                      <a:pt x="37" y="119"/>
                    </a:lnTo>
                    <a:lnTo>
                      <a:pt x="38" y="118"/>
                    </a:lnTo>
                    <a:lnTo>
                      <a:pt x="38" y="117"/>
                    </a:lnTo>
                    <a:lnTo>
                      <a:pt x="38" y="116"/>
                    </a:lnTo>
                    <a:lnTo>
                      <a:pt x="38" y="115"/>
                    </a:lnTo>
                    <a:lnTo>
                      <a:pt x="39" y="115"/>
                    </a:lnTo>
                    <a:lnTo>
                      <a:pt x="40" y="115"/>
                    </a:lnTo>
                    <a:lnTo>
                      <a:pt x="40" y="114"/>
                    </a:lnTo>
                    <a:lnTo>
                      <a:pt x="41" y="113"/>
                    </a:lnTo>
                    <a:lnTo>
                      <a:pt x="41" y="112"/>
                    </a:lnTo>
                    <a:lnTo>
                      <a:pt x="41" y="110"/>
                    </a:lnTo>
                    <a:lnTo>
                      <a:pt x="42" y="110"/>
                    </a:lnTo>
                    <a:lnTo>
                      <a:pt x="42" y="109"/>
                    </a:lnTo>
                    <a:lnTo>
                      <a:pt x="43" y="108"/>
                    </a:lnTo>
                    <a:lnTo>
                      <a:pt x="43" y="107"/>
                    </a:lnTo>
                    <a:lnTo>
                      <a:pt x="42" y="106"/>
                    </a:lnTo>
                    <a:lnTo>
                      <a:pt x="42" y="105"/>
                    </a:lnTo>
                    <a:lnTo>
                      <a:pt x="42" y="104"/>
                    </a:lnTo>
                    <a:lnTo>
                      <a:pt x="41" y="104"/>
                    </a:lnTo>
                    <a:lnTo>
                      <a:pt x="41" y="103"/>
                    </a:lnTo>
                    <a:lnTo>
                      <a:pt x="41" y="102"/>
                    </a:lnTo>
                    <a:lnTo>
                      <a:pt x="41" y="101"/>
                    </a:lnTo>
                    <a:lnTo>
                      <a:pt x="40" y="101"/>
                    </a:lnTo>
                    <a:lnTo>
                      <a:pt x="40" y="100"/>
                    </a:lnTo>
                    <a:lnTo>
                      <a:pt x="41" y="100"/>
                    </a:lnTo>
                    <a:lnTo>
                      <a:pt x="41" y="99"/>
                    </a:lnTo>
                    <a:lnTo>
                      <a:pt x="42" y="99"/>
                    </a:lnTo>
                    <a:lnTo>
                      <a:pt x="42" y="98"/>
                    </a:lnTo>
                    <a:lnTo>
                      <a:pt x="43" y="98"/>
                    </a:lnTo>
                    <a:lnTo>
                      <a:pt x="44" y="98"/>
                    </a:lnTo>
                    <a:lnTo>
                      <a:pt x="45" y="98"/>
                    </a:lnTo>
                    <a:lnTo>
                      <a:pt x="45" y="97"/>
                    </a:lnTo>
                    <a:lnTo>
                      <a:pt x="46" y="96"/>
                    </a:lnTo>
                    <a:lnTo>
                      <a:pt x="46" y="95"/>
                    </a:lnTo>
                    <a:lnTo>
                      <a:pt x="46" y="94"/>
                    </a:lnTo>
                    <a:lnTo>
                      <a:pt x="45" y="94"/>
                    </a:lnTo>
                    <a:lnTo>
                      <a:pt x="45" y="93"/>
                    </a:lnTo>
                    <a:lnTo>
                      <a:pt x="45" y="91"/>
                    </a:lnTo>
                    <a:lnTo>
                      <a:pt x="45" y="90"/>
                    </a:lnTo>
                    <a:lnTo>
                      <a:pt x="45" y="89"/>
                    </a:lnTo>
                    <a:lnTo>
                      <a:pt x="46" y="88"/>
                    </a:lnTo>
                    <a:lnTo>
                      <a:pt x="46" y="87"/>
                    </a:lnTo>
                    <a:lnTo>
                      <a:pt x="46" y="86"/>
                    </a:lnTo>
                    <a:lnTo>
                      <a:pt x="46" y="85"/>
                    </a:lnTo>
                    <a:lnTo>
                      <a:pt x="46" y="84"/>
                    </a:lnTo>
                    <a:lnTo>
                      <a:pt x="45" y="83"/>
                    </a:lnTo>
                    <a:lnTo>
                      <a:pt x="46" y="83"/>
                    </a:lnTo>
                    <a:lnTo>
                      <a:pt x="47" y="83"/>
                    </a:lnTo>
                    <a:lnTo>
                      <a:pt x="48" y="82"/>
                    </a:lnTo>
                    <a:lnTo>
                      <a:pt x="48" y="81"/>
                    </a:lnTo>
                    <a:lnTo>
                      <a:pt x="50" y="81"/>
                    </a:lnTo>
                    <a:lnTo>
                      <a:pt x="50" y="80"/>
                    </a:lnTo>
                    <a:lnTo>
                      <a:pt x="48" y="80"/>
                    </a:lnTo>
                    <a:lnTo>
                      <a:pt x="47" y="80"/>
                    </a:lnTo>
                    <a:lnTo>
                      <a:pt x="46" y="80"/>
                    </a:lnTo>
                    <a:lnTo>
                      <a:pt x="46" y="79"/>
                    </a:lnTo>
                    <a:lnTo>
                      <a:pt x="46" y="78"/>
                    </a:lnTo>
                    <a:lnTo>
                      <a:pt x="46" y="77"/>
                    </a:lnTo>
                    <a:lnTo>
                      <a:pt x="46" y="76"/>
                    </a:lnTo>
                    <a:lnTo>
                      <a:pt x="45" y="76"/>
                    </a:lnTo>
                    <a:lnTo>
                      <a:pt x="45" y="75"/>
                    </a:lnTo>
                    <a:lnTo>
                      <a:pt x="45" y="74"/>
                    </a:lnTo>
                    <a:lnTo>
                      <a:pt x="45" y="73"/>
                    </a:lnTo>
                    <a:lnTo>
                      <a:pt x="46" y="73"/>
                    </a:lnTo>
                    <a:lnTo>
                      <a:pt x="47" y="73"/>
                    </a:lnTo>
                    <a:lnTo>
                      <a:pt x="47" y="71"/>
                    </a:lnTo>
                    <a:lnTo>
                      <a:pt x="47" y="70"/>
                    </a:lnTo>
                    <a:lnTo>
                      <a:pt x="47" y="69"/>
                    </a:lnTo>
                    <a:lnTo>
                      <a:pt x="48" y="68"/>
                    </a:lnTo>
                    <a:lnTo>
                      <a:pt x="50" y="68"/>
                    </a:lnTo>
                    <a:lnTo>
                      <a:pt x="50" y="67"/>
                    </a:lnTo>
                    <a:lnTo>
                      <a:pt x="50" y="66"/>
                    </a:lnTo>
                    <a:lnTo>
                      <a:pt x="50" y="65"/>
                    </a:lnTo>
                    <a:lnTo>
                      <a:pt x="48" y="65"/>
                    </a:lnTo>
                    <a:lnTo>
                      <a:pt x="48" y="64"/>
                    </a:lnTo>
                    <a:lnTo>
                      <a:pt x="50" y="64"/>
                    </a:lnTo>
                    <a:lnTo>
                      <a:pt x="50" y="63"/>
                    </a:lnTo>
                    <a:lnTo>
                      <a:pt x="51" y="63"/>
                    </a:lnTo>
                    <a:lnTo>
                      <a:pt x="51" y="62"/>
                    </a:lnTo>
                    <a:lnTo>
                      <a:pt x="52" y="62"/>
                    </a:lnTo>
                    <a:lnTo>
                      <a:pt x="53" y="62"/>
                    </a:lnTo>
                    <a:lnTo>
                      <a:pt x="54" y="62"/>
                    </a:lnTo>
                    <a:lnTo>
                      <a:pt x="55" y="62"/>
                    </a:lnTo>
                    <a:lnTo>
                      <a:pt x="56" y="62"/>
                    </a:lnTo>
                    <a:lnTo>
                      <a:pt x="56" y="61"/>
                    </a:lnTo>
                    <a:lnTo>
                      <a:pt x="55" y="60"/>
                    </a:lnTo>
                    <a:lnTo>
                      <a:pt x="55" y="59"/>
                    </a:lnTo>
                    <a:lnTo>
                      <a:pt x="54" y="59"/>
                    </a:lnTo>
                    <a:lnTo>
                      <a:pt x="54" y="58"/>
                    </a:lnTo>
                    <a:lnTo>
                      <a:pt x="54" y="57"/>
                    </a:lnTo>
                    <a:lnTo>
                      <a:pt x="55" y="57"/>
                    </a:lnTo>
                    <a:lnTo>
                      <a:pt x="56" y="57"/>
                    </a:lnTo>
                    <a:lnTo>
                      <a:pt x="57" y="56"/>
                    </a:lnTo>
                    <a:lnTo>
                      <a:pt x="57" y="55"/>
                    </a:lnTo>
                    <a:lnTo>
                      <a:pt x="57" y="54"/>
                    </a:lnTo>
                    <a:lnTo>
                      <a:pt x="56" y="54"/>
                    </a:lnTo>
                    <a:lnTo>
                      <a:pt x="56" y="52"/>
                    </a:lnTo>
                    <a:lnTo>
                      <a:pt x="55" y="52"/>
                    </a:lnTo>
                    <a:lnTo>
                      <a:pt x="54" y="54"/>
                    </a:lnTo>
                    <a:lnTo>
                      <a:pt x="54" y="55"/>
                    </a:lnTo>
                    <a:lnTo>
                      <a:pt x="53" y="56"/>
                    </a:lnTo>
                    <a:lnTo>
                      <a:pt x="53" y="55"/>
                    </a:lnTo>
                    <a:lnTo>
                      <a:pt x="52" y="55"/>
                    </a:lnTo>
                    <a:lnTo>
                      <a:pt x="51" y="55"/>
                    </a:lnTo>
                    <a:lnTo>
                      <a:pt x="50" y="55"/>
                    </a:lnTo>
                    <a:lnTo>
                      <a:pt x="50" y="54"/>
                    </a:lnTo>
                    <a:lnTo>
                      <a:pt x="48" y="52"/>
                    </a:lnTo>
                    <a:lnTo>
                      <a:pt x="47" y="52"/>
                    </a:lnTo>
                    <a:lnTo>
                      <a:pt x="46" y="52"/>
                    </a:lnTo>
                    <a:lnTo>
                      <a:pt x="46" y="51"/>
                    </a:lnTo>
                    <a:lnTo>
                      <a:pt x="45" y="51"/>
                    </a:lnTo>
                    <a:lnTo>
                      <a:pt x="44" y="51"/>
                    </a:lnTo>
                    <a:lnTo>
                      <a:pt x="43" y="51"/>
                    </a:lnTo>
                    <a:lnTo>
                      <a:pt x="42" y="50"/>
                    </a:lnTo>
                    <a:lnTo>
                      <a:pt x="43" y="49"/>
                    </a:lnTo>
                    <a:lnTo>
                      <a:pt x="42" y="49"/>
                    </a:lnTo>
                    <a:lnTo>
                      <a:pt x="41" y="49"/>
                    </a:lnTo>
                    <a:lnTo>
                      <a:pt x="41" y="50"/>
                    </a:lnTo>
                    <a:lnTo>
                      <a:pt x="40" y="50"/>
                    </a:lnTo>
                    <a:lnTo>
                      <a:pt x="39" y="50"/>
                    </a:lnTo>
                    <a:lnTo>
                      <a:pt x="39" y="51"/>
                    </a:lnTo>
                    <a:lnTo>
                      <a:pt x="39" y="52"/>
                    </a:lnTo>
                    <a:lnTo>
                      <a:pt x="38" y="51"/>
                    </a:lnTo>
                    <a:lnTo>
                      <a:pt x="38" y="50"/>
                    </a:lnTo>
                    <a:lnTo>
                      <a:pt x="38" y="49"/>
                    </a:lnTo>
                    <a:lnTo>
                      <a:pt x="39" y="49"/>
                    </a:lnTo>
                    <a:lnTo>
                      <a:pt x="39" y="48"/>
                    </a:lnTo>
                    <a:lnTo>
                      <a:pt x="38" y="48"/>
                    </a:lnTo>
                    <a:lnTo>
                      <a:pt x="37" y="48"/>
                    </a:lnTo>
                    <a:lnTo>
                      <a:pt x="38" y="47"/>
                    </a:lnTo>
                    <a:lnTo>
                      <a:pt x="39" y="47"/>
                    </a:lnTo>
                    <a:lnTo>
                      <a:pt x="39" y="46"/>
                    </a:lnTo>
                    <a:lnTo>
                      <a:pt x="38" y="46"/>
                    </a:lnTo>
                    <a:lnTo>
                      <a:pt x="38" y="45"/>
                    </a:lnTo>
                    <a:lnTo>
                      <a:pt x="38" y="44"/>
                    </a:lnTo>
                    <a:lnTo>
                      <a:pt x="39" y="44"/>
                    </a:lnTo>
                    <a:lnTo>
                      <a:pt x="40" y="44"/>
                    </a:lnTo>
                    <a:lnTo>
                      <a:pt x="41" y="44"/>
                    </a:lnTo>
                    <a:lnTo>
                      <a:pt x="41" y="43"/>
                    </a:lnTo>
                    <a:lnTo>
                      <a:pt x="40" y="43"/>
                    </a:lnTo>
                    <a:lnTo>
                      <a:pt x="39" y="43"/>
                    </a:lnTo>
                    <a:lnTo>
                      <a:pt x="38" y="43"/>
                    </a:lnTo>
                    <a:lnTo>
                      <a:pt x="38" y="42"/>
                    </a:lnTo>
                    <a:lnTo>
                      <a:pt x="38" y="41"/>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61" name="Freeform 30">
                <a:extLst>
                  <a:ext uri="{FF2B5EF4-FFF2-40B4-BE49-F238E27FC236}">
                    <a16:creationId xmlns:a16="http://schemas.microsoft.com/office/drawing/2014/main" id="{2C936A97-FD13-4F67-8462-E1C8FB115BCF}"/>
                  </a:ext>
                </a:extLst>
              </p:cNvPr>
              <p:cNvSpPr>
                <a:spLocks/>
              </p:cNvSpPr>
              <p:nvPr/>
            </p:nvSpPr>
            <p:spPr bwMode="auto">
              <a:xfrm>
                <a:off x="5379" y="1708"/>
                <a:ext cx="171" cy="226"/>
              </a:xfrm>
              <a:custGeom>
                <a:avLst/>
                <a:gdLst>
                  <a:gd name="T0" fmla="*/ 35 w 171"/>
                  <a:gd name="T1" fmla="*/ 61 h 226"/>
                  <a:gd name="T2" fmla="*/ 52 w 171"/>
                  <a:gd name="T3" fmla="*/ 59 h 226"/>
                  <a:gd name="T4" fmla="*/ 58 w 171"/>
                  <a:gd name="T5" fmla="*/ 58 h 226"/>
                  <a:gd name="T6" fmla="*/ 62 w 171"/>
                  <a:gd name="T7" fmla="*/ 61 h 226"/>
                  <a:gd name="T8" fmla="*/ 65 w 171"/>
                  <a:gd name="T9" fmla="*/ 69 h 226"/>
                  <a:gd name="T10" fmla="*/ 66 w 171"/>
                  <a:gd name="T11" fmla="*/ 74 h 226"/>
                  <a:gd name="T12" fmla="*/ 71 w 171"/>
                  <a:gd name="T13" fmla="*/ 76 h 226"/>
                  <a:gd name="T14" fmla="*/ 74 w 171"/>
                  <a:gd name="T15" fmla="*/ 72 h 226"/>
                  <a:gd name="T16" fmla="*/ 73 w 171"/>
                  <a:gd name="T17" fmla="*/ 62 h 226"/>
                  <a:gd name="T18" fmla="*/ 74 w 171"/>
                  <a:gd name="T19" fmla="*/ 52 h 226"/>
                  <a:gd name="T20" fmla="*/ 80 w 171"/>
                  <a:gd name="T21" fmla="*/ 43 h 226"/>
                  <a:gd name="T22" fmla="*/ 84 w 171"/>
                  <a:gd name="T23" fmla="*/ 38 h 226"/>
                  <a:gd name="T24" fmla="*/ 88 w 171"/>
                  <a:gd name="T25" fmla="*/ 33 h 226"/>
                  <a:gd name="T26" fmla="*/ 93 w 171"/>
                  <a:gd name="T27" fmla="*/ 29 h 226"/>
                  <a:gd name="T28" fmla="*/ 99 w 171"/>
                  <a:gd name="T29" fmla="*/ 22 h 226"/>
                  <a:gd name="T30" fmla="*/ 108 w 171"/>
                  <a:gd name="T31" fmla="*/ 21 h 226"/>
                  <a:gd name="T32" fmla="*/ 115 w 171"/>
                  <a:gd name="T33" fmla="*/ 20 h 226"/>
                  <a:gd name="T34" fmla="*/ 124 w 171"/>
                  <a:gd name="T35" fmla="*/ 19 h 226"/>
                  <a:gd name="T36" fmla="*/ 127 w 171"/>
                  <a:gd name="T37" fmla="*/ 14 h 226"/>
                  <a:gd name="T38" fmla="*/ 131 w 171"/>
                  <a:gd name="T39" fmla="*/ 10 h 226"/>
                  <a:gd name="T40" fmla="*/ 133 w 171"/>
                  <a:gd name="T41" fmla="*/ 9 h 226"/>
                  <a:gd name="T42" fmla="*/ 137 w 171"/>
                  <a:gd name="T43" fmla="*/ 6 h 226"/>
                  <a:gd name="T44" fmla="*/ 139 w 171"/>
                  <a:gd name="T45" fmla="*/ 0 h 226"/>
                  <a:gd name="T46" fmla="*/ 146 w 171"/>
                  <a:gd name="T47" fmla="*/ 4 h 226"/>
                  <a:gd name="T48" fmla="*/ 149 w 171"/>
                  <a:gd name="T49" fmla="*/ 13 h 226"/>
                  <a:gd name="T50" fmla="*/ 163 w 171"/>
                  <a:gd name="T51" fmla="*/ 24 h 226"/>
                  <a:gd name="T52" fmla="*/ 165 w 171"/>
                  <a:gd name="T53" fmla="*/ 44 h 226"/>
                  <a:gd name="T54" fmla="*/ 156 w 171"/>
                  <a:gd name="T55" fmla="*/ 59 h 226"/>
                  <a:gd name="T56" fmla="*/ 142 w 171"/>
                  <a:gd name="T57" fmla="*/ 91 h 226"/>
                  <a:gd name="T58" fmla="*/ 134 w 171"/>
                  <a:gd name="T59" fmla="*/ 139 h 226"/>
                  <a:gd name="T60" fmla="*/ 107 w 171"/>
                  <a:gd name="T61" fmla="*/ 208 h 226"/>
                  <a:gd name="T62" fmla="*/ 48 w 171"/>
                  <a:gd name="T63" fmla="*/ 219 h 226"/>
                  <a:gd name="T64" fmla="*/ 27 w 171"/>
                  <a:gd name="T65" fmla="*/ 225 h 226"/>
                  <a:gd name="T66" fmla="*/ 16 w 171"/>
                  <a:gd name="T67" fmla="*/ 225 h 226"/>
                  <a:gd name="T68" fmla="*/ 12 w 171"/>
                  <a:gd name="T69" fmla="*/ 212 h 226"/>
                  <a:gd name="T70" fmla="*/ 34 w 171"/>
                  <a:gd name="T71" fmla="*/ 177 h 226"/>
                  <a:gd name="T72" fmla="*/ 49 w 171"/>
                  <a:gd name="T73" fmla="*/ 144 h 226"/>
                  <a:gd name="T74" fmla="*/ 44 w 171"/>
                  <a:gd name="T75" fmla="*/ 133 h 226"/>
                  <a:gd name="T76" fmla="*/ 44 w 171"/>
                  <a:gd name="T77" fmla="*/ 125 h 226"/>
                  <a:gd name="T78" fmla="*/ 46 w 171"/>
                  <a:gd name="T79" fmla="*/ 116 h 226"/>
                  <a:gd name="T80" fmla="*/ 47 w 171"/>
                  <a:gd name="T81" fmla="*/ 109 h 226"/>
                  <a:gd name="T82" fmla="*/ 44 w 171"/>
                  <a:gd name="T83" fmla="*/ 102 h 226"/>
                  <a:gd name="T84" fmla="*/ 35 w 171"/>
                  <a:gd name="T85" fmla="*/ 101 h 226"/>
                  <a:gd name="T86" fmla="*/ 28 w 171"/>
                  <a:gd name="T87" fmla="*/ 102 h 226"/>
                  <a:gd name="T88" fmla="*/ 22 w 171"/>
                  <a:gd name="T89" fmla="*/ 106 h 226"/>
                  <a:gd name="T90" fmla="*/ 19 w 171"/>
                  <a:gd name="T91" fmla="*/ 111 h 226"/>
                  <a:gd name="T92" fmla="*/ 11 w 171"/>
                  <a:gd name="T93" fmla="*/ 112 h 226"/>
                  <a:gd name="T94" fmla="*/ 4 w 171"/>
                  <a:gd name="T95" fmla="*/ 109 h 226"/>
                  <a:gd name="T96" fmla="*/ 2 w 171"/>
                  <a:gd name="T97" fmla="*/ 102 h 226"/>
                  <a:gd name="T98" fmla="*/ 0 w 171"/>
                  <a:gd name="T99" fmla="*/ 95 h 226"/>
                  <a:gd name="T100" fmla="*/ 1 w 171"/>
                  <a:gd name="T101" fmla="*/ 88 h 226"/>
                  <a:gd name="T102" fmla="*/ 3 w 171"/>
                  <a:gd name="T103" fmla="*/ 79 h 226"/>
                  <a:gd name="T104" fmla="*/ 8 w 171"/>
                  <a:gd name="T105" fmla="*/ 73 h 226"/>
                  <a:gd name="T106" fmla="*/ 11 w 171"/>
                  <a:gd name="T107" fmla="*/ 64 h 226"/>
                  <a:gd name="T108" fmla="*/ 16 w 171"/>
                  <a:gd name="T109" fmla="*/ 58 h 226"/>
                  <a:gd name="T110" fmla="*/ 17 w 171"/>
                  <a:gd name="T111" fmla="*/ 50 h 2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1" h="226">
                    <a:moveTo>
                      <a:pt x="18" y="47"/>
                    </a:moveTo>
                    <a:lnTo>
                      <a:pt x="27" y="53"/>
                    </a:lnTo>
                    <a:lnTo>
                      <a:pt x="31" y="55"/>
                    </a:lnTo>
                    <a:lnTo>
                      <a:pt x="34" y="58"/>
                    </a:lnTo>
                    <a:lnTo>
                      <a:pt x="35" y="58"/>
                    </a:lnTo>
                    <a:lnTo>
                      <a:pt x="35" y="59"/>
                    </a:lnTo>
                    <a:lnTo>
                      <a:pt x="35" y="60"/>
                    </a:lnTo>
                    <a:lnTo>
                      <a:pt x="35" y="61"/>
                    </a:lnTo>
                    <a:lnTo>
                      <a:pt x="35" y="62"/>
                    </a:lnTo>
                    <a:lnTo>
                      <a:pt x="36" y="63"/>
                    </a:lnTo>
                    <a:lnTo>
                      <a:pt x="37" y="64"/>
                    </a:lnTo>
                    <a:lnTo>
                      <a:pt x="39" y="64"/>
                    </a:lnTo>
                    <a:lnTo>
                      <a:pt x="42" y="63"/>
                    </a:lnTo>
                    <a:lnTo>
                      <a:pt x="48" y="62"/>
                    </a:lnTo>
                    <a:lnTo>
                      <a:pt x="51" y="59"/>
                    </a:lnTo>
                    <a:lnTo>
                      <a:pt x="52" y="59"/>
                    </a:lnTo>
                    <a:lnTo>
                      <a:pt x="52" y="58"/>
                    </a:lnTo>
                    <a:lnTo>
                      <a:pt x="53" y="58"/>
                    </a:lnTo>
                    <a:lnTo>
                      <a:pt x="53" y="57"/>
                    </a:lnTo>
                    <a:lnTo>
                      <a:pt x="54" y="58"/>
                    </a:lnTo>
                    <a:lnTo>
                      <a:pt x="55" y="58"/>
                    </a:lnTo>
                    <a:lnTo>
                      <a:pt x="56" y="58"/>
                    </a:lnTo>
                    <a:lnTo>
                      <a:pt x="57" y="58"/>
                    </a:lnTo>
                    <a:lnTo>
                      <a:pt x="58" y="58"/>
                    </a:lnTo>
                    <a:lnTo>
                      <a:pt x="58" y="59"/>
                    </a:lnTo>
                    <a:lnTo>
                      <a:pt x="59" y="59"/>
                    </a:lnTo>
                    <a:lnTo>
                      <a:pt x="59" y="60"/>
                    </a:lnTo>
                    <a:lnTo>
                      <a:pt x="60" y="60"/>
                    </a:lnTo>
                    <a:lnTo>
                      <a:pt x="60" y="59"/>
                    </a:lnTo>
                    <a:lnTo>
                      <a:pt x="61" y="59"/>
                    </a:lnTo>
                    <a:lnTo>
                      <a:pt x="62" y="60"/>
                    </a:lnTo>
                    <a:lnTo>
                      <a:pt x="62" y="61"/>
                    </a:lnTo>
                    <a:lnTo>
                      <a:pt x="62" y="62"/>
                    </a:lnTo>
                    <a:lnTo>
                      <a:pt x="62" y="63"/>
                    </a:lnTo>
                    <a:lnTo>
                      <a:pt x="64" y="63"/>
                    </a:lnTo>
                    <a:lnTo>
                      <a:pt x="64" y="64"/>
                    </a:lnTo>
                    <a:lnTo>
                      <a:pt x="65" y="65"/>
                    </a:lnTo>
                    <a:lnTo>
                      <a:pt x="65" y="67"/>
                    </a:lnTo>
                    <a:lnTo>
                      <a:pt x="65" y="68"/>
                    </a:lnTo>
                    <a:lnTo>
                      <a:pt x="65" y="69"/>
                    </a:lnTo>
                    <a:lnTo>
                      <a:pt x="64" y="69"/>
                    </a:lnTo>
                    <a:lnTo>
                      <a:pt x="64" y="70"/>
                    </a:lnTo>
                    <a:lnTo>
                      <a:pt x="64" y="71"/>
                    </a:lnTo>
                    <a:lnTo>
                      <a:pt x="65" y="71"/>
                    </a:lnTo>
                    <a:lnTo>
                      <a:pt x="65" y="72"/>
                    </a:lnTo>
                    <a:lnTo>
                      <a:pt x="66" y="72"/>
                    </a:lnTo>
                    <a:lnTo>
                      <a:pt x="66" y="73"/>
                    </a:lnTo>
                    <a:lnTo>
                      <a:pt x="66" y="74"/>
                    </a:lnTo>
                    <a:lnTo>
                      <a:pt x="66" y="75"/>
                    </a:lnTo>
                    <a:lnTo>
                      <a:pt x="67" y="76"/>
                    </a:lnTo>
                    <a:lnTo>
                      <a:pt x="68" y="76"/>
                    </a:lnTo>
                    <a:lnTo>
                      <a:pt x="69" y="76"/>
                    </a:lnTo>
                    <a:lnTo>
                      <a:pt x="69" y="75"/>
                    </a:lnTo>
                    <a:lnTo>
                      <a:pt x="70" y="75"/>
                    </a:lnTo>
                    <a:lnTo>
                      <a:pt x="70" y="76"/>
                    </a:lnTo>
                    <a:lnTo>
                      <a:pt x="71" y="76"/>
                    </a:lnTo>
                    <a:lnTo>
                      <a:pt x="72" y="77"/>
                    </a:lnTo>
                    <a:lnTo>
                      <a:pt x="72" y="76"/>
                    </a:lnTo>
                    <a:lnTo>
                      <a:pt x="73" y="76"/>
                    </a:lnTo>
                    <a:lnTo>
                      <a:pt x="73" y="75"/>
                    </a:lnTo>
                    <a:lnTo>
                      <a:pt x="73" y="74"/>
                    </a:lnTo>
                    <a:lnTo>
                      <a:pt x="74" y="74"/>
                    </a:lnTo>
                    <a:lnTo>
                      <a:pt x="74" y="73"/>
                    </a:lnTo>
                    <a:lnTo>
                      <a:pt x="74" y="72"/>
                    </a:lnTo>
                    <a:lnTo>
                      <a:pt x="74" y="71"/>
                    </a:lnTo>
                    <a:lnTo>
                      <a:pt x="74" y="70"/>
                    </a:lnTo>
                    <a:lnTo>
                      <a:pt x="74" y="69"/>
                    </a:lnTo>
                    <a:lnTo>
                      <a:pt x="74" y="68"/>
                    </a:lnTo>
                    <a:lnTo>
                      <a:pt x="73" y="67"/>
                    </a:lnTo>
                    <a:lnTo>
                      <a:pt x="73" y="65"/>
                    </a:lnTo>
                    <a:lnTo>
                      <a:pt x="73" y="64"/>
                    </a:lnTo>
                    <a:lnTo>
                      <a:pt x="73" y="62"/>
                    </a:lnTo>
                    <a:lnTo>
                      <a:pt x="72" y="59"/>
                    </a:lnTo>
                    <a:lnTo>
                      <a:pt x="72" y="58"/>
                    </a:lnTo>
                    <a:lnTo>
                      <a:pt x="72" y="57"/>
                    </a:lnTo>
                    <a:lnTo>
                      <a:pt x="72" y="56"/>
                    </a:lnTo>
                    <a:lnTo>
                      <a:pt x="72" y="55"/>
                    </a:lnTo>
                    <a:lnTo>
                      <a:pt x="73" y="55"/>
                    </a:lnTo>
                    <a:lnTo>
                      <a:pt x="73" y="54"/>
                    </a:lnTo>
                    <a:lnTo>
                      <a:pt x="74" y="52"/>
                    </a:lnTo>
                    <a:lnTo>
                      <a:pt x="75" y="51"/>
                    </a:lnTo>
                    <a:lnTo>
                      <a:pt x="76" y="50"/>
                    </a:lnTo>
                    <a:lnTo>
                      <a:pt x="76" y="49"/>
                    </a:lnTo>
                    <a:lnTo>
                      <a:pt x="77" y="48"/>
                    </a:lnTo>
                    <a:lnTo>
                      <a:pt x="78" y="47"/>
                    </a:lnTo>
                    <a:lnTo>
                      <a:pt x="79" y="45"/>
                    </a:lnTo>
                    <a:lnTo>
                      <a:pt x="79" y="44"/>
                    </a:lnTo>
                    <a:lnTo>
                      <a:pt x="80" y="43"/>
                    </a:lnTo>
                    <a:lnTo>
                      <a:pt x="81" y="43"/>
                    </a:lnTo>
                    <a:lnTo>
                      <a:pt x="81" y="42"/>
                    </a:lnTo>
                    <a:lnTo>
                      <a:pt x="81" y="41"/>
                    </a:lnTo>
                    <a:lnTo>
                      <a:pt x="83" y="41"/>
                    </a:lnTo>
                    <a:lnTo>
                      <a:pt x="83" y="40"/>
                    </a:lnTo>
                    <a:lnTo>
                      <a:pt x="83" y="39"/>
                    </a:lnTo>
                    <a:lnTo>
                      <a:pt x="84" y="39"/>
                    </a:lnTo>
                    <a:lnTo>
                      <a:pt x="84" y="38"/>
                    </a:lnTo>
                    <a:lnTo>
                      <a:pt x="84" y="37"/>
                    </a:lnTo>
                    <a:lnTo>
                      <a:pt x="84" y="36"/>
                    </a:lnTo>
                    <a:lnTo>
                      <a:pt x="84" y="35"/>
                    </a:lnTo>
                    <a:lnTo>
                      <a:pt x="85" y="35"/>
                    </a:lnTo>
                    <a:lnTo>
                      <a:pt x="85" y="34"/>
                    </a:lnTo>
                    <a:lnTo>
                      <a:pt x="86" y="34"/>
                    </a:lnTo>
                    <a:lnTo>
                      <a:pt x="87" y="34"/>
                    </a:lnTo>
                    <a:lnTo>
                      <a:pt x="88" y="33"/>
                    </a:lnTo>
                    <a:lnTo>
                      <a:pt x="89" y="33"/>
                    </a:lnTo>
                    <a:lnTo>
                      <a:pt x="90" y="33"/>
                    </a:lnTo>
                    <a:lnTo>
                      <a:pt x="91" y="33"/>
                    </a:lnTo>
                    <a:lnTo>
                      <a:pt x="91" y="32"/>
                    </a:lnTo>
                    <a:lnTo>
                      <a:pt x="92" y="32"/>
                    </a:lnTo>
                    <a:lnTo>
                      <a:pt x="92" y="31"/>
                    </a:lnTo>
                    <a:lnTo>
                      <a:pt x="93" y="30"/>
                    </a:lnTo>
                    <a:lnTo>
                      <a:pt x="93" y="29"/>
                    </a:lnTo>
                    <a:lnTo>
                      <a:pt x="94" y="28"/>
                    </a:lnTo>
                    <a:lnTo>
                      <a:pt x="95" y="26"/>
                    </a:lnTo>
                    <a:lnTo>
                      <a:pt x="95" y="25"/>
                    </a:lnTo>
                    <a:lnTo>
                      <a:pt x="96" y="25"/>
                    </a:lnTo>
                    <a:lnTo>
                      <a:pt x="96" y="24"/>
                    </a:lnTo>
                    <a:lnTo>
                      <a:pt x="97" y="24"/>
                    </a:lnTo>
                    <a:lnTo>
                      <a:pt x="98" y="23"/>
                    </a:lnTo>
                    <a:lnTo>
                      <a:pt x="99" y="22"/>
                    </a:lnTo>
                    <a:lnTo>
                      <a:pt x="100" y="22"/>
                    </a:lnTo>
                    <a:lnTo>
                      <a:pt x="101" y="22"/>
                    </a:lnTo>
                    <a:lnTo>
                      <a:pt x="103" y="21"/>
                    </a:lnTo>
                    <a:lnTo>
                      <a:pt x="104" y="21"/>
                    </a:lnTo>
                    <a:lnTo>
                      <a:pt x="105" y="21"/>
                    </a:lnTo>
                    <a:lnTo>
                      <a:pt x="106" y="21"/>
                    </a:lnTo>
                    <a:lnTo>
                      <a:pt x="107" y="21"/>
                    </a:lnTo>
                    <a:lnTo>
                      <a:pt x="108" y="21"/>
                    </a:lnTo>
                    <a:lnTo>
                      <a:pt x="109" y="21"/>
                    </a:lnTo>
                    <a:lnTo>
                      <a:pt x="110" y="21"/>
                    </a:lnTo>
                    <a:lnTo>
                      <a:pt x="110" y="20"/>
                    </a:lnTo>
                    <a:lnTo>
                      <a:pt x="111" y="20"/>
                    </a:lnTo>
                    <a:lnTo>
                      <a:pt x="112" y="20"/>
                    </a:lnTo>
                    <a:lnTo>
                      <a:pt x="113" y="20"/>
                    </a:lnTo>
                    <a:lnTo>
                      <a:pt x="114" y="20"/>
                    </a:lnTo>
                    <a:lnTo>
                      <a:pt x="115" y="20"/>
                    </a:lnTo>
                    <a:lnTo>
                      <a:pt x="116" y="20"/>
                    </a:lnTo>
                    <a:lnTo>
                      <a:pt x="117" y="20"/>
                    </a:lnTo>
                    <a:lnTo>
                      <a:pt x="118" y="20"/>
                    </a:lnTo>
                    <a:lnTo>
                      <a:pt x="119" y="20"/>
                    </a:lnTo>
                    <a:lnTo>
                      <a:pt x="120" y="20"/>
                    </a:lnTo>
                    <a:lnTo>
                      <a:pt x="122" y="20"/>
                    </a:lnTo>
                    <a:lnTo>
                      <a:pt x="123" y="19"/>
                    </a:lnTo>
                    <a:lnTo>
                      <a:pt x="124" y="19"/>
                    </a:lnTo>
                    <a:lnTo>
                      <a:pt x="124" y="18"/>
                    </a:lnTo>
                    <a:lnTo>
                      <a:pt x="125" y="18"/>
                    </a:lnTo>
                    <a:lnTo>
                      <a:pt x="125" y="17"/>
                    </a:lnTo>
                    <a:lnTo>
                      <a:pt x="125" y="16"/>
                    </a:lnTo>
                    <a:lnTo>
                      <a:pt x="126" y="16"/>
                    </a:lnTo>
                    <a:lnTo>
                      <a:pt x="126" y="15"/>
                    </a:lnTo>
                    <a:lnTo>
                      <a:pt x="126" y="14"/>
                    </a:lnTo>
                    <a:lnTo>
                      <a:pt x="127" y="14"/>
                    </a:lnTo>
                    <a:lnTo>
                      <a:pt x="128" y="14"/>
                    </a:lnTo>
                    <a:lnTo>
                      <a:pt x="129" y="14"/>
                    </a:lnTo>
                    <a:lnTo>
                      <a:pt x="129" y="13"/>
                    </a:lnTo>
                    <a:lnTo>
                      <a:pt x="129" y="12"/>
                    </a:lnTo>
                    <a:lnTo>
                      <a:pt x="129" y="11"/>
                    </a:lnTo>
                    <a:lnTo>
                      <a:pt x="130" y="11"/>
                    </a:lnTo>
                    <a:lnTo>
                      <a:pt x="130" y="10"/>
                    </a:lnTo>
                    <a:lnTo>
                      <a:pt x="131" y="10"/>
                    </a:lnTo>
                    <a:lnTo>
                      <a:pt x="132" y="10"/>
                    </a:lnTo>
                    <a:lnTo>
                      <a:pt x="132" y="11"/>
                    </a:lnTo>
                    <a:lnTo>
                      <a:pt x="133" y="11"/>
                    </a:lnTo>
                    <a:lnTo>
                      <a:pt x="133" y="12"/>
                    </a:lnTo>
                    <a:lnTo>
                      <a:pt x="134" y="11"/>
                    </a:lnTo>
                    <a:lnTo>
                      <a:pt x="133" y="11"/>
                    </a:lnTo>
                    <a:lnTo>
                      <a:pt x="133" y="10"/>
                    </a:lnTo>
                    <a:lnTo>
                      <a:pt x="133" y="9"/>
                    </a:lnTo>
                    <a:lnTo>
                      <a:pt x="134" y="9"/>
                    </a:lnTo>
                    <a:lnTo>
                      <a:pt x="135" y="9"/>
                    </a:lnTo>
                    <a:lnTo>
                      <a:pt x="135" y="8"/>
                    </a:lnTo>
                    <a:lnTo>
                      <a:pt x="134" y="8"/>
                    </a:lnTo>
                    <a:lnTo>
                      <a:pt x="134" y="6"/>
                    </a:lnTo>
                    <a:lnTo>
                      <a:pt x="135" y="6"/>
                    </a:lnTo>
                    <a:lnTo>
                      <a:pt x="136" y="6"/>
                    </a:lnTo>
                    <a:lnTo>
                      <a:pt x="137" y="6"/>
                    </a:lnTo>
                    <a:lnTo>
                      <a:pt x="137" y="5"/>
                    </a:lnTo>
                    <a:lnTo>
                      <a:pt x="137" y="4"/>
                    </a:lnTo>
                    <a:lnTo>
                      <a:pt x="137" y="3"/>
                    </a:lnTo>
                    <a:lnTo>
                      <a:pt x="138" y="3"/>
                    </a:lnTo>
                    <a:lnTo>
                      <a:pt x="138" y="2"/>
                    </a:lnTo>
                    <a:lnTo>
                      <a:pt x="138" y="1"/>
                    </a:lnTo>
                    <a:lnTo>
                      <a:pt x="139" y="1"/>
                    </a:lnTo>
                    <a:lnTo>
                      <a:pt x="139" y="0"/>
                    </a:lnTo>
                    <a:lnTo>
                      <a:pt x="141" y="0"/>
                    </a:lnTo>
                    <a:lnTo>
                      <a:pt x="142" y="0"/>
                    </a:lnTo>
                    <a:lnTo>
                      <a:pt x="142" y="1"/>
                    </a:lnTo>
                    <a:lnTo>
                      <a:pt x="143" y="1"/>
                    </a:lnTo>
                    <a:lnTo>
                      <a:pt x="144" y="1"/>
                    </a:lnTo>
                    <a:lnTo>
                      <a:pt x="145" y="2"/>
                    </a:lnTo>
                    <a:lnTo>
                      <a:pt x="146" y="3"/>
                    </a:lnTo>
                    <a:lnTo>
                      <a:pt x="146" y="4"/>
                    </a:lnTo>
                    <a:lnTo>
                      <a:pt x="146" y="5"/>
                    </a:lnTo>
                    <a:lnTo>
                      <a:pt x="146" y="6"/>
                    </a:lnTo>
                    <a:lnTo>
                      <a:pt x="145" y="6"/>
                    </a:lnTo>
                    <a:lnTo>
                      <a:pt x="144" y="6"/>
                    </a:lnTo>
                    <a:lnTo>
                      <a:pt x="144" y="8"/>
                    </a:lnTo>
                    <a:lnTo>
                      <a:pt x="144" y="9"/>
                    </a:lnTo>
                    <a:lnTo>
                      <a:pt x="145" y="10"/>
                    </a:lnTo>
                    <a:lnTo>
                      <a:pt x="149" y="13"/>
                    </a:lnTo>
                    <a:lnTo>
                      <a:pt x="154" y="16"/>
                    </a:lnTo>
                    <a:lnTo>
                      <a:pt x="156" y="18"/>
                    </a:lnTo>
                    <a:lnTo>
                      <a:pt x="158" y="19"/>
                    </a:lnTo>
                    <a:lnTo>
                      <a:pt x="161" y="20"/>
                    </a:lnTo>
                    <a:lnTo>
                      <a:pt x="163" y="21"/>
                    </a:lnTo>
                    <a:lnTo>
                      <a:pt x="163" y="22"/>
                    </a:lnTo>
                    <a:lnTo>
                      <a:pt x="163" y="23"/>
                    </a:lnTo>
                    <a:lnTo>
                      <a:pt x="163" y="24"/>
                    </a:lnTo>
                    <a:lnTo>
                      <a:pt x="163" y="25"/>
                    </a:lnTo>
                    <a:lnTo>
                      <a:pt x="163" y="26"/>
                    </a:lnTo>
                    <a:lnTo>
                      <a:pt x="163" y="28"/>
                    </a:lnTo>
                    <a:lnTo>
                      <a:pt x="164" y="29"/>
                    </a:lnTo>
                    <a:lnTo>
                      <a:pt x="166" y="30"/>
                    </a:lnTo>
                    <a:lnTo>
                      <a:pt x="171" y="32"/>
                    </a:lnTo>
                    <a:lnTo>
                      <a:pt x="168" y="37"/>
                    </a:lnTo>
                    <a:lnTo>
                      <a:pt x="165" y="44"/>
                    </a:lnTo>
                    <a:lnTo>
                      <a:pt x="164" y="45"/>
                    </a:lnTo>
                    <a:lnTo>
                      <a:pt x="163" y="47"/>
                    </a:lnTo>
                    <a:lnTo>
                      <a:pt x="162" y="49"/>
                    </a:lnTo>
                    <a:lnTo>
                      <a:pt x="161" y="52"/>
                    </a:lnTo>
                    <a:lnTo>
                      <a:pt x="159" y="53"/>
                    </a:lnTo>
                    <a:lnTo>
                      <a:pt x="157" y="56"/>
                    </a:lnTo>
                    <a:lnTo>
                      <a:pt x="157" y="57"/>
                    </a:lnTo>
                    <a:lnTo>
                      <a:pt x="156" y="59"/>
                    </a:lnTo>
                    <a:lnTo>
                      <a:pt x="155" y="60"/>
                    </a:lnTo>
                    <a:lnTo>
                      <a:pt x="153" y="65"/>
                    </a:lnTo>
                    <a:lnTo>
                      <a:pt x="150" y="71"/>
                    </a:lnTo>
                    <a:lnTo>
                      <a:pt x="146" y="77"/>
                    </a:lnTo>
                    <a:lnTo>
                      <a:pt x="144" y="81"/>
                    </a:lnTo>
                    <a:lnTo>
                      <a:pt x="144" y="84"/>
                    </a:lnTo>
                    <a:lnTo>
                      <a:pt x="143" y="89"/>
                    </a:lnTo>
                    <a:lnTo>
                      <a:pt x="142" y="91"/>
                    </a:lnTo>
                    <a:lnTo>
                      <a:pt x="142" y="94"/>
                    </a:lnTo>
                    <a:lnTo>
                      <a:pt x="139" y="102"/>
                    </a:lnTo>
                    <a:lnTo>
                      <a:pt x="138" y="110"/>
                    </a:lnTo>
                    <a:lnTo>
                      <a:pt x="137" y="115"/>
                    </a:lnTo>
                    <a:lnTo>
                      <a:pt x="136" y="122"/>
                    </a:lnTo>
                    <a:lnTo>
                      <a:pt x="135" y="128"/>
                    </a:lnTo>
                    <a:lnTo>
                      <a:pt x="135" y="131"/>
                    </a:lnTo>
                    <a:lnTo>
                      <a:pt x="134" y="139"/>
                    </a:lnTo>
                    <a:lnTo>
                      <a:pt x="133" y="150"/>
                    </a:lnTo>
                    <a:lnTo>
                      <a:pt x="132" y="153"/>
                    </a:lnTo>
                    <a:lnTo>
                      <a:pt x="127" y="165"/>
                    </a:lnTo>
                    <a:lnTo>
                      <a:pt x="120" y="178"/>
                    </a:lnTo>
                    <a:lnTo>
                      <a:pt x="114" y="193"/>
                    </a:lnTo>
                    <a:lnTo>
                      <a:pt x="112" y="198"/>
                    </a:lnTo>
                    <a:lnTo>
                      <a:pt x="109" y="204"/>
                    </a:lnTo>
                    <a:lnTo>
                      <a:pt x="107" y="208"/>
                    </a:lnTo>
                    <a:lnTo>
                      <a:pt x="106" y="212"/>
                    </a:lnTo>
                    <a:lnTo>
                      <a:pt x="105" y="213"/>
                    </a:lnTo>
                    <a:lnTo>
                      <a:pt x="90" y="213"/>
                    </a:lnTo>
                    <a:lnTo>
                      <a:pt x="75" y="213"/>
                    </a:lnTo>
                    <a:lnTo>
                      <a:pt x="70" y="217"/>
                    </a:lnTo>
                    <a:lnTo>
                      <a:pt x="61" y="217"/>
                    </a:lnTo>
                    <a:lnTo>
                      <a:pt x="54" y="217"/>
                    </a:lnTo>
                    <a:lnTo>
                      <a:pt x="48" y="219"/>
                    </a:lnTo>
                    <a:lnTo>
                      <a:pt x="40" y="223"/>
                    </a:lnTo>
                    <a:lnTo>
                      <a:pt x="38" y="223"/>
                    </a:lnTo>
                    <a:lnTo>
                      <a:pt x="36" y="223"/>
                    </a:lnTo>
                    <a:lnTo>
                      <a:pt x="34" y="224"/>
                    </a:lnTo>
                    <a:lnTo>
                      <a:pt x="33" y="224"/>
                    </a:lnTo>
                    <a:lnTo>
                      <a:pt x="32" y="224"/>
                    </a:lnTo>
                    <a:lnTo>
                      <a:pt x="30" y="224"/>
                    </a:lnTo>
                    <a:lnTo>
                      <a:pt x="27" y="225"/>
                    </a:lnTo>
                    <a:lnTo>
                      <a:pt x="25" y="225"/>
                    </a:lnTo>
                    <a:lnTo>
                      <a:pt x="22" y="226"/>
                    </a:lnTo>
                    <a:lnTo>
                      <a:pt x="21" y="226"/>
                    </a:lnTo>
                    <a:lnTo>
                      <a:pt x="21" y="225"/>
                    </a:lnTo>
                    <a:lnTo>
                      <a:pt x="20" y="225"/>
                    </a:lnTo>
                    <a:lnTo>
                      <a:pt x="19" y="225"/>
                    </a:lnTo>
                    <a:lnTo>
                      <a:pt x="18" y="225"/>
                    </a:lnTo>
                    <a:lnTo>
                      <a:pt x="16" y="225"/>
                    </a:lnTo>
                    <a:lnTo>
                      <a:pt x="12" y="224"/>
                    </a:lnTo>
                    <a:lnTo>
                      <a:pt x="9" y="224"/>
                    </a:lnTo>
                    <a:lnTo>
                      <a:pt x="7" y="223"/>
                    </a:lnTo>
                    <a:lnTo>
                      <a:pt x="6" y="223"/>
                    </a:lnTo>
                    <a:lnTo>
                      <a:pt x="7" y="222"/>
                    </a:lnTo>
                    <a:lnTo>
                      <a:pt x="7" y="220"/>
                    </a:lnTo>
                    <a:lnTo>
                      <a:pt x="9" y="217"/>
                    </a:lnTo>
                    <a:lnTo>
                      <a:pt x="12" y="212"/>
                    </a:lnTo>
                    <a:lnTo>
                      <a:pt x="15" y="207"/>
                    </a:lnTo>
                    <a:lnTo>
                      <a:pt x="17" y="204"/>
                    </a:lnTo>
                    <a:lnTo>
                      <a:pt x="18" y="203"/>
                    </a:lnTo>
                    <a:lnTo>
                      <a:pt x="18" y="201"/>
                    </a:lnTo>
                    <a:lnTo>
                      <a:pt x="21" y="197"/>
                    </a:lnTo>
                    <a:lnTo>
                      <a:pt x="26" y="191"/>
                    </a:lnTo>
                    <a:lnTo>
                      <a:pt x="29" y="185"/>
                    </a:lnTo>
                    <a:lnTo>
                      <a:pt x="34" y="177"/>
                    </a:lnTo>
                    <a:lnTo>
                      <a:pt x="39" y="170"/>
                    </a:lnTo>
                    <a:lnTo>
                      <a:pt x="40" y="168"/>
                    </a:lnTo>
                    <a:lnTo>
                      <a:pt x="41" y="166"/>
                    </a:lnTo>
                    <a:lnTo>
                      <a:pt x="42" y="162"/>
                    </a:lnTo>
                    <a:lnTo>
                      <a:pt x="46" y="158"/>
                    </a:lnTo>
                    <a:lnTo>
                      <a:pt x="50" y="152"/>
                    </a:lnTo>
                    <a:lnTo>
                      <a:pt x="51" y="150"/>
                    </a:lnTo>
                    <a:lnTo>
                      <a:pt x="49" y="144"/>
                    </a:lnTo>
                    <a:lnTo>
                      <a:pt x="47" y="139"/>
                    </a:lnTo>
                    <a:lnTo>
                      <a:pt x="46" y="138"/>
                    </a:lnTo>
                    <a:lnTo>
                      <a:pt x="46" y="137"/>
                    </a:lnTo>
                    <a:lnTo>
                      <a:pt x="46" y="136"/>
                    </a:lnTo>
                    <a:lnTo>
                      <a:pt x="45" y="136"/>
                    </a:lnTo>
                    <a:lnTo>
                      <a:pt x="45" y="135"/>
                    </a:lnTo>
                    <a:lnTo>
                      <a:pt x="45" y="134"/>
                    </a:lnTo>
                    <a:lnTo>
                      <a:pt x="44" y="133"/>
                    </a:lnTo>
                    <a:lnTo>
                      <a:pt x="44" y="132"/>
                    </a:lnTo>
                    <a:lnTo>
                      <a:pt x="44" y="131"/>
                    </a:lnTo>
                    <a:lnTo>
                      <a:pt x="44" y="130"/>
                    </a:lnTo>
                    <a:lnTo>
                      <a:pt x="44" y="129"/>
                    </a:lnTo>
                    <a:lnTo>
                      <a:pt x="44" y="128"/>
                    </a:lnTo>
                    <a:lnTo>
                      <a:pt x="44" y="127"/>
                    </a:lnTo>
                    <a:lnTo>
                      <a:pt x="44" y="126"/>
                    </a:lnTo>
                    <a:lnTo>
                      <a:pt x="44" y="125"/>
                    </a:lnTo>
                    <a:lnTo>
                      <a:pt x="44" y="123"/>
                    </a:lnTo>
                    <a:lnTo>
                      <a:pt x="44" y="122"/>
                    </a:lnTo>
                    <a:lnTo>
                      <a:pt x="44" y="121"/>
                    </a:lnTo>
                    <a:lnTo>
                      <a:pt x="45" y="120"/>
                    </a:lnTo>
                    <a:lnTo>
                      <a:pt x="45" y="119"/>
                    </a:lnTo>
                    <a:lnTo>
                      <a:pt x="45" y="118"/>
                    </a:lnTo>
                    <a:lnTo>
                      <a:pt x="45" y="117"/>
                    </a:lnTo>
                    <a:lnTo>
                      <a:pt x="46" y="116"/>
                    </a:lnTo>
                    <a:lnTo>
                      <a:pt x="46" y="115"/>
                    </a:lnTo>
                    <a:lnTo>
                      <a:pt x="46" y="114"/>
                    </a:lnTo>
                    <a:lnTo>
                      <a:pt x="46" y="113"/>
                    </a:lnTo>
                    <a:lnTo>
                      <a:pt x="46" y="112"/>
                    </a:lnTo>
                    <a:lnTo>
                      <a:pt x="47" y="112"/>
                    </a:lnTo>
                    <a:lnTo>
                      <a:pt x="47" y="111"/>
                    </a:lnTo>
                    <a:lnTo>
                      <a:pt x="47" y="110"/>
                    </a:lnTo>
                    <a:lnTo>
                      <a:pt x="47" y="109"/>
                    </a:lnTo>
                    <a:lnTo>
                      <a:pt x="47" y="108"/>
                    </a:lnTo>
                    <a:lnTo>
                      <a:pt x="47" y="107"/>
                    </a:lnTo>
                    <a:lnTo>
                      <a:pt x="47" y="106"/>
                    </a:lnTo>
                    <a:lnTo>
                      <a:pt x="46" y="104"/>
                    </a:lnTo>
                    <a:lnTo>
                      <a:pt x="46" y="103"/>
                    </a:lnTo>
                    <a:lnTo>
                      <a:pt x="45" y="103"/>
                    </a:lnTo>
                    <a:lnTo>
                      <a:pt x="45" y="102"/>
                    </a:lnTo>
                    <a:lnTo>
                      <a:pt x="44" y="102"/>
                    </a:lnTo>
                    <a:lnTo>
                      <a:pt x="42" y="101"/>
                    </a:lnTo>
                    <a:lnTo>
                      <a:pt x="41" y="101"/>
                    </a:lnTo>
                    <a:lnTo>
                      <a:pt x="40" y="101"/>
                    </a:lnTo>
                    <a:lnTo>
                      <a:pt x="39" y="101"/>
                    </a:lnTo>
                    <a:lnTo>
                      <a:pt x="38" y="101"/>
                    </a:lnTo>
                    <a:lnTo>
                      <a:pt x="37" y="101"/>
                    </a:lnTo>
                    <a:lnTo>
                      <a:pt x="36" y="101"/>
                    </a:lnTo>
                    <a:lnTo>
                      <a:pt x="35" y="101"/>
                    </a:lnTo>
                    <a:lnTo>
                      <a:pt x="34" y="101"/>
                    </a:lnTo>
                    <a:lnTo>
                      <a:pt x="33" y="101"/>
                    </a:lnTo>
                    <a:lnTo>
                      <a:pt x="32" y="101"/>
                    </a:lnTo>
                    <a:lnTo>
                      <a:pt x="31" y="101"/>
                    </a:lnTo>
                    <a:lnTo>
                      <a:pt x="30" y="101"/>
                    </a:lnTo>
                    <a:lnTo>
                      <a:pt x="30" y="102"/>
                    </a:lnTo>
                    <a:lnTo>
                      <a:pt x="29" y="102"/>
                    </a:lnTo>
                    <a:lnTo>
                      <a:pt x="28" y="102"/>
                    </a:lnTo>
                    <a:lnTo>
                      <a:pt x="27" y="102"/>
                    </a:lnTo>
                    <a:lnTo>
                      <a:pt x="26" y="102"/>
                    </a:lnTo>
                    <a:lnTo>
                      <a:pt x="26" y="103"/>
                    </a:lnTo>
                    <a:lnTo>
                      <a:pt x="25" y="103"/>
                    </a:lnTo>
                    <a:lnTo>
                      <a:pt x="25" y="104"/>
                    </a:lnTo>
                    <a:lnTo>
                      <a:pt x="23" y="104"/>
                    </a:lnTo>
                    <a:lnTo>
                      <a:pt x="23" y="106"/>
                    </a:lnTo>
                    <a:lnTo>
                      <a:pt x="22" y="106"/>
                    </a:lnTo>
                    <a:lnTo>
                      <a:pt x="22" y="107"/>
                    </a:lnTo>
                    <a:lnTo>
                      <a:pt x="21" y="107"/>
                    </a:lnTo>
                    <a:lnTo>
                      <a:pt x="21" y="108"/>
                    </a:lnTo>
                    <a:lnTo>
                      <a:pt x="21" y="109"/>
                    </a:lnTo>
                    <a:lnTo>
                      <a:pt x="20" y="109"/>
                    </a:lnTo>
                    <a:lnTo>
                      <a:pt x="20" y="110"/>
                    </a:lnTo>
                    <a:lnTo>
                      <a:pt x="19" y="110"/>
                    </a:lnTo>
                    <a:lnTo>
                      <a:pt x="19" y="111"/>
                    </a:lnTo>
                    <a:lnTo>
                      <a:pt x="18" y="111"/>
                    </a:lnTo>
                    <a:lnTo>
                      <a:pt x="17" y="112"/>
                    </a:lnTo>
                    <a:lnTo>
                      <a:pt x="16" y="112"/>
                    </a:lnTo>
                    <a:lnTo>
                      <a:pt x="15" y="112"/>
                    </a:lnTo>
                    <a:lnTo>
                      <a:pt x="14" y="112"/>
                    </a:lnTo>
                    <a:lnTo>
                      <a:pt x="13" y="112"/>
                    </a:lnTo>
                    <a:lnTo>
                      <a:pt x="12" y="112"/>
                    </a:lnTo>
                    <a:lnTo>
                      <a:pt x="11" y="112"/>
                    </a:lnTo>
                    <a:lnTo>
                      <a:pt x="10" y="112"/>
                    </a:lnTo>
                    <a:lnTo>
                      <a:pt x="9" y="112"/>
                    </a:lnTo>
                    <a:lnTo>
                      <a:pt x="8" y="112"/>
                    </a:lnTo>
                    <a:lnTo>
                      <a:pt x="8" y="111"/>
                    </a:lnTo>
                    <a:lnTo>
                      <a:pt x="7" y="111"/>
                    </a:lnTo>
                    <a:lnTo>
                      <a:pt x="6" y="111"/>
                    </a:lnTo>
                    <a:lnTo>
                      <a:pt x="6" y="110"/>
                    </a:lnTo>
                    <a:lnTo>
                      <a:pt x="4" y="109"/>
                    </a:lnTo>
                    <a:lnTo>
                      <a:pt x="4" y="108"/>
                    </a:lnTo>
                    <a:lnTo>
                      <a:pt x="3" y="108"/>
                    </a:lnTo>
                    <a:lnTo>
                      <a:pt x="3" y="107"/>
                    </a:lnTo>
                    <a:lnTo>
                      <a:pt x="3" y="106"/>
                    </a:lnTo>
                    <a:lnTo>
                      <a:pt x="3" y="104"/>
                    </a:lnTo>
                    <a:lnTo>
                      <a:pt x="2" y="104"/>
                    </a:lnTo>
                    <a:lnTo>
                      <a:pt x="2" y="103"/>
                    </a:lnTo>
                    <a:lnTo>
                      <a:pt x="2" y="102"/>
                    </a:lnTo>
                    <a:lnTo>
                      <a:pt x="2" y="101"/>
                    </a:lnTo>
                    <a:lnTo>
                      <a:pt x="1" y="101"/>
                    </a:lnTo>
                    <a:lnTo>
                      <a:pt x="1" y="100"/>
                    </a:lnTo>
                    <a:lnTo>
                      <a:pt x="1" y="99"/>
                    </a:lnTo>
                    <a:lnTo>
                      <a:pt x="1" y="98"/>
                    </a:lnTo>
                    <a:lnTo>
                      <a:pt x="0" y="97"/>
                    </a:lnTo>
                    <a:lnTo>
                      <a:pt x="0" y="96"/>
                    </a:lnTo>
                    <a:lnTo>
                      <a:pt x="0" y="95"/>
                    </a:lnTo>
                    <a:lnTo>
                      <a:pt x="1" y="95"/>
                    </a:lnTo>
                    <a:lnTo>
                      <a:pt x="1" y="94"/>
                    </a:lnTo>
                    <a:lnTo>
                      <a:pt x="1" y="93"/>
                    </a:lnTo>
                    <a:lnTo>
                      <a:pt x="1" y="92"/>
                    </a:lnTo>
                    <a:lnTo>
                      <a:pt x="1" y="91"/>
                    </a:lnTo>
                    <a:lnTo>
                      <a:pt x="1" y="90"/>
                    </a:lnTo>
                    <a:lnTo>
                      <a:pt x="1" y="89"/>
                    </a:lnTo>
                    <a:lnTo>
                      <a:pt x="1" y="88"/>
                    </a:lnTo>
                    <a:lnTo>
                      <a:pt x="1" y="87"/>
                    </a:lnTo>
                    <a:lnTo>
                      <a:pt x="1" y="86"/>
                    </a:lnTo>
                    <a:lnTo>
                      <a:pt x="2" y="84"/>
                    </a:lnTo>
                    <a:lnTo>
                      <a:pt x="2" y="83"/>
                    </a:lnTo>
                    <a:lnTo>
                      <a:pt x="2" y="82"/>
                    </a:lnTo>
                    <a:lnTo>
                      <a:pt x="2" y="81"/>
                    </a:lnTo>
                    <a:lnTo>
                      <a:pt x="2" y="80"/>
                    </a:lnTo>
                    <a:lnTo>
                      <a:pt x="3" y="79"/>
                    </a:lnTo>
                    <a:lnTo>
                      <a:pt x="3" y="78"/>
                    </a:lnTo>
                    <a:lnTo>
                      <a:pt x="4" y="78"/>
                    </a:lnTo>
                    <a:lnTo>
                      <a:pt x="4" y="77"/>
                    </a:lnTo>
                    <a:lnTo>
                      <a:pt x="6" y="76"/>
                    </a:lnTo>
                    <a:lnTo>
                      <a:pt x="6" y="75"/>
                    </a:lnTo>
                    <a:lnTo>
                      <a:pt x="7" y="75"/>
                    </a:lnTo>
                    <a:lnTo>
                      <a:pt x="8" y="74"/>
                    </a:lnTo>
                    <a:lnTo>
                      <a:pt x="8" y="73"/>
                    </a:lnTo>
                    <a:lnTo>
                      <a:pt x="9" y="72"/>
                    </a:lnTo>
                    <a:lnTo>
                      <a:pt x="9" y="71"/>
                    </a:lnTo>
                    <a:lnTo>
                      <a:pt x="9" y="70"/>
                    </a:lnTo>
                    <a:lnTo>
                      <a:pt x="9" y="69"/>
                    </a:lnTo>
                    <a:lnTo>
                      <a:pt x="10" y="68"/>
                    </a:lnTo>
                    <a:lnTo>
                      <a:pt x="10" y="67"/>
                    </a:lnTo>
                    <a:lnTo>
                      <a:pt x="10" y="65"/>
                    </a:lnTo>
                    <a:lnTo>
                      <a:pt x="11" y="64"/>
                    </a:lnTo>
                    <a:lnTo>
                      <a:pt x="11" y="63"/>
                    </a:lnTo>
                    <a:lnTo>
                      <a:pt x="12" y="62"/>
                    </a:lnTo>
                    <a:lnTo>
                      <a:pt x="13" y="62"/>
                    </a:lnTo>
                    <a:lnTo>
                      <a:pt x="13" y="61"/>
                    </a:lnTo>
                    <a:lnTo>
                      <a:pt x="14" y="61"/>
                    </a:lnTo>
                    <a:lnTo>
                      <a:pt x="14" y="60"/>
                    </a:lnTo>
                    <a:lnTo>
                      <a:pt x="15" y="59"/>
                    </a:lnTo>
                    <a:lnTo>
                      <a:pt x="16" y="58"/>
                    </a:lnTo>
                    <a:lnTo>
                      <a:pt x="17" y="57"/>
                    </a:lnTo>
                    <a:lnTo>
                      <a:pt x="17" y="56"/>
                    </a:lnTo>
                    <a:lnTo>
                      <a:pt x="17" y="55"/>
                    </a:lnTo>
                    <a:lnTo>
                      <a:pt x="17" y="54"/>
                    </a:lnTo>
                    <a:lnTo>
                      <a:pt x="17" y="53"/>
                    </a:lnTo>
                    <a:lnTo>
                      <a:pt x="17" y="52"/>
                    </a:lnTo>
                    <a:lnTo>
                      <a:pt x="17" y="51"/>
                    </a:lnTo>
                    <a:lnTo>
                      <a:pt x="17" y="50"/>
                    </a:lnTo>
                    <a:lnTo>
                      <a:pt x="17" y="49"/>
                    </a:lnTo>
                    <a:lnTo>
                      <a:pt x="17" y="48"/>
                    </a:lnTo>
                    <a:lnTo>
                      <a:pt x="17" y="47"/>
                    </a:lnTo>
                    <a:lnTo>
                      <a:pt x="18" y="47"/>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62" name="Freeform 31">
                <a:extLst>
                  <a:ext uri="{FF2B5EF4-FFF2-40B4-BE49-F238E27FC236}">
                    <a16:creationId xmlns:a16="http://schemas.microsoft.com/office/drawing/2014/main" id="{B9A9316C-782E-4099-8794-DEEF1B331147}"/>
                  </a:ext>
                </a:extLst>
              </p:cNvPr>
              <p:cNvSpPr>
                <a:spLocks/>
              </p:cNvSpPr>
              <p:nvPr/>
            </p:nvSpPr>
            <p:spPr bwMode="auto">
              <a:xfrm>
                <a:off x="4938" y="1979"/>
                <a:ext cx="404" cy="443"/>
              </a:xfrm>
              <a:custGeom>
                <a:avLst/>
                <a:gdLst>
                  <a:gd name="T0" fmla="*/ 170 w 404"/>
                  <a:gd name="T1" fmla="*/ 16 h 443"/>
                  <a:gd name="T2" fmla="*/ 244 w 404"/>
                  <a:gd name="T3" fmla="*/ 7 h 443"/>
                  <a:gd name="T4" fmla="*/ 305 w 404"/>
                  <a:gd name="T5" fmla="*/ 0 h 443"/>
                  <a:gd name="T6" fmla="*/ 313 w 404"/>
                  <a:gd name="T7" fmla="*/ 15 h 443"/>
                  <a:gd name="T8" fmla="*/ 355 w 404"/>
                  <a:gd name="T9" fmla="*/ 8 h 443"/>
                  <a:gd name="T10" fmla="*/ 369 w 404"/>
                  <a:gd name="T11" fmla="*/ 10 h 443"/>
                  <a:gd name="T12" fmla="*/ 380 w 404"/>
                  <a:gd name="T13" fmla="*/ 11 h 443"/>
                  <a:gd name="T14" fmla="*/ 394 w 404"/>
                  <a:gd name="T15" fmla="*/ 6 h 443"/>
                  <a:gd name="T16" fmla="*/ 402 w 404"/>
                  <a:gd name="T17" fmla="*/ 21 h 443"/>
                  <a:gd name="T18" fmla="*/ 394 w 404"/>
                  <a:gd name="T19" fmla="*/ 57 h 443"/>
                  <a:gd name="T20" fmla="*/ 360 w 404"/>
                  <a:gd name="T21" fmla="*/ 79 h 443"/>
                  <a:gd name="T22" fmla="*/ 359 w 404"/>
                  <a:gd name="T23" fmla="*/ 112 h 443"/>
                  <a:gd name="T24" fmla="*/ 354 w 404"/>
                  <a:gd name="T25" fmla="*/ 144 h 443"/>
                  <a:gd name="T26" fmla="*/ 382 w 404"/>
                  <a:gd name="T27" fmla="*/ 169 h 443"/>
                  <a:gd name="T28" fmla="*/ 382 w 404"/>
                  <a:gd name="T29" fmla="*/ 202 h 443"/>
                  <a:gd name="T30" fmla="*/ 368 w 404"/>
                  <a:gd name="T31" fmla="*/ 209 h 443"/>
                  <a:gd name="T32" fmla="*/ 361 w 404"/>
                  <a:gd name="T33" fmla="*/ 249 h 443"/>
                  <a:gd name="T34" fmla="*/ 286 w 404"/>
                  <a:gd name="T35" fmla="*/ 328 h 443"/>
                  <a:gd name="T36" fmla="*/ 231 w 404"/>
                  <a:gd name="T37" fmla="*/ 387 h 443"/>
                  <a:gd name="T38" fmla="*/ 224 w 404"/>
                  <a:gd name="T39" fmla="*/ 407 h 443"/>
                  <a:gd name="T40" fmla="*/ 201 w 404"/>
                  <a:gd name="T41" fmla="*/ 419 h 443"/>
                  <a:gd name="T42" fmla="*/ 161 w 404"/>
                  <a:gd name="T43" fmla="*/ 443 h 443"/>
                  <a:gd name="T44" fmla="*/ 138 w 404"/>
                  <a:gd name="T45" fmla="*/ 438 h 443"/>
                  <a:gd name="T46" fmla="*/ 139 w 404"/>
                  <a:gd name="T47" fmla="*/ 413 h 443"/>
                  <a:gd name="T48" fmla="*/ 126 w 404"/>
                  <a:gd name="T49" fmla="*/ 407 h 443"/>
                  <a:gd name="T50" fmla="*/ 115 w 404"/>
                  <a:gd name="T51" fmla="*/ 403 h 443"/>
                  <a:gd name="T52" fmla="*/ 104 w 404"/>
                  <a:gd name="T53" fmla="*/ 398 h 443"/>
                  <a:gd name="T54" fmla="*/ 98 w 404"/>
                  <a:gd name="T55" fmla="*/ 390 h 443"/>
                  <a:gd name="T56" fmla="*/ 87 w 404"/>
                  <a:gd name="T57" fmla="*/ 395 h 443"/>
                  <a:gd name="T58" fmla="*/ 78 w 404"/>
                  <a:gd name="T59" fmla="*/ 393 h 443"/>
                  <a:gd name="T60" fmla="*/ 68 w 404"/>
                  <a:gd name="T61" fmla="*/ 390 h 443"/>
                  <a:gd name="T62" fmla="*/ 57 w 404"/>
                  <a:gd name="T63" fmla="*/ 383 h 443"/>
                  <a:gd name="T64" fmla="*/ 47 w 404"/>
                  <a:gd name="T65" fmla="*/ 376 h 443"/>
                  <a:gd name="T66" fmla="*/ 44 w 404"/>
                  <a:gd name="T67" fmla="*/ 368 h 443"/>
                  <a:gd name="T68" fmla="*/ 31 w 404"/>
                  <a:gd name="T69" fmla="*/ 364 h 443"/>
                  <a:gd name="T70" fmla="*/ 24 w 404"/>
                  <a:gd name="T71" fmla="*/ 355 h 443"/>
                  <a:gd name="T72" fmla="*/ 12 w 404"/>
                  <a:gd name="T73" fmla="*/ 351 h 443"/>
                  <a:gd name="T74" fmla="*/ 7 w 404"/>
                  <a:gd name="T75" fmla="*/ 341 h 443"/>
                  <a:gd name="T76" fmla="*/ 0 w 404"/>
                  <a:gd name="T77" fmla="*/ 329 h 443"/>
                  <a:gd name="T78" fmla="*/ 4 w 404"/>
                  <a:gd name="T79" fmla="*/ 311 h 443"/>
                  <a:gd name="T80" fmla="*/ 9 w 404"/>
                  <a:gd name="T81" fmla="*/ 294 h 443"/>
                  <a:gd name="T82" fmla="*/ 22 w 404"/>
                  <a:gd name="T83" fmla="*/ 284 h 443"/>
                  <a:gd name="T84" fmla="*/ 35 w 404"/>
                  <a:gd name="T85" fmla="*/ 270 h 443"/>
                  <a:gd name="T86" fmla="*/ 42 w 404"/>
                  <a:gd name="T87" fmla="*/ 257 h 443"/>
                  <a:gd name="T88" fmla="*/ 42 w 404"/>
                  <a:gd name="T89" fmla="*/ 239 h 443"/>
                  <a:gd name="T90" fmla="*/ 62 w 404"/>
                  <a:gd name="T91" fmla="*/ 225 h 443"/>
                  <a:gd name="T92" fmla="*/ 90 w 404"/>
                  <a:gd name="T93" fmla="*/ 210 h 443"/>
                  <a:gd name="T94" fmla="*/ 103 w 404"/>
                  <a:gd name="T95" fmla="*/ 196 h 443"/>
                  <a:gd name="T96" fmla="*/ 118 w 404"/>
                  <a:gd name="T97" fmla="*/ 181 h 443"/>
                  <a:gd name="T98" fmla="*/ 133 w 404"/>
                  <a:gd name="T99" fmla="*/ 166 h 443"/>
                  <a:gd name="T100" fmla="*/ 144 w 404"/>
                  <a:gd name="T101" fmla="*/ 155 h 443"/>
                  <a:gd name="T102" fmla="*/ 161 w 404"/>
                  <a:gd name="T103" fmla="*/ 146 h 443"/>
                  <a:gd name="T104" fmla="*/ 157 w 404"/>
                  <a:gd name="T105" fmla="*/ 134 h 443"/>
                  <a:gd name="T106" fmla="*/ 147 w 404"/>
                  <a:gd name="T107" fmla="*/ 121 h 443"/>
                  <a:gd name="T108" fmla="*/ 135 w 404"/>
                  <a:gd name="T109" fmla="*/ 111 h 443"/>
                  <a:gd name="T110" fmla="*/ 121 w 404"/>
                  <a:gd name="T111" fmla="*/ 93 h 443"/>
                  <a:gd name="T112" fmla="*/ 106 w 404"/>
                  <a:gd name="T113" fmla="*/ 68 h 443"/>
                  <a:gd name="T114" fmla="*/ 99 w 404"/>
                  <a:gd name="T115" fmla="*/ 53 h 443"/>
                  <a:gd name="T116" fmla="*/ 104 w 404"/>
                  <a:gd name="T117" fmla="*/ 42 h 443"/>
                  <a:gd name="T118" fmla="*/ 111 w 404"/>
                  <a:gd name="T119" fmla="*/ 34 h 4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04" h="443">
                    <a:moveTo>
                      <a:pt x="155" y="12"/>
                    </a:moveTo>
                    <a:lnTo>
                      <a:pt x="155" y="14"/>
                    </a:lnTo>
                    <a:lnTo>
                      <a:pt x="156" y="14"/>
                    </a:lnTo>
                    <a:lnTo>
                      <a:pt x="156" y="12"/>
                    </a:lnTo>
                    <a:lnTo>
                      <a:pt x="155" y="12"/>
                    </a:lnTo>
                    <a:lnTo>
                      <a:pt x="156" y="12"/>
                    </a:lnTo>
                    <a:lnTo>
                      <a:pt x="157" y="12"/>
                    </a:lnTo>
                    <a:lnTo>
                      <a:pt x="157" y="11"/>
                    </a:lnTo>
                    <a:lnTo>
                      <a:pt x="158" y="12"/>
                    </a:lnTo>
                    <a:lnTo>
                      <a:pt x="158" y="11"/>
                    </a:lnTo>
                    <a:lnTo>
                      <a:pt x="159" y="12"/>
                    </a:lnTo>
                    <a:lnTo>
                      <a:pt x="162" y="17"/>
                    </a:lnTo>
                    <a:lnTo>
                      <a:pt x="163" y="17"/>
                    </a:lnTo>
                    <a:lnTo>
                      <a:pt x="164" y="16"/>
                    </a:lnTo>
                    <a:lnTo>
                      <a:pt x="165" y="16"/>
                    </a:lnTo>
                    <a:lnTo>
                      <a:pt x="166" y="16"/>
                    </a:lnTo>
                    <a:lnTo>
                      <a:pt x="170" y="16"/>
                    </a:lnTo>
                    <a:lnTo>
                      <a:pt x="176" y="15"/>
                    </a:lnTo>
                    <a:lnTo>
                      <a:pt x="180" y="15"/>
                    </a:lnTo>
                    <a:lnTo>
                      <a:pt x="183" y="14"/>
                    </a:lnTo>
                    <a:lnTo>
                      <a:pt x="184" y="14"/>
                    </a:lnTo>
                    <a:lnTo>
                      <a:pt x="186" y="14"/>
                    </a:lnTo>
                    <a:lnTo>
                      <a:pt x="191" y="12"/>
                    </a:lnTo>
                    <a:lnTo>
                      <a:pt x="195" y="12"/>
                    </a:lnTo>
                    <a:lnTo>
                      <a:pt x="200" y="11"/>
                    </a:lnTo>
                    <a:lnTo>
                      <a:pt x="206" y="11"/>
                    </a:lnTo>
                    <a:lnTo>
                      <a:pt x="213" y="10"/>
                    </a:lnTo>
                    <a:lnTo>
                      <a:pt x="220" y="9"/>
                    </a:lnTo>
                    <a:lnTo>
                      <a:pt x="222" y="9"/>
                    </a:lnTo>
                    <a:lnTo>
                      <a:pt x="224" y="9"/>
                    </a:lnTo>
                    <a:lnTo>
                      <a:pt x="230" y="8"/>
                    </a:lnTo>
                    <a:lnTo>
                      <a:pt x="239" y="8"/>
                    </a:lnTo>
                    <a:lnTo>
                      <a:pt x="241" y="7"/>
                    </a:lnTo>
                    <a:lnTo>
                      <a:pt x="244" y="7"/>
                    </a:lnTo>
                    <a:lnTo>
                      <a:pt x="247" y="7"/>
                    </a:lnTo>
                    <a:lnTo>
                      <a:pt x="253" y="6"/>
                    </a:lnTo>
                    <a:lnTo>
                      <a:pt x="257" y="6"/>
                    </a:lnTo>
                    <a:lnTo>
                      <a:pt x="259" y="5"/>
                    </a:lnTo>
                    <a:lnTo>
                      <a:pt x="263" y="5"/>
                    </a:lnTo>
                    <a:lnTo>
                      <a:pt x="270" y="4"/>
                    </a:lnTo>
                    <a:lnTo>
                      <a:pt x="274" y="4"/>
                    </a:lnTo>
                    <a:lnTo>
                      <a:pt x="276" y="4"/>
                    </a:lnTo>
                    <a:lnTo>
                      <a:pt x="278" y="3"/>
                    </a:lnTo>
                    <a:lnTo>
                      <a:pt x="281" y="3"/>
                    </a:lnTo>
                    <a:lnTo>
                      <a:pt x="286" y="2"/>
                    </a:lnTo>
                    <a:lnTo>
                      <a:pt x="290" y="2"/>
                    </a:lnTo>
                    <a:lnTo>
                      <a:pt x="293" y="2"/>
                    </a:lnTo>
                    <a:lnTo>
                      <a:pt x="295" y="1"/>
                    </a:lnTo>
                    <a:lnTo>
                      <a:pt x="299" y="1"/>
                    </a:lnTo>
                    <a:lnTo>
                      <a:pt x="301" y="1"/>
                    </a:lnTo>
                    <a:lnTo>
                      <a:pt x="305" y="0"/>
                    </a:lnTo>
                    <a:lnTo>
                      <a:pt x="308" y="0"/>
                    </a:lnTo>
                    <a:lnTo>
                      <a:pt x="309" y="0"/>
                    </a:lnTo>
                    <a:lnTo>
                      <a:pt x="309" y="2"/>
                    </a:lnTo>
                    <a:lnTo>
                      <a:pt x="308" y="2"/>
                    </a:lnTo>
                    <a:lnTo>
                      <a:pt x="308" y="3"/>
                    </a:lnTo>
                    <a:lnTo>
                      <a:pt x="309" y="3"/>
                    </a:lnTo>
                    <a:lnTo>
                      <a:pt x="309" y="4"/>
                    </a:lnTo>
                    <a:lnTo>
                      <a:pt x="309" y="5"/>
                    </a:lnTo>
                    <a:lnTo>
                      <a:pt x="308" y="7"/>
                    </a:lnTo>
                    <a:lnTo>
                      <a:pt x="307" y="9"/>
                    </a:lnTo>
                    <a:lnTo>
                      <a:pt x="307" y="10"/>
                    </a:lnTo>
                    <a:lnTo>
                      <a:pt x="309" y="11"/>
                    </a:lnTo>
                    <a:lnTo>
                      <a:pt x="310" y="12"/>
                    </a:lnTo>
                    <a:lnTo>
                      <a:pt x="311" y="12"/>
                    </a:lnTo>
                    <a:lnTo>
                      <a:pt x="312" y="12"/>
                    </a:lnTo>
                    <a:lnTo>
                      <a:pt x="312" y="14"/>
                    </a:lnTo>
                    <a:lnTo>
                      <a:pt x="313" y="15"/>
                    </a:lnTo>
                    <a:lnTo>
                      <a:pt x="316" y="17"/>
                    </a:lnTo>
                    <a:lnTo>
                      <a:pt x="318" y="19"/>
                    </a:lnTo>
                    <a:lnTo>
                      <a:pt x="320" y="21"/>
                    </a:lnTo>
                    <a:lnTo>
                      <a:pt x="323" y="20"/>
                    </a:lnTo>
                    <a:lnTo>
                      <a:pt x="329" y="19"/>
                    </a:lnTo>
                    <a:lnTo>
                      <a:pt x="333" y="18"/>
                    </a:lnTo>
                    <a:lnTo>
                      <a:pt x="338" y="17"/>
                    </a:lnTo>
                    <a:lnTo>
                      <a:pt x="343" y="16"/>
                    </a:lnTo>
                    <a:lnTo>
                      <a:pt x="348" y="15"/>
                    </a:lnTo>
                    <a:lnTo>
                      <a:pt x="350" y="14"/>
                    </a:lnTo>
                    <a:lnTo>
                      <a:pt x="351" y="10"/>
                    </a:lnTo>
                    <a:lnTo>
                      <a:pt x="352" y="8"/>
                    </a:lnTo>
                    <a:lnTo>
                      <a:pt x="352" y="7"/>
                    </a:lnTo>
                    <a:lnTo>
                      <a:pt x="352" y="8"/>
                    </a:lnTo>
                    <a:lnTo>
                      <a:pt x="353" y="8"/>
                    </a:lnTo>
                    <a:lnTo>
                      <a:pt x="354" y="8"/>
                    </a:lnTo>
                    <a:lnTo>
                      <a:pt x="355" y="8"/>
                    </a:lnTo>
                    <a:lnTo>
                      <a:pt x="355" y="9"/>
                    </a:lnTo>
                    <a:lnTo>
                      <a:pt x="356" y="9"/>
                    </a:lnTo>
                    <a:lnTo>
                      <a:pt x="357" y="9"/>
                    </a:lnTo>
                    <a:lnTo>
                      <a:pt x="358" y="9"/>
                    </a:lnTo>
                    <a:lnTo>
                      <a:pt x="359" y="9"/>
                    </a:lnTo>
                    <a:lnTo>
                      <a:pt x="359" y="10"/>
                    </a:lnTo>
                    <a:lnTo>
                      <a:pt x="360" y="10"/>
                    </a:lnTo>
                    <a:lnTo>
                      <a:pt x="361" y="10"/>
                    </a:lnTo>
                    <a:lnTo>
                      <a:pt x="362" y="10"/>
                    </a:lnTo>
                    <a:lnTo>
                      <a:pt x="362" y="11"/>
                    </a:lnTo>
                    <a:lnTo>
                      <a:pt x="363" y="11"/>
                    </a:lnTo>
                    <a:lnTo>
                      <a:pt x="365" y="11"/>
                    </a:lnTo>
                    <a:lnTo>
                      <a:pt x="366" y="11"/>
                    </a:lnTo>
                    <a:lnTo>
                      <a:pt x="367" y="11"/>
                    </a:lnTo>
                    <a:lnTo>
                      <a:pt x="368" y="11"/>
                    </a:lnTo>
                    <a:lnTo>
                      <a:pt x="368" y="10"/>
                    </a:lnTo>
                    <a:lnTo>
                      <a:pt x="369" y="10"/>
                    </a:lnTo>
                    <a:lnTo>
                      <a:pt x="370" y="9"/>
                    </a:lnTo>
                    <a:lnTo>
                      <a:pt x="370" y="8"/>
                    </a:lnTo>
                    <a:lnTo>
                      <a:pt x="371" y="8"/>
                    </a:lnTo>
                    <a:lnTo>
                      <a:pt x="371" y="7"/>
                    </a:lnTo>
                    <a:lnTo>
                      <a:pt x="372" y="7"/>
                    </a:lnTo>
                    <a:lnTo>
                      <a:pt x="373" y="7"/>
                    </a:lnTo>
                    <a:lnTo>
                      <a:pt x="373" y="8"/>
                    </a:lnTo>
                    <a:lnTo>
                      <a:pt x="374" y="8"/>
                    </a:lnTo>
                    <a:lnTo>
                      <a:pt x="374" y="9"/>
                    </a:lnTo>
                    <a:lnTo>
                      <a:pt x="374" y="10"/>
                    </a:lnTo>
                    <a:lnTo>
                      <a:pt x="375" y="10"/>
                    </a:lnTo>
                    <a:lnTo>
                      <a:pt x="375" y="11"/>
                    </a:lnTo>
                    <a:lnTo>
                      <a:pt x="376" y="11"/>
                    </a:lnTo>
                    <a:lnTo>
                      <a:pt x="377" y="11"/>
                    </a:lnTo>
                    <a:lnTo>
                      <a:pt x="378" y="11"/>
                    </a:lnTo>
                    <a:lnTo>
                      <a:pt x="379" y="11"/>
                    </a:lnTo>
                    <a:lnTo>
                      <a:pt x="380" y="11"/>
                    </a:lnTo>
                    <a:lnTo>
                      <a:pt x="381" y="10"/>
                    </a:lnTo>
                    <a:lnTo>
                      <a:pt x="382" y="10"/>
                    </a:lnTo>
                    <a:lnTo>
                      <a:pt x="383" y="10"/>
                    </a:lnTo>
                    <a:lnTo>
                      <a:pt x="385" y="10"/>
                    </a:lnTo>
                    <a:lnTo>
                      <a:pt x="386" y="10"/>
                    </a:lnTo>
                    <a:lnTo>
                      <a:pt x="387" y="10"/>
                    </a:lnTo>
                    <a:lnTo>
                      <a:pt x="388" y="10"/>
                    </a:lnTo>
                    <a:lnTo>
                      <a:pt x="389" y="9"/>
                    </a:lnTo>
                    <a:lnTo>
                      <a:pt x="389" y="8"/>
                    </a:lnTo>
                    <a:lnTo>
                      <a:pt x="390" y="8"/>
                    </a:lnTo>
                    <a:lnTo>
                      <a:pt x="390" y="7"/>
                    </a:lnTo>
                    <a:lnTo>
                      <a:pt x="391" y="7"/>
                    </a:lnTo>
                    <a:lnTo>
                      <a:pt x="391" y="6"/>
                    </a:lnTo>
                    <a:lnTo>
                      <a:pt x="392" y="5"/>
                    </a:lnTo>
                    <a:lnTo>
                      <a:pt x="393" y="5"/>
                    </a:lnTo>
                    <a:lnTo>
                      <a:pt x="393" y="6"/>
                    </a:lnTo>
                    <a:lnTo>
                      <a:pt x="394" y="6"/>
                    </a:lnTo>
                    <a:lnTo>
                      <a:pt x="394" y="7"/>
                    </a:lnTo>
                    <a:lnTo>
                      <a:pt x="395" y="7"/>
                    </a:lnTo>
                    <a:lnTo>
                      <a:pt x="395" y="8"/>
                    </a:lnTo>
                    <a:lnTo>
                      <a:pt x="395" y="9"/>
                    </a:lnTo>
                    <a:lnTo>
                      <a:pt x="395" y="10"/>
                    </a:lnTo>
                    <a:lnTo>
                      <a:pt x="395" y="11"/>
                    </a:lnTo>
                    <a:lnTo>
                      <a:pt x="395" y="12"/>
                    </a:lnTo>
                    <a:lnTo>
                      <a:pt x="396" y="12"/>
                    </a:lnTo>
                    <a:lnTo>
                      <a:pt x="396" y="14"/>
                    </a:lnTo>
                    <a:lnTo>
                      <a:pt x="397" y="15"/>
                    </a:lnTo>
                    <a:lnTo>
                      <a:pt x="398" y="16"/>
                    </a:lnTo>
                    <a:lnTo>
                      <a:pt x="399" y="17"/>
                    </a:lnTo>
                    <a:lnTo>
                      <a:pt x="400" y="18"/>
                    </a:lnTo>
                    <a:lnTo>
                      <a:pt x="401" y="18"/>
                    </a:lnTo>
                    <a:lnTo>
                      <a:pt x="402" y="19"/>
                    </a:lnTo>
                    <a:lnTo>
                      <a:pt x="404" y="20"/>
                    </a:lnTo>
                    <a:lnTo>
                      <a:pt x="402" y="21"/>
                    </a:lnTo>
                    <a:lnTo>
                      <a:pt x="401" y="22"/>
                    </a:lnTo>
                    <a:lnTo>
                      <a:pt x="400" y="24"/>
                    </a:lnTo>
                    <a:lnTo>
                      <a:pt x="400" y="25"/>
                    </a:lnTo>
                    <a:lnTo>
                      <a:pt x="399" y="25"/>
                    </a:lnTo>
                    <a:lnTo>
                      <a:pt x="399" y="26"/>
                    </a:lnTo>
                    <a:lnTo>
                      <a:pt x="399" y="27"/>
                    </a:lnTo>
                    <a:lnTo>
                      <a:pt x="399" y="29"/>
                    </a:lnTo>
                    <a:lnTo>
                      <a:pt x="398" y="34"/>
                    </a:lnTo>
                    <a:lnTo>
                      <a:pt x="397" y="39"/>
                    </a:lnTo>
                    <a:lnTo>
                      <a:pt x="397" y="40"/>
                    </a:lnTo>
                    <a:lnTo>
                      <a:pt x="397" y="42"/>
                    </a:lnTo>
                    <a:lnTo>
                      <a:pt x="396" y="44"/>
                    </a:lnTo>
                    <a:lnTo>
                      <a:pt x="396" y="47"/>
                    </a:lnTo>
                    <a:lnTo>
                      <a:pt x="395" y="49"/>
                    </a:lnTo>
                    <a:lnTo>
                      <a:pt x="395" y="52"/>
                    </a:lnTo>
                    <a:lnTo>
                      <a:pt x="394" y="54"/>
                    </a:lnTo>
                    <a:lnTo>
                      <a:pt x="394" y="57"/>
                    </a:lnTo>
                    <a:lnTo>
                      <a:pt x="393" y="59"/>
                    </a:lnTo>
                    <a:lnTo>
                      <a:pt x="393" y="60"/>
                    </a:lnTo>
                    <a:lnTo>
                      <a:pt x="391" y="62"/>
                    </a:lnTo>
                    <a:lnTo>
                      <a:pt x="390" y="63"/>
                    </a:lnTo>
                    <a:lnTo>
                      <a:pt x="389" y="63"/>
                    </a:lnTo>
                    <a:lnTo>
                      <a:pt x="385" y="62"/>
                    </a:lnTo>
                    <a:lnTo>
                      <a:pt x="382" y="62"/>
                    </a:lnTo>
                    <a:lnTo>
                      <a:pt x="381" y="62"/>
                    </a:lnTo>
                    <a:lnTo>
                      <a:pt x="380" y="62"/>
                    </a:lnTo>
                    <a:lnTo>
                      <a:pt x="377" y="61"/>
                    </a:lnTo>
                    <a:lnTo>
                      <a:pt x="376" y="61"/>
                    </a:lnTo>
                    <a:lnTo>
                      <a:pt x="369" y="67"/>
                    </a:lnTo>
                    <a:lnTo>
                      <a:pt x="362" y="73"/>
                    </a:lnTo>
                    <a:lnTo>
                      <a:pt x="361" y="73"/>
                    </a:lnTo>
                    <a:lnTo>
                      <a:pt x="361" y="74"/>
                    </a:lnTo>
                    <a:lnTo>
                      <a:pt x="360" y="77"/>
                    </a:lnTo>
                    <a:lnTo>
                      <a:pt x="360" y="79"/>
                    </a:lnTo>
                    <a:lnTo>
                      <a:pt x="359" y="80"/>
                    </a:lnTo>
                    <a:lnTo>
                      <a:pt x="359" y="82"/>
                    </a:lnTo>
                    <a:lnTo>
                      <a:pt x="359" y="83"/>
                    </a:lnTo>
                    <a:lnTo>
                      <a:pt x="359" y="84"/>
                    </a:lnTo>
                    <a:lnTo>
                      <a:pt x="359" y="85"/>
                    </a:lnTo>
                    <a:lnTo>
                      <a:pt x="359" y="86"/>
                    </a:lnTo>
                    <a:lnTo>
                      <a:pt x="360" y="87"/>
                    </a:lnTo>
                    <a:lnTo>
                      <a:pt x="360" y="89"/>
                    </a:lnTo>
                    <a:lnTo>
                      <a:pt x="360" y="92"/>
                    </a:lnTo>
                    <a:lnTo>
                      <a:pt x="361" y="96"/>
                    </a:lnTo>
                    <a:lnTo>
                      <a:pt x="361" y="98"/>
                    </a:lnTo>
                    <a:lnTo>
                      <a:pt x="362" y="101"/>
                    </a:lnTo>
                    <a:lnTo>
                      <a:pt x="363" y="107"/>
                    </a:lnTo>
                    <a:lnTo>
                      <a:pt x="363" y="108"/>
                    </a:lnTo>
                    <a:lnTo>
                      <a:pt x="360" y="111"/>
                    </a:lnTo>
                    <a:lnTo>
                      <a:pt x="360" y="112"/>
                    </a:lnTo>
                    <a:lnTo>
                      <a:pt x="359" y="112"/>
                    </a:lnTo>
                    <a:lnTo>
                      <a:pt x="357" y="114"/>
                    </a:lnTo>
                    <a:lnTo>
                      <a:pt x="356" y="115"/>
                    </a:lnTo>
                    <a:lnTo>
                      <a:pt x="355" y="115"/>
                    </a:lnTo>
                    <a:lnTo>
                      <a:pt x="353" y="121"/>
                    </a:lnTo>
                    <a:lnTo>
                      <a:pt x="352" y="123"/>
                    </a:lnTo>
                    <a:lnTo>
                      <a:pt x="352" y="124"/>
                    </a:lnTo>
                    <a:lnTo>
                      <a:pt x="351" y="128"/>
                    </a:lnTo>
                    <a:lnTo>
                      <a:pt x="351" y="133"/>
                    </a:lnTo>
                    <a:lnTo>
                      <a:pt x="351" y="134"/>
                    </a:lnTo>
                    <a:lnTo>
                      <a:pt x="351" y="135"/>
                    </a:lnTo>
                    <a:lnTo>
                      <a:pt x="351" y="136"/>
                    </a:lnTo>
                    <a:lnTo>
                      <a:pt x="351" y="137"/>
                    </a:lnTo>
                    <a:lnTo>
                      <a:pt x="351" y="138"/>
                    </a:lnTo>
                    <a:lnTo>
                      <a:pt x="352" y="140"/>
                    </a:lnTo>
                    <a:lnTo>
                      <a:pt x="353" y="141"/>
                    </a:lnTo>
                    <a:lnTo>
                      <a:pt x="353" y="143"/>
                    </a:lnTo>
                    <a:lnTo>
                      <a:pt x="354" y="144"/>
                    </a:lnTo>
                    <a:lnTo>
                      <a:pt x="355" y="146"/>
                    </a:lnTo>
                    <a:lnTo>
                      <a:pt x="355" y="147"/>
                    </a:lnTo>
                    <a:lnTo>
                      <a:pt x="356" y="148"/>
                    </a:lnTo>
                    <a:lnTo>
                      <a:pt x="357" y="151"/>
                    </a:lnTo>
                    <a:lnTo>
                      <a:pt x="357" y="152"/>
                    </a:lnTo>
                    <a:lnTo>
                      <a:pt x="359" y="152"/>
                    </a:lnTo>
                    <a:lnTo>
                      <a:pt x="360" y="153"/>
                    </a:lnTo>
                    <a:lnTo>
                      <a:pt x="361" y="153"/>
                    </a:lnTo>
                    <a:lnTo>
                      <a:pt x="363" y="154"/>
                    </a:lnTo>
                    <a:lnTo>
                      <a:pt x="366" y="155"/>
                    </a:lnTo>
                    <a:lnTo>
                      <a:pt x="367" y="156"/>
                    </a:lnTo>
                    <a:lnTo>
                      <a:pt x="370" y="157"/>
                    </a:lnTo>
                    <a:lnTo>
                      <a:pt x="374" y="159"/>
                    </a:lnTo>
                    <a:lnTo>
                      <a:pt x="378" y="161"/>
                    </a:lnTo>
                    <a:lnTo>
                      <a:pt x="382" y="163"/>
                    </a:lnTo>
                    <a:lnTo>
                      <a:pt x="382" y="164"/>
                    </a:lnTo>
                    <a:lnTo>
                      <a:pt x="382" y="169"/>
                    </a:lnTo>
                    <a:lnTo>
                      <a:pt x="382" y="174"/>
                    </a:lnTo>
                    <a:lnTo>
                      <a:pt x="382" y="177"/>
                    </a:lnTo>
                    <a:lnTo>
                      <a:pt x="382" y="181"/>
                    </a:lnTo>
                    <a:lnTo>
                      <a:pt x="383" y="185"/>
                    </a:lnTo>
                    <a:lnTo>
                      <a:pt x="383" y="190"/>
                    </a:lnTo>
                    <a:lnTo>
                      <a:pt x="383" y="193"/>
                    </a:lnTo>
                    <a:lnTo>
                      <a:pt x="385" y="193"/>
                    </a:lnTo>
                    <a:lnTo>
                      <a:pt x="385" y="194"/>
                    </a:lnTo>
                    <a:lnTo>
                      <a:pt x="386" y="194"/>
                    </a:lnTo>
                    <a:lnTo>
                      <a:pt x="386" y="195"/>
                    </a:lnTo>
                    <a:lnTo>
                      <a:pt x="386" y="196"/>
                    </a:lnTo>
                    <a:lnTo>
                      <a:pt x="385" y="197"/>
                    </a:lnTo>
                    <a:lnTo>
                      <a:pt x="383" y="198"/>
                    </a:lnTo>
                    <a:lnTo>
                      <a:pt x="382" y="199"/>
                    </a:lnTo>
                    <a:lnTo>
                      <a:pt x="382" y="200"/>
                    </a:lnTo>
                    <a:lnTo>
                      <a:pt x="382" y="201"/>
                    </a:lnTo>
                    <a:lnTo>
                      <a:pt x="382" y="202"/>
                    </a:lnTo>
                    <a:lnTo>
                      <a:pt x="381" y="203"/>
                    </a:lnTo>
                    <a:lnTo>
                      <a:pt x="381" y="202"/>
                    </a:lnTo>
                    <a:lnTo>
                      <a:pt x="380" y="202"/>
                    </a:lnTo>
                    <a:lnTo>
                      <a:pt x="379" y="202"/>
                    </a:lnTo>
                    <a:lnTo>
                      <a:pt x="378" y="202"/>
                    </a:lnTo>
                    <a:lnTo>
                      <a:pt x="377" y="201"/>
                    </a:lnTo>
                    <a:lnTo>
                      <a:pt x="377" y="202"/>
                    </a:lnTo>
                    <a:lnTo>
                      <a:pt x="376" y="202"/>
                    </a:lnTo>
                    <a:lnTo>
                      <a:pt x="376" y="203"/>
                    </a:lnTo>
                    <a:lnTo>
                      <a:pt x="376" y="204"/>
                    </a:lnTo>
                    <a:lnTo>
                      <a:pt x="375" y="204"/>
                    </a:lnTo>
                    <a:lnTo>
                      <a:pt x="374" y="204"/>
                    </a:lnTo>
                    <a:lnTo>
                      <a:pt x="373" y="204"/>
                    </a:lnTo>
                    <a:lnTo>
                      <a:pt x="372" y="204"/>
                    </a:lnTo>
                    <a:lnTo>
                      <a:pt x="371" y="204"/>
                    </a:lnTo>
                    <a:lnTo>
                      <a:pt x="370" y="206"/>
                    </a:lnTo>
                    <a:lnTo>
                      <a:pt x="368" y="209"/>
                    </a:lnTo>
                    <a:lnTo>
                      <a:pt x="367" y="210"/>
                    </a:lnTo>
                    <a:lnTo>
                      <a:pt x="365" y="212"/>
                    </a:lnTo>
                    <a:lnTo>
                      <a:pt x="363" y="214"/>
                    </a:lnTo>
                    <a:lnTo>
                      <a:pt x="362" y="215"/>
                    </a:lnTo>
                    <a:lnTo>
                      <a:pt x="362" y="216"/>
                    </a:lnTo>
                    <a:lnTo>
                      <a:pt x="362" y="218"/>
                    </a:lnTo>
                    <a:lnTo>
                      <a:pt x="362" y="221"/>
                    </a:lnTo>
                    <a:lnTo>
                      <a:pt x="362" y="223"/>
                    </a:lnTo>
                    <a:lnTo>
                      <a:pt x="362" y="229"/>
                    </a:lnTo>
                    <a:lnTo>
                      <a:pt x="361" y="235"/>
                    </a:lnTo>
                    <a:lnTo>
                      <a:pt x="361" y="241"/>
                    </a:lnTo>
                    <a:lnTo>
                      <a:pt x="361" y="242"/>
                    </a:lnTo>
                    <a:lnTo>
                      <a:pt x="361" y="243"/>
                    </a:lnTo>
                    <a:lnTo>
                      <a:pt x="361" y="245"/>
                    </a:lnTo>
                    <a:lnTo>
                      <a:pt x="361" y="247"/>
                    </a:lnTo>
                    <a:lnTo>
                      <a:pt x="361" y="248"/>
                    </a:lnTo>
                    <a:lnTo>
                      <a:pt x="361" y="249"/>
                    </a:lnTo>
                    <a:lnTo>
                      <a:pt x="361" y="250"/>
                    </a:lnTo>
                    <a:lnTo>
                      <a:pt x="361" y="251"/>
                    </a:lnTo>
                    <a:lnTo>
                      <a:pt x="360" y="251"/>
                    </a:lnTo>
                    <a:lnTo>
                      <a:pt x="356" y="255"/>
                    </a:lnTo>
                    <a:lnTo>
                      <a:pt x="352" y="259"/>
                    </a:lnTo>
                    <a:lnTo>
                      <a:pt x="351" y="260"/>
                    </a:lnTo>
                    <a:lnTo>
                      <a:pt x="348" y="264"/>
                    </a:lnTo>
                    <a:lnTo>
                      <a:pt x="340" y="272"/>
                    </a:lnTo>
                    <a:lnTo>
                      <a:pt x="336" y="276"/>
                    </a:lnTo>
                    <a:lnTo>
                      <a:pt x="330" y="282"/>
                    </a:lnTo>
                    <a:lnTo>
                      <a:pt x="325" y="288"/>
                    </a:lnTo>
                    <a:lnTo>
                      <a:pt x="323" y="289"/>
                    </a:lnTo>
                    <a:lnTo>
                      <a:pt x="319" y="293"/>
                    </a:lnTo>
                    <a:lnTo>
                      <a:pt x="311" y="302"/>
                    </a:lnTo>
                    <a:lnTo>
                      <a:pt x="295" y="318"/>
                    </a:lnTo>
                    <a:lnTo>
                      <a:pt x="288" y="327"/>
                    </a:lnTo>
                    <a:lnTo>
                      <a:pt x="286" y="328"/>
                    </a:lnTo>
                    <a:lnTo>
                      <a:pt x="281" y="332"/>
                    </a:lnTo>
                    <a:lnTo>
                      <a:pt x="263" y="351"/>
                    </a:lnTo>
                    <a:lnTo>
                      <a:pt x="255" y="359"/>
                    </a:lnTo>
                    <a:lnTo>
                      <a:pt x="251" y="364"/>
                    </a:lnTo>
                    <a:lnTo>
                      <a:pt x="242" y="372"/>
                    </a:lnTo>
                    <a:lnTo>
                      <a:pt x="242" y="373"/>
                    </a:lnTo>
                    <a:lnTo>
                      <a:pt x="241" y="373"/>
                    </a:lnTo>
                    <a:lnTo>
                      <a:pt x="240" y="374"/>
                    </a:lnTo>
                    <a:lnTo>
                      <a:pt x="239" y="376"/>
                    </a:lnTo>
                    <a:lnTo>
                      <a:pt x="238" y="377"/>
                    </a:lnTo>
                    <a:lnTo>
                      <a:pt x="237" y="378"/>
                    </a:lnTo>
                    <a:lnTo>
                      <a:pt x="236" y="380"/>
                    </a:lnTo>
                    <a:lnTo>
                      <a:pt x="235" y="381"/>
                    </a:lnTo>
                    <a:lnTo>
                      <a:pt x="235" y="383"/>
                    </a:lnTo>
                    <a:lnTo>
                      <a:pt x="233" y="384"/>
                    </a:lnTo>
                    <a:lnTo>
                      <a:pt x="233" y="385"/>
                    </a:lnTo>
                    <a:lnTo>
                      <a:pt x="231" y="387"/>
                    </a:lnTo>
                    <a:lnTo>
                      <a:pt x="230" y="389"/>
                    </a:lnTo>
                    <a:lnTo>
                      <a:pt x="228" y="390"/>
                    </a:lnTo>
                    <a:lnTo>
                      <a:pt x="226" y="392"/>
                    </a:lnTo>
                    <a:lnTo>
                      <a:pt x="225" y="393"/>
                    </a:lnTo>
                    <a:lnTo>
                      <a:pt x="224" y="395"/>
                    </a:lnTo>
                    <a:lnTo>
                      <a:pt x="223" y="396"/>
                    </a:lnTo>
                    <a:lnTo>
                      <a:pt x="223" y="397"/>
                    </a:lnTo>
                    <a:lnTo>
                      <a:pt x="223" y="398"/>
                    </a:lnTo>
                    <a:lnTo>
                      <a:pt x="222" y="399"/>
                    </a:lnTo>
                    <a:lnTo>
                      <a:pt x="222" y="400"/>
                    </a:lnTo>
                    <a:lnTo>
                      <a:pt x="223" y="400"/>
                    </a:lnTo>
                    <a:lnTo>
                      <a:pt x="223" y="401"/>
                    </a:lnTo>
                    <a:lnTo>
                      <a:pt x="223" y="403"/>
                    </a:lnTo>
                    <a:lnTo>
                      <a:pt x="224" y="404"/>
                    </a:lnTo>
                    <a:lnTo>
                      <a:pt x="224" y="405"/>
                    </a:lnTo>
                    <a:lnTo>
                      <a:pt x="224" y="406"/>
                    </a:lnTo>
                    <a:lnTo>
                      <a:pt x="224" y="407"/>
                    </a:lnTo>
                    <a:lnTo>
                      <a:pt x="224" y="408"/>
                    </a:lnTo>
                    <a:lnTo>
                      <a:pt x="223" y="408"/>
                    </a:lnTo>
                    <a:lnTo>
                      <a:pt x="222" y="409"/>
                    </a:lnTo>
                    <a:lnTo>
                      <a:pt x="222" y="408"/>
                    </a:lnTo>
                    <a:lnTo>
                      <a:pt x="221" y="408"/>
                    </a:lnTo>
                    <a:lnTo>
                      <a:pt x="221" y="409"/>
                    </a:lnTo>
                    <a:lnTo>
                      <a:pt x="220" y="409"/>
                    </a:lnTo>
                    <a:lnTo>
                      <a:pt x="219" y="410"/>
                    </a:lnTo>
                    <a:lnTo>
                      <a:pt x="217" y="411"/>
                    </a:lnTo>
                    <a:lnTo>
                      <a:pt x="215" y="412"/>
                    </a:lnTo>
                    <a:lnTo>
                      <a:pt x="213" y="413"/>
                    </a:lnTo>
                    <a:lnTo>
                      <a:pt x="212" y="414"/>
                    </a:lnTo>
                    <a:lnTo>
                      <a:pt x="211" y="414"/>
                    </a:lnTo>
                    <a:lnTo>
                      <a:pt x="208" y="415"/>
                    </a:lnTo>
                    <a:lnTo>
                      <a:pt x="205" y="417"/>
                    </a:lnTo>
                    <a:lnTo>
                      <a:pt x="203" y="418"/>
                    </a:lnTo>
                    <a:lnTo>
                      <a:pt x="201" y="419"/>
                    </a:lnTo>
                    <a:lnTo>
                      <a:pt x="197" y="422"/>
                    </a:lnTo>
                    <a:lnTo>
                      <a:pt x="194" y="424"/>
                    </a:lnTo>
                    <a:lnTo>
                      <a:pt x="189" y="426"/>
                    </a:lnTo>
                    <a:lnTo>
                      <a:pt x="188" y="427"/>
                    </a:lnTo>
                    <a:lnTo>
                      <a:pt x="185" y="428"/>
                    </a:lnTo>
                    <a:lnTo>
                      <a:pt x="183" y="430"/>
                    </a:lnTo>
                    <a:lnTo>
                      <a:pt x="181" y="431"/>
                    </a:lnTo>
                    <a:lnTo>
                      <a:pt x="179" y="432"/>
                    </a:lnTo>
                    <a:lnTo>
                      <a:pt x="176" y="434"/>
                    </a:lnTo>
                    <a:lnTo>
                      <a:pt x="174" y="435"/>
                    </a:lnTo>
                    <a:lnTo>
                      <a:pt x="172" y="436"/>
                    </a:lnTo>
                    <a:lnTo>
                      <a:pt x="169" y="437"/>
                    </a:lnTo>
                    <a:lnTo>
                      <a:pt x="167" y="438"/>
                    </a:lnTo>
                    <a:lnTo>
                      <a:pt x="164" y="441"/>
                    </a:lnTo>
                    <a:lnTo>
                      <a:pt x="163" y="441"/>
                    </a:lnTo>
                    <a:lnTo>
                      <a:pt x="161" y="442"/>
                    </a:lnTo>
                    <a:lnTo>
                      <a:pt x="161" y="443"/>
                    </a:lnTo>
                    <a:lnTo>
                      <a:pt x="160" y="443"/>
                    </a:lnTo>
                    <a:lnTo>
                      <a:pt x="160" y="442"/>
                    </a:lnTo>
                    <a:lnTo>
                      <a:pt x="159" y="442"/>
                    </a:lnTo>
                    <a:lnTo>
                      <a:pt x="158" y="442"/>
                    </a:lnTo>
                    <a:lnTo>
                      <a:pt x="158" y="441"/>
                    </a:lnTo>
                    <a:lnTo>
                      <a:pt x="157" y="441"/>
                    </a:lnTo>
                    <a:lnTo>
                      <a:pt x="155" y="441"/>
                    </a:lnTo>
                    <a:lnTo>
                      <a:pt x="154" y="441"/>
                    </a:lnTo>
                    <a:lnTo>
                      <a:pt x="151" y="441"/>
                    </a:lnTo>
                    <a:lnTo>
                      <a:pt x="149" y="441"/>
                    </a:lnTo>
                    <a:lnTo>
                      <a:pt x="146" y="441"/>
                    </a:lnTo>
                    <a:lnTo>
                      <a:pt x="144" y="441"/>
                    </a:lnTo>
                    <a:lnTo>
                      <a:pt x="143" y="439"/>
                    </a:lnTo>
                    <a:lnTo>
                      <a:pt x="141" y="439"/>
                    </a:lnTo>
                    <a:lnTo>
                      <a:pt x="139" y="439"/>
                    </a:lnTo>
                    <a:lnTo>
                      <a:pt x="138" y="439"/>
                    </a:lnTo>
                    <a:lnTo>
                      <a:pt x="138" y="438"/>
                    </a:lnTo>
                    <a:lnTo>
                      <a:pt x="139" y="437"/>
                    </a:lnTo>
                    <a:lnTo>
                      <a:pt x="139" y="435"/>
                    </a:lnTo>
                    <a:lnTo>
                      <a:pt x="139" y="434"/>
                    </a:lnTo>
                    <a:lnTo>
                      <a:pt x="139" y="432"/>
                    </a:lnTo>
                    <a:lnTo>
                      <a:pt x="139" y="430"/>
                    </a:lnTo>
                    <a:lnTo>
                      <a:pt x="139" y="428"/>
                    </a:lnTo>
                    <a:lnTo>
                      <a:pt x="140" y="426"/>
                    </a:lnTo>
                    <a:lnTo>
                      <a:pt x="140" y="424"/>
                    </a:lnTo>
                    <a:lnTo>
                      <a:pt x="140" y="422"/>
                    </a:lnTo>
                    <a:lnTo>
                      <a:pt x="140" y="419"/>
                    </a:lnTo>
                    <a:lnTo>
                      <a:pt x="140" y="418"/>
                    </a:lnTo>
                    <a:lnTo>
                      <a:pt x="140" y="417"/>
                    </a:lnTo>
                    <a:lnTo>
                      <a:pt x="140" y="416"/>
                    </a:lnTo>
                    <a:lnTo>
                      <a:pt x="140" y="415"/>
                    </a:lnTo>
                    <a:lnTo>
                      <a:pt x="140" y="414"/>
                    </a:lnTo>
                    <a:lnTo>
                      <a:pt x="139" y="414"/>
                    </a:lnTo>
                    <a:lnTo>
                      <a:pt x="139" y="413"/>
                    </a:lnTo>
                    <a:lnTo>
                      <a:pt x="138" y="413"/>
                    </a:lnTo>
                    <a:lnTo>
                      <a:pt x="137" y="413"/>
                    </a:lnTo>
                    <a:lnTo>
                      <a:pt x="136" y="413"/>
                    </a:lnTo>
                    <a:lnTo>
                      <a:pt x="136" y="412"/>
                    </a:lnTo>
                    <a:lnTo>
                      <a:pt x="135" y="412"/>
                    </a:lnTo>
                    <a:lnTo>
                      <a:pt x="135" y="411"/>
                    </a:lnTo>
                    <a:lnTo>
                      <a:pt x="134" y="411"/>
                    </a:lnTo>
                    <a:lnTo>
                      <a:pt x="134" y="410"/>
                    </a:lnTo>
                    <a:lnTo>
                      <a:pt x="133" y="410"/>
                    </a:lnTo>
                    <a:lnTo>
                      <a:pt x="131" y="410"/>
                    </a:lnTo>
                    <a:lnTo>
                      <a:pt x="131" y="409"/>
                    </a:lnTo>
                    <a:lnTo>
                      <a:pt x="130" y="409"/>
                    </a:lnTo>
                    <a:lnTo>
                      <a:pt x="129" y="409"/>
                    </a:lnTo>
                    <a:lnTo>
                      <a:pt x="128" y="409"/>
                    </a:lnTo>
                    <a:lnTo>
                      <a:pt x="127" y="408"/>
                    </a:lnTo>
                    <a:lnTo>
                      <a:pt x="126" y="408"/>
                    </a:lnTo>
                    <a:lnTo>
                      <a:pt x="126" y="407"/>
                    </a:lnTo>
                    <a:lnTo>
                      <a:pt x="125" y="407"/>
                    </a:lnTo>
                    <a:lnTo>
                      <a:pt x="125" y="406"/>
                    </a:lnTo>
                    <a:lnTo>
                      <a:pt x="124" y="407"/>
                    </a:lnTo>
                    <a:lnTo>
                      <a:pt x="123" y="407"/>
                    </a:lnTo>
                    <a:lnTo>
                      <a:pt x="122" y="407"/>
                    </a:lnTo>
                    <a:lnTo>
                      <a:pt x="122" y="408"/>
                    </a:lnTo>
                    <a:lnTo>
                      <a:pt x="121" y="408"/>
                    </a:lnTo>
                    <a:lnTo>
                      <a:pt x="121" y="407"/>
                    </a:lnTo>
                    <a:lnTo>
                      <a:pt x="120" y="407"/>
                    </a:lnTo>
                    <a:lnTo>
                      <a:pt x="120" y="406"/>
                    </a:lnTo>
                    <a:lnTo>
                      <a:pt x="119" y="406"/>
                    </a:lnTo>
                    <a:lnTo>
                      <a:pt x="118" y="406"/>
                    </a:lnTo>
                    <a:lnTo>
                      <a:pt x="117" y="406"/>
                    </a:lnTo>
                    <a:lnTo>
                      <a:pt x="117" y="405"/>
                    </a:lnTo>
                    <a:lnTo>
                      <a:pt x="116" y="405"/>
                    </a:lnTo>
                    <a:lnTo>
                      <a:pt x="115" y="404"/>
                    </a:lnTo>
                    <a:lnTo>
                      <a:pt x="115" y="403"/>
                    </a:lnTo>
                    <a:lnTo>
                      <a:pt x="114" y="403"/>
                    </a:lnTo>
                    <a:lnTo>
                      <a:pt x="114" y="404"/>
                    </a:lnTo>
                    <a:lnTo>
                      <a:pt x="112" y="404"/>
                    </a:lnTo>
                    <a:lnTo>
                      <a:pt x="112" y="403"/>
                    </a:lnTo>
                    <a:lnTo>
                      <a:pt x="112" y="401"/>
                    </a:lnTo>
                    <a:lnTo>
                      <a:pt x="111" y="400"/>
                    </a:lnTo>
                    <a:lnTo>
                      <a:pt x="111" y="399"/>
                    </a:lnTo>
                    <a:lnTo>
                      <a:pt x="110" y="399"/>
                    </a:lnTo>
                    <a:lnTo>
                      <a:pt x="110" y="398"/>
                    </a:lnTo>
                    <a:lnTo>
                      <a:pt x="109" y="398"/>
                    </a:lnTo>
                    <a:lnTo>
                      <a:pt x="108" y="398"/>
                    </a:lnTo>
                    <a:lnTo>
                      <a:pt x="108" y="399"/>
                    </a:lnTo>
                    <a:lnTo>
                      <a:pt x="107" y="399"/>
                    </a:lnTo>
                    <a:lnTo>
                      <a:pt x="106" y="399"/>
                    </a:lnTo>
                    <a:lnTo>
                      <a:pt x="106" y="398"/>
                    </a:lnTo>
                    <a:lnTo>
                      <a:pt x="105" y="398"/>
                    </a:lnTo>
                    <a:lnTo>
                      <a:pt x="104" y="398"/>
                    </a:lnTo>
                    <a:lnTo>
                      <a:pt x="103" y="398"/>
                    </a:lnTo>
                    <a:lnTo>
                      <a:pt x="103" y="399"/>
                    </a:lnTo>
                    <a:lnTo>
                      <a:pt x="102" y="399"/>
                    </a:lnTo>
                    <a:lnTo>
                      <a:pt x="102" y="398"/>
                    </a:lnTo>
                    <a:lnTo>
                      <a:pt x="102" y="397"/>
                    </a:lnTo>
                    <a:lnTo>
                      <a:pt x="102" y="396"/>
                    </a:lnTo>
                    <a:lnTo>
                      <a:pt x="103" y="396"/>
                    </a:lnTo>
                    <a:lnTo>
                      <a:pt x="103" y="395"/>
                    </a:lnTo>
                    <a:lnTo>
                      <a:pt x="103" y="394"/>
                    </a:lnTo>
                    <a:lnTo>
                      <a:pt x="102" y="394"/>
                    </a:lnTo>
                    <a:lnTo>
                      <a:pt x="101" y="394"/>
                    </a:lnTo>
                    <a:lnTo>
                      <a:pt x="101" y="393"/>
                    </a:lnTo>
                    <a:lnTo>
                      <a:pt x="100" y="392"/>
                    </a:lnTo>
                    <a:lnTo>
                      <a:pt x="100" y="391"/>
                    </a:lnTo>
                    <a:lnTo>
                      <a:pt x="99" y="391"/>
                    </a:lnTo>
                    <a:lnTo>
                      <a:pt x="98" y="391"/>
                    </a:lnTo>
                    <a:lnTo>
                      <a:pt x="98" y="390"/>
                    </a:lnTo>
                    <a:lnTo>
                      <a:pt x="97" y="390"/>
                    </a:lnTo>
                    <a:lnTo>
                      <a:pt x="97" y="389"/>
                    </a:lnTo>
                    <a:lnTo>
                      <a:pt x="96" y="389"/>
                    </a:lnTo>
                    <a:lnTo>
                      <a:pt x="95" y="390"/>
                    </a:lnTo>
                    <a:lnTo>
                      <a:pt x="93" y="390"/>
                    </a:lnTo>
                    <a:lnTo>
                      <a:pt x="92" y="390"/>
                    </a:lnTo>
                    <a:lnTo>
                      <a:pt x="93" y="391"/>
                    </a:lnTo>
                    <a:lnTo>
                      <a:pt x="92" y="391"/>
                    </a:lnTo>
                    <a:lnTo>
                      <a:pt x="91" y="391"/>
                    </a:lnTo>
                    <a:lnTo>
                      <a:pt x="90" y="391"/>
                    </a:lnTo>
                    <a:lnTo>
                      <a:pt x="91" y="392"/>
                    </a:lnTo>
                    <a:lnTo>
                      <a:pt x="90" y="393"/>
                    </a:lnTo>
                    <a:lnTo>
                      <a:pt x="89" y="393"/>
                    </a:lnTo>
                    <a:lnTo>
                      <a:pt x="89" y="394"/>
                    </a:lnTo>
                    <a:lnTo>
                      <a:pt x="89" y="395"/>
                    </a:lnTo>
                    <a:lnTo>
                      <a:pt x="88" y="395"/>
                    </a:lnTo>
                    <a:lnTo>
                      <a:pt x="87" y="395"/>
                    </a:lnTo>
                    <a:lnTo>
                      <a:pt x="87" y="396"/>
                    </a:lnTo>
                    <a:lnTo>
                      <a:pt x="86" y="396"/>
                    </a:lnTo>
                    <a:lnTo>
                      <a:pt x="85" y="396"/>
                    </a:lnTo>
                    <a:lnTo>
                      <a:pt x="85" y="395"/>
                    </a:lnTo>
                    <a:lnTo>
                      <a:pt x="85" y="394"/>
                    </a:lnTo>
                    <a:lnTo>
                      <a:pt x="84" y="394"/>
                    </a:lnTo>
                    <a:lnTo>
                      <a:pt x="84" y="393"/>
                    </a:lnTo>
                    <a:lnTo>
                      <a:pt x="83" y="393"/>
                    </a:lnTo>
                    <a:lnTo>
                      <a:pt x="83" y="392"/>
                    </a:lnTo>
                    <a:lnTo>
                      <a:pt x="82" y="392"/>
                    </a:lnTo>
                    <a:lnTo>
                      <a:pt x="81" y="392"/>
                    </a:lnTo>
                    <a:lnTo>
                      <a:pt x="81" y="391"/>
                    </a:lnTo>
                    <a:lnTo>
                      <a:pt x="81" y="392"/>
                    </a:lnTo>
                    <a:lnTo>
                      <a:pt x="80" y="392"/>
                    </a:lnTo>
                    <a:lnTo>
                      <a:pt x="80" y="393"/>
                    </a:lnTo>
                    <a:lnTo>
                      <a:pt x="79" y="393"/>
                    </a:lnTo>
                    <a:lnTo>
                      <a:pt x="78" y="393"/>
                    </a:lnTo>
                    <a:lnTo>
                      <a:pt x="77" y="393"/>
                    </a:lnTo>
                    <a:lnTo>
                      <a:pt x="76" y="393"/>
                    </a:lnTo>
                    <a:lnTo>
                      <a:pt x="75" y="393"/>
                    </a:lnTo>
                    <a:lnTo>
                      <a:pt x="75" y="394"/>
                    </a:lnTo>
                    <a:lnTo>
                      <a:pt x="73" y="393"/>
                    </a:lnTo>
                    <a:lnTo>
                      <a:pt x="72" y="393"/>
                    </a:lnTo>
                    <a:lnTo>
                      <a:pt x="71" y="393"/>
                    </a:lnTo>
                    <a:lnTo>
                      <a:pt x="71" y="392"/>
                    </a:lnTo>
                    <a:lnTo>
                      <a:pt x="70" y="392"/>
                    </a:lnTo>
                    <a:lnTo>
                      <a:pt x="70" y="391"/>
                    </a:lnTo>
                    <a:lnTo>
                      <a:pt x="69" y="391"/>
                    </a:lnTo>
                    <a:lnTo>
                      <a:pt x="69" y="392"/>
                    </a:lnTo>
                    <a:lnTo>
                      <a:pt x="70" y="392"/>
                    </a:lnTo>
                    <a:lnTo>
                      <a:pt x="69" y="392"/>
                    </a:lnTo>
                    <a:lnTo>
                      <a:pt x="68" y="392"/>
                    </a:lnTo>
                    <a:lnTo>
                      <a:pt x="68" y="391"/>
                    </a:lnTo>
                    <a:lnTo>
                      <a:pt x="68" y="390"/>
                    </a:lnTo>
                    <a:lnTo>
                      <a:pt x="67" y="389"/>
                    </a:lnTo>
                    <a:lnTo>
                      <a:pt x="68" y="389"/>
                    </a:lnTo>
                    <a:lnTo>
                      <a:pt x="67" y="388"/>
                    </a:lnTo>
                    <a:lnTo>
                      <a:pt x="67" y="387"/>
                    </a:lnTo>
                    <a:lnTo>
                      <a:pt x="66" y="387"/>
                    </a:lnTo>
                    <a:lnTo>
                      <a:pt x="65" y="387"/>
                    </a:lnTo>
                    <a:lnTo>
                      <a:pt x="64" y="387"/>
                    </a:lnTo>
                    <a:lnTo>
                      <a:pt x="64" y="386"/>
                    </a:lnTo>
                    <a:lnTo>
                      <a:pt x="63" y="386"/>
                    </a:lnTo>
                    <a:lnTo>
                      <a:pt x="62" y="386"/>
                    </a:lnTo>
                    <a:lnTo>
                      <a:pt x="61" y="385"/>
                    </a:lnTo>
                    <a:lnTo>
                      <a:pt x="61" y="384"/>
                    </a:lnTo>
                    <a:lnTo>
                      <a:pt x="60" y="384"/>
                    </a:lnTo>
                    <a:lnTo>
                      <a:pt x="60" y="383"/>
                    </a:lnTo>
                    <a:lnTo>
                      <a:pt x="59" y="383"/>
                    </a:lnTo>
                    <a:lnTo>
                      <a:pt x="58" y="383"/>
                    </a:lnTo>
                    <a:lnTo>
                      <a:pt x="57" y="383"/>
                    </a:lnTo>
                    <a:lnTo>
                      <a:pt x="57" y="381"/>
                    </a:lnTo>
                    <a:lnTo>
                      <a:pt x="56" y="381"/>
                    </a:lnTo>
                    <a:lnTo>
                      <a:pt x="54" y="380"/>
                    </a:lnTo>
                    <a:lnTo>
                      <a:pt x="53" y="381"/>
                    </a:lnTo>
                    <a:lnTo>
                      <a:pt x="53" y="380"/>
                    </a:lnTo>
                    <a:lnTo>
                      <a:pt x="53" y="379"/>
                    </a:lnTo>
                    <a:lnTo>
                      <a:pt x="52" y="379"/>
                    </a:lnTo>
                    <a:lnTo>
                      <a:pt x="52" y="378"/>
                    </a:lnTo>
                    <a:lnTo>
                      <a:pt x="51" y="378"/>
                    </a:lnTo>
                    <a:lnTo>
                      <a:pt x="52" y="378"/>
                    </a:lnTo>
                    <a:lnTo>
                      <a:pt x="52" y="377"/>
                    </a:lnTo>
                    <a:lnTo>
                      <a:pt x="51" y="377"/>
                    </a:lnTo>
                    <a:lnTo>
                      <a:pt x="50" y="377"/>
                    </a:lnTo>
                    <a:lnTo>
                      <a:pt x="49" y="377"/>
                    </a:lnTo>
                    <a:lnTo>
                      <a:pt x="48" y="377"/>
                    </a:lnTo>
                    <a:lnTo>
                      <a:pt x="47" y="377"/>
                    </a:lnTo>
                    <a:lnTo>
                      <a:pt x="47" y="376"/>
                    </a:lnTo>
                    <a:lnTo>
                      <a:pt x="47" y="375"/>
                    </a:lnTo>
                    <a:lnTo>
                      <a:pt x="46" y="375"/>
                    </a:lnTo>
                    <a:lnTo>
                      <a:pt x="45" y="375"/>
                    </a:lnTo>
                    <a:lnTo>
                      <a:pt x="45" y="374"/>
                    </a:lnTo>
                    <a:lnTo>
                      <a:pt x="45" y="373"/>
                    </a:lnTo>
                    <a:lnTo>
                      <a:pt x="45" y="374"/>
                    </a:lnTo>
                    <a:lnTo>
                      <a:pt x="44" y="374"/>
                    </a:lnTo>
                    <a:lnTo>
                      <a:pt x="44" y="373"/>
                    </a:lnTo>
                    <a:lnTo>
                      <a:pt x="44" y="372"/>
                    </a:lnTo>
                    <a:lnTo>
                      <a:pt x="44" y="371"/>
                    </a:lnTo>
                    <a:lnTo>
                      <a:pt x="43" y="371"/>
                    </a:lnTo>
                    <a:lnTo>
                      <a:pt x="44" y="371"/>
                    </a:lnTo>
                    <a:lnTo>
                      <a:pt x="44" y="370"/>
                    </a:lnTo>
                    <a:lnTo>
                      <a:pt x="43" y="370"/>
                    </a:lnTo>
                    <a:lnTo>
                      <a:pt x="43" y="369"/>
                    </a:lnTo>
                    <a:lnTo>
                      <a:pt x="44" y="369"/>
                    </a:lnTo>
                    <a:lnTo>
                      <a:pt x="44" y="368"/>
                    </a:lnTo>
                    <a:lnTo>
                      <a:pt x="43" y="368"/>
                    </a:lnTo>
                    <a:lnTo>
                      <a:pt x="43" y="367"/>
                    </a:lnTo>
                    <a:lnTo>
                      <a:pt x="42" y="367"/>
                    </a:lnTo>
                    <a:lnTo>
                      <a:pt x="42" y="366"/>
                    </a:lnTo>
                    <a:lnTo>
                      <a:pt x="41" y="366"/>
                    </a:lnTo>
                    <a:lnTo>
                      <a:pt x="40" y="366"/>
                    </a:lnTo>
                    <a:lnTo>
                      <a:pt x="39" y="366"/>
                    </a:lnTo>
                    <a:lnTo>
                      <a:pt x="39" y="365"/>
                    </a:lnTo>
                    <a:lnTo>
                      <a:pt x="38" y="364"/>
                    </a:lnTo>
                    <a:lnTo>
                      <a:pt x="37" y="364"/>
                    </a:lnTo>
                    <a:lnTo>
                      <a:pt x="35" y="364"/>
                    </a:lnTo>
                    <a:lnTo>
                      <a:pt x="34" y="364"/>
                    </a:lnTo>
                    <a:lnTo>
                      <a:pt x="34" y="362"/>
                    </a:lnTo>
                    <a:lnTo>
                      <a:pt x="33" y="362"/>
                    </a:lnTo>
                    <a:lnTo>
                      <a:pt x="32" y="362"/>
                    </a:lnTo>
                    <a:lnTo>
                      <a:pt x="32" y="364"/>
                    </a:lnTo>
                    <a:lnTo>
                      <a:pt x="31" y="364"/>
                    </a:lnTo>
                    <a:lnTo>
                      <a:pt x="30" y="364"/>
                    </a:lnTo>
                    <a:lnTo>
                      <a:pt x="29" y="364"/>
                    </a:lnTo>
                    <a:lnTo>
                      <a:pt x="28" y="364"/>
                    </a:lnTo>
                    <a:lnTo>
                      <a:pt x="28" y="362"/>
                    </a:lnTo>
                    <a:lnTo>
                      <a:pt x="28" y="361"/>
                    </a:lnTo>
                    <a:lnTo>
                      <a:pt x="27" y="361"/>
                    </a:lnTo>
                    <a:lnTo>
                      <a:pt x="28" y="361"/>
                    </a:lnTo>
                    <a:lnTo>
                      <a:pt x="27" y="360"/>
                    </a:lnTo>
                    <a:lnTo>
                      <a:pt x="26" y="359"/>
                    </a:lnTo>
                    <a:lnTo>
                      <a:pt x="25" y="358"/>
                    </a:lnTo>
                    <a:lnTo>
                      <a:pt x="26" y="358"/>
                    </a:lnTo>
                    <a:lnTo>
                      <a:pt x="26" y="357"/>
                    </a:lnTo>
                    <a:lnTo>
                      <a:pt x="26" y="356"/>
                    </a:lnTo>
                    <a:lnTo>
                      <a:pt x="25" y="356"/>
                    </a:lnTo>
                    <a:lnTo>
                      <a:pt x="26" y="356"/>
                    </a:lnTo>
                    <a:lnTo>
                      <a:pt x="25" y="355"/>
                    </a:lnTo>
                    <a:lnTo>
                      <a:pt x="24" y="355"/>
                    </a:lnTo>
                    <a:lnTo>
                      <a:pt x="23" y="355"/>
                    </a:lnTo>
                    <a:lnTo>
                      <a:pt x="23" y="356"/>
                    </a:lnTo>
                    <a:lnTo>
                      <a:pt x="22" y="356"/>
                    </a:lnTo>
                    <a:lnTo>
                      <a:pt x="22" y="355"/>
                    </a:lnTo>
                    <a:lnTo>
                      <a:pt x="21" y="355"/>
                    </a:lnTo>
                    <a:lnTo>
                      <a:pt x="20" y="354"/>
                    </a:lnTo>
                    <a:lnTo>
                      <a:pt x="19" y="353"/>
                    </a:lnTo>
                    <a:lnTo>
                      <a:pt x="19" y="354"/>
                    </a:lnTo>
                    <a:lnTo>
                      <a:pt x="18" y="354"/>
                    </a:lnTo>
                    <a:lnTo>
                      <a:pt x="18" y="353"/>
                    </a:lnTo>
                    <a:lnTo>
                      <a:pt x="17" y="353"/>
                    </a:lnTo>
                    <a:lnTo>
                      <a:pt x="17" y="352"/>
                    </a:lnTo>
                    <a:lnTo>
                      <a:pt x="15" y="352"/>
                    </a:lnTo>
                    <a:lnTo>
                      <a:pt x="14" y="352"/>
                    </a:lnTo>
                    <a:lnTo>
                      <a:pt x="14" y="351"/>
                    </a:lnTo>
                    <a:lnTo>
                      <a:pt x="13" y="351"/>
                    </a:lnTo>
                    <a:lnTo>
                      <a:pt x="12" y="351"/>
                    </a:lnTo>
                    <a:lnTo>
                      <a:pt x="11" y="351"/>
                    </a:lnTo>
                    <a:lnTo>
                      <a:pt x="10" y="352"/>
                    </a:lnTo>
                    <a:lnTo>
                      <a:pt x="9" y="352"/>
                    </a:lnTo>
                    <a:lnTo>
                      <a:pt x="8" y="352"/>
                    </a:lnTo>
                    <a:lnTo>
                      <a:pt x="7" y="351"/>
                    </a:lnTo>
                    <a:lnTo>
                      <a:pt x="7" y="350"/>
                    </a:lnTo>
                    <a:lnTo>
                      <a:pt x="7" y="349"/>
                    </a:lnTo>
                    <a:lnTo>
                      <a:pt x="7" y="348"/>
                    </a:lnTo>
                    <a:lnTo>
                      <a:pt x="7" y="347"/>
                    </a:lnTo>
                    <a:lnTo>
                      <a:pt x="6" y="347"/>
                    </a:lnTo>
                    <a:lnTo>
                      <a:pt x="6" y="346"/>
                    </a:lnTo>
                    <a:lnTo>
                      <a:pt x="6" y="347"/>
                    </a:lnTo>
                    <a:lnTo>
                      <a:pt x="6" y="346"/>
                    </a:lnTo>
                    <a:lnTo>
                      <a:pt x="6" y="345"/>
                    </a:lnTo>
                    <a:lnTo>
                      <a:pt x="6" y="344"/>
                    </a:lnTo>
                    <a:lnTo>
                      <a:pt x="7" y="342"/>
                    </a:lnTo>
                    <a:lnTo>
                      <a:pt x="7" y="341"/>
                    </a:lnTo>
                    <a:lnTo>
                      <a:pt x="7" y="340"/>
                    </a:lnTo>
                    <a:lnTo>
                      <a:pt x="7" y="339"/>
                    </a:lnTo>
                    <a:lnTo>
                      <a:pt x="6" y="339"/>
                    </a:lnTo>
                    <a:lnTo>
                      <a:pt x="6" y="338"/>
                    </a:lnTo>
                    <a:lnTo>
                      <a:pt x="5" y="338"/>
                    </a:lnTo>
                    <a:lnTo>
                      <a:pt x="5" y="337"/>
                    </a:lnTo>
                    <a:lnTo>
                      <a:pt x="4" y="337"/>
                    </a:lnTo>
                    <a:lnTo>
                      <a:pt x="4" y="336"/>
                    </a:lnTo>
                    <a:lnTo>
                      <a:pt x="3" y="336"/>
                    </a:lnTo>
                    <a:lnTo>
                      <a:pt x="2" y="336"/>
                    </a:lnTo>
                    <a:lnTo>
                      <a:pt x="2" y="335"/>
                    </a:lnTo>
                    <a:lnTo>
                      <a:pt x="1" y="334"/>
                    </a:lnTo>
                    <a:lnTo>
                      <a:pt x="0" y="333"/>
                    </a:lnTo>
                    <a:lnTo>
                      <a:pt x="0" y="332"/>
                    </a:lnTo>
                    <a:lnTo>
                      <a:pt x="0" y="331"/>
                    </a:lnTo>
                    <a:lnTo>
                      <a:pt x="0" y="330"/>
                    </a:lnTo>
                    <a:lnTo>
                      <a:pt x="0" y="329"/>
                    </a:lnTo>
                    <a:lnTo>
                      <a:pt x="0" y="328"/>
                    </a:lnTo>
                    <a:lnTo>
                      <a:pt x="0" y="327"/>
                    </a:lnTo>
                    <a:lnTo>
                      <a:pt x="0" y="326"/>
                    </a:lnTo>
                    <a:lnTo>
                      <a:pt x="1" y="325"/>
                    </a:lnTo>
                    <a:lnTo>
                      <a:pt x="1" y="323"/>
                    </a:lnTo>
                    <a:lnTo>
                      <a:pt x="1" y="322"/>
                    </a:lnTo>
                    <a:lnTo>
                      <a:pt x="2" y="321"/>
                    </a:lnTo>
                    <a:lnTo>
                      <a:pt x="2" y="320"/>
                    </a:lnTo>
                    <a:lnTo>
                      <a:pt x="2" y="319"/>
                    </a:lnTo>
                    <a:lnTo>
                      <a:pt x="2" y="318"/>
                    </a:lnTo>
                    <a:lnTo>
                      <a:pt x="3" y="317"/>
                    </a:lnTo>
                    <a:lnTo>
                      <a:pt x="3" y="316"/>
                    </a:lnTo>
                    <a:lnTo>
                      <a:pt x="3" y="315"/>
                    </a:lnTo>
                    <a:lnTo>
                      <a:pt x="3" y="314"/>
                    </a:lnTo>
                    <a:lnTo>
                      <a:pt x="3" y="313"/>
                    </a:lnTo>
                    <a:lnTo>
                      <a:pt x="3" y="312"/>
                    </a:lnTo>
                    <a:lnTo>
                      <a:pt x="4" y="311"/>
                    </a:lnTo>
                    <a:lnTo>
                      <a:pt x="4" y="310"/>
                    </a:lnTo>
                    <a:lnTo>
                      <a:pt x="4" y="309"/>
                    </a:lnTo>
                    <a:lnTo>
                      <a:pt x="4" y="308"/>
                    </a:lnTo>
                    <a:lnTo>
                      <a:pt x="4" y="307"/>
                    </a:lnTo>
                    <a:lnTo>
                      <a:pt x="4" y="306"/>
                    </a:lnTo>
                    <a:lnTo>
                      <a:pt x="4" y="305"/>
                    </a:lnTo>
                    <a:lnTo>
                      <a:pt x="4" y="303"/>
                    </a:lnTo>
                    <a:lnTo>
                      <a:pt x="5" y="303"/>
                    </a:lnTo>
                    <a:lnTo>
                      <a:pt x="5" y="301"/>
                    </a:lnTo>
                    <a:lnTo>
                      <a:pt x="5" y="300"/>
                    </a:lnTo>
                    <a:lnTo>
                      <a:pt x="6" y="299"/>
                    </a:lnTo>
                    <a:lnTo>
                      <a:pt x="7" y="299"/>
                    </a:lnTo>
                    <a:lnTo>
                      <a:pt x="8" y="298"/>
                    </a:lnTo>
                    <a:lnTo>
                      <a:pt x="8" y="297"/>
                    </a:lnTo>
                    <a:lnTo>
                      <a:pt x="9" y="296"/>
                    </a:lnTo>
                    <a:lnTo>
                      <a:pt x="9" y="295"/>
                    </a:lnTo>
                    <a:lnTo>
                      <a:pt x="9" y="294"/>
                    </a:lnTo>
                    <a:lnTo>
                      <a:pt x="9" y="293"/>
                    </a:lnTo>
                    <a:lnTo>
                      <a:pt x="9" y="292"/>
                    </a:lnTo>
                    <a:lnTo>
                      <a:pt x="9" y="291"/>
                    </a:lnTo>
                    <a:lnTo>
                      <a:pt x="10" y="291"/>
                    </a:lnTo>
                    <a:lnTo>
                      <a:pt x="11" y="291"/>
                    </a:lnTo>
                    <a:lnTo>
                      <a:pt x="12" y="290"/>
                    </a:lnTo>
                    <a:lnTo>
                      <a:pt x="13" y="290"/>
                    </a:lnTo>
                    <a:lnTo>
                      <a:pt x="14" y="290"/>
                    </a:lnTo>
                    <a:lnTo>
                      <a:pt x="14" y="289"/>
                    </a:lnTo>
                    <a:lnTo>
                      <a:pt x="15" y="289"/>
                    </a:lnTo>
                    <a:lnTo>
                      <a:pt x="17" y="289"/>
                    </a:lnTo>
                    <a:lnTo>
                      <a:pt x="17" y="288"/>
                    </a:lnTo>
                    <a:lnTo>
                      <a:pt x="18" y="288"/>
                    </a:lnTo>
                    <a:lnTo>
                      <a:pt x="19" y="287"/>
                    </a:lnTo>
                    <a:lnTo>
                      <a:pt x="20" y="286"/>
                    </a:lnTo>
                    <a:lnTo>
                      <a:pt x="21" y="286"/>
                    </a:lnTo>
                    <a:lnTo>
                      <a:pt x="22" y="284"/>
                    </a:lnTo>
                    <a:lnTo>
                      <a:pt x="23" y="284"/>
                    </a:lnTo>
                    <a:lnTo>
                      <a:pt x="24" y="283"/>
                    </a:lnTo>
                    <a:lnTo>
                      <a:pt x="25" y="282"/>
                    </a:lnTo>
                    <a:lnTo>
                      <a:pt x="26" y="281"/>
                    </a:lnTo>
                    <a:lnTo>
                      <a:pt x="27" y="281"/>
                    </a:lnTo>
                    <a:lnTo>
                      <a:pt x="28" y="280"/>
                    </a:lnTo>
                    <a:lnTo>
                      <a:pt x="29" y="279"/>
                    </a:lnTo>
                    <a:lnTo>
                      <a:pt x="30" y="278"/>
                    </a:lnTo>
                    <a:lnTo>
                      <a:pt x="31" y="277"/>
                    </a:lnTo>
                    <a:lnTo>
                      <a:pt x="32" y="276"/>
                    </a:lnTo>
                    <a:lnTo>
                      <a:pt x="33" y="275"/>
                    </a:lnTo>
                    <a:lnTo>
                      <a:pt x="33" y="274"/>
                    </a:lnTo>
                    <a:lnTo>
                      <a:pt x="33" y="273"/>
                    </a:lnTo>
                    <a:lnTo>
                      <a:pt x="34" y="273"/>
                    </a:lnTo>
                    <a:lnTo>
                      <a:pt x="34" y="272"/>
                    </a:lnTo>
                    <a:lnTo>
                      <a:pt x="35" y="271"/>
                    </a:lnTo>
                    <a:lnTo>
                      <a:pt x="35" y="270"/>
                    </a:lnTo>
                    <a:lnTo>
                      <a:pt x="35" y="269"/>
                    </a:lnTo>
                    <a:lnTo>
                      <a:pt x="37" y="269"/>
                    </a:lnTo>
                    <a:lnTo>
                      <a:pt x="37" y="268"/>
                    </a:lnTo>
                    <a:lnTo>
                      <a:pt x="38" y="268"/>
                    </a:lnTo>
                    <a:lnTo>
                      <a:pt x="39" y="268"/>
                    </a:lnTo>
                    <a:lnTo>
                      <a:pt x="39" y="267"/>
                    </a:lnTo>
                    <a:lnTo>
                      <a:pt x="40" y="267"/>
                    </a:lnTo>
                    <a:lnTo>
                      <a:pt x="40" y="266"/>
                    </a:lnTo>
                    <a:lnTo>
                      <a:pt x="41" y="264"/>
                    </a:lnTo>
                    <a:lnTo>
                      <a:pt x="41" y="263"/>
                    </a:lnTo>
                    <a:lnTo>
                      <a:pt x="41" y="262"/>
                    </a:lnTo>
                    <a:lnTo>
                      <a:pt x="40" y="261"/>
                    </a:lnTo>
                    <a:lnTo>
                      <a:pt x="41" y="261"/>
                    </a:lnTo>
                    <a:lnTo>
                      <a:pt x="41" y="260"/>
                    </a:lnTo>
                    <a:lnTo>
                      <a:pt x="41" y="259"/>
                    </a:lnTo>
                    <a:lnTo>
                      <a:pt x="41" y="258"/>
                    </a:lnTo>
                    <a:lnTo>
                      <a:pt x="42" y="257"/>
                    </a:lnTo>
                    <a:lnTo>
                      <a:pt x="42" y="256"/>
                    </a:lnTo>
                    <a:lnTo>
                      <a:pt x="42" y="255"/>
                    </a:lnTo>
                    <a:lnTo>
                      <a:pt x="42" y="254"/>
                    </a:lnTo>
                    <a:lnTo>
                      <a:pt x="42" y="253"/>
                    </a:lnTo>
                    <a:lnTo>
                      <a:pt x="42" y="252"/>
                    </a:lnTo>
                    <a:lnTo>
                      <a:pt x="42" y="251"/>
                    </a:lnTo>
                    <a:lnTo>
                      <a:pt x="42" y="250"/>
                    </a:lnTo>
                    <a:lnTo>
                      <a:pt x="42" y="249"/>
                    </a:lnTo>
                    <a:lnTo>
                      <a:pt x="42" y="248"/>
                    </a:lnTo>
                    <a:lnTo>
                      <a:pt x="43" y="247"/>
                    </a:lnTo>
                    <a:lnTo>
                      <a:pt x="43" y="245"/>
                    </a:lnTo>
                    <a:lnTo>
                      <a:pt x="43" y="244"/>
                    </a:lnTo>
                    <a:lnTo>
                      <a:pt x="43" y="243"/>
                    </a:lnTo>
                    <a:lnTo>
                      <a:pt x="42" y="242"/>
                    </a:lnTo>
                    <a:lnTo>
                      <a:pt x="42" y="241"/>
                    </a:lnTo>
                    <a:lnTo>
                      <a:pt x="42" y="240"/>
                    </a:lnTo>
                    <a:lnTo>
                      <a:pt x="42" y="239"/>
                    </a:lnTo>
                    <a:lnTo>
                      <a:pt x="42" y="238"/>
                    </a:lnTo>
                    <a:lnTo>
                      <a:pt x="42" y="237"/>
                    </a:lnTo>
                    <a:lnTo>
                      <a:pt x="43" y="236"/>
                    </a:lnTo>
                    <a:lnTo>
                      <a:pt x="43" y="235"/>
                    </a:lnTo>
                    <a:lnTo>
                      <a:pt x="44" y="235"/>
                    </a:lnTo>
                    <a:lnTo>
                      <a:pt x="45" y="235"/>
                    </a:lnTo>
                    <a:lnTo>
                      <a:pt x="46" y="234"/>
                    </a:lnTo>
                    <a:lnTo>
                      <a:pt x="48" y="233"/>
                    </a:lnTo>
                    <a:lnTo>
                      <a:pt x="49" y="232"/>
                    </a:lnTo>
                    <a:lnTo>
                      <a:pt x="50" y="231"/>
                    </a:lnTo>
                    <a:lnTo>
                      <a:pt x="51" y="231"/>
                    </a:lnTo>
                    <a:lnTo>
                      <a:pt x="53" y="230"/>
                    </a:lnTo>
                    <a:lnTo>
                      <a:pt x="56" y="229"/>
                    </a:lnTo>
                    <a:lnTo>
                      <a:pt x="57" y="229"/>
                    </a:lnTo>
                    <a:lnTo>
                      <a:pt x="59" y="228"/>
                    </a:lnTo>
                    <a:lnTo>
                      <a:pt x="60" y="226"/>
                    </a:lnTo>
                    <a:lnTo>
                      <a:pt x="62" y="225"/>
                    </a:lnTo>
                    <a:lnTo>
                      <a:pt x="65" y="224"/>
                    </a:lnTo>
                    <a:lnTo>
                      <a:pt x="67" y="223"/>
                    </a:lnTo>
                    <a:lnTo>
                      <a:pt x="68" y="222"/>
                    </a:lnTo>
                    <a:lnTo>
                      <a:pt x="69" y="222"/>
                    </a:lnTo>
                    <a:lnTo>
                      <a:pt x="71" y="221"/>
                    </a:lnTo>
                    <a:lnTo>
                      <a:pt x="73" y="220"/>
                    </a:lnTo>
                    <a:lnTo>
                      <a:pt x="76" y="219"/>
                    </a:lnTo>
                    <a:lnTo>
                      <a:pt x="77" y="218"/>
                    </a:lnTo>
                    <a:lnTo>
                      <a:pt x="79" y="217"/>
                    </a:lnTo>
                    <a:lnTo>
                      <a:pt x="80" y="216"/>
                    </a:lnTo>
                    <a:lnTo>
                      <a:pt x="82" y="216"/>
                    </a:lnTo>
                    <a:lnTo>
                      <a:pt x="83" y="215"/>
                    </a:lnTo>
                    <a:lnTo>
                      <a:pt x="85" y="213"/>
                    </a:lnTo>
                    <a:lnTo>
                      <a:pt x="87" y="212"/>
                    </a:lnTo>
                    <a:lnTo>
                      <a:pt x="88" y="212"/>
                    </a:lnTo>
                    <a:lnTo>
                      <a:pt x="89" y="211"/>
                    </a:lnTo>
                    <a:lnTo>
                      <a:pt x="90" y="210"/>
                    </a:lnTo>
                    <a:lnTo>
                      <a:pt x="92" y="209"/>
                    </a:lnTo>
                    <a:lnTo>
                      <a:pt x="92" y="208"/>
                    </a:lnTo>
                    <a:lnTo>
                      <a:pt x="93" y="208"/>
                    </a:lnTo>
                    <a:lnTo>
                      <a:pt x="93" y="206"/>
                    </a:lnTo>
                    <a:lnTo>
                      <a:pt x="95" y="206"/>
                    </a:lnTo>
                    <a:lnTo>
                      <a:pt x="96" y="205"/>
                    </a:lnTo>
                    <a:lnTo>
                      <a:pt x="97" y="204"/>
                    </a:lnTo>
                    <a:lnTo>
                      <a:pt x="98" y="203"/>
                    </a:lnTo>
                    <a:lnTo>
                      <a:pt x="98" y="202"/>
                    </a:lnTo>
                    <a:lnTo>
                      <a:pt x="99" y="202"/>
                    </a:lnTo>
                    <a:lnTo>
                      <a:pt x="100" y="201"/>
                    </a:lnTo>
                    <a:lnTo>
                      <a:pt x="100" y="200"/>
                    </a:lnTo>
                    <a:lnTo>
                      <a:pt x="101" y="199"/>
                    </a:lnTo>
                    <a:lnTo>
                      <a:pt x="101" y="198"/>
                    </a:lnTo>
                    <a:lnTo>
                      <a:pt x="102" y="198"/>
                    </a:lnTo>
                    <a:lnTo>
                      <a:pt x="103" y="197"/>
                    </a:lnTo>
                    <a:lnTo>
                      <a:pt x="103" y="196"/>
                    </a:lnTo>
                    <a:lnTo>
                      <a:pt x="104" y="195"/>
                    </a:lnTo>
                    <a:lnTo>
                      <a:pt x="105" y="194"/>
                    </a:lnTo>
                    <a:lnTo>
                      <a:pt x="106" y="193"/>
                    </a:lnTo>
                    <a:lnTo>
                      <a:pt x="107" y="192"/>
                    </a:lnTo>
                    <a:lnTo>
                      <a:pt x="108" y="191"/>
                    </a:lnTo>
                    <a:lnTo>
                      <a:pt x="109" y="191"/>
                    </a:lnTo>
                    <a:lnTo>
                      <a:pt x="110" y="190"/>
                    </a:lnTo>
                    <a:lnTo>
                      <a:pt x="111" y="189"/>
                    </a:lnTo>
                    <a:lnTo>
                      <a:pt x="112" y="187"/>
                    </a:lnTo>
                    <a:lnTo>
                      <a:pt x="112" y="186"/>
                    </a:lnTo>
                    <a:lnTo>
                      <a:pt x="114" y="186"/>
                    </a:lnTo>
                    <a:lnTo>
                      <a:pt x="114" y="185"/>
                    </a:lnTo>
                    <a:lnTo>
                      <a:pt x="115" y="184"/>
                    </a:lnTo>
                    <a:lnTo>
                      <a:pt x="116" y="183"/>
                    </a:lnTo>
                    <a:lnTo>
                      <a:pt x="117" y="182"/>
                    </a:lnTo>
                    <a:lnTo>
                      <a:pt x="118" y="182"/>
                    </a:lnTo>
                    <a:lnTo>
                      <a:pt x="118" y="181"/>
                    </a:lnTo>
                    <a:lnTo>
                      <a:pt x="119" y="180"/>
                    </a:lnTo>
                    <a:lnTo>
                      <a:pt x="120" y="179"/>
                    </a:lnTo>
                    <a:lnTo>
                      <a:pt x="122" y="178"/>
                    </a:lnTo>
                    <a:lnTo>
                      <a:pt x="123" y="177"/>
                    </a:lnTo>
                    <a:lnTo>
                      <a:pt x="124" y="177"/>
                    </a:lnTo>
                    <a:lnTo>
                      <a:pt x="124" y="176"/>
                    </a:lnTo>
                    <a:lnTo>
                      <a:pt x="126" y="175"/>
                    </a:lnTo>
                    <a:lnTo>
                      <a:pt x="126" y="174"/>
                    </a:lnTo>
                    <a:lnTo>
                      <a:pt x="127" y="174"/>
                    </a:lnTo>
                    <a:lnTo>
                      <a:pt x="127" y="173"/>
                    </a:lnTo>
                    <a:lnTo>
                      <a:pt x="128" y="173"/>
                    </a:lnTo>
                    <a:lnTo>
                      <a:pt x="129" y="172"/>
                    </a:lnTo>
                    <a:lnTo>
                      <a:pt x="129" y="171"/>
                    </a:lnTo>
                    <a:lnTo>
                      <a:pt x="130" y="170"/>
                    </a:lnTo>
                    <a:lnTo>
                      <a:pt x="131" y="169"/>
                    </a:lnTo>
                    <a:lnTo>
                      <a:pt x="133" y="167"/>
                    </a:lnTo>
                    <a:lnTo>
                      <a:pt x="133" y="166"/>
                    </a:lnTo>
                    <a:lnTo>
                      <a:pt x="134" y="166"/>
                    </a:lnTo>
                    <a:lnTo>
                      <a:pt x="134" y="165"/>
                    </a:lnTo>
                    <a:lnTo>
                      <a:pt x="135" y="164"/>
                    </a:lnTo>
                    <a:lnTo>
                      <a:pt x="135" y="163"/>
                    </a:lnTo>
                    <a:lnTo>
                      <a:pt x="136" y="162"/>
                    </a:lnTo>
                    <a:lnTo>
                      <a:pt x="137" y="161"/>
                    </a:lnTo>
                    <a:lnTo>
                      <a:pt x="137" y="160"/>
                    </a:lnTo>
                    <a:lnTo>
                      <a:pt x="138" y="160"/>
                    </a:lnTo>
                    <a:lnTo>
                      <a:pt x="138" y="159"/>
                    </a:lnTo>
                    <a:lnTo>
                      <a:pt x="139" y="159"/>
                    </a:lnTo>
                    <a:lnTo>
                      <a:pt x="139" y="158"/>
                    </a:lnTo>
                    <a:lnTo>
                      <a:pt x="140" y="157"/>
                    </a:lnTo>
                    <a:lnTo>
                      <a:pt x="141" y="156"/>
                    </a:lnTo>
                    <a:lnTo>
                      <a:pt x="142" y="156"/>
                    </a:lnTo>
                    <a:lnTo>
                      <a:pt x="142" y="155"/>
                    </a:lnTo>
                    <a:lnTo>
                      <a:pt x="143" y="155"/>
                    </a:lnTo>
                    <a:lnTo>
                      <a:pt x="144" y="155"/>
                    </a:lnTo>
                    <a:lnTo>
                      <a:pt x="145" y="154"/>
                    </a:lnTo>
                    <a:lnTo>
                      <a:pt x="146" y="154"/>
                    </a:lnTo>
                    <a:lnTo>
                      <a:pt x="147" y="153"/>
                    </a:lnTo>
                    <a:lnTo>
                      <a:pt x="148" y="153"/>
                    </a:lnTo>
                    <a:lnTo>
                      <a:pt x="149" y="153"/>
                    </a:lnTo>
                    <a:lnTo>
                      <a:pt x="150" y="152"/>
                    </a:lnTo>
                    <a:lnTo>
                      <a:pt x="151" y="152"/>
                    </a:lnTo>
                    <a:lnTo>
                      <a:pt x="153" y="152"/>
                    </a:lnTo>
                    <a:lnTo>
                      <a:pt x="154" y="151"/>
                    </a:lnTo>
                    <a:lnTo>
                      <a:pt x="155" y="150"/>
                    </a:lnTo>
                    <a:lnTo>
                      <a:pt x="156" y="150"/>
                    </a:lnTo>
                    <a:lnTo>
                      <a:pt x="157" y="148"/>
                    </a:lnTo>
                    <a:lnTo>
                      <a:pt x="158" y="148"/>
                    </a:lnTo>
                    <a:lnTo>
                      <a:pt x="159" y="147"/>
                    </a:lnTo>
                    <a:lnTo>
                      <a:pt x="160" y="147"/>
                    </a:lnTo>
                    <a:lnTo>
                      <a:pt x="160" y="146"/>
                    </a:lnTo>
                    <a:lnTo>
                      <a:pt x="161" y="146"/>
                    </a:lnTo>
                    <a:lnTo>
                      <a:pt x="161" y="145"/>
                    </a:lnTo>
                    <a:lnTo>
                      <a:pt x="161" y="144"/>
                    </a:lnTo>
                    <a:lnTo>
                      <a:pt x="161" y="143"/>
                    </a:lnTo>
                    <a:lnTo>
                      <a:pt x="161" y="142"/>
                    </a:lnTo>
                    <a:lnTo>
                      <a:pt x="161" y="141"/>
                    </a:lnTo>
                    <a:lnTo>
                      <a:pt x="162" y="141"/>
                    </a:lnTo>
                    <a:lnTo>
                      <a:pt x="162" y="140"/>
                    </a:lnTo>
                    <a:lnTo>
                      <a:pt x="162" y="139"/>
                    </a:lnTo>
                    <a:lnTo>
                      <a:pt x="162" y="138"/>
                    </a:lnTo>
                    <a:lnTo>
                      <a:pt x="161" y="138"/>
                    </a:lnTo>
                    <a:lnTo>
                      <a:pt x="161" y="137"/>
                    </a:lnTo>
                    <a:lnTo>
                      <a:pt x="160" y="137"/>
                    </a:lnTo>
                    <a:lnTo>
                      <a:pt x="160" y="136"/>
                    </a:lnTo>
                    <a:lnTo>
                      <a:pt x="159" y="135"/>
                    </a:lnTo>
                    <a:lnTo>
                      <a:pt x="159" y="134"/>
                    </a:lnTo>
                    <a:lnTo>
                      <a:pt x="158" y="134"/>
                    </a:lnTo>
                    <a:lnTo>
                      <a:pt x="157" y="134"/>
                    </a:lnTo>
                    <a:lnTo>
                      <a:pt x="157" y="133"/>
                    </a:lnTo>
                    <a:lnTo>
                      <a:pt x="156" y="133"/>
                    </a:lnTo>
                    <a:lnTo>
                      <a:pt x="155" y="132"/>
                    </a:lnTo>
                    <a:lnTo>
                      <a:pt x="155" y="131"/>
                    </a:lnTo>
                    <a:lnTo>
                      <a:pt x="155" y="130"/>
                    </a:lnTo>
                    <a:lnTo>
                      <a:pt x="155" y="128"/>
                    </a:lnTo>
                    <a:lnTo>
                      <a:pt x="155" y="127"/>
                    </a:lnTo>
                    <a:lnTo>
                      <a:pt x="155" y="126"/>
                    </a:lnTo>
                    <a:lnTo>
                      <a:pt x="155" y="125"/>
                    </a:lnTo>
                    <a:lnTo>
                      <a:pt x="154" y="125"/>
                    </a:lnTo>
                    <a:lnTo>
                      <a:pt x="155" y="124"/>
                    </a:lnTo>
                    <a:lnTo>
                      <a:pt x="154" y="123"/>
                    </a:lnTo>
                    <a:lnTo>
                      <a:pt x="153" y="123"/>
                    </a:lnTo>
                    <a:lnTo>
                      <a:pt x="151" y="122"/>
                    </a:lnTo>
                    <a:lnTo>
                      <a:pt x="150" y="122"/>
                    </a:lnTo>
                    <a:lnTo>
                      <a:pt x="149" y="122"/>
                    </a:lnTo>
                    <a:lnTo>
                      <a:pt x="147" y="121"/>
                    </a:lnTo>
                    <a:lnTo>
                      <a:pt x="146" y="121"/>
                    </a:lnTo>
                    <a:lnTo>
                      <a:pt x="145" y="121"/>
                    </a:lnTo>
                    <a:lnTo>
                      <a:pt x="144" y="121"/>
                    </a:lnTo>
                    <a:lnTo>
                      <a:pt x="143" y="121"/>
                    </a:lnTo>
                    <a:lnTo>
                      <a:pt x="142" y="121"/>
                    </a:lnTo>
                    <a:lnTo>
                      <a:pt x="141" y="120"/>
                    </a:lnTo>
                    <a:lnTo>
                      <a:pt x="140" y="120"/>
                    </a:lnTo>
                    <a:lnTo>
                      <a:pt x="140" y="119"/>
                    </a:lnTo>
                    <a:lnTo>
                      <a:pt x="139" y="118"/>
                    </a:lnTo>
                    <a:lnTo>
                      <a:pt x="138" y="117"/>
                    </a:lnTo>
                    <a:lnTo>
                      <a:pt x="138" y="116"/>
                    </a:lnTo>
                    <a:lnTo>
                      <a:pt x="137" y="116"/>
                    </a:lnTo>
                    <a:lnTo>
                      <a:pt x="137" y="115"/>
                    </a:lnTo>
                    <a:lnTo>
                      <a:pt x="136" y="114"/>
                    </a:lnTo>
                    <a:lnTo>
                      <a:pt x="136" y="113"/>
                    </a:lnTo>
                    <a:lnTo>
                      <a:pt x="136" y="112"/>
                    </a:lnTo>
                    <a:lnTo>
                      <a:pt x="135" y="111"/>
                    </a:lnTo>
                    <a:lnTo>
                      <a:pt x="135" y="109"/>
                    </a:lnTo>
                    <a:lnTo>
                      <a:pt x="134" y="108"/>
                    </a:lnTo>
                    <a:lnTo>
                      <a:pt x="133" y="107"/>
                    </a:lnTo>
                    <a:lnTo>
                      <a:pt x="133" y="106"/>
                    </a:lnTo>
                    <a:lnTo>
                      <a:pt x="131" y="105"/>
                    </a:lnTo>
                    <a:lnTo>
                      <a:pt x="131" y="104"/>
                    </a:lnTo>
                    <a:lnTo>
                      <a:pt x="130" y="103"/>
                    </a:lnTo>
                    <a:lnTo>
                      <a:pt x="130" y="102"/>
                    </a:lnTo>
                    <a:lnTo>
                      <a:pt x="129" y="101"/>
                    </a:lnTo>
                    <a:lnTo>
                      <a:pt x="128" y="100"/>
                    </a:lnTo>
                    <a:lnTo>
                      <a:pt x="128" y="99"/>
                    </a:lnTo>
                    <a:lnTo>
                      <a:pt x="127" y="98"/>
                    </a:lnTo>
                    <a:lnTo>
                      <a:pt x="126" y="97"/>
                    </a:lnTo>
                    <a:lnTo>
                      <a:pt x="125" y="96"/>
                    </a:lnTo>
                    <a:lnTo>
                      <a:pt x="124" y="95"/>
                    </a:lnTo>
                    <a:lnTo>
                      <a:pt x="123" y="94"/>
                    </a:lnTo>
                    <a:lnTo>
                      <a:pt x="121" y="93"/>
                    </a:lnTo>
                    <a:lnTo>
                      <a:pt x="119" y="91"/>
                    </a:lnTo>
                    <a:lnTo>
                      <a:pt x="116" y="88"/>
                    </a:lnTo>
                    <a:lnTo>
                      <a:pt x="114" y="86"/>
                    </a:lnTo>
                    <a:lnTo>
                      <a:pt x="112" y="85"/>
                    </a:lnTo>
                    <a:lnTo>
                      <a:pt x="111" y="85"/>
                    </a:lnTo>
                    <a:lnTo>
                      <a:pt x="111" y="84"/>
                    </a:lnTo>
                    <a:lnTo>
                      <a:pt x="110" y="83"/>
                    </a:lnTo>
                    <a:lnTo>
                      <a:pt x="109" y="82"/>
                    </a:lnTo>
                    <a:lnTo>
                      <a:pt x="108" y="80"/>
                    </a:lnTo>
                    <a:lnTo>
                      <a:pt x="108" y="79"/>
                    </a:lnTo>
                    <a:lnTo>
                      <a:pt x="108" y="78"/>
                    </a:lnTo>
                    <a:lnTo>
                      <a:pt x="107" y="76"/>
                    </a:lnTo>
                    <a:lnTo>
                      <a:pt x="107" y="73"/>
                    </a:lnTo>
                    <a:lnTo>
                      <a:pt x="107" y="72"/>
                    </a:lnTo>
                    <a:lnTo>
                      <a:pt x="107" y="70"/>
                    </a:lnTo>
                    <a:lnTo>
                      <a:pt x="107" y="69"/>
                    </a:lnTo>
                    <a:lnTo>
                      <a:pt x="106" y="68"/>
                    </a:lnTo>
                    <a:lnTo>
                      <a:pt x="106" y="67"/>
                    </a:lnTo>
                    <a:lnTo>
                      <a:pt x="105" y="66"/>
                    </a:lnTo>
                    <a:lnTo>
                      <a:pt x="104" y="64"/>
                    </a:lnTo>
                    <a:lnTo>
                      <a:pt x="103" y="63"/>
                    </a:lnTo>
                    <a:lnTo>
                      <a:pt x="102" y="63"/>
                    </a:lnTo>
                    <a:lnTo>
                      <a:pt x="101" y="62"/>
                    </a:lnTo>
                    <a:lnTo>
                      <a:pt x="100" y="62"/>
                    </a:lnTo>
                    <a:lnTo>
                      <a:pt x="100" y="61"/>
                    </a:lnTo>
                    <a:lnTo>
                      <a:pt x="100" y="60"/>
                    </a:lnTo>
                    <a:lnTo>
                      <a:pt x="100" y="59"/>
                    </a:lnTo>
                    <a:lnTo>
                      <a:pt x="100" y="58"/>
                    </a:lnTo>
                    <a:lnTo>
                      <a:pt x="100" y="57"/>
                    </a:lnTo>
                    <a:lnTo>
                      <a:pt x="100" y="56"/>
                    </a:lnTo>
                    <a:lnTo>
                      <a:pt x="100" y="55"/>
                    </a:lnTo>
                    <a:lnTo>
                      <a:pt x="100" y="54"/>
                    </a:lnTo>
                    <a:lnTo>
                      <a:pt x="100" y="53"/>
                    </a:lnTo>
                    <a:lnTo>
                      <a:pt x="99" y="53"/>
                    </a:lnTo>
                    <a:lnTo>
                      <a:pt x="99" y="52"/>
                    </a:lnTo>
                    <a:lnTo>
                      <a:pt x="99" y="50"/>
                    </a:lnTo>
                    <a:lnTo>
                      <a:pt x="99" y="49"/>
                    </a:lnTo>
                    <a:lnTo>
                      <a:pt x="100" y="49"/>
                    </a:lnTo>
                    <a:lnTo>
                      <a:pt x="101" y="49"/>
                    </a:lnTo>
                    <a:lnTo>
                      <a:pt x="101" y="48"/>
                    </a:lnTo>
                    <a:lnTo>
                      <a:pt x="102" y="47"/>
                    </a:lnTo>
                    <a:lnTo>
                      <a:pt x="101" y="47"/>
                    </a:lnTo>
                    <a:lnTo>
                      <a:pt x="101" y="46"/>
                    </a:lnTo>
                    <a:lnTo>
                      <a:pt x="102" y="46"/>
                    </a:lnTo>
                    <a:lnTo>
                      <a:pt x="102" y="45"/>
                    </a:lnTo>
                    <a:lnTo>
                      <a:pt x="103" y="45"/>
                    </a:lnTo>
                    <a:lnTo>
                      <a:pt x="102" y="44"/>
                    </a:lnTo>
                    <a:lnTo>
                      <a:pt x="102" y="43"/>
                    </a:lnTo>
                    <a:lnTo>
                      <a:pt x="103" y="43"/>
                    </a:lnTo>
                    <a:lnTo>
                      <a:pt x="104" y="43"/>
                    </a:lnTo>
                    <a:lnTo>
                      <a:pt x="104" y="42"/>
                    </a:lnTo>
                    <a:lnTo>
                      <a:pt x="105" y="41"/>
                    </a:lnTo>
                    <a:lnTo>
                      <a:pt x="106" y="40"/>
                    </a:lnTo>
                    <a:lnTo>
                      <a:pt x="107" y="39"/>
                    </a:lnTo>
                    <a:lnTo>
                      <a:pt x="107" y="38"/>
                    </a:lnTo>
                    <a:lnTo>
                      <a:pt x="108" y="38"/>
                    </a:lnTo>
                    <a:lnTo>
                      <a:pt x="108" y="37"/>
                    </a:lnTo>
                    <a:lnTo>
                      <a:pt x="109" y="36"/>
                    </a:lnTo>
                    <a:lnTo>
                      <a:pt x="108" y="36"/>
                    </a:lnTo>
                    <a:lnTo>
                      <a:pt x="108" y="35"/>
                    </a:lnTo>
                    <a:lnTo>
                      <a:pt x="107" y="35"/>
                    </a:lnTo>
                    <a:lnTo>
                      <a:pt x="108" y="35"/>
                    </a:lnTo>
                    <a:lnTo>
                      <a:pt x="108" y="34"/>
                    </a:lnTo>
                    <a:lnTo>
                      <a:pt x="109" y="34"/>
                    </a:lnTo>
                    <a:lnTo>
                      <a:pt x="109" y="35"/>
                    </a:lnTo>
                    <a:lnTo>
                      <a:pt x="110" y="35"/>
                    </a:lnTo>
                    <a:lnTo>
                      <a:pt x="110" y="34"/>
                    </a:lnTo>
                    <a:lnTo>
                      <a:pt x="111" y="34"/>
                    </a:lnTo>
                    <a:lnTo>
                      <a:pt x="112" y="33"/>
                    </a:lnTo>
                    <a:lnTo>
                      <a:pt x="114" y="33"/>
                    </a:lnTo>
                    <a:lnTo>
                      <a:pt x="114" y="31"/>
                    </a:lnTo>
                    <a:lnTo>
                      <a:pt x="114" y="30"/>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nvGrpSpPr>
              <p:cNvPr id="63" name="Group 32">
                <a:extLst>
                  <a:ext uri="{FF2B5EF4-FFF2-40B4-BE49-F238E27FC236}">
                    <a16:creationId xmlns:a16="http://schemas.microsoft.com/office/drawing/2014/main" id="{00B6C4A9-F9D9-4392-AF2A-09330FB2F2EC}"/>
                  </a:ext>
                </a:extLst>
              </p:cNvPr>
              <p:cNvGrpSpPr>
                <a:grpSpLocks/>
              </p:cNvGrpSpPr>
              <p:nvPr/>
            </p:nvGrpSpPr>
            <p:grpSpPr bwMode="auto">
              <a:xfrm>
                <a:off x="4462" y="2736"/>
                <a:ext cx="377" cy="479"/>
                <a:chOff x="4366" y="2640"/>
                <a:chExt cx="377" cy="479"/>
              </a:xfrm>
            </p:grpSpPr>
            <p:sp>
              <p:nvSpPr>
                <p:cNvPr id="85" name="Freeform 33">
                  <a:extLst>
                    <a:ext uri="{FF2B5EF4-FFF2-40B4-BE49-F238E27FC236}">
                      <a16:creationId xmlns:a16="http://schemas.microsoft.com/office/drawing/2014/main" id="{3F523B41-8E0F-4A91-9266-5AFE1EB183D2}"/>
                    </a:ext>
                  </a:extLst>
                </p:cNvPr>
                <p:cNvSpPr>
                  <a:spLocks/>
                </p:cNvSpPr>
                <p:nvPr/>
              </p:nvSpPr>
              <p:spPr bwMode="auto">
                <a:xfrm>
                  <a:off x="4404" y="2640"/>
                  <a:ext cx="339" cy="479"/>
                </a:xfrm>
                <a:custGeom>
                  <a:avLst/>
                  <a:gdLst>
                    <a:gd name="T0" fmla="*/ 46 w 339"/>
                    <a:gd name="T1" fmla="*/ 1 h 479"/>
                    <a:gd name="T2" fmla="*/ 59 w 339"/>
                    <a:gd name="T3" fmla="*/ 2 h 479"/>
                    <a:gd name="T4" fmla="*/ 65 w 339"/>
                    <a:gd name="T5" fmla="*/ 6 h 479"/>
                    <a:gd name="T6" fmla="*/ 75 w 339"/>
                    <a:gd name="T7" fmla="*/ 13 h 479"/>
                    <a:gd name="T8" fmla="*/ 78 w 339"/>
                    <a:gd name="T9" fmla="*/ 21 h 479"/>
                    <a:gd name="T10" fmla="*/ 74 w 339"/>
                    <a:gd name="T11" fmla="*/ 31 h 479"/>
                    <a:gd name="T12" fmla="*/ 73 w 339"/>
                    <a:gd name="T13" fmla="*/ 42 h 479"/>
                    <a:gd name="T14" fmla="*/ 75 w 339"/>
                    <a:gd name="T15" fmla="*/ 54 h 479"/>
                    <a:gd name="T16" fmla="*/ 82 w 339"/>
                    <a:gd name="T17" fmla="*/ 65 h 479"/>
                    <a:gd name="T18" fmla="*/ 95 w 339"/>
                    <a:gd name="T19" fmla="*/ 69 h 479"/>
                    <a:gd name="T20" fmla="*/ 109 w 339"/>
                    <a:gd name="T21" fmla="*/ 69 h 479"/>
                    <a:gd name="T22" fmla="*/ 107 w 339"/>
                    <a:gd name="T23" fmla="*/ 78 h 479"/>
                    <a:gd name="T24" fmla="*/ 108 w 339"/>
                    <a:gd name="T25" fmla="*/ 88 h 479"/>
                    <a:gd name="T26" fmla="*/ 120 w 339"/>
                    <a:gd name="T27" fmla="*/ 93 h 479"/>
                    <a:gd name="T28" fmla="*/ 130 w 339"/>
                    <a:gd name="T29" fmla="*/ 102 h 479"/>
                    <a:gd name="T30" fmla="*/ 135 w 339"/>
                    <a:gd name="T31" fmla="*/ 116 h 479"/>
                    <a:gd name="T32" fmla="*/ 142 w 339"/>
                    <a:gd name="T33" fmla="*/ 127 h 479"/>
                    <a:gd name="T34" fmla="*/ 158 w 339"/>
                    <a:gd name="T35" fmla="*/ 148 h 479"/>
                    <a:gd name="T36" fmla="*/ 185 w 339"/>
                    <a:gd name="T37" fmla="*/ 256 h 479"/>
                    <a:gd name="T38" fmla="*/ 197 w 339"/>
                    <a:gd name="T39" fmla="*/ 265 h 479"/>
                    <a:gd name="T40" fmla="*/ 212 w 339"/>
                    <a:gd name="T41" fmla="*/ 263 h 479"/>
                    <a:gd name="T42" fmla="*/ 225 w 339"/>
                    <a:gd name="T43" fmla="*/ 259 h 479"/>
                    <a:gd name="T44" fmla="*/ 241 w 339"/>
                    <a:gd name="T45" fmla="*/ 256 h 479"/>
                    <a:gd name="T46" fmla="*/ 258 w 339"/>
                    <a:gd name="T47" fmla="*/ 258 h 479"/>
                    <a:gd name="T48" fmla="*/ 273 w 339"/>
                    <a:gd name="T49" fmla="*/ 263 h 479"/>
                    <a:gd name="T50" fmla="*/ 285 w 339"/>
                    <a:gd name="T51" fmla="*/ 276 h 479"/>
                    <a:gd name="T52" fmla="*/ 295 w 339"/>
                    <a:gd name="T53" fmla="*/ 289 h 479"/>
                    <a:gd name="T54" fmla="*/ 302 w 339"/>
                    <a:gd name="T55" fmla="*/ 299 h 479"/>
                    <a:gd name="T56" fmla="*/ 312 w 339"/>
                    <a:gd name="T57" fmla="*/ 310 h 479"/>
                    <a:gd name="T58" fmla="*/ 331 w 339"/>
                    <a:gd name="T59" fmla="*/ 323 h 479"/>
                    <a:gd name="T60" fmla="*/ 233 w 339"/>
                    <a:gd name="T61" fmla="*/ 448 h 479"/>
                    <a:gd name="T62" fmla="*/ 199 w 339"/>
                    <a:gd name="T63" fmla="*/ 477 h 479"/>
                    <a:gd name="T64" fmla="*/ 191 w 339"/>
                    <a:gd name="T65" fmla="*/ 468 h 479"/>
                    <a:gd name="T66" fmla="*/ 185 w 339"/>
                    <a:gd name="T67" fmla="*/ 455 h 479"/>
                    <a:gd name="T68" fmla="*/ 177 w 339"/>
                    <a:gd name="T69" fmla="*/ 444 h 479"/>
                    <a:gd name="T70" fmla="*/ 174 w 339"/>
                    <a:gd name="T71" fmla="*/ 430 h 479"/>
                    <a:gd name="T72" fmla="*/ 175 w 339"/>
                    <a:gd name="T73" fmla="*/ 420 h 479"/>
                    <a:gd name="T74" fmla="*/ 173 w 339"/>
                    <a:gd name="T75" fmla="*/ 408 h 479"/>
                    <a:gd name="T76" fmla="*/ 166 w 339"/>
                    <a:gd name="T77" fmla="*/ 398 h 479"/>
                    <a:gd name="T78" fmla="*/ 160 w 339"/>
                    <a:gd name="T79" fmla="*/ 387 h 479"/>
                    <a:gd name="T80" fmla="*/ 152 w 339"/>
                    <a:gd name="T81" fmla="*/ 377 h 479"/>
                    <a:gd name="T82" fmla="*/ 138 w 339"/>
                    <a:gd name="T83" fmla="*/ 368 h 479"/>
                    <a:gd name="T84" fmla="*/ 126 w 339"/>
                    <a:gd name="T85" fmla="*/ 362 h 479"/>
                    <a:gd name="T86" fmla="*/ 109 w 339"/>
                    <a:gd name="T87" fmla="*/ 361 h 479"/>
                    <a:gd name="T88" fmla="*/ 96 w 339"/>
                    <a:gd name="T89" fmla="*/ 354 h 479"/>
                    <a:gd name="T90" fmla="*/ 73 w 339"/>
                    <a:gd name="T91" fmla="*/ 333 h 479"/>
                    <a:gd name="T92" fmla="*/ 66 w 339"/>
                    <a:gd name="T93" fmla="*/ 314 h 479"/>
                    <a:gd name="T94" fmla="*/ 60 w 339"/>
                    <a:gd name="T95" fmla="*/ 303 h 479"/>
                    <a:gd name="T96" fmla="*/ 49 w 339"/>
                    <a:gd name="T97" fmla="*/ 292 h 479"/>
                    <a:gd name="T98" fmla="*/ 43 w 339"/>
                    <a:gd name="T99" fmla="*/ 280 h 479"/>
                    <a:gd name="T100" fmla="*/ 40 w 339"/>
                    <a:gd name="T101" fmla="*/ 266 h 479"/>
                    <a:gd name="T102" fmla="*/ 27 w 339"/>
                    <a:gd name="T103" fmla="*/ 261 h 479"/>
                    <a:gd name="T104" fmla="*/ 6 w 339"/>
                    <a:gd name="T105" fmla="*/ 261 h 479"/>
                    <a:gd name="T106" fmla="*/ 17 w 339"/>
                    <a:gd name="T107" fmla="*/ 244 h 479"/>
                    <a:gd name="T108" fmla="*/ 14 w 339"/>
                    <a:gd name="T109" fmla="*/ 234 h 479"/>
                    <a:gd name="T110" fmla="*/ 7 w 339"/>
                    <a:gd name="T111" fmla="*/ 226 h 479"/>
                    <a:gd name="T112" fmla="*/ 5 w 339"/>
                    <a:gd name="T113" fmla="*/ 215 h 479"/>
                    <a:gd name="T114" fmla="*/ 7 w 339"/>
                    <a:gd name="T115" fmla="*/ 204 h 479"/>
                    <a:gd name="T116" fmla="*/ 8 w 339"/>
                    <a:gd name="T117" fmla="*/ 193 h 479"/>
                    <a:gd name="T118" fmla="*/ 2 w 339"/>
                    <a:gd name="T119" fmla="*/ 182 h 4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 h="479">
                      <a:moveTo>
                        <a:pt x="32" y="4"/>
                      </a:moveTo>
                      <a:lnTo>
                        <a:pt x="34" y="4"/>
                      </a:lnTo>
                      <a:lnTo>
                        <a:pt x="35" y="4"/>
                      </a:lnTo>
                      <a:lnTo>
                        <a:pt x="36" y="4"/>
                      </a:lnTo>
                      <a:lnTo>
                        <a:pt x="37" y="4"/>
                      </a:lnTo>
                      <a:lnTo>
                        <a:pt x="38" y="4"/>
                      </a:lnTo>
                      <a:lnTo>
                        <a:pt x="39" y="5"/>
                      </a:lnTo>
                      <a:lnTo>
                        <a:pt x="40" y="5"/>
                      </a:lnTo>
                      <a:lnTo>
                        <a:pt x="41" y="5"/>
                      </a:lnTo>
                      <a:lnTo>
                        <a:pt x="42" y="5"/>
                      </a:lnTo>
                      <a:lnTo>
                        <a:pt x="43" y="5"/>
                      </a:lnTo>
                      <a:lnTo>
                        <a:pt x="43" y="4"/>
                      </a:lnTo>
                      <a:lnTo>
                        <a:pt x="43" y="3"/>
                      </a:lnTo>
                      <a:lnTo>
                        <a:pt x="43" y="2"/>
                      </a:lnTo>
                      <a:lnTo>
                        <a:pt x="44" y="2"/>
                      </a:lnTo>
                      <a:lnTo>
                        <a:pt x="45" y="1"/>
                      </a:lnTo>
                      <a:lnTo>
                        <a:pt x="46" y="1"/>
                      </a:lnTo>
                      <a:lnTo>
                        <a:pt x="47" y="1"/>
                      </a:lnTo>
                      <a:lnTo>
                        <a:pt x="47" y="2"/>
                      </a:lnTo>
                      <a:lnTo>
                        <a:pt x="47" y="3"/>
                      </a:lnTo>
                      <a:lnTo>
                        <a:pt x="48" y="3"/>
                      </a:lnTo>
                      <a:lnTo>
                        <a:pt x="49" y="2"/>
                      </a:lnTo>
                      <a:lnTo>
                        <a:pt x="49" y="1"/>
                      </a:lnTo>
                      <a:lnTo>
                        <a:pt x="50" y="1"/>
                      </a:lnTo>
                      <a:lnTo>
                        <a:pt x="51" y="1"/>
                      </a:lnTo>
                      <a:lnTo>
                        <a:pt x="53" y="1"/>
                      </a:lnTo>
                      <a:lnTo>
                        <a:pt x="54" y="1"/>
                      </a:lnTo>
                      <a:lnTo>
                        <a:pt x="54" y="0"/>
                      </a:lnTo>
                      <a:lnTo>
                        <a:pt x="55" y="0"/>
                      </a:lnTo>
                      <a:lnTo>
                        <a:pt x="56" y="0"/>
                      </a:lnTo>
                      <a:lnTo>
                        <a:pt x="57" y="0"/>
                      </a:lnTo>
                      <a:lnTo>
                        <a:pt x="58" y="1"/>
                      </a:lnTo>
                      <a:lnTo>
                        <a:pt x="58" y="2"/>
                      </a:lnTo>
                      <a:lnTo>
                        <a:pt x="59" y="2"/>
                      </a:lnTo>
                      <a:lnTo>
                        <a:pt x="59" y="3"/>
                      </a:lnTo>
                      <a:lnTo>
                        <a:pt x="58" y="4"/>
                      </a:lnTo>
                      <a:lnTo>
                        <a:pt x="58" y="5"/>
                      </a:lnTo>
                      <a:lnTo>
                        <a:pt x="59" y="5"/>
                      </a:lnTo>
                      <a:lnTo>
                        <a:pt x="59" y="4"/>
                      </a:lnTo>
                      <a:lnTo>
                        <a:pt x="60" y="3"/>
                      </a:lnTo>
                      <a:lnTo>
                        <a:pt x="60" y="4"/>
                      </a:lnTo>
                      <a:lnTo>
                        <a:pt x="60" y="5"/>
                      </a:lnTo>
                      <a:lnTo>
                        <a:pt x="61" y="5"/>
                      </a:lnTo>
                      <a:lnTo>
                        <a:pt x="62" y="5"/>
                      </a:lnTo>
                      <a:lnTo>
                        <a:pt x="63" y="4"/>
                      </a:lnTo>
                      <a:lnTo>
                        <a:pt x="63" y="3"/>
                      </a:lnTo>
                      <a:lnTo>
                        <a:pt x="64" y="3"/>
                      </a:lnTo>
                      <a:lnTo>
                        <a:pt x="64" y="4"/>
                      </a:lnTo>
                      <a:lnTo>
                        <a:pt x="65" y="4"/>
                      </a:lnTo>
                      <a:lnTo>
                        <a:pt x="65" y="5"/>
                      </a:lnTo>
                      <a:lnTo>
                        <a:pt x="65" y="6"/>
                      </a:lnTo>
                      <a:lnTo>
                        <a:pt x="66" y="6"/>
                      </a:lnTo>
                      <a:lnTo>
                        <a:pt x="67" y="6"/>
                      </a:lnTo>
                      <a:lnTo>
                        <a:pt x="68" y="7"/>
                      </a:lnTo>
                      <a:lnTo>
                        <a:pt x="69" y="8"/>
                      </a:lnTo>
                      <a:lnTo>
                        <a:pt x="69" y="7"/>
                      </a:lnTo>
                      <a:lnTo>
                        <a:pt x="70" y="7"/>
                      </a:lnTo>
                      <a:lnTo>
                        <a:pt x="72" y="8"/>
                      </a:lnTo>
                      <a:lnTo>
                        <a:pt x="72" y="9"/>
                      </a:lnTo>
                      <a:lnTo>
                        <a:pt x="73" y="9"/>
                      </a:lnTo>
                      <a:lnTo>
                        <a:pt x="72" y="10"/>
                      </a:lnTo>
                      <a:lnTo>
                        <a:pt x="72" y="11"/>
                      </a:lnTo>
                      <a:lnTo>
                        <a:pt x="72" y="12"/>
                      </a:lnTo>
                      <a:lnTo>
                        <a:pt x="73" y="13"/>
                      </a:lnTo>
                      <a:lnTo>
                        <a:pt x="74" y="13"/>
                      </a:lnTo>
                      <a:lnTo>
                        <a:pt x="74" y="12"/>
                      </a:lnTo>
                      <a:lnTo>
                        <a:pt x="75" y="12"/>
                      </a:lnTo>
                      <a:lnTo>
                        <a:pt x="75" y="13"/>
                      </a:lnTo>
                      <a:lnTo>
                        <a:pt x="76" y="13"/>
                      </a:lnTo>
                      <a:lnTo>
                        <a:pt x="76" y="15"/>
                      </a:lnTo>
                      <a:lnTo>
                        <a:pt x="75" y="15"/>
                      </a:lnTo>
                      <a:lnTo>
                        <a:pt x="74" y="15"/>
                      </a:lnTo>
                      <a:lnTo>
                        <a:pt x="74" y="16"/>
                      </a:lnTo>
                      <a:lnTo>
                        <a:pt x="75" y="16"/>
                      </a:lnTo>
                      <a:lnTo>
                        <a:pt x="75" y="17"/>
                      </a:lnTo>
                      <a:lnTo>
                        <a:pt x="76" y="17"/>
                      </a:lnTo>
                      <a:lnTo>
                        <a:pt x="76" y="18"/>
                      </a:lnTo>
                      <a:lnTo>
                        <a:pt x="76" y="19"/>
                      </a:lnTo>
                      <a:lnTo>
                        <a:pt x="77" y="20"/>
                      </a:lnTo>
                      <a:lnTo>
                        <a:pt x="78" y="20"/>
                      </a:lnTo>
                      <a:lnTo>
                        <a:pt x="79" y="20"/>
                      </a:lnTo>
                      <a:lnTo>
                        <a:pt x="80" y="20"/>
                      </a:lnTo>
                      <a:lnTo>
                        <a:pt x="79" y="20"/>
                      </a:lnTo>
                      <a:lnTo>
                        <a:pt x="79" y="21"/>
                      </a:lnTo>
                      <a:lnTo>
                        <a:pt x="78" y="21"/>
                      </a:lnTo>
                      <a:lnTo>
                        <a:pt x="78" y="22"/>
                      </a:lnTo>
                      <a:lnTo>
                        <a:pt x="77" y="22"/>
                      </a:lnTo>
                      <a:lnTo>
                        <a:pt x="77" y="23"/>
                      </a:lnTo>
                      <a:lnTo>
                        <a:pt x="76" y="24"/>
                      </a:lnTo>
                      <a:lnTo>
                        <a:pt x="75" y="24"/>
                      </a:lnTo>
                      <a:lnTo>
                        <a:pt x="75" y="25"/>
                      </a:lnTo>
                      <a:lnTo>
                        <a:pt x="75" y="26"/>
                      </a:lnTo>
                      <a:lnTo>
                        <a:pt x="75" y="27"/>
                      </a:lnTo>
                      <a:lnTo>
                        <a:pt x="74" y="27"/>
                      </a:lnTo>
                      <a:lnTo>
                        <a:pt x="74" y="26"/>
                      </a:lnTo>
                      <a:lnTo>
                        <a:pt x="73" y="26"/>
                      </a:lnTo>
                      <a:lnTo>
                        <a:pt x="73" y="27"/>
                      </a:lnTo>
                      <a:lnTo>
                        <a:pt x="73" y="28"/>
                      </a:lnTo>
                      <a:lnTo>
                        <a:pt x="74" y="28"/>
                      </a:lnTo>
                      <a:lnTo>
                        <a:pt x="74" y="29"/>
                      </a:lnTo>
                      <a:lnTo>
                        <a:pt x="74" y="30"/>
                      </a:lnTo>
                      <a:lnTo>
                        <a:pt x="74" y="31"/>
                      </a:lnTo>
                      <a:lnTo>
                        <a:pt x="74" y="32"/>
                      </a:lnTo>
                      <a:lnTo>
                        <a:pt x="73" y="32"/>
                      </a:lnTo>
                      <a:lnTo>
                        <a:pt x="72" y="32"/>
                      </a:lnTo>
                      <a:lnTo>
                        <a:pt x="70" y="32"/>
                      </a:lnTo>
                      <a:lnTo>
                        <a:pt x="70" y="33"/>
                      </a:lnTo>
                      <a:lnTo>
                        <a:pt x="70" y="35"/>
                      </a:lnTo>
                      <a:lnTo>
                        <a:pt x="72" y="35"/>
                      </a:lnTo>
                      <a:lnTo>
                        <a:pt x="72" y="36"/>
                      </a:lnTo>
                      <a:lnTo>
                        <a:pt x="72" y="37"/>
                      </a:lnTo>
                      <a:lnTo>
                        <a:pt x="72" y="38"/>
                      </a:lnTo>
                      <a:lnTo>
                        <a:pt x="72" y="39"/>
                      </a:lnTo>
                      <a:lnTo>
                        <a:pt x="72" y="40"/>
                      </a:lnTo>
                      <a:lnTo>
                        <a:pt x="73" y="40"/>
                      </a:lnTo>
                      <a:lnTo>
                        <a:pt x="73" y="41"/>
                      </a:lnTo>
                      <a:lnTo>
                        <a:pt x="74" y="41"/>
                      </a:lnTo>
                      <a:lnTo>
                        <a:pt x="74" y="42"/>
                      </a:lnTo>
                      <a:lnTo>
                        <a:pt x="73" y="42"/>
                      </a:lnTo>
                      <a:lnTo>
                        <a:pt x="73" y="43"/>
                      </a:lnTo>
                      <a:lnTo>
                        <a:pt x="74" y="43"/>
                      </a:lnTo>
                      <a:lnTo>
                        <a:pt x="74" y="44"/>
                      </a:lnTo>
                      <a:lnTo>
                        <a:pt x="73" y="44"/>
                      </a:lnTo>
                      <a:lnTo>
                        <a:pt x="73" y="45"/>
                      </a:lnTo>
                      <a:lnTo>
                        <a:pt x="74" y="45"/>
                      </a:lnTo>
                      <a:lnTo>
                        <a:pt x="74" y="46"/>
                      </a:lnTo>
                      <a:lnTo>
                        <a:pt x="75" y="47"/>
                      </a:lnTo>
                      <a:lnTo>
                        <a:pt x="76" y="47"/>
                      </a:lnTo>
                      <a:lnTo>
                        <a:pt x="76" y="48"/>
                      </a:lnTo>
                      <a:lnTo>
                        <a:pt x="77" y="48"/>
                      </a:lnTo>
                      <a:lnTo>
                        <a:pt x="77" y="49"/>
                      </a:lnTo>
                      <a:lnTo>
                        <a:pt x="77" y="50"/>
                      </a:lnTo>
                      <a:lnTo>
                        <a:pt x="77" y="51"/>
                      </a:lnTo>
                      <a:lnTo>
                        <a:pt x="76" y="51"/>
                      </a:lnTo>
                      <a:lnTo>
                        <a:pt x="76" y="52"/>
                      </a:lnTo>
                      <a:lnTo>
                        <a:pt x="75" y="54"/>
                      </a:lnTo>
                      <a:lnTo>
                        <a:pt x="75" y="55"/>
                      </a:lnTo>
                      <a:lnTo>
                        <a:pt x="74" y="56"/>
                      </a:lnTo>
                      <a:lnTo>
                        <a:pt x="74" y="57"/>
                      </a:lnTo>
                      <a:lnTo>
                        <a:pt x="74" y="58"/>
                      </a:lnTo>
                      <a:lnTo>
                        <a:pt x="75" y="59"/>
                      </a:lnTo>
                      <a:lnTo>
                        <a:pt x="75" y="60"/>
                      </a:lnTo>
                      <a:lnTo>
                        <a:pt x="75" y="61"/>
                      </a:lnTo>
                      <a:lnTo>
                        <a:pt x="76" y="62"/>
                      </a:lnTo>
                      <a:lnTo>
                        <a:pt x="77" y="62"/>
                      </a:lnTo>
                      <a:lnTo>
                        <a:pt x="77" y="63"/>
                      </a:lnTo>
                      <a:lnTo>
                        <a:pt x="78" y="63"/>
                      </a:lnTo>
                      <a:lnTo>
                        <a:pt x="79" y="63"/>
                      </a:lnTo>
                      <a:lnTo>
                        <a:pt x="80" y="63"/>
                      </a:lnTo>
                      <a:lnTo>
                        <a:pt x="81" y="63"/>
                      </a:lnTo>
                      <a:lnTo>
                        <a:pt x="81" y="64"/>
                      </a:lnTo>
                      <a:lnTo>
                        <a:pt x="82" y="64"/>
                      </a:lnTo>
                      <a:lnTo>
                        <a:pt x="82" y="65"/>
                      </a:lnTo>
                      <a:lnTo>
                        <a:pt x="83" y="65"/>
                      </a:lnTo>
                      <a:lnTo>
                        <a:pt x="83" y="66"/>
                      </a:lnTo>
                      <a:lnTo>
                        <a:pt x="84" y="66"/>
                      </a:lnTo>
                      <a:lnTo>
                        <a:pt x="85" y="67"/>
                      </a:lnTo>
                      <a:lnTo>
                        <a:pt x="86" y="67"/>
                      </a:lnTo>
                      <a:lnTo>
                        <a:pt x="87" y="67"/>
                      </a:lnTo>
                      <a:lnTo>
                        <a:pt x="88" y="67"/>
                      </a:lnTo>
                      <a:lnTo>
                        <a:pt x="89" y="67"/>
                      </a:lnTo>
                      <a:lnTo>
                        <a:pt x="89" y="68"/>
                      </a:lnTo>
                      <a:lnTo>
                        <a:pt x="90" y="68"/>
                      </a:lnTo>
                      <a:lnTo>
                        <a:pt x="90" y="69"/>
                      </a:lnTo>
                      <a:lnTo>
                        <a:pt x="92" y="68"/>
                      </a:lnTo>
                      <a:lnTo>
                        <a:pt x="93" y="68"/>
                      </a:lnTo>
                      <a:lnTo>
                        <a:pt x="93" y="69"/>
                      </a:lnTo>
                      <a:lnTo>
                        <a:pt x="94" y="69"/>
                      </a:lnTo>
                      <a:lnTo>
                        <a:pt x="95" y="70"/>
                      </a:lnTo>
                      <a:lnTo>
                        <a:pt x="95" y="69"/>
                      </a:lnTo>
                      <a:lnTo>
                        <a:pt x="96" y="69"/>
                      </a:lnTo>
                      <a:lnTo>
                        <a:pt x="97" y="69"/>
                      </a:lnTo>
                      <a:lnTo>
                        <a:pt x="97" y="68"/>
                      </a:lnTo>
                      <a:lnTo>
                        <a:pt x="98" y="68"/>
                      </a:lnTo>
                      <a:lnTo>
                        <a:pt x="99" y="68"/>
                      </a:lnTo>
                      <a:lnTo>
                        <a:pt x="100" y="68"/>
                      </a:lnTo>
                      <a:lnTo>
                        <a:pt x="101" y="68"/>
                      </a:lnTo>
                      <a:lnTo>
                        <a:pt x="101" y="69"/>
                      </a:lnTo>
                      <a:lnTo>
                        <a:pt x="102" y="69"/>
                      </a:lnTo>
                      <a:lnTo>
                        <a:pt x="103" y="69"/>
                      </a:lnTo>
                      <a:lnTo>
                        <a:pt x="104" y="69"/>
                      </a:lnTo>
                      <a:lnTo>
                        <a:pt x="105" y="68"/>
                      </a:lnTo>
                      <a:lnTo>
                        <a:pt x="106" y="68"/>
                      </a:lnTo>
                      <a:lnTo>
                        <a:pt x="107" y="68"/>
                      </a:lnTo>
                      <a:lnTo>
                        <a:pt x="108" y="68"/>
                      </a:lnTo>
                      <a:lnTo>
                        <a:pt x="109" y="68"/>
                      </a:lnTo>
                      <a:lnTo>
                        <a:pt x="109" y="69"/>
                      </a:lnTo>
                      <a:lnTo>
                        <a:pt x="111" y="69"/>
                      </a:lnTo>
                      <a:lnTo>
                        <a:pt x="112" y="69"/>
                      </a:lnTo>
                      <a:lnTo>
                        <a:pt x="112" y="70"/>
                      </a:lnTo>
                      <a:lnTo>
                        <a:pt x="113" y="70"/>
                      </a:lnTo>
                      <a:lnTo>
                        <a:pt x="113" y="71"/>
                      </a:lnTo>
                      <a:lnTo>
                        <a:pt x="113" y="73"/>
                      </a:lnTo>
                      <a:lnTo>
                        <a:pt x="112" y="74"/>
                      </a:lnTo>
                      <a:lnTo>
                        <a:pt x="112" y="75"/>
                      </a:lnTo>
                      <a:lnTo>
                        <a:pt x="111" y="75"/>
                      </a:lnTo>
                      <a:lnTo>
                        <a:pt x="111" y="76"/>
                      </a:lnTo>
                      <a:lnTo>
                        <a:pt x="109" y="76"/>
                      </a:lnTo>
                      <a:lnTo>
                        <a:pt x="109" y="77"/>
                      </a:lnTo>
                      <a:lnTo>
                        <a:pt x="108" y="77"/>
                      </a:lnTo>
                      <a:lnTo>
                        <a:pt x="107" y="77"/>
                      </a:lnTo>
                      <a:lnTo>
                        <a:pt x="106" y="77"/>
                      </a:lnTo>
                      <a:lnTo>
                        <a:pt x="106" y="78"/>
                      </a:lnTo>
                      <a:lnTo>
                        <a:pt x="107" y="78"/>
                      </a:lnTo>
                      <a:lnTo>
                        <a:pt x="107" y="79"/>
                      </a:lnTo>
                      <a:lnTo>
                        <a:pt x="107" y="80"/>
                      </a:lnTo>
                      <a:lnTo>
                        <a:pt x="106" y="80"/>
                      </a:lnTo>
                      <a:lnTo>
                        <a:pt x="105" y="80"/>
                      </a:lnTo>
                      <a:lnTo>
                        <a:pt x="104" y="80"/>
                      </a:lnTo>
                      <a:lnTo>
                        <a:pt x="103" y="80"/>
                      </a:lnTo>
                      <a:lnTo>
                        <a:pt x="103" y="81"/>
                      </a:lnTo>
                      <a:lnTo>
                        <a:pt x="103" y="82"/>
                      </a:lnTo>
                      <a:lnTo>
                        <a:pt x="103" y="83"/>
                      </a:lnTo>
                      <a:lnTo>
                        <a:pt x="104" y="84"/>
                      </a:lnTo>
                      <a:lnTo>
                        <a:pt x="104" y="85"/>
                      </a:lnTo>
                      <a:lnTo>
                        <a:pt x="105" y="86"/>
                      </a:lnTo>
                      <a:lnTo>
                        <a:pt x="106" y="86"/>
                      </a:lnTo>
                      <a:lnTo>
                        <a:pt x="107" y="86"/>
                      </a:lnTo>
                      <a:lnTo>
                        <a:pt x="107" y="87"/>
                      </a:lnTo>
                      <a:lnTo>
                        <a:pt x="107" y="88"/>
                      </a:lnTo>
                      <a:lnTo>
                        <a:pt x="108" y="88"/>
                      </a:lnTo>
                      <a:lnTo>
                        <a:pt x="108" y="89"/>
                      </a:lnTo>
                      <a:lnTo>
                        <a:pt x="109" y="89"/>
                      </a:lnTo>
                      <a:lnTo>
                        <a:pt x="111" y="89"/>
                      </a:lnTo>
                      <a:lnTo>
                        <a:pt x="111" y="90"/>
                      </a:lnTo>
                      <a:lnTo>
                        <a:pt x="112" y="90"/>
                      </a:lnTo>
                      <a:lnTo>
                        <a:pt x="112" y="91"/>
                      </a:lnTo>
                      <a:lnTo>
                        <a:pt x="113" y="91"/>
                      </a:lnTo>
                      <a:lnTo>
                        <a:pt x="113" y="93"/>
                      </a:lnTo>
                      <a:lnTo>
                        <a:pt x="114" y="93"/>
                      </a:lnTo>
                      <a:lnTo>
                        <a:pt x="115" y="93"/>
                      </a:lnTo>
                      <a:lnTo>
                        <a:pt x="116" y="91"/>
                      </a:lnTo>
                      <a:lnTo>
                        <a:pt x="117" y="91"/>
                      </a:lnTo>
                      <a:lnTo>
                        <a:pt x="118" y="93"/>
                      </a:lnTo>
                      <a:lnTo>
                        <a:pt x="118" y="91"/>
                      </a:lnTo>
                      <a:lnTo>
                        <a:pt x="118" y="93"/>
                      </a:lnTo>
                      <a:lnTo>
                        <a:pt x="119" y="93"/>
                      </a:lnTo>
                      <a:lnTo>
                        <a:pt x="120" y="93"/>
                      </a:lnTo>
                      <a:lnTo>
                        <a:pt x="120" y="94"/>
                      </a:lnTo>
                      <a:lnTo>
                        <a:pt x="121" y="94"/>
                      </a:lnTo>
                      <a:lnTo>
                        <a:pt x="122" y="94"/>
                      </a:lnTo>
                      <a:lnTo>
                        <a:pt x="123" y="94"/>
                      </a:lnTo>
                      <a:lnTo>
                        <a:pt x="124" y="94"/>
                      </a:lnTo>
                      <a:lnTo>
                        <a:pt x="124" y="95"/>
                      </a:lnTo>
                      <a:lnTo>
                        <a:pt x="125" y="95"/>
                      </a:lnTo>
                      <a:lnTo>
                        <a:pt x="125" y="96"/>
                      </a:lnTo>
                      <a:lnTo>
                        <a:pt x="126" y="96"/>
                      </a:lnTo>
                      <a:lnTo>
                        <a:pt x="126" y="97"/>
                      </a:lnTo>
                      <a:lnTo>
                        <a:pt x="126" y="98"/>
                      </a:lnTo>
                      <a:lnTo>
                        <a:pt x="127" y="98"/>
                      </a:lnTo>
                      <a:lnTo>
                        <a:pt x="128" y="99"/>
                      </a:lnTo>
                      <a:lnTo>
                        <a:pt x="128" y="100"/>
                      </a:lnTo>
                      <a:lnTo>
                        <a:pt x="130" y="100"/>
                      </a:lnTo>
                      <a:lnTo>
                        <a:pt x="130" y="101"/>
                      </a:lnTo>
                      <a:lnTo>
                        <a:pt x="130" y="102"/>
                      </a:lnTo>
                      <a:lnTo>
                        <a:pt x="131" y="102"/>
                      </a:lnTo>
                      <a:lnTo>
                        <a:pt x="132" y="103"/>
                      </a:lnTo>
                      <a:lnTo>
                        <a:pt x="132" y="104"/>
                      </a:lnTo>
                      <a:lnTo>
                        <a:pt x="132" y="105"/>
                      </a:lnTo>
                      <a:lnTo>
                        <a:pt x="133" y="106"/>
                      </a:lnTo>
                      <a:lnTo>
                        <a:pt x="133" y="107"/>
                      </a:lnTo>
                      <a:lnTo>
                        <a:pt x="133" y="108"/>
                      </a:lnTo>
                      <a:lnTo>
                        <a:pt x="134" y="108"/>
                      </a:lnTo>
                      <a:lnTo>
                        <a:pt x="134" y="109"/>
                      </a:lnTo>
                      <a:lnTo>
                        <a:pt x="135" y="110"/>
                      </a:lnTo>
                      <a:lnTo>
                        <a:pt x="134" y="110"/>
                      </a:lnTo>
                      <a:lnTo>
                        <a:pt x="134" y="112"/>
                      </a:lnTo>
                      <a:lnTo>
                        <a:pt x="134" y="113"/>
                      </a:lnTo>
                      <a:lnTo>
                        <a:pt x="135" y="113"/>
                      </a:lnTo>
                      <a:lnTo>
                        <a:pt x="135" y="114"/>
                      </a:lnTo>
                      <a:lnTo>
                        <a:pt x="135" y="115"/>
                      </a:lnTo>
                      <a:lnTo>
                        <a:pt x="135" y="116"/>
                      </a:lnTo>
                      <a:lnTo>
                        <a:pt x="135" y="117"/>
                      </a:lnTo>
                      <a:lnTo>
                        <a:pt x="135" y="118"/>
                      </a:lnTo>
                      <a:lnTo>
                        <a:pt x="136" y="118"/>
                      </a:lnTo>
                      <a:lnTo>
                        <a:pt x="136" y="119"/>
                      </a:lnTo>
                      <a:lnTo>
                        <a:pt x="136" y="120"/>
                      </a:lnTo>
                      <a:lnTo>
                        <a:pt x="137" y="120"/>
                      </a:lnTo>
                      <a:lnTo>
                        <a:pt x="137" y="121"/>
                      </a:lnTo>
                      <a:lnTo>
                        <a:pt x="138" y="121"/>
                      </a:lnTo>
                      <a:lnTo>
                        <a:pt x="139" y="122"/>
                      </a:lnTo>
                      <a:lnTo>
                        <a:pt x="140" y="122"/>
                      </a:lnTo>
                      <a:lnTo>
                        <a:pt x="140" y="123"/>
                      </a:lnTo>
                      <a:lnTo>
                        <a:pt x="141" y="123"/>
                      </a:lnTo>
                      <a:lnTo>
                        <a:pt x="141" y="124"/>
                      </a:lnTo>
                      <a:lnTo>
                        <a:pt x="141" y="125"/>
                      </a:lnTo>
                      <a:lnTo>
                        <a:pt x="141" y="126"/>
                      </a:lnTo>
                      <a:lnTo>
                        <a:pt x="142" y="126"/>
                      </a:lnTo>
                      <a:lnTo>
                        <a:pt x="142" y="127"/>
                      </a:lnTo>
                      <a:lnTo>
                        <a:pt x="143" y="127"/>
                      </a:lnTo>
                      <a:lnTo>
                        <a:pt x="143" y="128"/>
                      </a:lnTo>
                      <a:lnTo>
                        <a:pt x="144" y="128"/>
                      </a:lnTo>
                      <a:lnTo>
                        <a:pt x="145" y="128"/>
                      </a:lnTo>
                      <a:lnTo>
                        <a:pt x="146" y="129"/>
                      </a:lnTo>
                      <a:lnTo>
                        <a:pt x="147" y="130"/>
                      </a:lnTo>
                      <a:lnTo>
                        <a:pt x="148" y="130"/>
                      </a:lnTo>
                      <a:lnTo>
                        <a:pt x="148" y="132"/>
                      </a:lnTo>
                      <a:lnTo>
                        <a:pt x="150" y="132"/>
                      </a:lnTo>
                      <a:lnTo>
                        <a:pt x="151" y="132"/>
                      </a:lnTo>
                      <a:lnTo>
                        <a:pt x="151" y="133"/>
                      </a:lnTo>
                      <a:lnTo>
                        <a:pt x="152" y="133"/>
                      </a:lnTo>
                      <a:lnTo>
                        <a:pt x="153" y="134"/>
                      </a:lnTo>
                      <a:lnTo>
                        <a:pt x="154" y="135"/>
                      </a:lnTo>
                      <a:lnTo>
                        <a:pt x="155" y="140"/>
                      </a:lnTo>
                      <a:lnTo>
                        <a:pt x="157" y="145"/>
                      </a:lnTo>
                      <a:lnTo>
                        <a:pt x="158" y="148"/>
                      </a:lnTo>
                      <a:lnTo>
                        <a:pt x="158" y="149"/>
                      </a:lnTo>
                      <a:lnTo>
                        <a:pt x="158" y="152"/>
                      </a:lnTo>
                      <a:lnTo>
                        <a:pt x="161" y="163"/>
                      </a:lnTo>
                      <a:lnTo>
                        <a:pt x="165" y="183"/>
                      </a:lnTo>
                      <a:lnTo>
                        <a:pt x="169" y="200"/>
                      </a:lnTo>
                      <a:lnTo>
                        <a:pt x="171" y="211"/>
                      </a:lnTo>
                      <a:lnTo>
                        <a:pt x="173" y="221"/>
                      </a:lnTo>
                      <a:lnTo>
                        <a:pt x="175" y="230"/>
                      </a:lnTo>
                      <a:lnTo>
                        <a:pt x="175" y="231"/>
                      </a:lnTo>
                      <a:lnTo>
                        <a:pt x="178" y="245"/>
                      </a:lnTo>
                      <a:lnTo>
                        <a:pt x="180" y="254"/>
                      </a:lnTo>
                      <a:lnTo>
                        <a:pt x="181" y="254"/>
                      </a:lnTo>
                      <a:lnTo>
                        <a:pt x="182" y="255"/>
                      </a:lnTo>
                      <a:lnTo>
                        <a:pt x="183" y="255"/>
                      </a:lnTo>
                      <a:lnTo>
                        <a:pt x="184" y="255"/>
                      </a:lnTo>
                      <a:lnTo>
                        <a:pt x="184" y="256"/>
                      </a:lnTo>
                      <a:lnTo>
                        <a:pt x="185" y="256"/>
                      </a:lnTo>
                      <a:lnTo>
                        <a:pt x="185" y="257"/>
                      </a:lnTo>
                      <a:lnTo>
                        <a:pt x="185" y="258"/>
                      </a:lnTo>
                      <a:lnTo>
                        <a:pt x="185" y="259"/>
                      </a:lnTo>
                      <a:lnTo>
                        <a:pt x="186" y="259"/>
                      </a:lnTo>
                      <a:lnTo>
                        <a:pt x="186" y="260"/>
                      </a:lnTo>
                      <a:lnTo>
                        <a:pt x="187" y="261"/>
                      </a:lnTo>
                      <a:lnTo>
                        <a:pt x="187" y="262"/>
                      </a:lnTo>
                      <a:lnTo>
                        <a:pt x="189" y="263"/>
                      </a:lnTo>
                      <a:lnTo>
                        <a:pt x="190" y="263"/>
                      </a:lnTo>
                      <a:lnTo>
                        <a:pt x="191" y="263"/>
                      </a:lnTo>
                      <a:lnTo>
                        <a:pt x="191" y="264"/>
                      </a:lnTo>
                      <a:lnTo>
                        <a:pt x="192" y="264"/>
                      </a:lnTo>
                      <a:lnTo>
                        <a:pt x="193" y="265"/>
                      </a:lnTo>
                      <a:lnTo>
                        <a:pt x="194" y="265"/>
                      </a:lnTo>
                      <a:lnTo>
                        <a:pt x="195" y="265"/>
                      </a:lnTo>
                      <a:lnTo>
                        <a:pt x="196" y="265"/>
                      </a:lnTo>
                      <a:lnTo>
                        <a:pt x="197" y="265"/>
                      </a:lnTo>
                      <a:lnTo>
                        <a:pt x="198" y="265"/>
                      </a:lnTo>
                      <a:lnTo>
                        <a:pt x="199" y="264"/>
                      </a:lnTo>
                      <a:lnTo>
                        <a:pt x="199" y="265"/>
                      </a:lnTo>
                      <a:lnTo>
                        <a:pt x="200" y="265"/>
                      </a:lnTo>
                      <a:lnTo>
                        <a:pt x="201" y="265"/>
                      </a:lnTo>
                      <a:lnTo>
                        <a:pt x="201" y="264"/>
                      </a:lnTo>
                      <a:lnTo>
                        <a:pt x="202" y="264"/>
                      </a:lnTo>
                      <a:lnTo>
                        <a:pt x="203" y="265"/>
                      </a:lnTo>
                      <a:lnTo>
                        <a:pt x="204" y="265"/>
                      </a:lnTo>
                      <a:lnTo>
                        <a:pt x="205" y="265"/>
                      </a:lnTo>
                      <a:lnTo>
                        <a:pt x="206" y="265"/>
                      </a:lnTo>
                      <a:lnTo>
                        <a:pt x="208" y="265"/>
                      </a:lnTo>
                      <a:lnTo>
                        <a:pt x="208" y="264"/>
                      </a:lnTo>
                      <a:lnTo>
                        <a:pt x="209" y="264"/>
                      </a:lnTo>
                      <a:lnTo>
                        <a:pt x="210" y="264"/>
                      </a:lnTo>
                      <a:lnTo>
                        <a:pt x="211" y="263"/>
                      </a:lnTo>
                      <a:lnTo>
                        <a:pt x="212" y="263"/>
                      </a:lnTo>
                      <a:lnTo>
                        <a:pt x="212" y="262"/>
                      </a:lnTo>
                      <a:lnTo>
                        <a:pt x="213" y="262"/>
                      </a:lnTo>
                      <a:lnTo>
                        <a:pt x="214" y="262"/>
                      </a:lnTo>
                      <a:lnTo>
                        <a:pt x="214" y="261"/>
                      </a:lnTo>
                      <a:lnTo>
                        <a:pt x="215" y="261"/>
                      </a:lnTo>
                      <a:lnTo>
                        <a:pt x="215" y="262"/>
                      </a:lnTo>
                      <a:lnTo>
                        <a:pt x="216" y="261"/>
                      </a:lnTo>
                      <a:lnTo>
                        <a:pt x="217" y="261"/>
                      </a:lnTo>
                      <a:lnTo>
                        <a:pt x="218" y="261"/>
                      </a:lnTo>
                      <a:lnTo>
                        <a:pt x="219" y="261"/>
                      </a:lnTo>
                      <a:lnTo>
                        <a:pt x="220" y="261"/>
                      </a:lnTo>
                      <a:lnTo>
                        <a:pt x="221" y="260"/>
                      </a:lnTo>
                      <a:lnTo>
                        <a:pt x="222" y="260"/>
                      </a:lnTo>
                      <a:lnTo>
                        <a:pt x="223" y="260"/>
                      </a:lnTo>
                      <a:lnTo>
                        <a:pt x="223" y="259"/>
                      </a:lnTo>
                      <a:lnTo>
                        <a:pt x="224" y="259"/>
                      </a:lnTo>
                      <a:lnTo>
                        <a:pt x="225" y="259"/>
                      </a:lnTo>
                      <a:lnTo>
                        <a:pt x="227" y="259"/>
                      </a:lnTo>
                      <a:lnTo>
                        <a:pt x="228" y="259"/>
                      </a:lnTo>
                      <a:lnTo>
                        <a:pt x="229" y="258"/>
                      </a:lnTo>
                      <a:lnTo>
                        <a:pt x="230" y="258"/>
                      </a:lnTo>
                      <a:lnTo>
                        <a:pt x="230" y="257"/>
                      </a:lnTo>
                      <a:lnTo>
                        <a:pt x="231" y="257"/>
                      </a:lnTo>
                      <a:lnTo>
                        <a:pt x="232" y="257"/>
                      </a:lnTo>
                      <a:lnTo>
                        <a:pt x="233" y="257"/>
                      </a:lnTo>
                      <a:lnTo>
                        <a:pt x="234" y="257"/>
                      </a:lnTo>
                      <a:lnTo>
                        <a:pt x="234" y="256"/>
                      </a:lnTo>
                      <a:lnTo>
                        <a:pt x="235" y="256"/>
                      </a:lnTo>
                      <a:lnTo>
                        <a:pt x="236" y="256"/>
                      </a:lnTo>
                      <a:lnTo>
                        <a:pt x="237" y="256"/>
                      </a:lnTo>
                      <a:lnTo>
                        <a:pt x="238" y="256"/>
                      </a:lnTo>
                      <a:lnTo>
                        <a:pt x="239" y="256"/>
                      </a:lnTo>
                      <a:lnTo>
                        <a:pt x="240" y="256"/>
                      </a:lnTo>
                      <a:lnTo>
                        <a:pt x="241" y="256"/>
                      </a:lnTo>
                      <a:lnTo>
                        <a:pt x="242" y="256"/>
                      </a:lnTo>
                      <a:lnTo>
                        <a:pt x="243" y="256"/>
                      </a:lnTo>
                      <a:lnTo>
                        <a:pt x="244" y="256"/>
                      </a:lnTo>
                      <a:lnTo>
                        <a:pt x="245" y="257"/>
                      </a:lnTo>
                      <a:lnTo>
                        <a:pt x="247" y="257"/>
                      </a:lnTo>
                      <a:lnTo>
                        <a:pt x="248" y="256"/>
                      </a:lnTo>
                      <a:lnTo>
                        <a:pt x="249" y="257"/>
                      </a:lnTo>
                      <a:lnTo>
                        <a:pt x="250" y="257"/>
                      </a:lnTo>
                      <a:lnTo>
                        <a:pt x="251" y="257"/>
                      </a:lnTo>
                      <a:lnTo>
                        <a:pt x="252" y="257"/>
                      </a:lnTo>
                      <a:lnTo>
                        <a:pt x="253" y="257"/>
                      </a:lnTo>
                      <a:lnTo>
                        <a:pt x="254" y="257"/>
                      </a:lnTo>
                      <a:lnTo>
                        <a:pt x="254" y="258"/>
                      </a:lnTo>
                      <a:lnTo>
                        <a:pt x="255" y="258"/>
                      </a:lnTo>
                      <a:lnTo>
                        <a:pt x="256" y="258"/>
                      </a:lnTo>
                      <a:lnTo>
                        <a:pt x="257" y="258"/>
                      </a:lnTo>
                      <a:lnTo>
                        <a:pt x="258" y="258"/>
                      </a:lnTo>
                      <a:lnTo>
                        <a:pt x="258" y="259"/>
                      </a:lnTo>
                      <a:lnTo>
                        <a:pt x="259" y="259"/>
                      </a:lnTo>
                      <a:lnTo>
                        <a:pt x="260" y="259"/>
                      </a:lnTo>
                      <a:lnTo>
                        <a:pt x="261" y="259"/>
                      </a:lnTo>
                      <a:lnTo>
                        <a:pt x="261" y="260"/>
                      </a:lnTo>
                      <a:lnTo>
                        <a:pt x="262" y="260"/>
                      </a:lnTo>
                      <a:lnTo>
                        <a:pt x="263" y="261"/>
                      </a:lnTo>
                      <a:lnTo>
                        <a:pt x="264" y="261"/>
                      </a:lnTo>
                      <a:lnTo>
                        <a:pt x="266" y="261"/>
                      </a:lnTo>
                      <a:lnTo>
                        <a:pt x="267" y="261"/>
                      </a:lnTo>
                      <a:lnTo>
                        <a:pt x="268" y="261"/>
                      </a:lnTo>
                      <a:lnTo>
                        <a:pt x="269" y="261"/>
                      </a:lnTo>
                      <a:lnTo>
                        <a:pt x="269" y="262"/>
                      </a:lnTo>
                      <a:lnTo>
                        <a:pt x="270" y="262"/>
                      </a:lnTo>
                      <a:lnTo>
                        <a:pt x="271" y="263"/>
                      </a:lnTo>
                      <a:lnTo>
                        <a:pt x="272" y="263"/>
                      </a:lnTo>
                      <a:lnTo>
                        <a:pt x="273" y="263"/>
                      </a:lnTo>
                      <a:lnTo>
                        <a:pt x="273" y="264"/>
                      </a:lnTo>
                      <a:lnTo>
                        <a:pt x="274" y="265"/>
                      </a:lnTo>
                      <a:lnTo>
                        <a:pt x="275" y="265"/>
                      </a:lnTo>
                      <a:lnTo>
                        <a:pt x="275" y="266"/>
                      </a:lnTo>
                      <a:lnTo>
                        <a:pt x="276" y="266"/>
                      </a:lnTo>
                      <a:lnTo>
                        <a:pt x="276" y="268"/>
                      </a:lnTo>
                      <a:lnTo>
                        <a:pt x="277" y="269"/>
                      </a:lnTo>
                      <a:lnTo>
                        <a:pt x="278" y="270"/>
                      </a:lnTo>
                      <a:lnTo>
                        <a:pt x="279" y="271"/>
                      </a:lnTo>
                      <a:lnTo>
                        <a:pt x="280" y="271"/>
                      </a:lnTo>
                      <a:lnTo>
                        <a:pt x="280" y="272"/>
                      </a:lnTo>
                      <a:lnTo>
                        <a:pt x="280" y="273"/>
                      </a:lnTo>
                      <a:lnTo>
                        <a:pt x="281" y="273"/>
                      </a:lnTo>
                      <a:lnTo>
                        <a:pt x="282" y="274"/>
                      </a:lnTo>
                      <a:lnTo>
                        <a:pt x="283" y="275"/>
                      </a:lnTo>
                      <a:lnTo>
                        <a:pt x="283" y="276"/>
                      </a:lnTo>
                      <a:lnTo>
                        <a:pt x="285" y="276"/>
                      </a:lnTo>
                      <a:lnTo>
                        <a:pt x="285" y="277"/>
                      </a:lnTo>
                      <a:lnTo>
                        <a:pt x="286" y="277"/>
                      </a:lnTo>
                      <a:lnTo>
                        <a:pt x="287" y="278"/>
                      </a:lnTo>
                      <a:lnTo>
                        <a:pt x="288" y="278"/>
                      </a:lnTo>
                      <a:lnTo>
                        <a:pt x="288" y="279"/>
                      </a:lnTo>
                      <a:lnTo>
                        <a:pt x="289" y="280"/>
                      </a:lnTo>
                      <a:lnTo>
                        <a:pt x="289" y="281"/>
                      </a:lnTo>
                      <a:lnTo>
                        <a:pt x="290" y="281"/>
                      </a:lnTo>
                      <a:lnTo>
                        <a:pt x="290" y="282"/>
                      </a:lnTo>
                      <a:lnTo>
                        <a:pt x="290" y="283"/>
                      </a:lnTo>
                      <a:lnTo>
                        <a:pt x="291" y="283"/>
                      </a:lnTo>
                      <a:lnTo>
                        <a:pt x="291" y="284"/>
                      </a:lnTo>
                      <a:lnTo>
                        <a:pt x="292" y="285"/>
                      </a:lnTo>
                      <a:lnTo>
                        <a:pt x="293" y="285"/>
                      </a:lnTo>
                      <a:lnTo>
                        <a:pt x="293" y="287"/>
                      </a:lnTo>
                      <a:lnTo>
                        <a:pt x="294" y="288"/>
                      </a:lnTo>
                      <a:lnTo>
                        <a:pt x="295" y="289"/>
                      </a:lnTo>
                      <a:lnTo>
                        <a:pt x="294" y="289"/>
                      </a:lnTo>
                      <a:lnTo>
                        <a:pt x="294" y="290"/>
                      </a:lnTo>
                      <a:lnTo>
                        <a:pt x="295" y="290"/>
                      </a:lnTo>
                      <a:lnTo>
                        <a:pt x="295" y="291"/>
                      </a:lnTo>
                      <a:lnTo>
                        <a:pt x="295" y="292"/>
                      </a:lnTo>
                      <a:lnTo>
                        <a:pt x="296" y="293"/>
                      </a:lnTo>
                      <a:lnTo>
                        <a:pt x="296" y="294"/>
                      </a:lnTo>
                      <a:lnTo>
                        <a:pt x="297" y="294"/>
                      </a:lnTo>
                      <a:lnTo>
                        <a:pt x="297" y="295"/>
                      </a:lnTo>
                      <a:lnTo>
                        <a:pt x="298" y="295"/>
                      </a:lnTo>
                      <a:lnTo>
                        <a:pt x="299" y="295"/>
                      </a:lnTo>
                      <a:lnTo>
                        <a:pt x="300" y="295"/>
                      </a:lnTo>
                      <a:lnTo>
                        <a:pt x="301" y="296"/>
                      </a:lnTo>
                      <a:lnTo>
                        <a:pt x="302" y="296"/>
                      </a:lnTo>
                      <a:lnTo>
                        <a:pt x="302" y="297"/>
                      </a:lnTo>
                      <a:lnTo>
                        <a:pt x="302" y="298"/>
                      </a:lnTo>
                      <a:lnTo>
                        <a:pt x="302" y="299"/>
                      </a:lnTo>
                      <a:lnTo>
                        <a:pt x="302" y="300"/>
                      </a:lnTo>
                      <a:lnTo>
                        <a:pt x="303" y="300"/>
                      </a:lnTo>
                      <a:lnTo>
                        <a:pt x="305" y="301"/>
                      </a:lnTo>
                      <a:lnTo>
                        <a:pt x="303" y="302"/>
                      </a:lnTo>
                      <a:lnTo>
                        <a:pt x="305" y="302"/>
                      </a:lnTo>
                      <a:lnTo>
                        <a:pt x="305" y="303"/>
                      </a:lnTo>
                      <a:lnTo>
                        <a:pt x="305" y="304"/>
                      </a:lnTo>
                      <a:lnTo>
                        <a:pt x="306" y="304"/>
                      </a:lnTo>
                      <a:lnTo>
                        <a:pt x="307" y="304"/>
                      </a:lnTo>
                      <a:lnTo>
                        <a:pt x="308" y="305"/>
                      </a:lnTo>
                      <a:lnTo>
                        <a:pt x="309" y="305"/>
                      </a:lnTo>
                      <a:lnTo>
                        <a:pt x="309" y="307"/>
                      </a:lnTo>
                      <a:lnTo>
                        <a:pt x="310" y="308"/>
                      </a:lnTo>
                      <a:lnTo>
                        <a:pt x="310" y="309"/>
                      </a:lnTo>
                      <a:lnTo>
                        <a:pt x="311" y="309"/>
                      </a:lnTo>
                      <a:lnTo>
                        <a:pt x="311" y="310"/>
                      </a:lnTo>
                      <a:lnTo>
                        <a:pt x="312" y="310"/>
                      </a:lnTo>
                      <a:lnTo>
                        <a:pt x="313" y="310"/>
                      </a:lnTo>
                      <a:lnTo>
                        <a:pt x="313" y="311"/>
                      </a:lnTo>
                      <a:lnTo>
                        <a:pt x="314" y="311"/>
                      </a:lnTo>
                      <a:lnTo>
                        <a:pt x="315" y="312"/>
                      </a:lnTo>
                      <a:lnTo>
                        <a:pt x="316" y="312"/>
                      </a:lnTo>
                      <a:lnTo>
                        <a:pt x="316" y="313"/>
                      </a:lnTo>
                      <a:lnTo>
                        <a:pt x="317" y="313"/>
                      </a:lnTo>
                      <a:lnTo>
                        <a:pt x="317" y="314"/>
                      </a:lnTo>
                      <a:lnTo>
                        <a:pt x="317" y="315"/>
                      </a:lnTo>
                      <a:lnTo>
                        <a:pt x="318" y="315"/>
                      </a:lnTo>
                      <a:lnTo>
                        <a:pt x="318" y="314"/>
                      </a:lnTo>
                      <a:lnTo>
                        <a:pt x="318" y="313"/>
                      </a:lnTo>
                      <a:lnTo>
                        <a:pt x="319" y="313"/>
                      </a:lnTo>
                      <a:lnTo>
                        <a:pt x="320" y="314"/>
                      </a:lnTo>
                      <a:lnTo>
                        <a:pt x="324" y="316"/>
                      </a:lnTo>
                      <a:lnTo>
                        <a:pt x="327" y="319"/>
                      </a:lnTo>
                      <a:lnTo>
                        <a:pt x="331" y="323"/>
                      </a:lnTo>
                      <a:lnTo>
                        <a:pt x="333" y="324"/>
                      </a:lnTo>
                      <a:lnTo>
                        <a:pt x="336" y="327"/>
                      </a:lnTo>
                      <a:lnTo>
                        <a:pt x="338" y="329"/>
                      </a:lnTo>
                      <a:lnTo>
                        <a:pt x="339" y="330"/>
                      </a:lnTo>
                      <a:lnTo>
                        <a:pt x="337" y="333"/>
                      </a:lnTo>
                      <a:lnTo>
                        <a:pt x="334" y="337"/>
                      </a:lnTo>
                      <a:lnTo>
                        <a:pt x="330" y="340"/>
                      </a:lnTo>
                      <a:lnTo>
                        <a:pt x="328" y="343"/>
                      </a:lnTo>
                      <a:lnTo>
                        <a:pt x="327" y="344"/>
                      </a:lnTo>
                      <a:lnTo>
                        <a:pt x="305" y="369"/>
                      </a:lnTo>
                      <a:lnTo>
                        <a:pt x="287" y="389"/>
                      </a:lnTo>
                      <a:lnTo>
                        <a:pt x="282" y="393"/>
                      </a:lnTo>
                      <a:lnTo>
                        <a:pt x="278" y="398"/>
                      </a:lnTo>
                      <a:lnTo>
                        <a:pt x="269" y="409"/>
                      </a:lnTo>
                      <a:lnTo>
                        <a:pt x="253" y="426"/>
                      </a:lnTo>
                      <a:lnTo>
                        <a:pt x="244" y="435"/>
                      </a:lnTo>
                      <a:lnTo>
                        <a:pt x="233" y="448"/>
                      </a:lnTo>
                      <a:lnTo>
                        <a:pt x="225" y="456"/>
                      </a:lnTo>
                      <a:lnTo>
                        <a:pt x="222" y="459"/>
                      </a:lnTo>
                      <a:lnTo>
                        <a:pt x="221" y="460"/>
                      </a:lnTo>
                      <a:lnTo>
                        <a:pt x="218" y="465"/>
                      </a:lnTo>
                      <a:lnTo>
                        <a:pt x="214" y="470"/>
                      </a:lnTo>
                      <a:lnTo>
                        <a:pt x="210" y="474"/>
                      </a:lnTo>
                      <a:lnTo>
                        <a:pt x="208" y="476"/>
                      </a:lnTo>
                      <a:lnTo>
                        <a:pt x="206" y="477"/>
                      </a:lnTo>
                      <a:lnTo>
                        <a:pt x="204" y="479"/>
                      </a:lnTo>
                      <a:lnTo>
                        <a:pt x="203" y="479"/>
                      </a:lnTo>
                      <a:lnTo>
                        <a:pt x="202" y="479"/>
                      </a:lnTo>
                      <a:lnTo>
                        <a:pt x="203" y="478"/>
                      </a:lnTo>
                      <a:lnTo>
                        <a:pt x="202" y="478"/>
                      </a:lnTo>
                      <a:lnTo>
                        <a:pt x="202" y="477"/>
                      </a:lnTo>
                      <a:lnTo>
                        <a:pt x="201" y="477"/>
                      </a:lnTo>
                      <a:lnTo>
                        <a:pt x="200" y="477"/>
                      </a:lnTo>
                      <a:lnTo>
                        <a:pt x="199" y="477"/>
                      </a:lnTo>
                      <a:lnTo>
                        <a:pt x="199" y="476"/>
                      </a:lnTo>
                      <a:lnTo>
                        <a:pt x="199" y="475"/>
                      </a:lnTo>
                      <a:lnTo>
                        <a:pt x="199" y="474"/>
                      </a:lnTo>
                      <a:lnTo>
                        <a:pt x="199" y="473"/>
                      </a:lnTo>
                      <a:lnTo>
                        <a:pt x="198" y="473"/>
                      </a:lnTo>
                      <a:lnTo>
                        <a:pt x="197" y="473"/>
                      </a:lnTo>
                      <a:lnTo>
                        <a:pt x="197" y="472"/>
                      </a:lnTo>
                      <a:lnTo>
                        <a:pt x="196" y="472"/>
                      </a:lnTo>
                      <a:lnTo>
                        <a:pt x="196" y="471"/>
                      </a:lnTo>
                      <a:lnTo>
                        <a:pt x="195" y="471"/>
                      </a:lnTo>
                      <a:lnTo>
                        <a:pt x="194" y="471"/>
                      </a:lnTo>
                      <a:lnTo>
                        <a:pt x="194" y="470"/>
                      </a:lnTo>
                      <a:lnTo>
                        <a:pt x="193" y="470"/>
                      </a:lnTo>
                      <a:lnTo>
                        <a:pt x="192" y="470"/>
                      </a:lnTo>
                      <a:lnTo>
                        <a:pt x="192" y="469"/>
                      </a:lnTo>
                      <a:lnTo>
                        <a:pt x="191" y="469"/>
                      </a:lnTo>
                      <a:lnTo>
                        <a:pt x="191" y="468"/>
                      </a:lnTo>
                      <a:lnTo>
                        <a:pt x="191" y="467"/>
                      </a:lnTo>
                      <a:lnTo>
                        <a:pt x="191" y="466"/>
                      </a:lnTo>
                      <a:lnTo>
                        <a:pt x="190" y="465"/>
                      </a:lnTo>
                      <a:lnTo>
                        <a:pt x="190" y="464"/>
                      </a:lnTo>
                      <a:lnTo>
                        <a:pt x="190" y="463"/>
                      </a:lnTo>
                      <a:lnTo>
                        <a:pt x="190" y="462"/>
                      </a:lnTo>
                      <a:lnTo>
                        <a:pt x="191" y="462"/>
                      </a:lnTo>
                      <a:lnTo>
                        <a:pt x="191" y="460"/>
                      </a:lnTo>
                      <a:lnTo>
                        <a:pt x="190" y="460"/>
                      </a:lnTo>
                      <a:lnTo>
                        <a:pt x="190" y="459"/>
                      </a:lnTo>
                      <a:lnTo>
                        <a:pt x="189" y="458"/>
                      </a:lnTo>
                      <a:lnTo>
                        <a:pt x="187" y="458"/>
                      </a:lnTo>
                      <a:lnTo>
                        <a:pt x="187" y="457"/>
                      </a:lnTo>
                      <a:lnTo>
                        <a:pt x="186" y="457"/>
                      </a:lnTo>
                      <a:lnTo>
                        <a:pt x="186" y="456"/>
                      </a:lnTo>
                      <a:lnTo>
                        <a:pt x="185" y="456"/>
                      </a:lnTo>
                      <a:lnTo>
                        <a:pt x="185" y="455"/>
                      </a:lnTo>
                      <a:lnTo>
                        <a:pt x="184" y="454"/>
                      </a:lnTo>
                      <a:lnTo>
                        <a:pt x="184" y="455"/>
                      </a:lnTo>
                      <a:lnTo>
                        <a:pt x="184" y="454"/>
                      </a:lnTo>
                      <a:lnTo>
                        <a:pt x="183" y="454"/>
                      </a:lnTo>
                      <a:lnTo>
                        <a:pt x="182" y="454"/>
                      </a:lnTo>
                      <a:lnTo>
                        <a:pt x="182" y="453"/>
                      </a:lnTo>
                      <a:lnTo>
                        <a:pt x="182" y="452"/>
                      </a:lnTo>
                      <a:lnTo>
                        <a:pt x="181" y="452"/>
                      </a:lnTo>
                      <a:lnTo>
                        <a:pt x="180" y="451"/>
                      </a:lnTo>
                      <a:lnTo>
                        <a:pt x="180" y="450"/>
                      </a:lnTo>
                      <a:lnTo>
                        <a:pt x="180" y="449"/>
                      </a:lnTo>
                      <a:lnTo>
                        <a:pt x="180" y="448"/>
                      </a:lnTo>
                      <a:lnTo>
                        <a:pt x="179" y="448"/>
                      </a:lnTo>
                      <a:lnTo>
                        <a:pt x="178" y="447"/>
                      </a:lnTo>
                      <a:lnTo>
                        <a:pt x="178" y="446"/>
                      </a:lnTo>
                      <a:lnTo>
                        <a:pt x="178" y="445"/>
                      </a:lnTo>
                      <a:lnTo>
                        <a:pt x="177" y="444"/>
                      </a:lnTo>
                      <a:lnTo>
                        <a:pt x="177" y="443"/>
                      </a:lnTo>
                      <a:lnTo>
                        <a:pt x="177" y="441"/>
                      </a:lnTo>
                      <a:lnTo>
                        <a:pt x="176" y="441"/>
                      </a:lnTo>
                      <a:lnTo>
                        <a:pt x="177" y="440"/>
                      </a:lnTo>
                      <a:lnTo>
                        <a:pt x="176" y="440"/>
                      </a:lnTo>
                      <a:lnTo>
                        <a:pt x="176" y="439"/>
                      </a:lnTo>
                      <a:lnTo>
                        <a:pt x="176" y="438"/>
                      </a:lnTo>
                      <a:lnTo>
                        <a:pt x="176" y="437"/>
                      </a:lnTo>
                      <a:lnTo>
                        <a:pt x="176" y="436"/>
                      </a:lnTo>
                      <a:lnTo>
                        <a:pt x="176" y="435"/>
                      </a:lnTo>
                      <a:lnTo>
                        <a:pt x="176" y="434"/>
                      </a:lnTo>
                      <a:lnTo>
                        <a:pt x="176" y="433"/>
                      </a:lnTo>
                      <a:lnTo>
                        <a:pt x="175" y="433"/>
                      </a:lnTo>
                      <a:lnTo>
                        <a:pt x="175" y="432"/>
                      </a:lnTo>
                      <a:lnTo>
                        <a:pt x="175" y="431"/>
                      </a:lnTo>
                      <a:lnTo>
                        <a:pt x="174" y="431"/>
                      </a:lnTo>
                      <a:lnTo>
                        <a:pt x="174" y="430"/>
                      </a:lnTo>
                      <a:lnTo>
                        <a:pt x="175" y="430"/>
                      </a:lnTo>
                      <a:lnTo>
                        <a:pt x="175" y="429"/>
                      </a:lnTo>
                      <a:lnTo>
                        <a:pt x="175" y="428"/>
                      </a:lnTo>
                      <a:lnTo>
                        <a:pt x="174" y="428"/>
                      </a:lnTo>
                      <a:lnTo>
                        <a:pt x="175" y="428"/>
                      </a:lnTo>
                      <a:lnTo>
                        <a:pt x="174" y="427"/>
                      </a:lnTo>
                      <a:lnTo>
                        <a:pt x="174" y="426"/>
                      </a:lnTo>
                      <a:lnTo>
                        <a:pt x="173" y="426"/>
                      </a:lnTo>
                      <a:lnTo>
                        <a:pt x="173" y="425"/>
                      </a:lnTo>
                      <a:lnTo>
                        <a:pt x="173" y="424"/>
                      </a:lnTo>
                      <a:lnTo>
                        <a:pt x="174" y="424"/>
                      </a:lnTo>
                      <a:lnTo>
                        <a:pt x="174" y="423"/>
                      </a:lnTo>
                      <a:lnTo>
                        <a:pt x="174" y="421"/>
                      </a:lnTo>
                      <a:lnTo>
                        <a:pt x="175" y="421"/>
                      </a:lnTo>
                      <a:lnTo>
                        <a:pt x="175" y="420"/>
                      </a:lnTo>
                      <a:lnTo>
                        <a:pt x="174" y="420"/>
                      </a:lnTo>
                      <a:lnTo>
                        <a:pt x="175" y="420"/>
                      </a:lnTo>
                      <a:lnTo>
                        <a:pt x="174" y="419"/>
                      </a:lnTo>
                      <a:lnTo>
                        <a:pt x="174" y="418"/>
                      </a:lnTo>
                      <a:lnTo>
                        <a:pt x="175" y="418"/>
                      </a:lnTo>
                      <a:lnTo>
                        <a:pt x="175" y="417"/>
                      </a:lnTo>
                      <a:lnTo>
                        <a:pt x="174" y="417"/>
                      </a:lnTo>
                      <a:lnTo>
                        <a:pt x="175" y="417"/>
                      </a:lnTo>
                      <a:lnTo>
                        <a:pt x="175" y="416"/>
                      </a:lnTo>
                      <a:lnTo>
                        <a:pt x="174" y="415"/>
                      </a:lnTo>
                      <a:lnTo>
                        <a:pt x="174" y="414"/>
                      </a:lnTo>
                      <a:lnTo>
                        <a:pt x="174" y="413"/>
                      </a:lnTo>
                      <a:lnTo>
                        <a:pt x="173" y="413"/>
                      </a:lnTo>
                      <a:lnTo>
                        <a:pt x="173" y="412"/>
                      </a:lnTo>
                      <a:lnTo>
                        <a:pt x="174" y="411"/>
                      </a:lnTo>
                      <a:lnTo>
                        <a:pt x="174" y="410"/>
                      </a:lnTo>
                      <a:lnTo>
                        <a:pt x="174" y="409"/>
                      </a:lnTo>
                      <a:lnTo>
                        <a:pt x="173" y="409"/>
                      </a:lnTo>
                      <a:lnTo>
                        <a:pt x="173" y="408"/>
                      </a:lnTo>
                      <a:lnTo>
                        <a:pt x="173" y="407"/>
                      </a:lnTo>
                      <a:lnTo>
                        <a:pt x="172" y="407"/>
                      </a:lnTo>
                      <a:lnTo>
                        <a:pt x="172" y="406"/>
                      </a:lnTo>
                      <a:lnTo>
                        <a:pt x="171" y="406"/>
                      </a:lnTo>
                      <a:lnTo>
                        <a:pt x="171" y="405"/>
                      </a:lnTo>
                      <a:lnTo>
                        <a:pt x="170" y="405"/>
                      </a:lnTo>
                      <a:lnTo>
                        <a:pt x="170" y="404"/>
                      </a:lnTo>
                      <a:lnTo>
                        <a:pt x="169" y="404"/>
                      </a:lnTo>
                      <a:lnTo>
                        <a:pt x="169" y="402"/>
                      </a:lnTo>
                      <a:lnTo>
                        <a:pt x="169" y="401"/>
                      </a:lnTo>
                      <a:lnTo>
                        <a:pt x="167" y="401"/>
                      </a:lnTo>
                      <a:lnTo>
                        <a:pt x="169" y="401"/>
                      </a:lnTo>
                      <a:lnTo>
                        <a:pt x="169" y="400"/>
                      </a:lnTo>
                      <a:lnTo>
                        <a:pt x="167" y="400"/>
                      </a:lnTo>
                      <a:lnTo>
                        <a:pt x="167" y="399"/>
                      </a:lnTo>
                      <a:lnTo>
                        <a:pt x="166" y="399"/>
                      </a:lnTo>
                      <a:lnTo>
                        <a:pt x="166" y="398"/>
                      </a:lnTo>
                      <a:lnTo>
                        <a:pt x="166" y="397"/>
                      </a:lnTo>
                      <a:lnTo>
                        <a:pt x="165" y="397"/>
                      </a:lnTo>
                      <a:lnTo>
                        <a:pt x="166" y="396"/>
                      </a:lnTo>
                      <a:lnTo>
                        <a:pt x="165" y="396"/>
                      </a:lnTo>
                      <a:lnTo>
                        <a:pt x="165" y="395"/>
                      </a:lnTo>
                      <a:lnTo>
                        <a:pt x="165" y="394"/>
                      </a:lnTo>
                      <a:lnTo>
                        <a:pt x="165" y="393"/>
                      </a:lnTo>
                      <a:lnTo>
                        <a:pt x="165" y="392"/>
                      </a:lnTo>
                      <a:lnTo>
                        <a:pt x="164" y="392"/>
                      </a:lnTo>
                      <a:lnTo>
                        <a:pt x="163" y="392"/>
                      </a:lnTo>
                      <a:lnTo>
                        <a:pt x="162" y="392"/>
                      </a:lnTo>
                      <a:lnTo>
                        <a:pt x="162" y="391"/>
                      </a:lnTo>
                      <a:lnTo>
                        <a:pt x="162" y="390"/>
                      </a:lnTo>
                      <a:lnTo>
                        <a:pt x="161" y="390"/>
                      </a:lnTo>
                      <a:lnTo>
                        <a:pt x="161" y="389"/>
                      </a:lnTo>
                      <a:lnTo>
                        <a:pt x="160" y="388"/>
                      </a:lnTo>
                      <a:lnTo>
                        <a:pt x="160" y="387"/>
                      </a:lnTo>
                      <a:lnTo>
                        <a:pt x="159" y="387"/>
                      </a:lnTo>
                      <a:lnTo>
                        <a:pt x="158" y="387"/>
                      </a:lnTo>
                      <a:lnTo>
                        <a:pt x="158" y="386"/>
                      </a:lnTo>
                      <a:lnTo>
                        <a:pt x="157" y="386"/>
                      </a:lnTo>
                      <a:lnTo>
                        <a:pt x="157" y="385"/>
                      </a:lnTo>
                      <a:lnTo>
                        <a:pt x="157" y="383"/>
                      </a:lnTo>
                      <a:lnTo>
                        <a:pt x="157" y="382"/>
                      </a:lnTo>
                      <a:lnTo>
                        <a:pt x="157" y="381"/>
                      </a:lnTo>
                      <a:lnTo>
                        <a:pt x="156" y="381"/>
                      </a:lnTo>
                      <a:lnTo>
                        <a:pt x="155" y="380"/>
                      </a:lnTo>
                      <a:lnTo>
                        <a:pt x="154" y="380"/>
                      </a:lnTo>
                      <a:lnTo>
                        <a:pt x="155" y="379"/>
                      </a:lnTo>
                      <a:lnTo>
                        <a:pt x="154" y="379"/>
                      </a:lnTo>
                      <a:lnTo>
                        <a:pt x="154" y="378"/>
                      </a:lnTo>
                      <a:lnTo>
                        <a:pt x="154" y="377"/>
                      </a:lnTo>
                      <a:lnTo>
                        <a:pt x="153" y="377"/>
                      </a:lnTo>
                      <a:lnTo>
                        <a:pt x="152" y="377"/>
                      </a:lnTo>
                      <a:lnTo>
                        <a:pt x="151" y="376"/>
                      </a:lnTo>
                      <a:lnTo>
                        <a:pt x="151" y="375"/>
                      </a:lnTo>
                      <a:lnTo>
                        <a:pt x="150" y="374"/>
                      </a:lnTo>
                      <a:lnTo>
                        <a:pt x="148" y="373"/>
                      </a:lnTo>
                      <a:lnTo>
                        <a:pt x="147" y="373"/>
                      </a:lnTo>
                      <a:lnTo>
                        <a:pt x="146" y="373"/>
                      </a:lnTo>
                      <a:lnTo>
                        <a:pt x="146" y="372"/>
                      </a:lnTo>
                      <a:lnTo>
                        <a:pt x="145" y="372"/>
                      </a:lnTo>
                      <a:lnTo>
                        <a:pt x="145" y="371"/>
                      </a:lnTo>
                      <a:lnTo>
                        <a:pt x="144" y="371"/>
                      </a:lnTo>
                      <a:lnTo>
                        <a:pt x="144" y="370"/>
                      </a:lnTo>
                      <a:lnTo>
                        <a:pt x="143" y="370"/>
                      </a:lnTo>
                      <a:lnTo>
                        <a:pt x="142" y="369"/>
                      </a:lnTo>
                      <a:lnTo>
                        <a:pt x="141" y="369"/>
                      </a:lnTo>
                      <a:lnTo>
                        <a:pt x="140" y="369"/>
                      </a:lnTo>
                      <a:lnTo>
                        <a:pt x="139" y="369"/>
                      </a:lnTo>
                      <a:lnTo>
                        <a:pt x="138" y="368"/>
                      </a:lnTo>
                      <a:lnTo>
                        <a:pt x="137" y="368"/>
                      </a:lnTo>
                      <a:lnTo>
                        <a:pt x="137" y="369"/>
                      </a:lnTo>
                      <a:lnTo>
                        <a:pt x="136" y="369"/>
                      </a:lnTo>
                      <a:lnTo>
                        <a:pt x="136" y="368"/>
                      </a:lnTo>
                      <a:lnTo>
                        <a:pt x="135" y="368"/>
                      </a:lnTo>
                      <a:lnTo>
                        <a:pt x="134" y="368"/>
                      </a:lnTo>
                      <a:lnTo>
                        <a:pt x="133" y="368"/>
                      </a:lnTo>
                      <a:lnTo>
                        <a:pt x="132" y="368"/>
                      </a:lnTo>
                      <a:lnTo>
                        <a:pt x="132" y="367"/>
                      </a:lnTo>
                      <a:lnTo>
                        <a:pt x="132" y="366"/>
                      </a:lnTo>
                      <a:lnTo>
                        <a:pt x="131" y="366"/>
                      </a:lnTo>
                      <a:lnTo>
                        <a:pt x="130" y="366"/>
                      </a:lnTo>
                      <a:lnTo>
                        <a:pt x="130" y="365"/>
                      </a:lnTo>
                      <a:lnTo>
                        <a:pt x="128" y="365"/>
                      </a:lnTo>
                      <a:lnTo>
                        <a:pt x="127" y="363"/>
                      </a:lnTo>
                      <a:lnTo>
                        <a:pt x="127" y="362"/>
                      </a:lnTo>
                      <a:lnTo>
                        <a:pt x="126" y="362"/>
                      </a:lnTo>
                      <a:lnTo>
                        <a:pt x="125" y="362"/>
                      </a:lnTo>
                      <a:lnTo>
                        <a:pt x="124" y="362"/>
                      </a:lnTo>
                      <a:lnTo>
                        <a:pt x="123" y="362"/>
                      </a:lnTo>
                      <a:lnTo>
                        <a:pt x="122" y="362"/>
                      </a:lnTo>
                      <a:lnTo>
                        <a:pt x="121" y="362"/>
                      </a:lnTo>
                      <a:lnTo>
                        <a:pt x="120" y="362"/>
                      </a:lnTo>
                      <a:lnTo>
                        <a:pt x="119" y="362"/>
                      </a:lnTo>
                      <a:lnTo>
                        <a:pt x="118" y="362"/>
                      </a:lnTo>
                      <a:lnTo>
                        <a:pt x="117" y="363"/>
                      </a:lnTo>
                      <a:lnTo>
                        <a:pt x="116" y="363"/>
                      </a:lnTo>
                      <a:lnTo>
                        <a:pt x="115" y="363"/>
                      </a:lnTo>
                      <a:lnTo>
                        <a:pt x="114" y="363"/>
                      </a:lnTo>
                      <a:lnTo>
                        <a:pt x="113" y="363"/>
                      </a:lnTo>
                      <a:lnTo>
                        <a:pt x="113" y="362"/>
                      </a:lnTo>
                      <a:lnTo>
                        <a:pt x="112" y="362"/>
                      </a:lnTo>
                      <a:lnTo>
                        <a:pt x="111" y="362"/>
                      </a:lnTo>
                      <a:lnTo>
                        <a:pt x="109" y="361"/>
                      </a:lnTo>
                      <a:lnTo>
                        <a:pt x="108" y="361"/>
                      </a:lnTo>
                      <a:lnTo>
                        <a:pt x="107" y="361"/>
                      </a:lnTo>
                      <a:lnTo>
                        <a:pt x="106" y="361"/>
                      </a:lnTo>
                      <a:lnTo>
                        <a:pt x="106" y="360"/>
                      </a:lnTo>
                      <a:lnTo>
                        <a:pt x="105" y="360"/>
                      </a:lnTo>
                      <a:lnTo>
                        <a:pt x="104" y="360"/>
                      </a:lnTo>
                      <a:lnTo>
                        <a:pt x="104" y="359"/>
                      </a:lnTo>
                      <a:lnTo>
                        <a:pt x="103" y="359"/>
                      </a:lnTo>
                      <a:lnTo>
                        <a:pt x="102" y="359"/>
                      </a:lnTo>
                      <a:lnTo>
                        <a:pt x="101" y="358"/>
                      </a:lnTo>
                      <a:lnTo>
                        <a:pt x="100" y="358"/>
                      </a:lnTo>
                      <a:lnTo>
                        <a:pt x="99" y="357"/>
                      </a:lnTo>
                      <a:lnTo>
                        <a:pt x="98" y="356"/>
                      </a:lnTo>
                      <a:lnTo>
                        <a:pt x="98" y="355"/>
                      </a:lnTo>
                      <a:lnTo>
                        <a:pt x="97" y="355"/>
                      </a:lnTo>
                      <a:lnTo>
                        <a:pt x="96" y="355"/>
                      </a:lnTo>
                      <a:lnTo>
                        <a:pt x="96" y="354"/>
                      </a:lnTo>
                      <a:lnTo>
                        <a:pt x="95" y="354"/>
                      </a:lnTo>
                      <a:lnTo>
                        <a:pt x="94" y="354"/>
                      </a:lnTo>
                      <a:lnTo>
                        <a:pt x="94" y="353"/>
                      </a:lnTo>
                      <a:lnTo>
                        <a:pt x="93" y="352"/>
                      </a:lnTo>
                      <a:lnTo>
                        <a:pt x="93" y="351"/>
                      </a:lnTo>
                      <a:lnTo>
                        <a:pt x="93" y="350"/>
                      </a:lnTo>
                      <a:lnTo>
                        <a:pt x="93" y="349"/>
                      </a:lnTo>
                      <a:lnTo>
                        <a:pt x="93" y="348"/>
                      </a:lnTo>
                      <a:lnTo>
                        <a:pt x="93" y="347"/>
                      </a:lnTo>
                      <a:lnTo>
                        <a:pt x="93" y="346"/>
                      </a:lnTo>
                      <a:lnTo>
                        <a:pt x="92" y="346"/>
                      </a:lnTo>
                      <a:lnTo>
                        <a:pt x="90" y="344"/>
                      </a:lnTo>
                      <a:lnTo>
                        <a:pt x="89" y="344"/>
                      </a:lnTo>
                      <a:lnTo>
                        <a:pt x="89" y="343"/>
                      </a:lnTo>
                      <a:lnTo>
                        <a:pt x="87" y="342"/>
                      </a:lnTo>
                      <a:lnTo>
                        <a:pt x="80" y="337"/>
                      </a:lnTo>
                      <a:lnTo>
                        <a:pt x="73" y="333"/>
                      </a:lnTo>
                      <a:lnTo>
                        <a:pt x="65" y="328"/>
                      </a:lnTo>
                      <a:lnTo>
                        <a:pt x="65" y="327"/>
                      </a:lnTo>
                      <a:lnTo>
                        <a:pt x="66" y="326"/>
                      </a:lnTo>
                      <a:lnTo>
                        <a:pt x="67" y="324"/>
                      </a:lnTo>
                      <a:lnTo>
                        <a:pt x="67" y="323"/>
                      </a:lnTo>
                      <a:lnTo>
                        <a:pt x="67" y="322"/>
                      </a:lnTo>
                      <a:lnTo>
                        <a:pt x="68" y="322"/>
                      </a:lnTo>
                      <a:lnTo>
                        <a:pt x="68" y="321"/>
                      </a:lnTo>
                      <a:lnTo>
                        <a:pt x="68" y="320"/>
                      </a:lnTo>
                      <a:lnTo>
                        <a:pt x="68" y="319"/>
                      </a:lnTo>
                      <a:lnTo>
                        <a:pt x="67" y="319"/>
                      </a:lnTo>
                      <a:lnTo>
                        <a:pt x="67" y="318"/>
                      </a:lnTo>
                      <a:lnTo>
                        <a:pt x="67" y="317"/>
                      </a:lnTo>
                      <a:lnTo>
                        <a:pt x="66" y="317"/>
                      </a:lnTo>
                      <a:lnTo>
                        <a:pt x="66" y="316"/>
                      </a:lnTo>
                      <a:lnTo>
                        <a:pt x="66" y="315"/>
                      </a:lnTo>
                      <a:lnTo>
                        <a:pt x="66" y="314"/>
                      </a:lnTo>
                      <a:lnTo>
                        <a:pt x="66" y="313"/>
                      </a:lnTo>
                      <a:lnTo>
                        <a:pt x="66" y="312"/>
                      </a:lnTo>
                      <a:lnTo>
                        <a:pt x="67" y="312"/>
                      </a:lnTo>
                      <a:lnTo>
                        <a:pt x="67" y="311"/>
                      </a:lnTo>
                      <a:lnTo>
                        <a:pt x="67" y="310"/>
                      </a:lnTo>
                      <a:lnTo>
                        <a:pt x="67" y="309"/>
                      </a:lnTo>
                      <a:lnTo>
                        <a:pt x="66" y="309"/>
                      </a:lnTo>
                      <a:lnTo>
                        <a:pt x="66" y="308"/>
                      </a:lnTo>
                      <a:lnTo>
                        <a:pt x="65" y="308"/>
                      </a:lnTo>
                      <a:lnTo>
                        <a:pt x="65" y="307"/>
                      </a:lnTo>
                      <a:lnTo>
                        <a:pt x="64" y="307"/>
                      </a:lnTo>
                      <a:lnTo>
                        <a:pt x="64" y="305"/>
                      </a:lnTo>
                      <a:lnTo>
                        <a:pt x="63" y="305"/>
                      </a:lnTo>
                      <a:lnTo>
                        <a:pt x="62" y="304"/>
                      </a:lnTo>
                      <a:lnTo>
                        <a:pt x="61" y="304"/>
                      </a:lnTo>
                      <a:lnTo>
                        <a:pt x="61" y="303"/>
                      </a:lnTo>
                      <a:lnTo>
                        <a:pt x="60" y="303"/>
                      </a:lnTo>
                      <a:lnTo>
                        <a:pt x="59" y="303"/>
                      </a:lnTo>
                      <a:lnTo>
                        <a:pt x="59" y="302"/>
                      </a:lnTo>
                      <a:lnTo>
                        <a:pt x="58" y="301"/>
                      </a:lnTo>
                      <a:lnTo>
                        <a:pt x="58" y="300"/>
                      </a:lnTo>
                      <a:lnTo>
                        <a:pt x="57" y="300"/>
                      </a:lnTo>
                      <a:lnTo>
                        <a:pt x="57" y="299"/>
                      </a:lnTo>
                      <a:lnTo>
                        <a:pt x="56" y="299"/>
                      </a:lnTo>
                      <a:lnTo>
                        <a:pt x="55" y="298"/>
                      </a:lnTo>
                      <a:lnTo>
                        <a:pt x="55" y="297"/>
                      </a:lnTo>
                      <a:lnTo>
                        <a:pt x="54" y="296"/>
                      </a:lnTo>
                      <a:lnTo>
                        <a:pt x="54" y="295"/>
                      </a:lnTo>
                      <a:lnTo>
                        <a:pt x="53" y="294"/>
                      </a:lnTo>
                      <a:lnTo>
                        <a:pt x="51" y="294"/>
                      </a:lnTo>
                      <a:lnTo>
                        <a:pt x="51" y="293"/>
                      </a:lnTo>
                      <a:lnTo>
                        <a:pt x="50" y="293"/>
                      </a:lnTo>
                      <a:lnTo>
                        <a:pt x="50" y="292"/>
                      </a:lnTo>
                      <a:lnTo>
                        <a:pt x="49" y="292"/>
                      </a:lnTo>
                      <a:lnTo>
                        <a:pt x="49" y="291"/>
                      </a:lnTo>
                      <a:lnTo>
                        <a:pt x="48" y="291"/>
                      </a:lnTo>
                      <a:lnTo>
                        <a:pt x="47" y="290"/>
                      </a:lnTo>
                      <a:lnTo>
                        <a:pt x="46" y="290"/>
                      </a:lnTo>
                      <a:lnTo>
                        <a:pt x="46" y="289"/>
                      </a:lnTo>
                      <a:lnTo>
                        <a:pt x="46" y="288"/>
                      </a:lnTo>
                      <a:lnTo>
                        <a:pt x="47" y="288"/>
                      </a:lnTo>
                      <a:lnTo>
                        <a:pt x="47" y="287"/>
                      </a:lnTo>
                      <a:lnTo>
                        <a:pt x="47" y="285"/>
                      </a:lnTo>
                      <a:lnTo>
                        <a:pt x="46" y="285"/>
                      </a:lnTo>
                      <a:lnTo>
                        <a:pt x="46" y="284"/>
                      </a:lnTo>
                      <a:lnTo>
                        <a:pt x="45" y="284"/>
                      </a:lnTo>
                      <a:lnTo>
                        <a:pt x="45" y="283"/>
                      </a:lnTo>
                      <a:lnTo>
                        <a:pt x="45" y="282"/>
                      </a:lnTo>
                      <a:lnTo>
                        <a:pt x="44" y="281"/>
                      </a:lnTo>
                      <a:lnTo>
                        <a:pt x="44" y="280"/>
                      </a:lnTo>
                      <a:lnTo>
                        <a:pt x="43" y="280"/>
                      </a:lnTo>
                      <a:lnTo>
                        <a:pt x="43" y="279"/>
                      </a:lnTo>
                      <a:lnTo>
                        <a:pt x="42" y="279"/>
                      </a:lnTo>
                      <a:lnTo>
                        <a:pt x="42" y="278"/>
                      </a:lnTo>
                      <a:lnTo>
                        <a:pt x="41" y="278"/>
                      </a:lnTo>
                      <a:lnTo>
                        <a:pt x="41" y="277"/>
                      </a:lnTo>
                      <a:lnTo>
                        <a:pt x="41" y="276"/>
                      </a:lnTo>
                      <a:lnTo>
                        <a:pt x="41" y="275"/>
                      </a:lnTo>
                      <a:lnTo>
                        <a:pt x="40" y="275"/>
                      </a:lnTo>
                      <a:lnTo>
                        <a:pt x="40" y="274"/>
                      </a:lnTo>
                      <a:lnTo>
                        <a:pt x="41" y="273"/>
                      </a:lnTo>
                      <a:lnTo>
                        <a:pt x="40" y="272"/>
                      </a:lnTo>
                      <a:lnTo>
                        <a:pt x="40" y="271"/>
                      </a:lnTo>
                      <a:lnTo>
                        <a:pt x="40" y="270"/>
                      </a:lnTo>
                      <a:lnTo>
                        <a:pt x="41" y="270"/>
                      </a:lnTo>
                      <a:lnTo>
                        <a:pt x="41" y="269"/>
                      </a:lnTo>
                      <a:lnTo>
                        <a:pt x="41" y="268"/>
                      </a:lnTo>
                      <a:lnTo>
                        <a:pt x="40" y="266"/>
                      </a:lnTo>
                      <a:lnTo>
                        <a:pt x="39" y="266"/>
                      </a:lnTo>
                      <a:lnTo>
                        <a:pt x="38" y="266"/>
                      </a:lnTo>
                      <a:lnTo>
                        <a:pt x="38" y="265"/>
                      </a:lnTo>
                      <a:lnTo>
                        <a:pt x="37" y="265"/>
                      </a:lnTo>
                      <a:lnTo>
                        <a:pt x="36" y="265"/>
                      </a:lnTo>
                      <a:lnTo>
                        <a:pt x="36" y="264"/>
                      </a:lnTo>
                      <a:lnTo>
                        <a:pt x="35" y="263"/>
                      </a:lnTo>
                      <a:lnTo>
                        <a:pt x="34" y="263"/>
                      </a:lnTo>
                      <a:lnTo>
                        <a:pt x="32" y="263"/>
                      </a:lnTo>
                      <a:lnTo>
                        <a:pt x="31" y="263"/>
                      </a:lnTo>
                      <a:lnTo>
                        <a:pt x="31" y="262"/>
                      </a:lnTo>
                      <a:lnTo>
                        <a:pt x="30" y="262"/>
                      </a:lnTo>
                      <a:lnTo>
                        <a:pt x="30" y="261"/>
                      </a:lnTo>
                      <a:lnTo>
                        <a:pt x="29" y="262"/>
                      </a:lnTo>
                      <a:lnTo>
                        <a:pt x="28" y="262"/>
                      </a:lnTo>
                      <a:lnTo>
                        <a:pt x="28" y="261"/>
                      </a:lnTo>
                      <a:lnTo>
                        <a:pt x="27" y="261"/>
                      </a:lnTo>
                      <a:lnTo>
                        <a:pt x="27" y="260"/>
                      </a:lnTo>
                      <a:lnTo>
                        <a:pt x="24" y="263"/>
                      </a:lnTo>
                      <a:lnTo>
                        <a:pt x="25" y="263"/>
                      </a:lnTo>
                      <a:lnTo>
                        <a:pt x="20" y="266"/>
                      </a:lnTo>
                      <a:lnTo>
                        <a:pt x="20" y="269"/>
                      </a:lnTo>
                      <a:lnTo>
                        <a:pt x="22" y="272"/>
                      </a:lnTo>
                      <a:lnTo>
                        <a:pt x="19" y="272"/>
                      </a:lnTo>
                      <a:lnTo>
                        <a:pt x="19" y="274"/>
                      </a:lnTo>
                      <a:lnTo>
                        <a:pt x="17" y="274"/>
                      </a:lnTo>
                      <a:lnTo>
                        <a:pt x="17" y="273"/>
                      </a:lnTo>
                      <a:lnTo>
                        <a:pt x="15" y="269"/>
                      </a:lnTo>
                      <a:lnTo>
                        <a:pt x="14" y="265"/>
                      </a:lnTo>
                      <a:lnTo>
                        <a:pt x="11" y="266"/>
                      </a:lnTo>
                      <a:lnTo>
                        <a:pt x="10" y="266"/>
                      </a:lnTo>
                      <a:lnTo>
                        <a:pt x="5" y="266"/>
                      </a:lnTo>
                      <a:lnTo>
                        <a:pt x="5" y="265"/>
                      </a:lnTo>
                      <a:lnTo>
                        <a:pt x="6" y="261"/>
                      </a:lnTo>
                      <a:lnTo>
                        <a:pt x="7" y="259"/>
                      </a:lnTo>
                      <a:lnTo>
                        <a:pt x="7" y="257"/>
                      </a:lnTo>
                      <a:lnTo>
                        <a:pt x="8" y="255"/>
                      </a:lnTo>
                      <a:lnTo>
                        <a:pt x="9" y="254"/>
                      </a:lnTo>
                      <a:lnTo>
                        <a:pt x="10" y="253"/>
                      </a:lnTo>
                      <a:lnTo>
                        <a:pt x="11" y="254"/>
                      </a:lnTo>
                      <a:lnTo>
                        <a:pt x="14" y="253"/>
                      </a:lnTo>
                      <a:lnTo>
                        <a:pt x="16" y="252"/>
                      </a:lnTo>
                      <a:lnTo>
                        <a:pt x="17" y="251"/>
                      </a:lnTo>
                      <a:lnTo>
                        <a:pt x="20" y="249"/>
                      </a:lnTo>
                      <a:lnTo>
                        <a:pt x="19" y="248"/>
                      </a:lnTo>
                      <a:lnTo>
                        <a:pt x="18" y="248"/>
                      </a:lnTo>
                      <a:lnTo>
                        <a:pt x="18" y="246"/>
                      </a:lnTo>
                      <a:lnTo>
                        <a:pt x="17" y="246"/>
                      </a:lnTo>
                      <a:lnTo>
                        <a:pt x="18" y="245"/>
                      </a:lnTo>
                      <a:lnTo>
                        <a:pt x="18" y="244"/>
                      </a:lnTo>
                      <a:lnTo>
                        <a:pt x="17" y="244"/>
                      </a:lnTo>
                      <a:lnTo>
                        <a:pt x="16" y="244"/>
                      </a:lnTo>
                      <a:lnTo>
                        <a:pt x="17" y="243"/>
                      </a:lnTo>
                      <a:lnTo>
                        <a:pt x="17" y="242"/>
                      </a:lnTo>
                      <a:lnTo>
                        <a:pt x="17" y="241"/>
                      </a:lnTo>
                      <a:lnTo>
                        <a:pt x="17" y="240"/>
                      </a:lnTo>
                      <a:lnTo>
                        <a:pt x="18" y="240"/>
                      </a:lnTo>
                      <a:lnTo>
                        <a:pt x="18" y="239"/>
                      </a:lnTo>
                      <a:lnTo>
                        <a:pt x="19" y="239"/>
                      </a:lnTo>
                      <a:lnTo>
                        <a:pt x="19" y="238"/>
                      </a:lnTo>
                      <a:lnTo>
                        <a:pt x="18" y="238"/>
                      </a:lnTo>
                      <a:lnTo>
                        <a:pt x="17" y="237"/>
                      </a:lnTo>
                      <a:lnTo>
                        <a:pt x="17" y="236"/>
                      </a:lnTo>
                      <a:lnTo>
                        <a:pt x="16" y="236"/>
                      </a:lnTo>
                      <a:lnTo>
                        <a:pt x="15" y="236"/>
                      </a:lnTo>
                      <a:lnTo>
                        <a:pt x="15" y="235"/>
                      </a:lnTo>
                      <a:lnTo>
                        <a:pt x="15" y="234"/>
                      </a:lnTo>
                      <a:lnTo>
                        <a:pt x="14" y="234"/>
                      </a:lnTo>
                      <a:lnTo>
                        <a:pt x="14" y="235"/>
                      </a:lnTo>
                      <a:lnTo>
                        <a:pt x="12" y="235"/>
                      </a:lnTo>
                      <a:lnTo>
                        <a:pt x="11" y="234"/>
                      </a:lnTo>
                      <a:lnTo>
                        <a:pt x="11" y="235"/>
                      </a:lnTo>
                      <a:lnTo>
                        <a:pt x="10" y="234"/>
                      </a:lnTo>
                      <a:lnTo>
                        <a:pt x="10" y="233"/>
                      </a:lnTo>
                      <a:lnTo>
                        <a:pt x="11" y="233"/>
                      </a:lnTo>
                      <a:lnTo>
                        <a:pt x="11" y="232"/>
                      </a:lnTo>
                      <a:lnTo>
                        <a:pt x="10" y="232"/>
                      </a:lnTo>
                      <a:lnTo>
                        <a:pt x="10" y="231"/>
                      </a:lnTo>
                      <a:lnTo>
                        <a:pt x="9" y="231"/>
                      </a:lnTo>
                      <a:lnTo>
                        <a:pt x="9" y="230"/>
                      </a:lnTo>
                      <a:lnTo>
                        <a:pt x="9" y="229"/>
                      </a:lnTo>
                      <a:lnTo>
                        <a:pt x="8" y="229"/>
                      </a:lnTo>
                      <a:lnTo>
                        <a:pt x="8" y="227"/>
                      </a:lnTo>
                      <a:lnTo>
                        <a:pt x="7" y="227"/>
                      </a:lnTo>
                      <a:lnTo>
                        <a:pt x="7" y="226"/>
                      </a:lnTo>
                      <a:lnTo>
                        <a:pt x="7" y="225"/>
                      </a:lnTo>
                      <a:lnTo>
                        <a:pt x="6" y="225"/>
                      </a:lnTo>
                      <a:lnTo>
                        <a:pt x="5" y="225"/>
                      </a:lnTo>
                      <a:lnTo>
                        <a:pt x="4" y="224"/>
                      </a:lnTo>
                      <a:lnTo>
                        <a:pt x="4" y="223"/>
                      </a:lnTo>
                      <a:lnTo>
                        <a:pt x="5" y="223"/>
                      </a:lnTo>
                      <a:lnTo>
                        <a:pt x="6" y="222"/>
                      </a:lnTo>
                      <a:lnTo>
                        <a:pt x="6" y="221"/>
                      </a:lnTo>
                      <a:lnTo>
                        <a:pt x="5" y="221"/>
                      </a:lnTo>
                      <a:lnTo>
                        <a:pt x="5" y="220"/>
                      </a:lnTo>
                      <a:lnTo>
                        <a:pt x="5" y="219"/>
                      </a:lnTo>
                      <a:lnTo>
                        <a:pt x="5" y="218"/>
                      </a:lnTo>
                      <a:lnTo>
                        <a:pt x="5" y="217"/>
                      </a:lnTo>
                      <a:lnTo>
                        <a:pt x="4" y="217"/>
                      </a:lnTo>
                      <a:lnTo>
                        <a:pt x="4" y="216"/>
                      </a:lnTo>
                      <a:lnTo>
                        <a:pt x="4" y="215"/>
                      </a:lnTo>
                      <a:lnTo>
                        <a:pt x="5" y="215"/>
                      </a:lnTo>
                      <a:lnTo>
                        <a:pt x="5" y="214"/>
                      </a:lnTo>
                      <a:lnTo>
                        <a:pt x="6" y="214"/>
                      </a:lnTo>
                      <a:lnTo>
                        <a:pt x="7" y="214"/>
                      </a:lnTo>
                      <a:lnTo>
                        <a:pt x="7" y="213"/>
                      </a:lnTo>
                      <a:lnTo>
                        <a:pt x="6" y="213"/>
                      </a:lnTo>
                      <a:lnTo>
                        <a:pt x="6" y="212"/>
                      </a:lnTo>
                      <a:lnTo>
                        <a:pt x="6" y="211"/>
                      </a:lnTo>
                      <a:lnTo>
                        <a:pt x="7" y="211"/>
                      </a:lnTo>
                      <a:lnTo>
                        <a:pt x="7" y="210"/>
                      </a:lnTo>
                      <a:lnTo>
                        <a:pt x="8" y="210"/>
                      </a:lnTo>
                      <a:lnTo>
                        <a:pt x="8" y="208"/>
                      </a:lnTo>
                      <a:lnTo>
                        <a:pt x="9" y="208"/>
                      </a:lnTo>
                      <a:lnTo>
                        <a:pt x="9" y="207"/>
                      </a:lnTo>
                      <a:lnTo>
                        <a:pt x="8" y="207"/>
                      </a:lnTo>
                      <a:lnTo>
                        <a:pt x="8" y="206"/>
                      </a:lnTo>
                      <a:lnTo>
                        <a:pt x="8" y="205"/>
                      </a:lnTo>
                      <a:lnTo>
                        <a:pt x="7" y="204"/>
                      </a:lnTo>
                      <a:lnTo>
                        <a:pt x="7" y="203"/>
                      </a:lnTo>
                      <a:lnTo>
                        <a:pt x="8" y="202"/>
                      </a:lnTo>
                      <a:lnTo>
                        <a:pt x="9" y="202"/>
                      </a:lnTo>
                      <a:lnTo>
                        <a:pt x="9" y="201"/>
                      </a:lnTo>
                      <a:lnTo>
                        <a:pt x="9" y="200"/>
                      </a:lnTo>
                      <a:lnTo>
                        <a:pt x="8" y="200"/>
                      </a:lnTo>
                      <a:lnTo>
                        <a:pt x="7" y="199"/>
                      </a:lnTo>
                      <a:lnTo>
                        <a:pt x="7" y="198"/>
                      </a:lnTo>
                      <a:lnTo>
                        <a:pt x="7" y="197"/>
                      </a:lnTo>
                      <a:lnTo>
                        <a:pt x="7" y="196"/>
                      </a:lnTo>
                      <a:lnTo>
                        <a:pt x="6" y="196"/>
                      </a:lnTo>
                      <a:lnTo>
                        <a:pt x="6" y="195"/>
                      </a:lnTo>
                      <a:lnTo>
                        <a:pt x="5" y="195"/>
                      </a:lnTo>
                      <a:lnTo>
                        <a:pt x="5" y="194"/>
                      </a:lnTo>
                      <a:lnTo>
                        <a:pt x="6" y="194"/>
                      </a:lnTo>
                      <a:lnTo>
                        <a:pt x="7" y="193"/>
                      </a:lnTo>
                      <a:lnTo>
                        <a:pt x="8" y="193"/>
                      </a:lnTo>
                      <a:lnTo>
                        <a:pt x="8" y="192"/>
                      </a:lnTo>
                      <a:lnTo>
                        <a:pt x="8" y="191"/>
                      </a:lnTo>
                      <a:lnTo>
                        <a:pt x="9" y="191"/>
                      </a:lnTo>
                      <a:lnTo>
                        <a:pt x="9" y="190"/>
                      </a:lnTo>
                      <a:lnTo>
                        <a:pt x="8" y="188"/>
                      </a:lnTo>
                      <a:lnTo>
                        <a:pt x="8" y="187"/>
                      </a:lnTo>
                      <a:lnTo>
                        <a:pt x="7" y="187"/>
                      </a:lnTo>
                      <a:lnTo>
                        <a:pt x="7" y="186"/>
                      </a:lnTo>
                      <a:lnTo>
                        <a:pt x="6" y="186"/>
                      </a:lnTo>
                      <a:lnTo>
                        <a:pt x="5" y="186"/>
                      </a:lnTo>
                      <a:lnTo>
                        <a:pt x="4" y="186"/>
                      </a:lnTo>
                      <a:lnTo>
                        <a:pt x="4" y="185"/>
                      </a:lnTo>
                      <a:lnTo>
                        <a:pt x="4" y="184"/>
                      </a:lnTo>
                      <a:lnTo>
                        <a:pt x="3" y="184"/>
                      </a:lnTo>
                      <a:lnTo>
                        <a:pt x="3" y="183"/>
                      </a:lnTo>
                      <a:lnTo>
                        <a:pt x="2" y="183"/>
                      </a:lnTo>
                      <a:lnTo>
                        <a:pt x="2" y="182"/>
                      </a:lnTo>
                      <a:lnTo>
                        <a:pt x="1" y="182"/>
                      </a:lnTo>
                      <a:lnTo>
                        <a:pt x="1" y="183"/>
                      </a:lnTo>
                      <a:lnTo>
                        <a:pt x="1" y="184"/>
                      </a:lnTo>
                      <a:lnTo>
                        <a:pt x="0" y="184"/>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86" name="Freeform 34">
                  <a:extLst>
                    <a:ext uri="{FF2B5EF4-FFF2-40B4-BE49-F238E27FC236}">
                      <a16:creationId xmlns:a16="http://schemas.microsoft.com/office/drawing/2014/main" id="{E1D678B4-7FC7-4584-92A3-BC7FEBEDCF43}"/>
                    </a:ext>
                  </a:extLst>
                </p:cNvPr>
                <p:cNvSpPr>
                  <a:spLocks/>
                </p:cNvSpPr>
                <p:nvPr/>
              </p:nvSpPr>
              <p:spPr bwMode="auto">
                <a:xfrm>
                  <a:off x="4366" y="2644"/>
                  <a:ext cx="76" cy="180"/>
                </a:xfrm>
                <a:custGeom>
                  <a:avLst/>
                  <a:gdLst>
                    <a:gd name="T0" fmla="*/ 43 w 76"/>
                    <a:gd name="T1" fmla="*/ 177 h 180"/>
                    <a:gd name="T2" fmla="*/ 43 w 76"/>
                    <a:gd name="T3" fmla="*/ 173 h 180"/>
                    <a:gd name="T4" fmla="*/ 37 w 76"/>
                    <a:gd name="T5" fmla="*/ 170 h 180"/>
                    <a:gd name="T6" fmla="*/ 34 w 76"/>
                    <a:gd name="T7" fmla="*/ 170 h 180"/>
                    <a:gd name="T8" fmla="*/ 32 w 76"/>
                    <a:gd name="T9" fmla="*/ 170 h 180"/>
                    <a:gd name="T10" fmla="*/ 32 w 76"/>
                    <a:gd name="T11" fmla="*/ 165 h 180"/>
                    <a:gd name="T12" fmla="*/ 32 w 76"/>
                    <a:gd name="T13" fmla="*/ 161 h 180"/>
                    <a:gd name="T14" fmla="*/ 30 w 76"/>
                    <a:gd name="T15" fmla="*/ 159 h 180"/>
                    <a:gd name="T16" fmla="*/ 29 w 76"/>
                    <a:gd name="T17" fmla="*/ 162 h 180"/>
                    <a:gd name="T18" fmla="*/ 26 w 76"/>
                    <a:gd name="T19" fmla="*/ 164 h 180"/>
                    <a:gd name="T20" fmla="*/ 23 w 76"/>
                    <a:gd name="T21" fmla="*/ 162 h 180"/>
                    <a:gd name="T22" fmla="*/ 23 w 76"/>
                    <a:gd name="T23" fmla="*/ 160 h 180"/>
                    <a:gd name="T24" fmla="*/ 23 w 76"/>
                    <a:gd name="T25" fmla="*/ 157 h 180"/>
                    <a:gd name="T26" fmla="*/ 20 w 76"/>
                    <a:gd name="T27" fmla="*/ 156 h 180"/>
                    <a:gd name="T28" fmla="*/ 20 w 76"/>
                    <a:gd name="T29" fmla="*/ 158 h 180"/>
                    <a:gd name="T30" fmla="*/ 16 w 76"/>
                    <a:gd name="T31" fmla="*/ 156 h 180"/>
                    <a:gd name="T32" fmla="*/ 15 w 76"/>
                    <a:gd name="T33" fmla="*/ 151 h 180"/>
                    <a:gd name="T34" fmla="*/ 15 w 76"/>
                    <a:gd name="T35" fmla="*/ 148 h 180"/>
                    <a:gd name="T36" fmla="*/ 17 w 76"/>
                    <a:gd name="T37" fmla="*/ 147 h 180"/>
                    <a:gd name="T38" fmla="*/ 13 w 76"/>
                    <a:gd name="T39" fmla="*/ 145 h 180"/>
                    <a:gd name="T40" fmla="*/ 10 w 76"/>
                    <a:gd name="T41" fmla="*/ 143 h 180"/>
                    <a:gd name="T42" fmla="*/ 8 w 76"/>
                    <a:gd name="T43" fmla="*/ 140 h 180"/>
                    <a:gd name="T44" fmla="*/ 11 w 76"/>
                    <a:gd name="T45" fmla="*/ 137 h 180"/>
                    <a:gd name="T46" fmla="*/ 8 w 76"/>
                    <a:gd name="T47" fmla="*/ 134 h 180"/>
                    <a:gd name="T48" fmla="*/ 0 w 76"/>
                    <a:gd name="T49" fmla="*/ 126 h 180"/>
                    <a:gd name="T50" fmla="*/ 3 w 76"/>
                    <a:gd name="T51" fmla="*/ 123 h 180"/>
                    <a:gd name="T52" fmla="*/ 6 w 76"/>
                    <a:gd name="T53" fmla="*/ 118 h 180"/>
                    <a:gd name="T54" fmla="*/ 8 w 76"/>
                    <a:gd name="T55" fmla="*/ 115 h 180"/>
                    <a:gd name="T56" fmla="*/ 9 w 76"/>
                    <a:gd name="T57" fmla="*/ 111 h 180"/>
                    <a:gd name="T58" fmla="*/ 10 w 76"/>
                    <a:gd name="T59" fmla="*/ 105 h 180"/>
                    <a:gd name="T60" fmla="*/ 10 w 76"/>
                    <a:gd name="T61" fmla="*/ 100 h 180"/>
                    <a:gd name="T62" fmla="*/ 10 w 76"/>
                    <a:gd name="T63" fmla="*/ 95 h 180"/>
                    <a:gd name="T64" fmla="*/ 8 w 76"/>
                    <a:gd name="T65" fmla="*/ 91 h 180"/>
                    <a:gd name="T66" fmla="*/ 6 w 76"/>
                    <a:gd name="T67" fmla="*/ 86 h 180"/>
                    <a:gd name="T68" fmla="*/ 5 w 76"/>
                    <a:gd name="T69" fmla="*/ 81 h 180"/>
                    <a:gd name="T70" fmla="*/ 4 w 76"/>
                    <a:gd name="T71" fmla="*/ 76 h 180"/>
                    <a:gd name="T72" fmla="*/ 4 w 76"/>
                    <a:gd name="T73" fmla="*/ 71 h 180"/>
                    <a:gd name="T74" fmla="*/ 3 w 76"/>
                    <a:gd name="T75" fmla="*/ 65 h 180"/>
                    <a:gd name="T76" fmla="*/ 4 w 76"/>
                    <a:gd name="T77" fmla="*/ 61 h 180"/>
                    <a:gd name="T78" fmla="*/ 4 w 76"/>
                    <a:gd name="T79" fmla="*/ 56 h 180"/>
                    <a:gd name="T80" fmla="*/ 5 w 76"/>
                    <a:gd name="T81" fmla="*/ 51 h 180"/>
                    <a:gd name="T82" fmla="*/ 6 w 76"/>
                    <a:gd name="T83" fmla="*/ 45 h 180"/>
                    <a:gd name="T84" fmla="*/ 9 w 76"/>
                    <a:gd name="T85" fmla="*/ 40 h 180"/>
                    <a:gd name="T86" fmla="*/ 12 w 76"/>
                    <a:gd name="T87" fmla="*/ 38 h 180"/>
                    <a:gd name="T88" fmla="*/ 16 w 76"/>
                    <a:gd name="T89" fmla="*/ 35 h 180"/>
                    <a:gd name="T90" fmla="*/ 21 w 76"/>
                    <a:gd name="T91" fmla="*/ 33 h 180"/>
                    <a:gd name="T92" fmla="*/ 24 w 76"/>
                    <a:gd name="T93" fmla="*/ 31 h 180"/>
                    <a:gd name="T94" fmla="*/ 28 w 76"/>
                    <a:gd name="T95" fmla="*/ 28 h 180"/>
                    <a:gd name="T96" fmla="*/ 31 w 76"/>
                    <a:gd name="T97" fmla="*/ 26 h 180"/>
                    <a:gd name="T98" fmla="*/ 36 w 76"/>
                    <a:gd name="T99" fmla="*/ 24 h 180"/>
                    <a:gd name="T100" fmla="*/ 41 w 76"/>
                    <a:gd name="T101" fmla="*/ 23 h 180"/>
                    <a:gd name="T102" fmla="*/ 45 w 76"/>
                    <a:gd name="T103" fmla="*/ 22 h 180"/>
                    <a:gd name="T104" fmla="*/ 50 w 76"/>
                    <a:gd name="T105" fmla="*/ 20 h 180"/>
                    <a:gd name="T106" fmla="*/ 54 w 76"/>
                    <a:gd name="T107" fmla="*/ 19 h 180"/>
                    <a:gd name="T108" fmla="*/ 59 w 76"/>
                    <a:gd name="T109" fmla="*/ 18 h 180"/>
                    <a:gd name="T110" fmla="*/ 62 w 76"/>
                    <a:gd name="T111" fmla="*/ 16 h 180"/>
                    <a:gd name="T112" fmla="*/ 65 w 76"/>
                    <a:gd name="T113" fmla="*/ 14 h 180"/>
                    <a:gd name="T114" fmla="*/ 68 w 76"/>
                    <a:gd name="T115" fmla="*/ 12 h 180"/>
                    <a:gd name="T116" fmla="*/ 70 w 76"/>
                    <a:gd name="T117" fmla="*/ 7 h 180"/>
                    <a:gd name="T118" fmla="*/ 73 w 76"/>
                    <a:gd name="T119" fmla="*/ 4 h 180"/>
                    <a:gd name="T120" fmla="*/ 76 w 76"/>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6" h="180">
                      <a:moveTo>
                        <a:pt x="44" y="180"/>
                      </a:moveTo>
                      <a:lnTo>
                        <a:pt x="43" y="180"/>
                      </a:lnTo>
                      <a:lnTo>
                        <a:pt x="44" y="179"/>
                      </a:lnTo>
                      <a:lnTo>
                        <a:pt x="44" y="178"/>
                      </a:lnTo>
                      <a:lnTo>
                        <a:pt x="43" y="177"/>
                      </a:lnTo>
                      <a:lnTo>
                        <a:pt x="44" y="177"/>
                      </a:lnTo>
                      <a:lnTo>
                        <a:pt x="44" y="176"/>
                      </a:lnTo>
                      <a:lnTo>
                        <a:pt x="44" y="175"/>
                      </a:lnTo>
                      <a:lnTo>
                        <a:pt x="43" y="174"/>
                      </a:lnTo>
                      <a:lnTo>
                        <a:pt x="43" y="173"/>
                      </a:lnTo>
                      <a:lnTo>
                        <a:pt x="42" y="173"/>
                      </a:lnTo>
                      <a:lnTo>
                        <a:pt x="41" y="172"/>
                      </a:lnTo>
                      <a:lnTo>
                        <a:pt x="40" y="172"/>
                      </a:lnTo>
                      <a:lnTo>
                        <a:pt x="39" y="171"/>
                      </a:lnTo>
                      <a:lnTo>
                        <a:pt x="37" y="170"/>
                      </a:lnTo>
                      <a:lnTo>
                        <a:pt x="36" y="170"/>
                      </a:lnTo>
                      <a:lnTo>
                        <a:pt x="35" y="169"/>
                      </a:lnTo>
                      <a:lnTo>
                        <a:pt x="34" y="168"/>
                      </a:lnTo>
                      <a:lnTo>
                        <a:pt x="34" y="169"/>
                      </a:lnTo>
                      <a:lnTo>
                        <a:pt x="34" y="170"/>
                      </a:lnTo>
                      <a:lnTo>
                        <a:pt x="35" y="170"/>
                      </a:lnTo>
                      <a:lnTo>
                        <a:pt x="35" y="171"/>
                      </a:lnTo>
                      <a:lnTo>
                        <a:pt x="34" y="171"/>
                      </a:lnTo>
                      <a:lnTo>
                        <a:pt x="33" y="171"/>
                      </a:lnTo>
                      <a:lnTo>
                        <a:pt x="32" y="170"/>
                      </a:lnTo>
                      <a:lnTo>
                        <a:pt x="33" y="169"/>
                      </a:lnTo>
                      <a:lnTo>
                        <a:pt x="33" y="168"/>
                      </a:lnTo>
                      <a:lnTo>
                        <a:pt x="32" y="168"/>
                      </a:lnTo>
                      <a:lnTo>
                        <a:pt x="32" y="167"/>
                      </a:lnTo>
                      <a:lnTo>
                        <a:pt x="32" y="165"/>
                      </a:lnTo>
                      <a:lnTo>
                        <a:pt x="32" y="164"/>
                      </a:lnTo>
                      <a:lnTo>
                        <a:pt x="32" y="163"/>
                      </a:lnTo>
                      <a:lnTo>
                        <a:pt x="31" y="163"/>
                      </a:lnTo>
                      <a:lnTo>
                        <a:pt x="31" y="162"/>
                      </a:lnTo>
                      <a:lnTo>
                        <a:pt x="32" y="161"/>
                      </a:lnTo>
                      <a:lnTo>
                        <a:pt x="33" y="161"/>
                      </a:lnTo>
                      <a:lnTo>
                        <a:pt x="33" y="160"/>
                      </a:lnTo>
                      <a:lnTo>
                        <a:pt x="32" y="160"/>
                      </a:lnTo>
                      <a:lnTo>
                        <a:pt x="31" y="159"/>
                      </a:lnTo>
                      <a:lnTo>
                        <a:pt x="30" y="159"/>
                      </a:lnTo>
                      <a:lnTo>
                        <a:pt x="29" y="160"/>
                      </a:lnTo>
                      <a:lnTo>
                        <a:pt x="28" y="160"/>
                      </a:lnTo>
                      <a:lnTo>
                        <a:pt x="28" y="161"/>
                      </a:lnTo>
                      <a:lnTo>
                        <a:pt x="28" y="162"/>
                      </a:lnTo>
                      <a:lnTo>
                        <a:pt x="29" y="162"/>
                      </a:lnTo>
                      <a:lnTo>
                        <a:pt x="30" y="163"/>
                      </a:lnTo>
                      <a:lnTo>
                        <a:pt x="29" y="163"/>
                      </a:lnTo>
                      <a:lnTo>
                        <a:pt x="28" y="163"/>
                      </a:lnTo>
                      <a:lnTo>
                        <a:pt x="27" y="163"/>
                      </a:lnTo>
                      <a:lnTo>
                        <a:pt x="26" y="164"/>
                      </a:lnTo>
                      <a:lnTo>
                        <a:pt x="25" y="164"/>
                      </a:lnTo>
                      <a:lnTo>
                        <a:pt x="24" y="164"/>
                      </a:lnTo>
                      <a:lnTo>
                        <a:pt x="24" y="163"/>
                      </a:lnTo>
                      <a:lnTo>
                        <a:pt x="23" y="163"/>
                      </a:lnTo>
                      <a:lnTo>
                        <a:pt x="23" y="162"/>
                      </a:lnTo>
                      <a:lnTo>
                        <a:pt x="23" y="161"/>
                      </a:lnTo>
                      <a:lnTo>
                        <a:pt x="22" y="161"/>
                      </a:lnTo>
                      <a:lnTo>
                        <a:pt x="22" y="160"/>
                      </a:lnTo>
                      <a:lnTo>
                        <a:pt x="22" y="159"/>
                      </a:lnTo>
                      <a:lnTo>
                        <a:pt x="23" y="160"/>
                      </a:lnTo>
                      <a:lnTo>
                        <a:pt x="24" y="160"/>
                      </a:lnTo>
                      <a:lnTo>
                        <a:pt x="25" y="160"/>
                      </a:lnTo>
                      <a:lnTo>
                        <a:pt x="25" y="159"/>
                      </a:lnTo>
                      <a:lnTo>
                        <a:pt x="24" y="158"/>
                      </a:lnTo>
                      <a:lnTo>
                        <a:pt x="23" y="157"/>
                      </a:lnTo>
                      <a:lnTo>
                        <a:pt x="22" y="157"/>
                      </a:lnTo>
                      <a:lnTo>
                        <a:pt x="22" y="156"/>
                      </a:lnTo>
                      <a:lnTo>
                        <a:pt x="21" y="156"/>
                      </a:lnTo>
                      <a:lnTo>
                        <a:pt x="20" y="155"/>
                      </a:lnTo>
                      <a:lnTo>
                        <a:pt x="20" y="156"/>
                      </a:lnTo>
                      <a:lnTo>
                        <a:pt x="21" y="157"/>
                      </a:lnTo>
                      <a:lnTo>
                        <a:pt x="21" y="158"/>
                      </a:lnTo>
                      <a:lnTo>
                        <a:pt x="21" y="159"/>
                      </a:lnTo>
                      <a:lnTo>
                        <a:pt x="20" y="159"/>
                      </a:lnTo>
                      <a:lnTo>
                        <a:pt x="20" y="158"/>
                      </a:lnTo>
                      <a:lnTo>
                        <a:pt x="18" y="158"/>
                      </a:lnTo>
                      <a:lnTo>
                        <a:pt x="18" y="157"/>
                      </a:lnTo>
                      <a:lnTo>
                        <a:pt x="17" y="157"/>
                      </a:lnTo>
                      <a:lnTo>
                        <a:pt x="17" y="156"/>
                      </a:lnTo>
                      <a:lnTo>
                        <a:pt x="16" y="156"/>
                      </a:lnTo>
                      <a:lnTo>
                        <a:pt x="16" y="155"/>
                      </a:lnTo>
                      <a:lnTo>
                        <a:pt x="16" y="154"/>
                      </a:lnTo>
                      <a:lnTo>
                        <a:pt x="16" y="153"/>
                      </a:lnTo>
                      <a:lnTo>
                        <a:pt x="15" y="152"/>
                      </a:lnTo>
                      <a:lnTo>
                        <a:pt x="15" y="151"/>
                      </a:lnTo>
                      <a:lnTo>
                        <a:pt x="15" y="150"/>
                      </a:lnTo>
                      <a:lnTo>
                        <a:pt x="14" y="150"/>
                      </a:lnTo>
                      <a:lnTo>
                        <a:pt x="14" y="149"/>
                      </a:lnTo>
                      <a:lnTo>
                        <a:pt x="14" y="148"/>
                      </a:lnTo>
                      <a:lnTo>
                        <a:pt x="15" y="148"/>
                      </a:lnTo>
                      <a:lnTo>
                        <a:pt x="16" y="148"/>
                      </a:lnTo>
                      <a:lnTo>
                        <a:pt x="16" y="149"/>
                      </a:lnTo>
                      <a:lnTo>
                        <a:pt x="17" y="149"/>
                      </a:lnTo>
                      <a:lnTo>
                        <a:pt x="17" y="148"/>
                      </a:lnTo>
                      <a:lnTo>
                        <a:pt x="17" y="147"/>
                      </a:lnTo>
                      <a:lnTo>
                        <a:pt x="16" y="147"/>
                      </a:lnTo>
                      <a:lnTo>
                        <a:pt x="15" y="147"/>
                      </a:lnTo>
                      <a:lnTo>
                        <a:pt x="15" y="145"/>
                      </a:lnTo>
                      <a:lnTo>
                        <a:pt x="14" y="145"/>
                      </a:lnTo>
                      <a:lnTo>
                        <a:pt x="13" y="145"/>
                      </a:lnTo>
                      <a:lnTo>
                        <a:pt x="12" y="145"/>
                      </a:lnTo>
                      <a:lnTo>
                        <a:pt x="12" y="144"/>
                      </a:lnTo>
                      <a:lnTo>
                        <a:pt x="11" y="144"/>
                      </a:lnTo>
                      <a:lnTo>
                        <a:pt x="10" y="144"/>
                      </a:lnTo>
                      <a:lnTo>
                        <a:pt x="10" y="143"/>
                      </a:lnTo>
                      <a:lnTo>
                        <a:pt x="9" y="143"/>
                      </a:lnTo>
                      <a:lnTo>
                        <a:pt x="8" y="142"/>
                      </a:lnTo>
                      <a:lnTo>
                        <a:pt x="7" y="141"/>
                      </a:lnTo>
                      <a:lnTo>
                        <a:pt x="7" y="140"/>
                      </a:lnTo>
                      <a:lnTo>
                        <a:pt x="8" y="140"/>
                      </a:lnTo>
                      <a:lnTo>
                        <a:pt x="8" y="139"/>
                      </a:lnTo>
                      <a:lnTo>
                        <a:pt x="9" y="139"/>
                      </a:lnTo>
                      <a:lnTo>
                        <a:pt x="10" y="139"/>
                      </a:lnTo>
                      <a:lnTo>
                        <a:pt x="11" y="138"/>
                      </a:lnTo>
                      <a:lnTo>
                        <a:pt x="11" y="137"/>
                      </a:lnTo>
                      <a:lnTo>
                        <a:pt x="11" y="136"/>
                      </a:lnTo>
                      <a:lnTo>
                        <a:pt x="10" y="136"/>
                      </a:lnTo>
                      <a:lnTo>
                        <a:pt x="10" y="135"/>
                      </a:lnTo>
                      <a:lnTo>
                        <a:pt x="9" y="134"/>
                      </a:lnTo>
                      <a:lnTo>
                        <a:pt x="8" y="134"/>
                      </a:lnTo>
                      <a:lnTo>
                        <a:pt x="7" y="133"/>
                      </a:lnTo>
                      <a:lnTo>
                        <a:pt x="5" y="132"/>
                      </a:lnTo>
                      <a:lnTo>
                        <a:pt x="2" y="130"/>
                      </a:lnTo>
                      <a:lnTo>
                        <a:pt x="0" y="128"/>
                      </a:lnTo>
                      <a:lnTo>
                        <a:pt x="0" y="126"/>
                      </a:lnTo>
                      <a:lnTo>
                        <a:pt x="1" y="126"/>
                      </a:lnTo>
                      <a:lnTo>
                        <a:pt x="1" y="125"/>
                      </a:lnTo>
                      <a:lnTo>
                        <a:pt x="2" y="124"/>
                      </a:lnTo>
                      <a:lnTo>
                        <a:pt x="2" y="123"/>
                      </a:lnTo>
                      <a:lnTo>
                        <a:pt x="3" y="123"/>
                      </a:lnTo>
                      <a:lnTo>
                        <a:pt x="3" y="122"/>
                      </a:lnTo>
                      <a:lnTo>
                        <a:pt x="4" y="121"/>
                      </a:lnTo>
                      <a:lnTo>
                        <a:pt x="4" y="120"/>
                      </a:lnTo>
                      <a:lnTo>
                        <a:pt x="5" y="119"/>
                      </a:lnTo>
                      <a:lnTo>
                        <a:pt x="6" y="118"/>
                      </a:lnTo>
                      <a:lnTo>
                        <a:pt x="6" y="117"/>
                      </a:lnTo>
                      <a:lnTo>
                        <a:pt x="7" y="117"/>
                      </a:lnTo>
                      <a:lnTo>
                        <a:pt x="7" y="116"/>
                      </a:lnTo>
                      <a:lnTo>
                        <a:pt x="7" y="115"/>
                      </a:lnTo>
                      <a:lnTo>
                        <a:pt x="8" y="115"/>
                      </a:lnTo>
                      <a:lnTo>
                        <a:pt x="8" y="114"/>
                      </a:lnTo>
                      <a:lnTo>
                        <a:pt x="8" y="113"/>
                      </a:lnTo>
                      <a:lnTo>
                        <a:pt x="8" y="112"/>
                      </a:lnTo>
                      <a:lnTo>
                        <a:pt x="9" y="112"/>
                      </a:lnTo>
                      <a:lnTo>
                        <a:pt x="9" y="111"/>
                      </a:lnTo>
                      <a:lnTo>
                        <a:pt x="9" y="110"/>
                      </a:lnTo>
                      <a:lnTo>
                        <a:pt x="9" y="109"/>
                      </a:lnTo>
                      <a:lnTo>
                        <a:pt x="9" y="108"/>
                      </a:lnTo>
                      <a:lnTo>
                        <a:pt x="9" y="106"/>
                      </a:lnTo>
                      <a:lnTo>
                        <a:pt x="10" y="105"/>
                      </a:lnTo>
                      <a:lnTo>
                        <a:pt x="10" y="104"/>
                      </a:lnTo>
                      <a:lnTo>
                        <a:pt x="10" y="103"/>
                      </a:lnTo>
                      <a:lnTo>
                        <a:pt x="10" y="102"/>
                      </a:lnTo>
                      <a:lnTo>
                        <a:pt x="10" y="101"/>
                      </a:lnTo>
                      <a:lnTo>
                        <a:pt x="10" y="100"/>
                      </a:lnTo>
                      <a:lnTo>
                        <a:pt x="10" y="99"/>
                      </a:lnTo>
                      <a:lnTo>
                        <a:pt x="10" y="98"/>
                      </a:lnTo>
                      <a:lnTo>
                        <a:pt x="10" y="97"/>
                      </a:lnTo>
                      <a:lnTo>
                        <a:pt x="10" y="96"/>
                      </a:lnTo>
                      <a:lnTo>
                        <a:pt x="10" y="95"/>
                      </a:lnTo>
                      <a:lnTo>
                        <a:pt x="9" y="94"/>
                      </a:lnTo>
                      <a:lnTo>
                        <a:pt x="9" y="93"/>
                      </a:lnTo>
                      <a:lnTo>
                        <a:pt x="9" y="92"/>
                      </a:lnTo>
                      <a:lnTo>
                        <a:pt x="8" y="92"/>
                      </a:lnTo>
                      <a:lnTo>
                        <a:pt x="8" y="91"/>
                      </a:lnTo>
                      <a:lnTo>
                        <a:pt x="8" y="90"/>
                      </a:lnTo>
                      <a:lnTo>
                        <a:pt x="7" y="90"/>
                      </a:lnTo>
                      <a:lnTo>
                        <a:pt x="7" y="89"/>
                      </a:lnTo>
                      <a:lnTo>
                        <a:pt x="7" y="87"/>
                      </a:lnTo>
                      <a:lnTo>
                        <a:pt x="6" y="86"/>
                      </a:lnTo>
                      <a:lnTo>
                        <a:pt x="6" y="85"/>
                      </a:lnTo>
                      <a:lnTo>
                        <a:pt x="6" y="84"/>
                      </a:lnTo>
                      <a:lnTo>
                        <a:pt x="5" y="83"/>
                      </a:lnTo>
                      <a:lnTo>
                        <a:pt x="5" y="82"/>
                      </a:lnTo>
                      <a:lnTo>
                        <a:pt x="5" y="81"/>
                      </a:lnTo>
                      <a:lnTo>
                        <a:pt x="4" y="80"/>
                      </a:lnTo>
                      <a:lnTo>
                        <a:pt x="4" y="79"/>
                      </a:lnTo>
                      <a:lnTo>
                        <a:pt x="4" y="78"/>
                      </a:lnTo>
                      <a:lnTo>
                        <a:pt x="4" y="77"/>
                      </a:lnTo>
                      <a:lnTo>
                        <a:pt x="4" y="76"/>
                      </a:lnTo>
                      <a:lnTo>
                        <a:pt x="4" y="75"/>
                      </a:lnTo>
                      <a:lnTo>
                        <a:pt x="4" y="74"/>
                      </a:lnTo>
                      <a:lnTo>
                        <a:pt x="4" y="73"/>
                      </a:lnTo>
                      <a:lnTo>
                        <a:pt x="4" y="72"/>
                      </a:lnTo>
                      <a:lnTo>
                        <a:pt x="4" y="71"/>
                      </a:lnTo>
                      <a:lnTo>
                        <a:pt x="3" y="70"/>
                      </a:lnTo>
                      <a:lnTo>
                        <a:pt x="4" y="69"/>
                      </a:lnTo>
                      <a:lnTo>
                        <a:pt x="3" y="67"/>
                      </a:lnTo>
                      <a:lnTo>
                        <a:pt x="3" y="66"/>
                      </a:lnTo>
                      <a:lnTo>
                        <a:pt x="3" y="65"/>
                      </a:lnTo>
                      <a:lnTo>
                        <a:pt x="3" y="64"/>
                      </a:lnTo>
                      <a:lnTo>
                        <a:pt x="3" y="63"/>
                      </a:lnTo>
                      <a:lnTo>
                        <a:pt x="3" y="62"/>
                      </a:lnTo>
                      <a:lnTo>
                        <a:pt x="3" y="61"/>
                      </a:lnTo>
                      <a:lnTo>
                        <a:pt x="4" y="61"/>
                      </a:lnTo>
                      <a:lnTo>
                        <a:pt x="4" y="60"/>
                      </a:lnTo>
                      <a:lnTo>
                        <a:pt x="4" y="59"/>
                      </a:lnTo>
                      <a:lnTo>
                        <a:pt x="4" y="58"/>
                      </a:lnTo>
                      <a:lnTo>
                        <a:pt x="4" y="57"/>
                      </a:lnTo>
                      <a:lnTo>
                        <a:pt x="4" y="56"/>
                      </a:lnTo>
                      <a:lnTo>
                        <a:pt x="4" y="55"/>
                      </a:lnTo>
                      <a:lnTo>
                        <a:pt x="4" y="54"/>
                      </a:lnTo>
                      <a:lnTo>
                        <a:pt x="4" y="53"/>
                      </a:lnTo>
                      <a:lnTo>
                        <a:pt x="4" y="52"/>
                      </a:lnTo>
                      <a:lnTo>
                        <a:pt x="5" y="51"/>
                      </a:lnTo>
                      <a:lnTo>
                        <a:pt x="5" y="50"/>
                      </a:lnTo>
                      <a:lnTo>
                        <a:pt x="5" y="48"/>
                      </a:lnTo>
                      <a:lnTo>
                        <a:pt x="5" y="47"/>
                      </a:lnTo>
                      <a:lnTo>
                        <a:pt x="6" y="46"/>
                      </a:lnTo>
                      <a:lnTo>
                        <a:pt x="6" y="45"/>
                      </a:lnTo>
                      <a:lnTo>
                        <a:pt x="7" y="44"/>
                      </a:lnTo>
                      <a:lnTo>
                        <a:pt x="7" y="43"/>
                      </a:lnTo>
                      <a:lnTo>
                        <a:pt x="8" y="42"/>
                      </a:lnTo>
                      <a:lnTo>
                        <a:pt x="9" y="41"/>
                      </a:lnTo>
                      <a:lnTo>
                        <a:pt x="9" y="40"/>
                      </a:lnTo>
                      <a:lnTo>
                        <a:pt x="10" y="40"/>
                      </a:lnTo>
                      <a:lnTo>
                        <a:pt x="10" y="39"/>
                      </a:lnTo>
                      <a:lnTo>
                        <a:pt x="11" y="39"/>
                      </a:lnTo>
                      <a:lnTo>
                        <a:pt x="11" y="38"/>
                      </a:lnTo>
                      <a:lnTo>
                        <a:pt x="12" y="38"/>
                      </a:lnTo>
                      <a:lnTo>
                        <a:pt x="13" y="37"/>
                      </a:lnTo>
                      <a:lnTo>
                        <a:pt x="14" y="37"/>
                      </a:lnTo>
                      <a:lnTo>
                        <a:pt x="15" y="36"/>
                      </a:lnTo>
                      <a:lnTo>
                        <a:pt x="16" y="36"/>
                      </a:lnTo>
                      <a:lnTo>
                        <a:pt x="16" y="35"/>
                      </a:lnTo>
                      <a:lnTo>
                        <a:pt x="17" y="35"/>
                      </a:lnTo>
                      <a:lnTo>
                        <a:pt x="17" y="34"/>
                      </a:lnTo>
                      <a:lnTo>
                        <a:pt x="18" y="34"/>
                      </a:lnTo>
                      <a:lnTo>
                        <a:pt x="20" y="33"/>
                      </a:lnTo>
                      <a:lnTo>
                        <a:pt x="21" y="33"/>
                      </a:lnTo>
                      <a:lnTo>
                        <a:pt x="21" y="32"/>
                      </a:lnTo>
                      <a:lnTo>
                        <a:pt x="22" y="32"/>
                      </a:lnTo>
                      <a:lnTo>
                        <a:pt x="23" y="32"/>
                      </a:lnTo>
                      <a:lnTo>
                        <a:pt x="23" y="31"/>
                      </a:lnTo>
                      <a:lnTo>
                        <a:pt x="24" y="31"/>
                      </a:lnTo>
                      <a:lnTo>
                        <a:pt x="25" y="29"/>
                      </a:lnTo>
                      <a:lnTo>
                        <a:pt x="26" y="29"/>
                      </a:lnTo>
                      <a:lnTo>
                        <a:pt x="26" y="28"/>
                      </a:lnTo>
                      <a:lnTo>
                        <a:pt x="27" y="28"/>
                      </a:lnTo>
                      <a:lnTo>
                        <a:pt x="28" y="28"/>
                      </a:lnTo>
                      <a:lnTo>
                        <a:pt x="28" y="27"/>
                      </a:lnTo>
                      <a:lnTo>
                        <a:pt x="29" y="27"/>
                      </a:lnTo>
                      <a:lnTo>
                        <a:pt x="30" y="27"/>
                      </a:lnTo>
                      <a:lnTo>
                        <a:pt x="30" y="26"/>
                      </a:lnTo>
                      <a:lnTo>
                        <a:pt x="31" y="26"/>
                      </a:lnTo>
                      <a:lnTo>
                        <a:pt x="32" y="26"/>
                      </a:lnTo>
                      <a:lnTo>
                        <a:pt x="33" y="25"/>
                      </a:lnTo>
                      <a:lnTo>
                        <a:pt x="34" y="25"/>
                      </a:lnTo>
                      <a:lnTo>
                        <a:pt x="35" y="24"/>
                      </a:lnTo>
                      <a:lnTo>
                        <a:pt x="36" y="24"/>
                      </a:lnTo>
                      <a:lnTo>
                        <a:pt x="37" y="24"/>
                      </a:lnTo>
                      <a:lnTo>
                        <a:pt x="37" y="23"/>
                      </a:lnTo>
                      <a:lnTo>
                        <a:pt x="39" y="23"/>
                      </a:lnTo>
                      <a:lnTo>
                        <a:pt x="40" y="23"/>
                      </a:lnTo>
                      <a:lnTo>
                        <a:pt x="41" y="23"/>
                      </a:lnTo>
                      <a:lnTo>
                        <a:pt x="41" y="22"/>
                      </a:lnTo>
                      <a:lnTo>
                        <a:pt x="42" y="22"/>
                      </a:lnTo>
                      <a:lnTo>
                        <a:pt x="43" y="22"/>
                      </a:lnTo>
                      <a:lnTo>
                        <a:pt x="44" y="22"/>
                      </a:lnTo>
                      <a:lnTo>
                        <a:pt x="45" y="22"/>
                      </a:lnTo>
                      <a:lnTo>
                        <a:pt x="46" y="21"/>
                      </a:lnTo>
                      <a:lnTo>
                        <a:pt x="47" y="21"/>
                      </a:lnTo>
                      <a:lnTo>
                        <a:pt x="48" y="21"/>
                      </a:lnTo>
                      <a:lnTo>
                        <a:pt x="49" y="21"/>
                      </a:lnTo>
                      <a:lnTo>
                        <a:pt x="50" y="20"/>
                      </a:lnTo>
                      <a:lnTo>
                        <a:pt x="51" y="20"/>
                      </a:lnTo>
                      <a:lnTo>
                        <a:pt x="52" y="20"/>
                      </a:lnTo>
                      <a:lnTo>
                        <a:pt x="53" y="20"/>
                      </a:lnTo>
                      <a:lnTo>
                        <a:pt x="53" y="19"/>
                      </a:lnTo>
                      <a:lnTo>
                        <a:pt x="54" y="19"/>
                      </a:lnTo>
                      <a:lnTo>
                        <a:pt x="55" y="19"/>
                      </a:lnTo>
                      <a:lnTo>
                        <a:pt x="56" y="19"/>
                      </a:lnTo>
                      <a:lnTo>
                        <a:pt x="56" y="18"/>
                      </a:lnTo>
                      <a:lnTo>
                        <a:pt x="58" y="18"/>
                      </a:lnTo>
                      <a:lnTo>
                        <a:pt x="59" y="18"/>
                      </a:lnTo>
                      <a:lnTo>
                        <a:pt x="59" y="17"/>
                      </a:lnTo>
                      <a:lnTo>
                        <a:pt x="60" y="17"/>
                      </a:lnTo>
                      <a:lnTo>
                        <a:pt x="61" y="17"/>
                      </a:lnTo>
                      <a:lnTo>
                        <a:pt x="61" y="16"/>
                      </a:lnTo>
                      <a:lnTo>
                        <a:pt x="62" y="16"/>
                      </a:lnTo>
                      <a:lnTo>
                        <a:pt x="63" y="16"/>
                      </a:lnTo>
                      <a:lnTo>
                        <a:pt x="63" y="15"/>
                      </a:lnTo>
                      <a:lnTo>
                        <a:pt x="64" y="15"/>
                      </a:lnTo>
                      <a:lnTo>
                        <a:pt x="65" y="15"/>
                      </a:lnTo>
                      <a:lnTo>
                        <a:pt x="65" y="14"/>
                      </a:lnTo>
                      <a:lnTo>
                        <a:pt x="66" y="14"/>
                      </a:lnTo>
                      <a:lnTo>
                        <a:pt x="66" y="13"/>
                      </a:lnTo>
                      <a:lnTo>
                        <a:pt x="67" y="13"/>
                      </a:lnTo>
                      <a:lnTo>
                        <a:pt x="67" y="12"/>
                      </a:lnTo>
                      <a:lnTo>
                        <a:pt x="68" y="12"/>
                      </a:lnTo>
                      <a:lnTo>
                        <a:pt x="68" y="11"/>
                      </a:lnTo>
                      <a:lnTo>
                        <a:pt x="69" y="9"/>
                      </a:lnTo>
                      <a:lnTo>
                        <a:pt x="69" y="8"/>
                      </a:lnTo>
                      <a:lnTo>
                        <a:pt x="70" y="8"/>
                      </a:lnTo>
                      <a:lnTo>
                        <a:pt x="70" y="7"/>
                      </a:lnTo>
                      <a:lnTo>
                        <a:pt x="71" y="7"/>
                      </a:lnTo>
                      <a:lnTo>
                        <a:pt x="71" y="6"/>
                      </a:lnTo>
                      <a:lnTo>
                        <a:pt x="72" y="6"/>
                      </a:lnTo>
                      <a:lnTo>
                        <a:pt x="72" y="5"/>
                      </a:lnTo>
                      <a:lnTo>
                        <a:pt x="73" y="4"/>
                      </a:lnTo>
                      <a:lnTo>
                        <a:pt x="74" y="3"/>
                      </a:lnTo>
                      <a:lnTo>
                        <a:pt x="74" y="2"/>
                      </a:lnTo>
                      <a:lnTo>
                        <a:pt x="75" y="2"/>
                      </a:lnTo>
                      <a:lnTo>
                        <a:pt x="75" y="1"/>
                      </a:lnTo>
                      <a:lnTo>
                        <a:pt x="76" y="1"/>
                      </a:lnTo>
                      <a:lnTo>
                        <a:pt x="76" y="0"/>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sp>
            <p:nvSpPr>
              <p:cNvPr id="64" name="Freeform 35">
                <a:extLst>
                  <a:ext uri="{FF2B5EF4-FFF2-40B4-BE49-F238E27FC236}">
                    <a16:creationId xmlns:a16="http://schemas.microsoft.com/office/drawing/2014/main" id="{4DA8C214-DC4A-4F1C-90DC-36185E05E36C}"/>
                  </a:ext>
                </a:extLst>
              </p:cNvPr>
              <p:cNvSpPr>
                <a:spLocks/>
              </p:cNvSpPr>
              <p:nvPr/>
            </p:nvSpPr>
            <p:spPr bwMode="auto">
              <a:xfrm>
                <a:off x="5073" y="1242"/>
                <a:ext cx="372" cy="473"/>
              </a:xfrm>
              <a:custGeom>
                <a:avLst/>
                <a:gdLst>
                  <a:gd name="T0" fmla="*/ 214 w 372"/>
                  <a:gd name="T1" fmla="*/ 53 h 473"/>
                  <a:gd name="T2" fmla="*/ 271 w 372"/>
                  <a:gd name="T3" fmla="*/ 84 h 473"/>
                  <a:gd name="T4" fmla="*/ 229 w 372"/>
                  <a:gd name="T5" fmla="*/ 193 h 473"/>
                  <a:gd name="T6" fmla="*/ 222 w 372"/>
                  <a:gd name="T7" fmla="*/ 234 h 473"/>
                  <a:gd name="T8" fmla="*/ 291 w 372"/>
                  <a:gd name="T9" fmla="*/ 277 h 473"/>
                  <a:gd name="T10" fmla="*/ 334 w 372"/>
                  <a:gd name="T11" fmla="*/ 314 h 473"/>
                  <a:gd name="T12" fmla="*/ 339 w 372"/>
                  <a:gd name="T13" fmla="*/ 328 h 473"/>
                  <a:gd name="T14" fmla="*/ 338 w 372"/>
                  <a:gd name="T15" fmla="*/ 343 h 473"/>
                  <a:gd name="T16" fmla="*/ 350 w 372"/>
                  <a:gd name="T17" fmla="*/ 350 h 473"/>
                  <a:gd name="T18" fmla="*/ 348 w 372"/>
                  <a:gd name="T19" fmla="*/ 366 h 473"/>
                  <a:gd name="T20" fmla="*/ 349 w 372"/>
                  <a:gd name="T21" fmla="*/ 380 h 473"/>
                  <a:gd name="T22" fmla="*/ 354 w 372"/>
                  <a:gd name="T23" fmla="*/ 395 h 473"/>
                  <a:gd name="T24" fmla="*/ 364 w 372"/>
                  <a:gd name="T25" fmla="*/ 407 h 473"/>
                  <a:gd name="T26" fmla="*/ 371 w 372"/>
                  <a:gd name="T27" fmla="*/ 422 h 473"/>
                  <a:gd name="T28" fmla="*/ 366 w 372"/>
                  <a:gd name="T29" fmla="*/ 425 h 473"/>
                  <a:gd name="T30" fmla="*/ 360 w 372"/>
                  <a:gd name="T31" fmla="*/ 432 h 473"/>
                  <a:gd name="T32" fmla="*/ 356 w 372"/>
                  <a:gd name="T33" fmla="*/ 446 h 473"/>
                  <a:gd name="T34" fmla="*/ 358 w 372"/>
                  <a:gd name="T35" fmla="*/ 461 h 473"/>
                  <a:gd name="T36" fmla="*/ 350 w 372"/>
                  <a:gd name="T37" fmla="*/ 473 h 473"/>
                  <a:gd name="T38" fmla="*/ 287 w 372"/>
                  <a:gd name="T39" fmla="*/ 426 h 473"/>
                  <a:gd name="T40" fmla="*/ 231 w 372"/>
                  <a:gd name="T41" fmla="*/ 395 h 473"/>
                  <a:gd name="T42" fmla="*/ 222 w 372"/>
                  <a:gd name="T43" fmla="*/ 383 h 473"/>
                  <a:gd name="T44" fmla="*/ 217 w 372"/>
                  <a:gd name="T45" fmla="*/ 370 h 473"/>
                  <a:gd name="T46" fmla="*/ 220 w 372"/>
                  <a:gd name="T47" fmla="*/ 365 h 473"/>
                  <a:gd name="T48" fmla="*/ 210 w 372"/>
                  <a:gd name="T49" fmla="*/ 355 h 473"/>
                  <a:gd name="T50" fmla="*/ 206 w 372"/>
                  <a:gd name="T51" fmla="*/ 349 h 473"/>
                  <a:gd name="T52" fmla="*/ 200 w 372"/>
                  <a:gd name="T53" fmla="*/ 340 h 473"/>
                  <a:gd name="T54" fmla="*/ 209 w 372"/>
                  <a:gd name="T55" fmla="*/ 325 h 473"/>
                  <a:gd name="T56" fmla="*/ 211 w 372"/>
                  <a:gd name="T57" fmla="*/ 309 h 473"/>
                  <a:gd name="T58" fmla="*/ 209 w 372"/>
                  <a:gd name="T59" fmla="*/ 295 h 473"/>
                  <a:gd name="T60" fmla="*/ 210 w 372"/>
                  <a:gd name="T61" fmla="*/ 286 h 473"/>
                  <a:gd name="T62" fmla="*/ 203 w 372"/>
                  <a:gd name="T63" fmla="*/ 276 h 473"/>
                  <a:gd name="T64" fmla="*/ 192 w 372"/>
                  <a:gd name="T65" fmla="*/ 275 h 473"/>
                  <a:gd name="T66" fmla="*/ 195 w 372"/>
                  <a:gd name="T67" fmla="*/ 263 h 473"/>
                  <a:gd name="T68" fmla="*/ 192 w 372"/>
                  <a:gd name="T69" fmla="*/ 248 h 473"/>
                  <a:gd name="T70" fmla="*/ 182 w 372"/>
                  <a:gd name="T71" fmla="*/ 253 h 473"/>
                  <a:gd name="T72" fmla="*/ 168 w 372"/>
                  <a:gd name="T73" fmla="*/ 249 h 473"/>
                  <a:gd name="T74" fmla="*/ 157 w 372"/>
                  <a:gd name="T75" fmla="*/ 244 h 473"/>
                  <a:gd name="T76" fmla="*/ 146 w 372"/>
                  <a:gd name="T77" fmla="*/ 245 h 473"/>
                  <a:gd name="T78" fmla="*/ 139 w 372"/>
                  <a:gd name="T79" fmla="*/ 234 h 473"/>
                  <a:gd name="T80" fmla="*/ 125 w 372"/>
                  <a:gd name="T81" fmla="*/ 236 h 473"/>
                  <a:gd name="T82" fmla="*/ 112 w 372"/>
                  <a:gd name="T83" fmla="*/ 235 h 473"/>
                  <a:gd name="T84" fmla="*/ 99 w 372"/>
                  <a:gd name="T85" fmla="*/ 230 h 473"/>
                  <a:gd name="T86" fmla="*/ 91 w 372"/>
                  <a:gd name="T87" fmla="*/ 221 h 473"/>
                  <a:gd name="T88" fmla="*/ 77 w 372"/>
                  <a:gd name="T89" fmla="*/ 216 h 473"/>
                  <a:gd name="T90" fmla="*/ 66 w 372"/>
                  <a:gd name="T91" fmla="*/ 226 h 473"/>
                  <a:gd name="T92" fmla="*/ 67 w 372"/>
                  <a:gd name="T93" fmla="*/ 215 h 473"/>
                  <a:gd name="T94" fmla="*/ 68 w 372"/>
                  <a:gd name="T95" fmla="*/ 204 h 473"/>
                  <a:gd name="T96" fmla="*/ 61 w 372"/>
                  <a:gd name="T97" fmla="*/ 198 h 473"/>
                  <a:gd name="T98" fmla="*/ 55 w 372"/>
                  <a:gd name="T99" fmla="*/ 187 h 473"/>
                  <a:gd name="T100" fmla="*/ 42 w 372"/>
                  <a:gd name="T101" fmla="*/ 187 h 473"/>
                  <a:gd name="T102" fmla="*/ 28 w 372"/>
                  <a:gd name="T103" fmla="*/ 192 h 473"/>
                  <a:gd name="T104" fmla="*/ 19 w 372"/>
                  <a:gd name="T105" fmla="*/ 197 h 473"/>
                  <a:gd name="T106" fmla="*/ 7 w 372"/>
                  <a:gd name="T107" fmla="*/ 206 h 473"/>
                  <a:gd name="T108" fmla="*/ 2 w 372"/>
                  <a:gd name="T109" fmla="*/ 204 h 473"/>
                  <a:gd name="T110" fmla="*/ 4 w 372"/>
                  <a:gd name="T111" fmla="*/ 190 h 473"/>
                  <a:gd name="T112" fmla="*/ 7 w 372"/>
                  <a:gd name="T113" fmla="*/ 174 h 473"/>
                  <a:gd name="T114" fmla="*/ 13 w 372"/>
                  <a:gd name="T115" fmla="*/ 162 h 473"/>
                  <a:gd name="T116" fmla="*/ 8 w 372"/>
                  <a:gd name="T117" fmla="*/ 151 h 473"/>
                  <a:gd name="T118" fmla="*/ 3 w 372"/>
                  <a:gd name="T119" fmla="*/ 141 h 473"/>
                  <a:gd name="T120" fmla="*/ 33 w 372"/>
                  <a:gd name="T121" fmla="*/ 107 h 473"/>
                  <a:gd name="T122" fmla="*/ 126 w 372"/>
                  <a:gd name="T123" fmla="*/ 1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2" h="473">
                    <a:moveTo>
                      <a:pt x="128" y="0"/>
                    </a:moveTo>
                    <a:lnTo>
                      <a:pt x="130" y="2"/>
                    </a:lnTo>
                    <a:lnTo>
                      <a:pt x="145" y="12"/>
                    </a:lnTo>
                    <a:lnTo>
                      <a:pt x="157" y="19"/>
                    </a:lnTo>
                    <a:lnTo>
                      <a:pt x="174" y="30"/>
                    </a:lnTo>
                    <a:lnTo>
                      <a:pt x="178" y="32"/>
                    </a:lnTo>
                    <a:lnTo>
                      <a:pt x="186" y="36"/>
                    </a:lnTo>
                    <a:lnTo>
                      <a:pt x="192" y="40"/>
                    </a:lnTo>
                    <a:lnTo>
                      <a:pt x="197" y="42"/>
                    </a:lnTo>
                    <a:lnTo>
                      <a:pt x="200" y="44"/>
                    </a:lnTo>
                    <a:lnTo>
                      <a:pt x="203" y="46"/>
                    </a:lnTo>
                    <a:lnTo>
                      <a:pt x="206" y="48"/>
                    </a:lnTo>
                    <a:lnTo>
                      <a:pt x="208" y="49"/>
                    </a:lnTo>
                    <a:lnTo>
                      <a:pt x="209" y="49"/>
                    </a:lnTo>
                    <a:lnTo>
                      <a:pt x="210" y="50"/>
                    </a:lnTo>
                    <a:lnTo>
                      <a:pt x="214" y="53"/>
                    </a:lnTo>
                    <a:lnTo>
                      <a:pt x="219" y="55"/>
                    </a:lnTo>
                    <a:lnTo>
                      <a:pt x="220" y="56"/>
                    </a:lnTo>
                    <a:lnTo>
                      <a:pt x="221" y="56"/>
                    </a:lnTo>
                    <a:lnTo>
                      <a:pt x="222" y="57"/>
                    </a:lnTo>
                    <a:lnTo>
                      <a:pt x="227" y="59"/>
                    </a:lnTo>
                    <a:lnTo>
                      <a:pt x="229" y="61"/>
                    </a:lnTo>
                    <a:lnTo>
                      <a:pt x="231" y="62"/>
                    </a:lnTo>
                    <a:lnTo>
                      <a:pt x="232" y="63"/>
                    </a:lnTo>
                    <a:lnTo>
                      <a:pt x="234" y="64"/>
                    </a:lnTo>
                    <a:lnTo>
                      <a:pt x="235" y="64"/>
                    </a:lnTo>
                    <a:lnTo>
                      <a:pt x="236" y="65"/>
                    </a:lnTo>
                    <a:lnTo>
                      <a:pt x="237" y="66"/>
                    </a:lnTo>
                    <a:lnTo>
                      <a:pt x="244" y="70"/>
                    </a:lnTo>
                    <a:lnTo>
                      <a:pt x="253" y="75"/>
                    </a:lnTo>
                    <a:lnTo>
                      <a:pt x="264" y="81"/>
                    </a:lnTo>
                    <a:lnTo>
                      <a:pt x="271" y="84"/>
                    </a:lnTo>
                    <a:lnTo>
                      <a:pt x="271" y="85"/>
                    </a:lnTo>
                    <a:lnTo>
                      <a:pt x="270" y="87"/>
                    </a:lnTo>
                    <a:lnTo>
                      <a:pt x="269" y="91"/>
                    </a:lnTo>
                    <a:lnTo>
                      <a:pt x="267" y="95"/>
                    </a:lnTo>
                    <a:lnTo>
                      <a:pt x="267" y="96"/>
                    </a:lnTo>
                    <a:lnTo>
                      <a:pt x="261" y="110"/>
                    </a:lnTo>
                    <a:lnTo>
                      <a:pt x="252" y="133"/>
                    </a:lnTo>
                    <a:lnTo>
                      <a:pt x="245" y="153"/>
                    </a:lnTo>
                    <a:lnTo>
                      <a:pt x="237" y="172"/>
                    </a:lnTo>
                    <a:lnTo>
                      <a:pt x="236" y="174"/>
                    </a:lnTo>
                    <a:lnTo>
                      <a:pt x="235" y="175"/>
                    </a:lnTo>
                    <a:lnTo>
                      <a:pt x="235" y="176"/>
                    </a:lnTo>
                    <a:lnTo>
                      <a:pt x="234" y="180"/>
                    </a:lnTo>
                    <a:lnTo>
                      <a:pt x="232" y="185"/>
                    </a:lnTo>
                    <a:lnTo>
                      <a:pt x="231" y="189"/>
                    </a:lnTo>
                    <a:lnTo>
                      <a:pt x="229" y="193"/>
                    </a:lnTo>
                    <a:lnTo>
                      <a:pt x="227" y="199"/>
                    </a:lnTo>
                    <a:lnTo>
                      <a:pt x="223" y="207"/>
                    </a:lnTo>
                    <a:lnTo>
                      <a:pt x="220" y="215"/>
                    </a:lnTo>
                    <a:lnTo>
                      <a:pt x="217" y="222"/>
                    </a:lnTo>
                    <a:lnTo>
                      <a:pt x="216" y="226"/>
                    </a:lnTo>
                    <a:lnTo>
                      <a:pt x="215" y="228"/>
                    </a:lnTo>
                    <a:lnTo>
                      <a:pt x="216" y="228"/>
                    </a:lnTo>
                    <a:lnTo>
                      <a:pt x="216" y="229"/>
                    </a:lnTo>
                    <a:lnTo>
                      <a:pt x="217" y="230"/>
                    </a:lnTo>
                    <a:lnTo>
                      <a:pt x="218" y="231"/>
                    </a:lnTo>
                    <a:lnTo>
                      <a:pt x="219" y="232"/>
                    </a:lnTo>
                    <a:lnTo>
                      <a:pt x="220" y="232"/>
                    </a:lnTo>
                    <a:lnTo>
                      <a:pt x="220" y="233"/>
                    </a:lnTo>
                    <a:lnTo>
                      <a:pt x="221" y="233"/>
                    </a:lnTo>
                    <a:lnTo>
                      <a:pt x="221" y="234"/>
                    </a:lnTo>
                    <a:lnTo>
                      <a:pt x="222" y="234"/>
                    </a:lnTo>
                    <a:lnTo>
                      <a:pt x="222" y="235"/>
                    </a:lnTo>
                    <a:lnTo>
                      <a:pt x="223" y="235"/>
                    </a:lnTo>
                    <a:lnTo>
                      <a:pt x="225" y="237"/>
                    </a:lnTo>
                    <a:lnTo>
                      <a:pt x="226" y="239"/>
                    </a:lnTo>
                    <a:lnTo>
                      <a:pt x="227" y="241"/>
                    </a:lnTo>
                    <a:lnTo>
                      <a:pt x="228" y="244"/>
                    </a:lnTo>
                    <a:lnTo>
                      <a:pt x="229" y="245"/>
                    </a:lnTo>
                    <a:lnTo>
                      <a:pt x="230" y="246"/>
                    </a:lnTo>
                    <a:lnTo>
                      <a:pt x="231" y="248"/>
                    </a:lnTo>
                    <a:lnTo>
                      <a:pt x="232" y="250"/>
                    </a:lnTo>
                    <a:lnTo>
                      <a:pt x="232" y="251"/>
                    </a:lnTo>
                    <a:lnTo>
                      <a:pt x="237" y="258"/>
                    </a:lnTo>
                    <a:lnTo>
                      <a:pt x="238" y="260"/>
                    </a:lnTo>
                    <a:lnTo>
                      <a:pt x="260" y="274"/>
                    </a:lnTo>
                    <a:lnTo>
                      <a:pt x="272" y="275"/>
                    </a:lnTo>
                    <a:lnTo>
                      <a:pt x="291" y="277"/>
                    </a:lnTo>
                    <a:lnTo>
                      <a:pt x="311" y="279"/>
                    </a:lnTo>
                    <a:lnTo>
                      <a:pt x="312" y="270"/>
                    </a:lnTo>
                    <a:lnTo>
                      <a:pt x="322" y="278"/>
                    </a:lnTo>
                    <a:lnTo>
                      <a:pt x="331" y="286"/>
                    </a:lnTo>
                    <a:lnTo>
                      <a:pt x="339" y="292"/>
                    </a:lnTo>
                    <a:lnTo>
                      <a:pt x="338" y="294"/>
                    </a:lnTo>
                    <a:lnTo>
                      <a:pt x="338" y="295"/>
                    </a:lnTo>
                    <a:lnTo>
                      <a:pt x="337" y="301"/>
                    </a:lnTo>
                    <a:lnTo>
                      <a:pt x="336" y="305"/>
                    </a:lnTo>
                    <a:lnTo>
                      <a:pt x="335" y="307"/>
                    </a:lnTo>
                    <a:lnTo>
                      <a:pt x="335" y="309"/>
                    </a:lnTo>
                    <a:lnTo>
                      <a:pt x="335" y="310"/>
                    </a:lnTo>
                    <a:lnTo>
                      <a:pt x="334" y="311"/>
                    </a:lnTo>
                    <a:lnTo>
                      <a:pt x="334" y="312"/>
                    </a:lnTo>
                    <a:lnTo>
                      <a:pt x="334" y="313"/>
                    </a:lnTo>
                    <a:lnTo>
                      <a:pt x="334" y="314"/>
                    </a:lnTo>
                    <a:lnTo>
                      <a:pt x="333" y="315"/>
                    </a:lnTo>
                    <a:lnTo>
                      <a:pt x="333" y="317"/>
                    </a:lnTo>
                    <a:lnTo>
                      <a:pt x="333" y="318"/>
                    </a:lnTo>
                    <a:lnTo>
                      <a:pt x="332" y="322"/>
                    </a:lnTo>
                    <a:lnTo>
                      <a:pt x="332" y="323"/>
                    </a:lnTo>
                    <a:lnTo>
                      <a:pt x="333" y="323"/>
                    </a:lnTo>
                    <a:lnTo>
                      <a:pt x="334" y="323"/>
                    </a:lnTo>
                    <a:lnTo>
                      <a:pt x="335" y="323"/>
                    </a:lnTo>
                    <a:lnTo>
                      <a:pt x="335" y="324"/>
                    </a:lnTo>
                    <a:lnTo>
                      <a:pt x="336" y="324"/>
                    </a:lnTo>
                    <a:lnTo>
                      <a:pt x="336" y="325"/>
                    </a:lnTo>
                    <a:lnTo>
                      <a:pt x="337" y="325"/>
                    </a:lnTo>
                    <a:lnTo>
                      <a:pt x="337" y="326"/>
                    </a:lnTo>
                    <a:lnTo>
                      <a:pt x="338" y="327"/>
                    </a:lnTo>
                    <a:lnTo>
                      <a:pt x="338" y="328"/>
                    </a:lnTo>
                    <a:lnTo>
                      <a:pt x="339" y="328"/>
                    </a:lnTo>
                    <a:lnTo>
                      <a:pt x="339" y="329"/>
                    </a:lnTo>
                    <a:lnTo>
                      <a:pt x="339" y="330"/>
                    </a:lnTo>
                    <a:lnTo>
                      <a:pt x="341" y="330"/>
                    </a:lnTo>
                    <a:lnTo>
                      <a:pt x="341" y="331"/>
                    </a:lnTo>
                    <a:lnTo>
                      <a:pt x="341" y="332"/>
                    </a:lnTo>
                    <a:lnTo>
                      <a:pt x="341" y="333"/>
                    </a:lnTo>
                    <a:lnTo>
                      <a:pt x="341" y="334"/>
                    </a:lnTo>
                    <a:lnTo>
                      <a:pt x="339" y="334"/>
                    </a:lnTo>
                    <a:lnTo>
                      <a:pt x="339" y="335"/>
                    </a:lnTo>
                    <a:lnTo>
                      <a:pt x="338" y="336"/>
                    </a:lnTo>
                    <a:lnTo>
                      <a:pt x="338" y="337"/>
                    </a:lnTo>
                    <a:lnTo>
                      <a:pt x="338" y="338"/>
                    </a:lnTo>
                    <a:lnTo>
                      <a:pt x="338" y="340"/>
                    </a:lnTo>
                    <a:lnTo>
                      <a:pt x="338" y="341"/>
                    </a:lnTo>
                    <a:lnTo>
                      <a:pt x="338" y="342"/>
                    </a:lnTo>
                    <a:lnTo>
                      <a:pt x="338" y="343"/>
                    </a:lnTo>
                    <a:lnTo>
                      <a:pt x="339" y="343"/>
                    </a:lnTo>
                    <a:lnTo>
                      <a:pt x="339" y="344"/>
                    </a:lnTo>
                    <a:lnTo>
                      <a:pt x="341" y="345"/>
                    </a:lnTo>
                    <a:lnTo>
                      <a:pt x="342" y="346"/>
                    </a:lnTo>
                    <a:lnTo>
                      <a:pt x="343" y="346"/>
                    </a:lnTo>
                    <a:lnTo>
                      <a:pt x="344" y="346"/>
                    </a:lnTo>
                    <a:lnTo>
                      <a:pt x="345" y="346"/>
                    </a:lnTo>
                    <a:lnTo>
                      <a:pt x="346" y="346"/>
                    </a:lnTo>
                    <a:lnTo>
                      <a:pt x="347" y="346"/>
                    </a:lnTo>
                    <a:lnTo>
                      <a:pt x="348" y="346"/>
                    </a:lnTo>
                    <a:lnTo>
                      <a:pt x="348" y="347"/>
                    </a:lnTo>
                    <a:lnTo>
                      <a:pt x="349" y="347"/>
                    </a:lnTo>
                    <a:lnTo>
                      <a:pt x="349" y="348"/>
                    </a:lnTo>
                    <a:lnTo>
                      <a:pt x="350" y="348"/>
                    </a:lnTo>
                    <a:lnTo>
                      <a:pt x="350" y="349"/>
                    </a:lnTo>
                    <a:lnTo>
                      <a:pt x="350" y="350"/>
                    </a:lnTo>
                    <a:lnTo>
                      <a:pt x="350" y="351"/>
                    </a:lnTo>
                    <a:lnTo>
                      <a:pt x="349" y="351"/>
                    </a:lnTo>
                    <a:lnTo>
                      <a:pt x="349" y="352"/>
                    </a:lnTo>
                    <a:lnTo>
                      <a:pt x="349" y="353"/>
                    </a:lnTo>
                    <a:lnTo>
                      <a:pt x="348" y="354"/>
                    </a:lnTo>
                    <a:lnTo>
                      <a:pt x="348" y="355"/>
                    </a:lnTo>
                    <a:lnTo>
                      <a:pt x="347" y="356"/>
                    </a:lnTo>
                    <a:lnTo>
                      <a:pt x="347" y="357"/>
                    </a:lnTo>
                    <a:lnTo>
                      <a:pt x="347" y="358"/>
                    </a:lnTo>
                    <a:lnTo>
                      <a:pt x="347" y="360"/>
                    </a:lnTo>
                    <a:lnTo>
                      <a:pt x="347" y="361"/>
                    </a:lnTo>
                    <a:lnTo>
                      <a:pt x="347" y="362"/>
                    </a:lnTo>
                    <a:lnTo>
                      <a:pt x="348" y="363"/>
                    </a:lnTo>
                    <a:lnTo>
                      <a:pt x="348" y="364"/>
                    </a:lnTo>
                    <a:lnTo>
                      <a:pt x="348" y="365"/>
                    </a:lnTo>
                    <a:lnTo>
                      <a:pt x="348" y="366"/>
                    </a:lnTo>
                    <a:lnTo>
                      <a:pt x="348" y="367"/>
                    </a:lnTo>
                    <a:lnTo>
                      <a:pt x="348" y="368"/>
                    </a:lnTo>
                    <a:lnTo>
                      <a:pt x="348" y="369"/>
                    </a:lnTo>
                    <a:lnTo>
                      <a:pt x="347" y="369"/>
                    </a:lnTo>
                    <a:lnTo>
                      <a:pt x="347" y="370"/>
                    </a:lnTo>
                    <a:lnTo>
                      <a:pt x="347" y="371"/>
                    </a:lnTo>
                    <a:lnTo>
                      <a:pt x="347" y="372"/>
                    </a:lnTo>
                    <a:lnTo>
                      <a:pt x="346" y="373"/>
                    </a:lnTo>
                    <a:lnTo>
                      <a:pt x="346" y="374"/>
                    </a:lnTo>
                    <a:lnTo>
                      <a:pt x="346" y="375"/>
                    </a:lnTo>
                    <a:lnTo>
                      <a:pt x="347" y="376"/>
                    </a:lnTo>
                    <a:lnTo>
                      <a:pt x="347" y="377"/>
                    </a:lnTo>
                    <a:lnTo>
                      <a:pt x="347" y="379"/>
                    </a:lnTo>
                    <a:lnTo>
                      <a:pt x="348" y="379"/>
                    </a:lnTo>
                    <a:lnTo>
                      <a:pt x="348" y="380"/>
                    </a:lnTo>
                    <a:lnTo>
                      <a:pt x="349" y="380"/>
                    </a:lnTo>
                    <a:lnTo>
                      <a:pt x="349" y="381"/>
                    </a:lnTo>
                    <a:lnTo>
                      <a:pt x="350" y="381"/>
                    </a:lnTo>
                    <a:lnTo>
                      <a:pt x="351" y="382"/>
                    </a:lnTo>
                    <a:lnTo>
                      <a:pt x="350" y="384"/>
                    </a:lnTo>
                    <a:lnTo>
                      <a:pt x="350" y="385"/>
                    </a:lnTo>
                    <a:lnTo>
                      <a:pt x="350" y="386"/>
                    </a:lnTo>
                    <a:lnTo>
                      <a:pt x="350" y="387"/>
                    </a:lnTo>
                    <a:lnTo>
                      <a:pt x="350" y="388"/>
                    </a:lnTo>
                    <a:lnTo>
                      <a:pt x="350" y="389"/>
                    </a:lnTo>
                    <a:lnTo>
                      <a:pt x="350" y="390"/>
                    </a:lnTo>
                    <a:lnTo>
                      <a:pt x="350" y="391"/>
                    </a:lnTo>
                    <a:lnTo>
                      <a:pt x="350" y="392"/>
                    </a:lnTo>
                    <a:lnTo>
                      <a:pt x="351" y="393"/>
                    </a:lnTo>
                    <a:lnTo>
                      <a:pt x="352" y="394"/>
                    </a:lnTo>
                    <a:lnTo>
                      <a:pt x="353" y="395"/>
                    </a:lnTo>
                    <a:lnTo>
                      <a:pt x="354" y="395"/>
                    </a:lnTo>
                    <a:lnTo>
                      <a:pt x="355" y="396"/>
                    </a:lnTo>
                    <a:lnTo>
                      <a:pt x="356" y="397"/>
                    </a:lnTo>
                    <a:lnTo>
                      <a:pt x="357" y="397"/>
                    </a:lnTo>
                    <a:lnTo>
                      <a:pt x="358" y="399"/>
                    </a:lnTo>
                    <a:lnTo>
                      <a:pt x="358" y="400"/>
                    </a:lnTo>
                    <a:lnTo>
                      <a:pt x="360" y="400"/>
                    </a:lnTo>
                    <a:lnTo>
                      <a:pt x="360" y="401"/>
                    </a:lnTo>
                    <a:lnTo>
                      <a:pt x="360" y="402"/>
                    </a:lnTo>
                    <a:lnTo>
                      <a:pt x="361" y="402"/>
                    </a:lnTo>
                    <a:lnTo>
                      <a:pt x="362" y="403"/>
                    </a:lnTo>
                    <a:lnTo>
                      <a:pt x="362" y="404"/>
                    </a:lnTo>
                    <a:lnTo>
                      <a:pt x="363" y="404"/>
                    </a:lnTo>
                    <a:lnTo>
                      <a:pt x="363" y="405"/>
                    </a:lnTo>
                    <a:lnTo>
                      <a:pt x="364" y="405"/>
                    </a:lnTo>
                    <a:lnTo>
                      <a:pt x="364" y="406"/>
                    </a:lnTo>
                    <a:lnTo>
                      <a:pt x="364" y="407"/>
                    </a:lnTo>
                    <a:lnTo>
                      <a:pt x="365" y="408"/>
                    </a:lnTo>
                    <a:lnTo>
                      <a:pt x="365" y="409"/>
                    </a:lnTo>
                    <a:lnTo>
                      <a:pt x="365" y="410"/>
                    </a:lnTo>
                    <a:lnTo>
                      <a:pt x="365" y="411"/>
                    </a:lnTo>
                    <a:lnTo>
                      <a:pt x="366" y="411"/>
                    </a:lnTo>
                    <a:lnTo>
                      <a:pt x="366" y="412"/>
                    </a:lnTo>
                    <a:lnTo>
                      <a:pt x="367" y="413"/>
                    </a:lnTo>
                    <a:lnTo>
                      <a:pt x="367" y="414"/>
                    </a:lnTo>
                    <a:lnTo>
                      <a:pt x="367" y="415"/>
                    </a:lnTo>
                    <a:lnTo>
                      <a:pt x="368" y="416"/>
                    </a:lnTo>
                    <a:lnTo>
                      <a:pt x="368" y="418"/>
                    </a:lnTo>
                    <a:lnTo>
                      <a:pt x="369" y="418"/>
                    </a:lnTo>
                    <a:lnTo>
                      <a:pt x="370" y="419"/>
                    </a:lnTo>
                    <a:lnTo>
                      <a:pt x="371" y="420"/>
                    </a:lnTo>
                    <a:lnTo>
                      <a:pt x="371" y="421"/>
                    </a:lnTo>
                    <a:lnTo>
                      <a:pt x="371" y="422"/>
                    </a:lnTo>
                    <a:lnTo>
                      <a:pt x="372" y="422"/>
                    </a:lnTo>
                    <a:lnTo>
                      <a:pt x="372" y="423"/>
                    </a:lnTo>
                    <a:lnTo>
                      <a:pt x="372" y="424"/>
                    </a:lnTo>
                    <a:lnTo>
                      <a:pt x="371" y="425"/>
                    </a:lnTo>
                    <a:lnTo>
                      <a:pt x="371" y="426"/>
                    </a:lnTo>
                    <a:lnTo>
                      <a:pt x="371" y="427"/>
                    </a:lnTo>
                    <a:lnTo>
                      <a:pt x="371" y="428"/>
                    </a:lnTo>
                    <a:lnTo>
                      <a:pt x="370" y="428"/>
                    </a:lnTo>
                    <a:lnTo>
                      <a:pt x="370" y="429"/>
                    </a:lnTo>
                    <a:lnTo>
                      <a:pt x="369" y="429"/>
                    </a:lnTo>
                    <a:lnTo>
                      <a:pt x="368" y="429"/>
                    </a:lnTo>
                    <a:lnTo>
                      <a:pt x="367" y="429"/>
                    </a:lnTo>
                    <a:lnTo>
                      <a:pt x="367" y="428"/>
                    </a:lnTo>
                    <a:lnTo>
                      <a:pt x="367" y="427"/>
                    </a:lnTo>
                    <a:lnTo>
                      <a:pt x="367" y="426"/>
                    </a:lnTo>
                    <a:lnTo>
                      <a:pt x="366" y="425"/>
                    </a:lnTo>
                    <a:lnTo>
                      <a:pt x="365" y="424"/>
                    </a:lnTo>
                    <a:lnTo>
                      <a:pt x="364" y="424"/>
                    </a:lnTo>
                    <a:lnTo>
                      <a:pt x="363" y="424"/>
                    </a:lnTo>
                    <a:lnTo>
                      <a:pt x="362" y="424"/>
                    </a:lnTo>
                    <a:lnTo>
                      <a:pt x="361" y="424"/>
                    </a:lnTo>
                    <a:lnTo>
                      <a:pt x="361" y="425"/>
                    </a:lnTo>
                    <a:lnTo>
                      <a:pt x="360" y="425"/>
                    </a:lnTo>
                    <a:lnTo>
                      <a:pt x="358" y="425"/>
                    </a:lnTo>
                    <a:lnTo>
                      <a:pt x="358" y="426"/>
                    </a:lnTo>
                    <a:lnTo>
                      <a:pt x="358" y="427"/>
                    </a:lnTo>
                    <a:lnTo>
                      <a:pt x="358" y="428"/>
                    </a:lnTo>
                    <a:lnTo>
                      <a:pt x="358" y="429"/>
                    </a:lnTo>
                    <a:lnTo>
                      <a:pt x="360" y="429"/>
                    </a:lnTo>
                    <a:lnTo>
                      <a:pt x="360" y="430"/>
                    </a:lnTo>
                    <a:lnTo>
                      <a:pt x="360" y="431"/>
                    </a:lnTo>
                    <a:lnTo>
                      <a:pt x="360" y="432"/>
                    </a:lnTo>
                    <a:lnTo>
                      <a:pt x="361" y="433"/>
                    </a:lnTo>
                    <a:lnTo>
                      <a:pt x="361" y="434"/>
                    </a:lnTo>
                    <a:lnTo>
                      <a:pt x="360" y="434"/>
                    </a:lnTo>
                    <a:lnTo>
                      <a:pt x="360" y="435"/>
                    </a:lnTo>
                    <a:lnTo>
                      <a:pt x="360" y="437"/>
                    </a:lnTo>
                    <a:lnTo>
                      <a:pt x="360" y="438"/>
                    </a:lnTo>
                    <a:lnTo>
                      <a:pt x="358" y="439"/>
                    </a:lnTo>
                    <a:lnTo>
                      <a:pt x="358" y="440"/>
                    </a:lnTo>
                    <a:lnTo>
                      <a:pt x="358" y="441"/>
                    </a:lnTo>
                    <a:lnTo>
                      <a:pt x="357" y="441"/>
                    </a:lnTo>
                    <a:lnTo>
                      <a:pt x="357" y="442"/>
                    </a:lnTo>
                    <a:lnTo>
                      <a:pt x="357" y="443"/>
                    </a:lnTo>
                    <a:lnTo>
                      <a:pt x="357" y="444"/>
                    </a:lnTo>
                    <a:lnTo>
                      <a:pt x="357" y="445"/>
                    </a:lnTo>
                    <a:lnTo>
                      <a:pt x="357" y="446"/>
                    </a:lnTo>
                    <a:lnTo>
                      <a:pt x="356" y="446"/>
                    </a:lnTo>
                    <a:lnTo>
                      <a:pt x="356" y="447"/>
                    </a:lnTo>
                    <a:lnTo>
                      <a:pt x="356" y="448"/>
                    </a:lnTo>
                    <a:lnTo>
                      <a:pt x="355" y="448"/>
                    </a:lnTo>
                    <a:lnTo>
                      <a:pt x="355" y="449"/>
                    </a:lnTo>
                    <a:lnTo>
                      <a:pt x="355" y="450"/>
                    </a:lnTo>
                    <a:lnTo>
                      <a:pt x="356" y="451"/>
                    </a:lnTo>
                    <a:lnTo>
                      <a:pt x="356" y="452"/>
                    </a:lnTo>
                    <a:lnTo>
                      <a:pt x="356" y="453"/>
                    </a:lnTo>
                    <a:lnTo>
                      <a:pt x="357" y="454"/>
                    </a:lnTo>
                    <a:lnTo>
                      <a:pt x="357" y="455"/>
                    </a:lnTo>
                    <a:lnTo>
                      <a:pt x="357" y="457"/>
                    </a:lnTo>
                    <a:lnTo>
                      <a:pt x="358" y="457"/>
                    </a:lnTo>
                    <a:lnTo>
                      <a:pt x="358" y="458"/>
                    </a:lnTo>
                    <a:lnTo>
                      <a:pt x="358" y="459"/>
                    </a:lnTo>
                    <a:lnTo>
                      <a:pt x="358" y="460"/>
                    </a:lnTo>
                    <a:lnTo>
                      <a:pt x="358" y="461"/>
                    </a:lnTo>
                    <a:lnTo>
                      <a:pt x="358" y="462"/>
                    </a:lnTo>
                    <a:lnTo>
                      <a:pt x="358" y="463"/>
                    </a:lnTo>
                    <a:lnTo>
                      <a:pt x="357" y="464"/>
                    </a:lnTo>
                    <a:lnTo>
                      <a:pt x="357" y="465"/>
                    </a:lnTo>
                    <a:lnTo>
                      <a:pt x="357" y="466"/>
                    </a:lnTo>
                    <a:lnTo>
                      <a:pt x="357" y="467"/>
                    </a:lnTo>
                    <a:lnTo>
                      <a:pt x="356" y="467"/>
                    </a:lnTo>
                    <a:lnTo>
                      <a:pt x="356" y="468"/>
                    </a:lnTo>
                    <a:lnTo>
                      <a:pt x="356" y="469"/>
                    </a:lnTo>
                    <a:lnTo>
                      <a:pt x="355" y="470"/>
                    </a:lnTo>
                    <a:lnTo>
                      <a:pt x="354" y="471"/>
                    </a:lnTo>
                    <a:lnTo>
                      <a:pt x="353" y="472"/>
                    </a:lnTo>
                    <a:lnTo>
                      <a:pt x="352" y="472"/>
                    </a:lnTo>
                    <a:lnTo>
                      <a:pt x="351" y="472"/>
                    </a:lnTo>
                    <a:lnTo>
                      <a:pt x="351" y="473"/>
                    </a:lnTo>
                    <a:lnTo>
                      <a:pt x="350" y="473"/>
                    </a:lnTo>
                    <a:lnTo>
                      <a:pt x="350" y="472"/>
                    </a:lnTo>
                    <a:lnTo>
                      <a:pt x="346" y="469"/>
                    </a:lnTo>
                    <a:lnTo>
                      <a:pt x="342" y="467"/>
                    </a:lnTo>
                    <a:lnTo>
                      <a:pt x="337" y="464"/>
                    </a:lnTo>
                    <a:lnTo>
                      <a:pt x="333" y="461"/>
                    </a:lnTo>
                    <a:lnTo>
                      <a:pt x="330" y="459"/>
                    </a:lnTo>
                    <a:lnTo>
                      <a:pt x="326" y="455"/>
                    </a:lnTo>
                    <a:lnTo>
                      <a:pt x="319" y="451"/>
                    </a:lnTo>
                    <a:lnTo>
                      <a:pt x="315" y="448"/>
                    </a:lnTo>
                    <a:lnTo>
                      <a:pt x="311" y="445"/>
                    </a:lnTo>
                    <a:lnTo>
                      <a:pt x="305" y="441"/>
                    </a:lnTo>
                    <a:lnTo>
                      <a:pt x="300" y="438"/>
                    </a:lnTo>
                    <a:lnTo>
                      <a:pt x="298" y="435"/>
                    </a:lnTo>
                    <a:lnTo>
                      <a:pt x="292" y="431"/>
                    </a:lnTo>
                    <a:lnTo>
                      <a:pt x="286" y="427"/>
                    </a:lnTo>
                    <a:lnTo>
                      <a:pt x="287" y="426"/>
                    </a:lnTo>
                    <a:lnTo>
                      <a:pt x="287" y="424"/>
                    </a:lnTo>
                    <a:lnTo>
                      <a:pt x="283" y="422"/>
                    </a:lnTo>
                    <a:lnTo>
                      <a:pt x="283" y="424"/>
                    </a:lnTo>
                    <a:lnTo>
                      <a:pt x="279" y="423"/>
                    </a:lnTo>
                    <a:lnTo>
                      <a:pt x="273" y="419"/>
                    </a:lnTo>
                    <a:lnTo>
                      <a:pt x="264" y="411"/>
                    </a:lnTo>
                    <a:lnTo>
                      <a:pt x="255" y="405"/>
                    </a:lnTo>
                    <a:lnTo>
                      <a:pt x="251" y="402"/>
                    </a:lnTo>
                    <a:lnTo>
                      <a:pt x="247" y="399"/>
                    </a:lnTo>
                    <a:lnTo>
                      <a:pt x="245" y="399"/>
                    </a:lnTo>
                    <a:lnTo>
                      <a:pt x="242" y="399"/>
                    </a:lnTo>
                    <a:lnTo>
                      <a:pt x="240" y="399"/>
                    </a:lnTo>
                    <a:lnTo>
                      <a:pt x="237" y="397"/>
                    </a:lnTo>
                    <a:lnTo>
                      <a:pt x="233" y="397"/>
                    </a:lnTo>
                    <a:lnTo>
                      <a:pt x="232" y="395"/>
                    </a:lnTo>
                    <a:lnTo>
                      <a:pt x="231" y="395"/>
                    </a:lnTo>
                    <a:lnTo>
                      <a:pt x="230" y="395"/>
                    </a:lnTo>
                    <a:lnTo>
                      <a:pt x="229" y="395"/>
                    </a:lnTo>
                    <a:lnTo>
                      <a:pt x="228" y="394"/>
                    </a:lnTo>
                    <a:lnTo>
                      <a:pt x="227" y="393"/>
                    </a:lnTo>
                    <a:lnTo>
                      <a:pt x="226" y="392"/>
                    </a:lnTo>
                    <a:lnTo>
                      <a:pt x="225" y="392"/>
                    </a:lnTo>
                    <a:lnTo>
                      <a:pt x="225" y="391"/>
                    </a:lnTo>
                    <a:lnTo>
                      <a:pt x="223" y="391"/>
                    </a:lnTo>
                    <a:lnTo>
                      <a:pt x="223" y="390"/>
                    </a:lnTo>
                    <a:lnTo>
                      <a:pt x="223" y="389"/>
                    </a:lnTo>
                    <a:lnTo>
                      <a:pt x="222" y="388"/>
                    </a:lnTo>
                    <a:lnTo>
                      <a:pt x="222" y="387"/>
                    </a:lnTo>
                    <a:lnTo>
                      <a:pt x="222" y="386"/>
                    </a:lnTo>
                    <a:lnTo>
                      <a:pt x="222" y="385"/>
                    </a:lnTo>
                    <a:lnTo>
                      <a:pt x="222" y="384"/>
                    </a:lnTo>
                    <a:lnTo>
                      <a:pt x="222" y="383"/>
                    </a:lnTo>
                    <a:lnTo>
                      <a:pt x="221" y="382"/>
                    </a:lnTo>
                    <a:lnTo>
                      <a:pt x="221" y="381"/>
                    </a:lnTo>
                    <a:lnTo>
                      <a:pt x="220" y="381"/>
                    </a:lnTo>
                    <a:lnTo>
                      <a:pt x="220" y="380"/>
                    </a:lnTo>
                    <a:lnTo>
                      <a:pt x="219" y="380"/>
                    </a:lnTo>
                    <a:lnTo>
                      <a:pt x="218" y="379"/>
                    </a:lnTo>
                    <a:lnTo>
                      <a:pt x="217" y="379"/>
                    </a:lnTo>
                    <a:lnTo>
                      <a:pt x="216" y="377"/>
                    </a:lnTo>
                    <a:lnTo>
                      <a:pt x="216" y="376"/>
                    </a:lnTo>
                    <a:lnTo>
                      <a:pt x="216" y="375"/>
                    </a:lnTo>
                    <a:lnTo>
                      <a:pt x="216" y="374"/>
                    </a:lnTo>
                    <a:lnTo>
                      <a:pt x="217" y="373"/>
                    </a:lnTo>
                    <a:lnTo>
                      <a:pt x="217" y="372"/>
                    </a:lnTo>
                    <a:lnTo>
                      <a:pt x="217" y="371"/>
                    </a:lnTo>
                    <a:lnTo>
                      <a:pt x="218" y="370"/>
                    </a:lnTo>
                    <a:lnTo>
                      <a:pt x="217" y="370"/>
                    </a:lnTo>
                    <a:lnTo>
                      <a:pt x="216" y="369"/>
                    </a:lnTo>
                    <a:lnTo>
                      <a:pt x="216" y="368"/>
                    </a:lnTo>
                    <a:lnTo>
                      <a:pt x="215" y="368"/>
                    </a:lnTo>
                    <a:lnTo>
                      <a:pt x="215" y="367"/>
                    </a:lnTo>
                    <a:lnTo>
                      <a:pt x="215" y="366"/>
                    </a:lnTo>
                    <a:lnTo>
                      <a:pt x="216" y="366"/>
                    </a:lnTo>
                    <a:lnTo>
                      <a:pt x="217" y="365"/>
                    </a:lnTo>
                    <a:lnTo>
                      <a:pt x="216" y="365"/>
                    </a:lnTo>
                    <a:lnTo>
                      <a:pt x="216" y="364"/>
                    </a:lnTo>
                    <a:lnTo>
                      <a:pt x="216" y="363"/>
                    </a:lnTo>
                    <a:lnTo>
                      <a:pt x="217" y="362"/>
                    </a:lnTo>
                    <a:lnTo>
                      <a:pt x="218" y="362"/>
                    </a:lnTo>
                    <a:lnTo>
                      <a:pt x="218" y="363"/>
                    </a:lnTo>
                    <a:lnTo>
                      <a:pt x="218" y="364"/>
                    </a:lnTo>
                    <a:lnTo>
                      <a:pt x="219" y="365"/>
                    </a:lnTo>
                    <a:lnTo>
                      <a:pt x="220" y="365"/>
                    </a:lnTo>
                    <a:lnTo>
                      <a:pt x="221" y="365"/>
                    </a:lnTo>
                    <a:lnTo>
                      <a:pt x="221" y="364"/>
                    </a:lnTo>
                    <a:lnTo>
                      <a:pt x="221" y="363"/>
                    </a:lnTo>
                    <a:lnTo>
                      <a:pt x="221" y="362"/>
                    </a:lnTo>
                    <a:lnTo>
                      <a:pt x="220" y="361"/>
                    </a:lnTo>
                    <a:lnTo>
                      <a:pt x="220" y="360"/>
                    </a:lnTo>
                    <a:lnTo>
                      <a:pt x="218" y="357"/>
                    </a:lnTo>
                    <a:lnTo>
                      <a:pt x="217" y="356"/>
                    </a:lnTo>
                    <a:lnTo>
                      <a:pt x="217" y="355"/>
                    </a:lnTo>
                    <a:lnTo>
                      <a:pt x="216" y="355"/>
                    </a:lnTo>
                    <a:lnTo>
                      <a:pt x="215" y="355"/>
                    </a:lnTo>
                    <a:lnTo>
                      <a:pt x="214" y="355"/>
                    </a:lnTo>
                    <a:lnTo>
                      <a:pt x="213" y="355"/>
                    </a:lnTo>
                    <a:lnTo>
                      <a:pt x="212" y="355"/>
                    </a:lnTo>
                    <a:lnTo>
                      <a:pt x="211" y="355"/>
                    </a:lnTo>
                    <a:lnTo>
                      <a:pt x="210" y="355"/>
                    </a:lnTo>
                    <a:lnTo>
                      <a:pt x="210" y="354"/>
                    </a:lnTo>
                    <a:lnTo>
                      <a:pt x="211" y="354"/>
                    </a:lnTo>
                    <a:lnTo>
                      <a:pt x="211" y="353"/>
                    </a:lnTo>
                    <a:lnTo>
                      <a:pt x="211" y="352"/>
                    </a:lnTo>
                    <a:lnTo>
                      <a:pt x="210" y="352"/>
                    </a:lnTo>
                    <a:lnTo>
                      <a:pt x="209" y="352"/>
                    </a:lnTo>
                    <a:lnTo>
                      <a:pt x="209" y="353"/>
                    </a:lnTo>
                    <a:lnTo>
                      <a:pt x="208" y="353"/>
                    </a:lnTo>
                    <a:lnTo>
                      <a:pt x="207" y="353"/>
                    </a:lnTo>
                    <a:lnTo>
                      <a:pt x="206" y="353"/>
                    </a:lnTo>
                    <a:lnTo>
                      <a:pt x="204" y="353"/>
                    </a:lnTo>
                    <a:lnTo>
                      <a:pt x="204" y="352"/>
                    </a:lnTo>
                    <a:lnTo>
                      <a:pt x="204" y="351"/>
                    </a:lnTo>
                    <a:lnTo>
                      <a:pt x="206" y="351"/>
                    </a:lnTo>
                    <a:lnTo>
                      <a:pt x="206" y="350"/>
                    </a:lnTo>
                    <a:lnTo>
                      <a:pt x="206" y="349"/>
                    </a:lnTo>
                    <a:lnTo>
                      <a:pt x="204" y="349"/>
                    </a:lnTo>
                    <a:lnTo>
                      <a:pt x="204" y="348"/>
                    </a:lnTo>
                    <a:lnTo>
                      <a:pt x="203" y="348"/>
                    </a:lnTo>
                    <a:lnTo>
                      <a:pt x="203" y="347"/>
                    </a:lnTo>
                    <a:lnTo>
                      <a:pt x="204" y="347"/>
                    </a:lnTo>
                    <a:lnTo>
                      <a:pt x="204" y="346"/>
                    </a:lnTo>
                    <a:lnTo>
                      <a:pt x="203" y="346"/>
                    </a:lnTo>
                    <a:lnTo>
                      <a:pt x="203" y="345"/>
                    </a:lnTo>
                    <a:lnTo>
                      <a:pt x="202" y="345"/>
                    </a:lnTo>
                    <a:lnTo>
                      <a:pt x="201" y="345"/>
                    </a:lnTo>
                    <a:lnTo>
                      <a:pt x="201" y="344"/>
                    </a:lnTo>
                    <a:lnTo>
                      <a:pt x="201" y="343"/>
                    </a:lnTo>
                    <a:lnTo>
                      <a:pt x="201" y="342"/>
                    </a:lnTo>
                    <a:lnTo>
                      <a:pt x="201" y="341"/>
                    </a:lnTo>
                    <a:lnTo>
                      <a:pt x="200" y="341"/>
                    </a:lnTo>
                    <a:lnTo>
                      <a:pt x="200" y="340"/>
                    </a:lnTo>
                    <a:lnTo>
                      <a:pt x="200" y="338"/>
                    </a:lnTo>
                    <a:lnTo>
                      <a:pt x="201" y="338"/>
                    </a:lnTo>
                    <a:lnTo>
                      <a:pt x="201" y="337"/>
                    </a:lnTo>
                    <a:lnTo>
                      <a:pt x="202" y="337"/>
                    </a:lnTo>
                    <a:lnTo>
                      <a:pt x="203" y="336"/>
                    </a:lnTo>
                    <a:lnTo>
                      <a:pt x="204" y="335"/>
                    </a:lnTo>
                    <a:lnTo>
                      <a:pt x="204" y="334"/>
                    </a:lnTo>
                    <a:lnTo>
                      <a:pt x="206" y="333"/>
                    </a:lnTo>
                    <a:lnTo>
                      <a:pt x="206" y="332"/>
                    </a:lnTo>
                    <a:lnTo>
                      <a:pt x="207" y="331"/>
                    </a:lnTo>
                    <a:lnTo>
                      <a:pt x="207" y="330"/>
                    </a:lnTo>
                    <a:lnTo>
                      <a:pt x="208" y="328"/>
                    </a:lnTo>
                    <a:lnTo>
                      <a:pt x="208" y="327"/>
                    </a:lnTo>
                    <a:lnTo>
                      <a:pt x="208" y="326"/>
                    </a:lnTo>
                    <a:lnTo>
                      <a:pt x="209" y="326"/>
                    </a:lnTo>
                    <a:lnTo>
                      <a:pt x="209" y="325"/>
                    </a:lnTo>
                    <a:lnTo>
                      <a:pt x="209" y="324"/>
                    </a:lnTo>
                    <a:lnTo>
                      <a:pt x="209" y="323"/>
                    </a:lnTo>
                    <a:lnTo>
                      <a:pt x="210" y="323"/>
                    </a:lnTo>
                    <a:lnTo>
                      <a:pt x="210" y="322"/>
                    </a:lnTo>
                    <a:lnTo>
                      <a:pt x="210" y="321"/>
                    </a:lnTo>
                    <a:lnTo>
                      <a:pt x="210" y="319"/>
                    </a:lnTo>
                    <a:lnTo>
                      <a:pt x="210" y="318"/>
                    </a:lnTo>
                    <a:lnTo>
                      <a:pt x="210" y="317"/>
                    </a:lnTo>
                    <a:lnTo>
                      <a:pt x="210" y="316"/>
                    </a:lnTo>
                    <a:lnTo>
                      <a:pt x="210" y="315"/>
                    </a:lnTo>
                    <a:lnTo>
                      <a:pt x="211" y="314"/>
                    </a:lnTo>
                    <a:lnTo>
                      <a:pt x="211" y="313"/>
                    </a:lnTo>
                    <a:lnTo>
                      <a:pt x="211" y="312"/>
                    </a:lnTo>
                    <a:lnTo>
                      <a:pt x="211" y="311"/>
                    </a:lnTo>
                    <a:lnTo>
                      <a:pt x="211" y="310"/>
                    </a:lnTo>
                    <a:lnTo>
                      <a:pt x="211" y="309"/>
                    </a:lnTo>
                    <a:lnTo>
                      <a:pt x="211" y="308"/>
                    </a:lnTo>
                    <a:lnTo>
                      <a:pt x="212" y="307"/>
                    </a:lnTo>
                    <a:lnTo>
                      <a:pt x="211" y="307"/>
                    </a:lnTo>
                    <a:lnTo>
                      <a:pt x="211" y="306"/>
                    </a:lnTo>
                    <a:lnTo>
                      <a:pt x="210" y="306"/>
                    </a:lnTo>
                    <a:lnTo>
                      <a:pt x="210" y="305"/>
                    </a:lnTo>
                    <a:lnTo>
                      <a:pt x="209" y="305"/>
                    </a:lnTo>
                    <a:lnTo>
                      <a:pt x="209" y="304"/>
                    </a:lnTo>
                    <a:lnTo>
                      <a:pt x="209" y="303"/>
                    </a:lnTo>
                    <a:lnTo>
                      <a:pt x="209" y="302"/>
                    </a:lnTo>
                    <a:lnTo>
                      <a:pt x="209" y="301"/>
                    </a:lnTo>
                    <a:lnTo>
                      <a:pt x="209" y="299"/>
                    </a:lnTo>
                    <a:lnTo>
                      <a:pt x="209" y="298"/>
                    </a:lnTo>
                    <a:lnTo>
                      <a:pt x="209" y="297"/>
                    </a:lnTo>
                    <a:lnTo>
                      <a:pt x="209" y="296"/>
                    </a:lnTo>
                    <a:lnTo>
                      <a:pt x="209" y="295"/>
                    </a:lnTo>
                    <a:lnTo>
                      <a:pt x="210" y="295"/>
                    </a:lnTo>
                    <a:lnTo>
                      <a:pt x="210" y="294"/>
                    </a:lnTo>
                    <a:lnTo>
                      <a:pt x="209" y="293"/>
                    </a:lnTo>
                    <a:lnTo>
                      <a:pt x="208" y="293"/>
                    </a:lnTo>
                    <a:lnTo>
                      <a:pt x="208" y="292"/>
                    </a:lnTo>
                    <a:lnTo>
                      <a:pt x="208" y="291"/>
                    </a:lnTo>
                    <a:lnTo>
                      <a:pt x="208" y="290"/>
                    </a:lnTo>
                    <a:lnTo>
                      <a:pt x="208" y="289"/>
                    </a:lnTo>
                    <a:lnTo>
                      <a:pt x="207" y="289"/>
                    </a:lnTo>
                    <a:lnTo>
                      <a:pt x="207" y="288"/>
                    </a:lnTo>
                    <a:lnTo>
                      <a:pt x="207" y="287"/>
                    </a:lnTo>
                    <a:lnTo>
                      <a:pt x="207" y="286"/>
                    </a:lnTo>
                    <a:lnTo>
                      <a:pt x="208" y="286"/>
                    </a:lnTo>
                    <a:lnTo>
                      <a:pt x="209" y="285"/>
                    </a:lnTo>
                    <a:lnTo>
                      <a:pt x="209" y="286"/>
                    </a:lnTo>
                    <a:lnTo>
                      <a:pt x="210" y="286"/>
                    </a:lnTo>
                    <a:lnTo>
                      <a:pt x="211" y="286"/>
                    </a:lnTo>
                    <a:lnTo>
                      <a:pt x="211" y="285"/>
                    </a:lnTo>
                    <a:lnTo>
                      <a:pt x="211" y="284"/>
                    </a:lnTo>
                    <a:lnTo>
                      <a:pt x="211" y="283"/>
                    </a:lnTo>
                    <a:lnTo>
                      <a:pt x="210" y="282"/>
                    </a:lnTo>
                    <a:lnTo>
                      <a:pt x="210" y="280"/>
                    </a:lnTo>
                    <a:lnTo>
                      <a:pt x="209" y="280"/>
                    </a:lnTo>
                    <a:lnTo>
                      <a:pt x="208" y="280"/>
                    </a:lnTo>
                    <a:lnTo>
                      <a:pt x="208" y="279"/>
                    </a:lnTo>
                    <a:lnTo>
                      <a:pt x="207" y="279"/>
                    </a:lnTo>
                    <a:lnTo>
                      <a:pt x="207" y="278"/>
                    </a:lnTo>
                    <a:lnTo>
                      <a:pt x="207" y="277"/>
                    </a:lnTo>
                    <a:lnTo>
                      <a:pt x="207" y="276"/>
                    </a:lnTo>
                    <a:lnTo>
                      <a:pt x="206" y="276"/>
                    </a:lnTo>
                    <a:lnTo>
                      <a:pt x="204" y="276"/>
                    </a:lnTo>
                    <a:lnTo>
                      <a:pt x="203" y="276"/>
                    </a:lnTo>
                    <a:lnTo>
                      <a:pt x="202" y="276"/>
                    </a:lnTo>
                    <a:lnTo>
                      <a:pt x="201" y="276"/>
                    </a:lnTo>
                    <a:lnTo>
                      <a:pt x="200" y="276"/>
                    </a:lnTo>
                    <a:lnTo>
                      <a:pt x="199" y="275"/>
                    </a:lnTo>
                    <a:lnTo>
                      <a:pt x="198" y="275"/>
                    </a:lnTo>
                    <a:lnTo>
                      <a:pt x="198" y="276"/>
                    </a:lnTo>
                    <a:lnTo>
                      <a:pt x="197" y="276"/>
                    </a:lnTo>
                    <a:lnTo>
                      <a:pt x="197" y="275"/>
                    </a:lnTo>
                    <a:lnTo>
                      <a:pt x="196" y="275"/>
                    </a:lnTo>
                    <a:lnTo>
                      <a:pt x="196" y="276"/>
                    </a:lnTo>
                    <a:lnTo>
                      <a:pt x="195" y="276"/>
                    </a:lnTo>
                    <a:lnTo>
                      <a:pt x="195" y="277"/>
                    </a:lnTo>
                    <a:lnTo>
                      <a:pt x="194" y="277"/>
                    </a:lnTo>
                    <a:lnTo>
                      <a:pt x="194" y="276"/>
                    </a:lnTo>
                    <a:lnTo>
                      <a:pt x="193" y="276"/>
                    </a:lnTo>
                    <a:lnTo>
                      <a:pt x="192" y="275"/>
                    </a:lnTo>
                    <a:lnTo>
                      <a:pt x="193" y="274"/>
                    </a:lnTo>
                    <a:lnTo>
                      <a:pt x="193" y="273"/>
                    </a:lnTo>
                    <a:lnTo>
                      <a:pt x="192" y="273"/>
                    </a:lnTo>
                    <a:lnTo>
                      <a:pt x="192" y="272"/>
                    </a:lnTo>
                    <a:lnTo>
                      <a:pt x="192" y="271"/>
                    </a:lnTo>
                    <a:lnTo>
                      <a:pt x="193" y="271"/>
                    </a:lnTo>
                    <a:lnTo>
                      <a:pt x="193" y="270"/>
                    </a:lnTo>
                    <a:lnTo>
                      <a:pt x="194" y="269"/>
                    </a:lnTo>
                    <a:lnTo>
                      <a:pt x="195" y="268"/>
                    </a:lnTo>
                    <a:lnTo>
                      <a:pt x="196" y="267"/>
                    </a:lnTo>
                    <a:lnTo>
                      <a:pt x="196" y="266"/>
                    </a:lnTo>
                    <a:lnTo>
                      <a:pt x="197" y="266"/>
                    </a:lnTo>
                    <a:lnTo>
                      <a:pt x="196" y="265"/>
                    </a:lnTo>
                    <a:lnTo>
                      <a:pt x="196" y="264"/>
                    </a:lnTo>
                    <a:lnTo>
                      <a:pt x="196" y="263"/>
                    </a:lnTo>
                    <a:lnTo>
                      <a:pt x="195" y="263"/>
                    </a:lnTo>
                    <a:lnTo>
                      <a:pt x="194" y="262"/>
                    </a:lnTo>
                    <a:lnTo>
                      <a:pt x="194" y="260"/>
                    </a:lnTo>
                    <a:lnTo>
                      <a:pt x="195" y="259"/>
                    </a:lnTo>
                    <a:lnTo>
                      <a:pt x="194" y="258"/>
                    </a:lnTo>
                    <a:lnTo>
                      <a:pt x="194" y="257"/>
                    </a:lnTo>
                    <a:lnTo>
                      <a:pt x="194" y="256"/>
                    </a:lnTo>
                    <a:lnTo>
                      <a:pt x="193" y="256"/>
                    </a:lnTo>
                    <a:lnTo>
                      <a:pt x="193" y="255"/>
                    </a:lnTo>
                    <a:lnTo>
                      <a:pt x="192" y="255"/>
                    </a:lnTo>
                    <a:lnTo>
                      <a:pt x="192" y="254"/>
                    </a:lnTo>
                    <a:lnTo>
                      <a:pt x="192" y="253"/>
                    </a:lnTo>
                    <a:lnTo>
                      <a:pt x="192" y="252"/>
                    </a:lnTo>
                    <a:lnTo>
                      <a:pt x="192" y="251"/>
                    </a:lnTo>
                    <a:lnTo>
                      <a:pt x="192" y="250"/>
                    </a:lnTo>
                    <a:lnTo>
                      <a:pt x="192" y="249"/>
                    </a:lnTo>
                    <a:lnTo>
                      <a:pt x="192" y="248"/>
                    </a:lnTo>
                    <a:lnTo>
                      <a:pt x="191" y="248"/>
                    </a:lnTo>
                    <a:lnTo>
                      <a:pt x="191" y="247"/>
                    </a:lnTo>
                    <a:lnTo>
                      <a:pt x="190" y="247"/>
                    </a:lnTo>
                    <a:lnTo>
                      <a:pt x="190" y="248"/>
                    </a:lnTo>
                    <a:lnTo>
                      <a:pt x="189" y="248"/>
                    </a:lnTo>
                    <a:lnTo>
                      <a:pt x="189" y="249"/>
                    </a:lnTo>
                    <a:lnTo>
                      <a:pt x="189" y="250"/>
                    </a:lnTo>
                    <a:lnTo>
                      <a:pt x="189" y="251"/>
                    </a:lnTo>
                    <a:lnTo>
                      <a:pt x="189" y="252"/>
                    </a:lnTo>
                    <a:lnTo>
                      <a:pt x="188" y="252"/>
                    </a:lnTo>
                    <a:lnTo>
                      <a:pt x="187" y="252"/>
                    </a:lnTo>
                    <a:lnTo>
                      <a:pt x="186" y="252"/>
                    </a:lnTo>
                    <a:lnTo>
                      <a:pt x="184" y="252"/>
                    </a:lnTo>
                    <a:lnTo>
                      <a:pt x="183" y="252"/>
                    </a:lnTo>
                    <a:lnTo>
                      <a:pt x="182" y="252"/>
                    </a:lnTo>
                    <a:lnTo>
                      <a:pt x="182" y="253"/>
                    </a:lnTo>
                    <a:lnTo>
                      <a:pt x="181" y="253"/>
                    </a:lnTo>
                    <a:lnTo>
                      <a:pt x="180" y="252"/>
                    </a:lnTo>
                    <a:lnTo>
                      <a:pt x="179" y="252"/>
                    </a:lnTo>
                    <a:lnTo>
                      <a:pt x="178" y="251"/>
                    </a:lnTo>
                    <a:lnTo>
                      <a:pt x="178" y="250"/>
                    </a:lnTo>
                    <a:lnTo>
                      <a:pt x="177" y="250"/>
                    </a:lnTo>
                    <a:lnTo>
                      <a:pt x="177" y="249"/>
                    </a:lnTo>
                    <a:lnTo>
                      <a:pt x="176" y="249"/>
                    </a:lnTo>
                    <a:lnTo>
                      <a:pt x="175" y="248"/>
                    </a:lnTo>
                    <a:lnTo>
                      <a:pt x="174" y="248"/>
                    </a:lnTo>
                    <a:lnTo>
                      <a:pt x="173" y="249"/>
                    </a:lnTo>
                    <a:lnTo>
                      <a:pt x="172" y="249"/>
                    </a:lnTo>
                    <a:lnTo>
                      <a:pt x="171" y="249"/>
                    </a:lnTo>
                    <a:lnTo>
                      <a:pt x="170" y="249"/>
                    </a:lnTo>
                    <a:lnTo>
                      <a:pt x="169" y="249"/>
                    </a:lnTo>
                    <a:lnTo>
                      <a:pt x="168" y="249"/>
                    </a:lnTo>
                    <a:lnTo>
                      <a:pt x="167" y="249"/>
                    </a:lnTo>
                    <a:lnTo>
                      <a:pt x="165" y="250"/>
                    </a:lnTo>
                    <a:lnTo>
                      <a:pt x="164" y="250"/>
                    </a:lnTo>
                    <a:lnTo>
                      <a:pt x="163" y="250"/>
                    </a:lnTo>
                    <a:lnTo>
                      <a:pt x="163" y="249"/>
                    </a:lnTo>
                    <a:lnTo>
                      <a:pt x="162" y="249"/>
                    </a:lnTo>
                    <a:lnTo>
                      <a:pt x="162" y="248"/>
                    </a:lnTo>
                    <a:lnTo>
                      <a:pt x="161" y="248"/>
                    </a:lnTo>
                    <a:lnTo>
                      <a:pt x="160" y="248"/>
                    </a:lnTo>
                    <a:lnTo>
                      <a:pt x="159" y="248"/>
                    </a:lnTo>
                    <a:lnTo>
                      <a:pt x="159" y="247"/>
                    </a:lnTo>
                    <a:lnTo>
                      <a:pt x="158" y="247"/>
                    </a:lnTo>
                    <a:lnTo>
                      <a:pt x="157" y="247"/>
                    </a:lnTo>
                    <a:lnTo>
                      <a:pt x="157" y="246"/>
                    </a:lnTo>
                    <a:lnTo>
                      <a:pt x="157" y="245"/>
                    </a:lnTo>
                    <a:lnTo>
                      <a:pt x="157" y="244"/>
                    </a:lnTo>
                    <a:lnTo>
                      <a:pt x="157" y="243"/>
                    </a:lnTo>
                    <a:lnTo>
                      <a:pt x="156" y="241"/>
                    </a:lnTo>
                    <a:lnTo>
                      <a:pt x="155" y="241"/>
                    </a:lnTo>
                    <a:lnTo>
                      <a:pt x="154" y="241"/>
                    </a:lnTo>
                    <a:lnTo>
                      <a:pt x="154" y="243"/>
                    </a:lnTo>
                    <a:lnTo>
                      <a:pt x="153" y="243"/>
                    </a:lnTo>
                    <a:lnTo>
                      <a:pt x="153" y="244"/>
                    </a:lnTo>
                    <a:lnTo>
                      <a:pt x="152" y="244"/>
                    </a:lnTo>
                    <a:lnTo>
                      <a:pt x="151" y="244"/>
                    </a:lnTo>
                    <a:lnTo>
                      <a:pt x="151" y="243"/>
                    </a:lnTo>
                    <a:lnTo>
                      <a:pt x="150" y="243"/>
                    </a:lnTo>
                    <a:lnTo>
                      <a:pt x="149" y="243"/>
                    </a:lnTo>
                    <a:lnTo>
                      <a:pt x="149" y="244"/>
                    </a:lnTo>
                    <a:lnTo>
                      <a:pt x="148" y="244"/>
                    </a:lnTo>
                    <a:lnTo>
                      <a:pt x="148" y="245"/>
                    </a:lnTo>
                    <a:lnTo>
                      <a:pt x="146" y="245"/>
                    </a:lnTo>
                    <a:lnTo>
                      <a:pt x="145" y="246"/>
                    </a:lnTo>
                    <a:lnTo>
                      <a:pt x="144" y="246"/>
                    </a:lnTo>
                    <a:lnTo>
                      <a:pt x="143" y="246"/>
                    </a:lnTo>
                    <a:lnTo>
                      <a:pt x="142" y="246"/>
                    </a:lnTo>
                    <a:lnTo>
                      <a:pt x="141" y="246"/>
                    </a:lnTo>
                    <a:lnTo>
                      <a:pt x="141" y="245"/>
                    </a:lnTo>
                    <a:lnTo>
                      <a:pt x="141" y="244"/>
                    </a:lnTo>
                    <a:lnTo>
                      <a:pt x="141" y="243"/>
                    </a:lnTo>
                    <a:lnTo>
                      <a:pt x="141" y="241"/>
                    </a:lnTo>
                    <a:lnTo>
                      <a:pt x="141" y="240"/>
                    </a:lnTo>
                    <a:lnTo>
                      <a:pt x="141" y="239"/>
                    </a:lnTo>
                    <a:lnTo>
                      <a:pt x="141" y="238"/>
                    </a:lnTo>
                    <a:lnTo>
                      <a:pt x="141" y="237"/>
                    </a:lnTo>
                    <a:lnTo>
                      <a:pt x="140" y="236"/>
                    </a:lnTo>
                    <a:lnTo>
                      <a:pt x="139" y="235"/>
                    </a:lnTo>
                    <a:lnTo>
                      <a:pt x="139" y="234"/>
                    </a:lnTo>
                    <a:lnTo>
                      <a:pt x="138" y="234"/>
                    </a:lnTo>
                    <a:lnTo>
                      <a:pt x="137" y="234"/>
                    </a:lnTo>
                    <a:lnTo>
                      <a:pt x="136" y="234"/>
                    </a:lnTo>
                    <a:lnTo>
                      <a:pt x="135" y="234"/>
                    </a:lnTo>
                    <a:lnTo>
                      <a:pt x="134" y="233"/>
                    </a:lnTo>
                    <a:lnTo>
                      <a:pt x="133" y="234"/>
                    </a:lnTo>
                    <a:lnTo>
                      <a:pt x="132" y="234"/>
                    </a:lnTo>
                    <a:lnTo>
                      <a:pt x="131" y="234"/>
                    </a:lnTo>
                    <a:lnTo>
                      <a:pt x="131" y="235"/>
                    </a:lnTo>
                    <a:lnTo>
                      <a:pt x="131" y="236"/>
                    </a:lnTo>
                    <a:lnTo>
                      <a:pt x="130" y="237"/>
                    </a:lnTo>
                    <a:lnTo>
                      <a:pt x="129" y="237"/>
                    </a:lnTo>
                    <a:lnTo>
                      <a:pt x="129" y="236"/>
                    </a:lnTo>
                    <a:lnTo>
                      <a:pt x="128" y="236"/>
                    </a:lnTo>
                    <a:lnTo>
                      <a:pt x="126" y="236"/>
                    </a:lnTo>
                    <a:lnTo>
                      <a:pt x="125" y="236"/>
                    </a:lnTo>
                    <a:lnTo>
                      <a:pt x="124" y="236"/>
                    </a:lnTo>
                    <a:lnTo>
                      <a:pt x="124" y="237"/>
                    </a:lnTo>
                    <a:lnTo>
                      <a:pt x="123" y="237"/>
                    </a:lnTo>
                    <a:lnTo>
                      <a:pt x="122" y="237"/>
                    </a:lnTo>
                    <a:lnTo>
                      <a:pt x="121" y="236"/>
                    </a:lnTo>
                    <a:lnTo>
                      <a:pt x="120" y="235"/>
                    </a:lnTo>
                    <a:lnTo>
                      <a:pt x="119" y="235"/>
                    </a:lnTo>
                    <a:lnTo>
                      <a:pt x="119" y="234"/>
                    </a:lnTo>
                    <a:lnTo>
                      <a:pt x="118" y="234"/>
                    </a:lnTo>
                    <a:lnTo>
                      <a:pt x="117" y="234"/>
                    </a:lnTo>
                    <a:lnTo>
                      <a:pt x="116" y="233"/>
                    </a:lnTo>
                    <a:lnTo>
                      <a:pt x="115" y="233"/>
                    </a:lnTo>
                    <a:lnTo>
                      <a:pt x="114" y="233"/>
                    </a:lnTo>
                    <a:lnTo>
                      <a:pt x="113" y="234"/>
                    </a:lnTo>
                    <a:lnTo>
                      <a:pt x="112" y="234"/>
                    </a:lnTo>
                    <a:lnTo>
                      <a:pt x="112" y="235"/>
                    </a:lnTo>
                    <a:lnTo>
                      <a:pt x="111" y="235"/>
                    </a:lnTo>
                    <a:lnTo>
                      <a:pt x="110" y="236"/>
                    </a:lnTo>
                    <a:lnTo>
                      <a:pt x="109" y="236"/>
                    </a:lnTo>
                    <a:lnTo>
                      <a:pt x="107" y="236"/>
                    </a:lnTo>
                    <a:lnTo>
                      <a:pt x="106" y="236"/>
                    </a:lnTo>
                    <a:lnTo>
                      <a:pt x="106" y="235"/>
                    </a:lnTo>
                    <a:lnTo>
                      <a:pt x="105" y="235"/>
                    </a:lnTo>
                    <a:lnTo>
                      <a:pt x="105" y="234"/>
                    </a:lnTo>
                    <a:lnTo>
                      <a:pt x="105" y="233"/>
                    </a:lnTo>
                    <a:lnTo>
                      <a:pt x="104" y="232"/>
                    </a:lnTo>
                    <a:lnTo>
                      <a:pt x="104" y="231"/>
                    </a:lnTo>
                    <a:lnTo>
                      <a:pt x="103" y="231"/>
                    </a:lnTo>
                    <a:lnTo>
                      <a:pt x="102" y="231"/>
                    </a:lnTo>
                    <a:lnTo>
                      <a:pt x="101" y="231"/>
                    </a:lnTo>
                    <a:lnTo>
                      <a:pt x="100" y="230"/>
                    </a:lnTo>
                    <a:lnTo>
                      <a:pt x="99" y="230"/>
                    </a:lnTo>
                    <a:lnTo>
                      <a:pt x="98" y="230"/>
                    </a:lnTo>
                    <a:lnTo>
                      <a:pt x="97" y="230"/>
                    </a:lnTo>
                    <a:lnTo>
                      <a:pt x="96" y="230"/>
                    </a:lnTo>
                    <a:lnTo>
                      <a:pt x="96" y="229"/>
                    </a:lnTo>
                    <a:lnTo>
                      <a:pt x="95" y="229"/>
                    </a:lnTo>
                    <a:lnTo>
                      <a:pt x="95" y="228"/>
                    </a:lnTo>
                    <a:lnTo>
                      <a:pt x="94" y="228"/>
                    </a:lnTo>
                    <a:lnTo>
                      <a:pt x="94" y="227"/>
                    </a:lnTo>
                    <a:lnTo>
                      <a:pt x="93" y="227"/>
                    </a:lnTo>
                    <a:lnTo>
                      <a:pt x="93" y="226"/>
                    </a:lnTo>
                    <a:lnTo>
                      <a:pt x="93" y="225"/>
                    </a:lnTo>
                    <a:lnTo>
                      <a:pt x="93" y="224"/>
                    </a:lnTo>
                    <a:lnTo>
                      <a:pt x="92" y="224"/>
                    </a:lnTo>
                    <a:lnTo>
                      <a:pt x="92" y="222"/>
                    </a:lnTo>
                    <a:lnTo>
                      <a:pt x="91" y="222"/>
                    </a:lnTo>
                    <a:lnTo>
                      <a:pt x="91" y="221"/>
                    </a:lnTo>
                    <a:lnTo>
                      <a:pt x="90" y="221"/>
                    </a:lnTo>
                    <a:lnTo>
                      <a:pt x="88" y="220"/>
                    </a:lnTo>
                    <a:lnTo>
                      <a:pt x="87" y="220"/>
                    </a:lnTo>
                    <a:lnTo>
                      <a:pt x="86" y="220"/>
                    </a:lnTo>
                    <a:lnTo>
                      <a:pt x="86" y="219"/>
                    </a:lnTo>
                    <a:lnTo>
                      <a:pt x="85" y="218"/>
                    </a:lnTo>
                    <a:lnTo>
                      <a:pt x="84" y="218"/>
                    </a:lnTo>
                    <a:lnTo>
                      <a:pt x="83" y="217"/>
                    </a:lnTo>
                    <a:lnTo>
                      <a:pt x="82" y="217"/>
                    </a:lnTo>
                    <a:lnTo>
                      <a:pt x="82" y="216"/>
                    </a:lnTo>
                    <a:lnTo>
                      <a:pt x="81" y="216"/>
                    </a:lnTo>
                    <a:lnTo>
                      <a:pt x="80" y="216"/>
                    </a:lnTo>
                    <a:lnTo>
                      <a:pt x="79" y="216"/>
                    </a:lnTo>
                    <a:lnTo>
                      <a:pt x="79" y="215"/>
                    </a:lnTo>
                    <a:lnTo>
                      <a:pt x="78" y="215"/>
                    </a:lnTo>
                    <a:lnTo>
                      <a:pt x="77" y="216"/>
                    </a:lnTo>
                    <a:lnTo>
                      <a:pt x="76" y="216"/>
                    </a:lnTo>
                    <a:lnTo>
                      <a:pt x="75" y="216"/>
                    </a:lnTo>
                    <a:lnTo>
                      <a:pt x="74" y="217"/>
                    </a:lnTo>
                    <a:lnTo>
                      <a:pt x="74" y="218"/>
                    </a:lnTo>
                    <a:lnTo>
                      <a:pt x="73" y="218"/>
                    </a:lnTo>
                    <a:lnTo>
                      <a:pt x="73" y="219"/>
                    </a:lnTo>
                    <a:lnTo>
                      <a:pt x="73" y="220"/>
                    </a:lnTo>
                    <a:lnTo>
                      <a:pt x="73" y="221"/>
                    </a:lnTo>
                    <a:lnTo>
                      <a:pt x="72" y="221"/>
                    </a:lnTo>
                    <a:lnTo>
                      <a:pt x="72" y="222"/>
                    </a:lnTo>
                    <a:lnTo>
                      <a:pt x="71" y="224"/>
                    </a:lnTo>
                    <a:lnTo>
                      <a:pt x="71" y="225"/>
                    </a:lnTo>
                    <a:lnTo>
                      <a:pt x="70" y="226"/>
                    </a:lnTo>
                    <a:lnTo>
                      <a:pt x="68" y="226"/>
                    </a:lnTo>
                    <a:lnTo>
                      <a:pt x="67" y="226"/>
                    </a:lnTo>
                    <a:lnTo>
                      <a:pt x="66" y="226"/>
                    </a:lnTo>
                    <a:lnTo>
                      <a:pt x="66" y="227"/>
                    </a:lnTo>
                    <a:lnTo>
                      <a:pt x="65" y="227"/>
                    </a:lnTo>
                    <a:lnTo>
                      <a:pt x="64" y="227"/>
                    </a:lnTo>
                    <a:lnTo>
                      <a:pt x="64" y="226"/>
                    </a:lnTo>
                    <a:lnTo>
                      <a:pt x="64" y="225"/>
                    </a:lnTo>
                    <a:lnTo>
                      <a:pt x="64" y="224"/>
                    </a:lnTo>
                    <a:lnTo>
                      <a:pt x="64" y="222"/>
                    </a:lnTo>
                    <a:lnTo>
                      <a:pt x="64" y="221"/>
                    </a:lnTo>
                    <a:lnTo>
                      <a:pt x="64" y="220"/>
                    </a:lnTo>
                    <a:lnTo>
                      <a:pt x="64" y="219"/>
                    </a:lnTo>
                    <a:lnTo>
                      <a:pt x="65" y="218"/>
                    </a:lnTo>
                    <a:lnTo>
                      <a:pt x="65" y="217"/>
                    </a:lnTo>
                    <a:lnTo>
                      <a:pt x="65" y="216"/>
                    </a:lnTo>
                    <a:lnTo>
                      <a:pt x="66" y="216"/>
                    </a:lnTo>
                    <a:lnTo>
                      <a:pt x="67" y="216"/>
                    </a:lnTo>
                    <a:lnTo>
                      <a:pt x="67" y="215"/>
                    </a:lnTo>
                    <a:lnTo>
                      <a:pt x="66" y="215"/>
                    </a:lnTo>
                    <a:lnTo>
                      <a:pt x="66" y="214"/>
                    </a:lnTo>
                    <a:lnTo>
                      <a:pt x="67" y="214"/>
                    </a:lnTo>
                    <a:lnTo>
                      <a:pt x="67" y="213"/>
                    </a:lnTo>
                    <a:lnTo>
                      <a:pt x="68" y="213"/>
                    </a:lnTo>
                    <a:lnTo>
                      <a:pt x="68" y="212"/>
                    </a:lnTo>
                    <a:lnTo>
                      <a:pt x="70" y="211"/>
                    </a:lnTo>
                    <a:lnTo>
                      <a:pt x="70" y="210"/>
                    </a:lnTo>
                    <a:lnTo>
                      <a:pt x="70" y="209"/>
                    </a:lnTo>
                    <a:lnTo>
                      <a:pt x="70" y="208"/>
                    </a:lnTo>
                    <a:lnTo>
                      <a:pt x="71" y="208"/>
                    </a:lnTo>
                    <a:lnTo>
                      <a:pt x="71" y="207"/>
                    </a:lnTo>
                    <a:lnTo>
                      <a:pt x="71" y="206"/>
                    </a:lnTo>
                    <a:lnTo>
                      <a:pt x="70" y="205"/>
                    </a:lnTo>
                    <a:lnTo>
                      <a:pt x="68" y="205"/>
                    </a:lnTo>
                    <a:lnTo>
                      <a:pt x="68" y="204"/>
                    </a:lnTo>
                    <a:lnTo>
                      <a:pt x="67" y="204"/>
                    </a:lnTo>
                    <a:lnTo>
                      <a:pt x="66" y="204"/>
                    </a:lnTo>
                    <a:lnTo>
                      <a:pt x="66" y="205"/>
                    </a:lnTo>
                    <a:lnTo>
                      <a:pt x="65" y="205"/>
                    </a:lnTo>
                    <a:lnTo>
                      <a:pt x="65" y="204"/>
                    </a:lnTo>
                    <a:lnTo>
                      <a:pt x="64" y="204"/>
                    </a:lnTo>
                    <a:lnTo>
                      <a:pt x="64" y="202"/>
                    </a:lnTo>
                    <a:lnTo>
                      <a:pt x="65" y="202"/>
                    </a:lnTo>
                    <a:lnTo>
                      <a:pt x="64" y="202"/>
                    </a:lnTo>
                    <a:lnTo>
                      <a:pt x="64" y="201"/>
                    </a:lnTo>
                    <a:lnTo>
                      <a:pt x="63" y="201"/>
                    </a:lnTo>
                    <a:lnTo>
                      <a:pt x="62" y="201"/>
                    </a:lnTo>
                    <a:lnTo>
                      <a:pt x="62" y="200"/>
                    </a:lnTo>
                    <a:lnTo>
                      <a:pt x="62" y="199"/>
                    </a:lnTo>
                    <a:lnTo>
                      <a:pt x="61" y="199"/>
                    </a:lnTo>
                    <a:lnTo>
                      <a:pt x="61" y="198"/>
                    </a:lnTo>
                    <a:lnTo>
                      <a:pt x="60" y="198"/>
                    </a:lnTo>
                    <a:lnTo>
                      <a:pt x="59" y="197"/>
                    </a:lnTo>
                    <a:lnTo>
                      <a:pt x="58" y="197"/>
                    </a:lnTo>
                    <a:lnTo>
                      <a:pt x="58" y="196"/>
                    </a:lnTo>
                    <a:lnTo>
                      <a:pt x="58" y="195"/>
                    </a:lnTo>
                    <a:lnTo>
                      <a:pt x="57" y="195"/>
                    </a:lnTo>
                    <a:lnTo>
                      <a:pt x="57" y="194"/>
                    </a:lnTo>
                    <a:lnTo>
                      <a:pt x="57" y="193"/>
                    </a:lnTo>
                    <a:lnTo>
                      <a:pt x="57" y="192"/>
                    </a:lnTo>
                    <a:lnTo>
                      <a:pt x="57" y="191"/>
                    </a:lnTo>
                    <a:lnTo>
                      <a:pt x="57" y="190"/>
                    </a:lnTo>
                    <a:lnTo>
                      <a:pt x="57" y="189"/>
                    </a:lnTo>
                    <a:lnTo>
                      <a:pt x="56" y="189"/>
                    </a:lnTo>
                    <a:lnTo>
                      <a:pt x="56" y="188"/>
                    </a:lnTo>
                    <a:lnTo>
                      <a:pt x="55" y="188"/>
                    </a:lnTo>
                    <a:lnTo>
                      <a:pt x="55" y="187"/>
                    </a:lnTo>
                    <a:lnTo>
                      <a:pt x="54" y="187"/>
                    </a:lnTo>
                    <a:lnTo>
                      <a:pt x="53" y="186"/>
                    </a:lnTo>
                    <a:lnTo>
                      <a:pt x="53" y="185"/>
                    </a:lnTo>
                    <a:lnTo>
                      <a:pt x="52" y="183"/>
                    </a:lnTo>
                    <a:lnTo>
                      <a:pt x="51" y="183"/>
                    </a:lnTo>
                    <a:lnTo>
                      <a:pt x="49" y="183"/>
                    </a:lnTo>
                    <a:lnTo>
                      <a:pt x="49" y="185"/>
                    </a:lnTo>
                    <a:lnTo>
                      <a:pt x="48" y="185"/>
                    </a:lnTo>
                    <a:lnTo>
                      <a:pt x="48" y="186"/>
                    </a:lnTo>
                    <a:lnTo>
                      <a:pt x="47" y="186"/>
                    </a:lnTo>
                    <a:lnTo>
                      <a:pt x="46" y="186"/>
                    </a:lnTo>
                    <a:lnTo>
                      <a:pt x="45" y="186"/>
                    </a:lnTo>
                    <a:lnTo>
                      <a:pt x="45" y="187"/>
                    </a:lnTo>
                    <a:lnTo>
                      <a:pt x="44" y="187"/>
                    </a:lnTo>
                    <a:lnTo>
                      <a:pt x="43" y="187"/>
                    </a:lnTo>
                    <a:lnTo>
                      <a:pt x="42" y="187"/>
                    </a:lnTo>
                    <a:lnTo>
                      <a:pt x="41" y="187"/>
                    </a:lnTo>
                    <a:lnTo>
                      <a:pt x="40" y="187"/>
                    </a:lnTo>
                    <a:lnTo>
                      <a:pt x="39" y="187"/>
                    </a:lnTo>
                    <a:lnTo>
                      <a:pt x="38" y="187"/>
                    </a:lnTo>
                    <a:lnTo>
                      <a:pt x="38" y="188"/>
                    </a:lnTo>
                    <a:lnTo>
                      <a:pt x="37" y="189"/>
                    </a:lnTo>
                    <a:lnTo>
                      <a:pt x="36" y="189"/>
                    </a:lnTo>
                    <a:lnTo>
                      <a:pt x="35" y="189"/>
                    </a:lnTo>
                    <a:lnTo>
                      <a:pt x="35" y="190"/>
                    </a:lnTo>
                    <a:lnTo>
                      <a:pt x="34" y="191"/>
                    </a:lnTo>
                    <a:lnTo>
                      <a:pt x="33" y="191"/>
                    </a:lnTo>
                    <a:lnTo>
                      <a:pt x="32" y="191"/>
                    </a:lnTo>
                    <a:lnTo>
                      <a:pt x="32" y="192"/>
                    </a:lnTo>
                    <a:lnTo>
                      <a:pt x="30" y="192"/>
                    </a:lnTo>
                    <a:lnTo>
                      <a:pt x="29" y="192"/>
                    </a:lnTo>
                    <a:lnTo>
                      <a:pt x="28" y="192"/>
                    </a:lnTo>
                    <a:lnTo>
                      <a:pt x="27" y="192"/>
                    </a:lnTo>
                    <a:lnTo>
                      <a:pt x="26" y="192"/>
                    </a:lnTo>
                    <a:lnTo>
                      <a:pt x="25" y="192"/>
                    </a:lnTo>
                    <a:lnTo>
                      <a:pt x="24" y="192"/>
                    </a:lnTo>
                    <a:lnTo>
                      <a:pt x="23" y="193"/>
                    </a:lnTo>
                    <a:lnTo>
                      <a:pt x="24" y="193"/>
                    </a:lnTo>
                    <a:lnTo>
                      <a:pt x="23" y="193"/>
                    </a:lnTo>
                    <a:lnTo>
                      <a:pt x="23" y="194"/>
                    </a:lnTo>
                    <a:lnTo>
                      <a:pt x="22" y="194"/>
                    </a:lnTo>
                    <a:lnTo>
                      <a:pt x="21" y="194"/>
                    </a:lnTo>
                    <a:lnTo>
                      <a:pt x="20" y="195"/>
                    </a:lnTo>
                    <a:lnTo>
                      <a:pt x="19" y="195"/>
                    </a:lnTo>
                    <a:lnTo>
                      <a:pt x="19" y="196"/>
                    </a:lnTo>
                    <a:lnTo>
                      <a:pt x="19" y="197"/>
                    </a:lnTo>
                    <a:lnTo>
                      <a:pt x="19" y="198"/>
                    </a:lnTo>
                    <a:lnTo>
                      <a:pt x="19" y="197"/>
                    </a:lnTo>
                    <a:lnTo>
                      <a:pt x="18" y="198"/>
                    </a:lnTo>
                    <a:lnTo>
                      <a:pt x="17" y="198"/>
                    </a:lnTo>
                    <a:lnTo>
                      <a:pt x="16" y="198"/>
                    </a:lnTo>
                    <a:lnTo>
                      <a:pt x="16" y="199"/>
                    </a:lnTo>
                    <a:lnTo>
                      <a:pt x="15" y="200"/>
                    </a:lnTo>
                    <a:lnTo>
                      <a:pt x="15" y="201"/>
                    </a:lnTo>
                    <a:lnTo>
                      <a:pt x="15" y="202"/>
                    </a:lnTo>
                    <a:lnTo>
                      <a:pt x="14" y="202"/>
                    </a:lnTo>
                    <a:lnTo>
                      <a:pt x="14" y="204"/>
                    </a:lnTo>
                    <a:lnTo>
                      <a:pt x="13" y="204"/>
                    </a:lnTo>
                    <a:lnTo>
                      <a:pt x="12" y="204"/>
                    </a:lnTo>
                    <a:lnTo>
                      <a:pt x="12" y="205"/>
                    </a:lnTo>
                    <a:lnTo>
                      <a:pt x="10" y="205"/>
                    </a:lnTo>
                    <a:lnTo>
                      <a:pt x="9" y="205"/>
                    </a:lnTo>
                    <a:lnTo>
                      <a:pt x="8" y="205"/>
                    </a:lnTo>
                    <a:lnTo>
                      <a:pt x="7" y="206"/>
                    </a:lnTo>
                    <a:lnTo>
                      <a:pt x="8" y="206"/>
                    </a:lnTo>
                    <a:lnTo>
                      <a:pt x="7" y="207"/>
                    </a:lnTo>
                    <a:lnTo>
                      <a:pt x="7" y="206"/>
                    </a:lnTo>
                    <a:lnTo>
                      <a:pt x="7" y="207"/>
                    </a:lnTo>
                    <a:lnTo>
                      <a:pt x="6" y="207"/>
                    </a:lnTo>
                    <a:lnTo>
                      <a:pt x="5" y="207"/>
                    </a:lnTo>
                    <a:lnTo>
                      <a:pt x="5" y="208"/>
                    </a:lnTo>
                    <a:lnTo>
                      <a:pt x="5" y="209"/>
                    </a:lnTo>
                    <a:lnTo>
                      <a:pt x="4" y="209"/>
                    </a:lnTo>
                    <a:lnTo>
                      <a:pt x="4" y="208"/>
                    </a:lnTo>
                    <a:lnTo>
                      <a:pt x="3" y="208"/>
                    </a:lnTo>
                    <a:lnTo>
                      <a:pt x="3" y="207"/>
                    </a:lnTo>
                    <a:lnTo>
                      <a:pt x="3" y="206"/>
                    </a:lnTo>
                    <a:lnTo>
                      <a:pt x="3" y="205"/>
                    </a:lnTo>
                    <a:lnTo>
                      <a:pt x="2" y="205"/>
                    </a:lnTo>
                    <a:lnTo>
                      <a:pt x="2" y="204"/>
                    </a:lnTo>
                    <a:lnTo>
                      <a:pt x="1" y="204"/>
                    </a:lnTo>
                    <a:lnTo>
                      <a:pt x="1" y="202"/>
                    </a:lnTo>
                    <a:lnTo>
                      <a:pt x="1" y="201"/>
                    </a:lnTo>
                    <a:lnTo>
                      <a:pt x="1" y="200"/>
                    </a:lnTo>
                    <a:lnTo>
                      <a:pt x="1" y="199"/>
                    </a:lnTo>
                    <a:lnTo>
                      <a:pt x="1" y="198"/>
                    </a:lnTo>
                    <a:lnTo>
                      <a:pt x="1" y="197"/>
                    </a:lnTo>
                    <a:lnTo>
                      <a:pt x="2" y="197"/>
                    </a:lnTo>
                    <a:lnTo>
                      <a:pt x="2" y="196"/>
                    </a:lnTo>
                    <a:lnTo>
                      <a:pt x="3" y="195"/>
                    </a:lnTo>
                    <a:lnTo>
                      <a:pt x="3" y="194"/>
                    </a:lnTo>
                    <a:lnTo>
                      <a:pt x="3" y="193"/>
                    </a:lnTo>
                    <a:lnTo>
                      <a:pt x="3" y="192"/>
                    </a:lnTo>
                    <a:lnTo>
                      <a:pt x="3" y="191"/>
                    </a:lnTo>
                    <a:lnTo>
                      <a:pt x="4" y="191"/>
                    </a:lnTo>
                    <a:lnTo>
                      <a:pt x="4" y="190"/>
                    </a:lnTo>
                    <a:lnTo>
                      <a:pt x="4" y="189"/>
                    </a:lnTo>
                    <a:lnTo>
                      <a:pt x="4" y="188"/>
                    </a:lnTo>
                    <a:lnTo>
                      <a:pt x="4" y="187"/>
                    </a:lnTo>
                    <a:lnTo>
                      <a:pt x="4" y="186"/>
                    </a:lnTo>
                    <a:lnTo>
                      <a:pt x="4" y="185"/>
                    </a:lnTo>
                    <a:lnTo>
                      <a:pt x="4" y="183"/>
                    </a:lnTo>
                    <a:lnTo>
                      <a:pt x="4" y="182"/>
                    </a:lnTo>
                    <a:lnTo>
                      <a:pt x="4" y="181"/>
                    </a:lnTo>
                    <a:lnTo>
                      <a:pt x="4" y="180"/>
                    </a:lnTo>
                    <a:lnTo>
                      <a:pt x="5" y="179"/>
                    </a:lnTo>
                    <a:lnTo>
                      <a:pt x="5" y="178"/>
                    </a:lnTo>
                    <a:lnTo>
                      <a:pt x="5" y="177"/>
                    </a:lnTo>
                    <a:lnTo>
                      <a:pt x="5" y="176"/>
                    </a:lnTo>
                    <a:lnTo>
                      <a:pt x="6" y="176"/>
                    </a:lnTo>
                    <a:lnTo>
                      <a:pt x="6" y="175"/>
                    </a:lnTo>
                    <a:lnTo>
                      <a:pt x="7" y="174"/>
                    </a:lnTo>
                    <a:lnTo>
                      <a:pt x="8" y="173"/>
                    </a:lnTo>
                    <a:lnTo>
                      <a:pt x="9" y="173"/>
                    </a:lnTo>
                    <a:lnTo>
                      <a:pt x="10" y="173"/>
                    </a:lnTo>
                    <a:lnTo>
                      <a:pt x="12" y="173"/>
                    </a:lnTo>
                    <a:lnTo>
                      <a:pt x="13" y="173"/>
                    </a:lnTo>
                    <a:lnTo>
                      <a:pt x="14" y="172"/>
                    </a:lnTo>
                    <a:lnTo>
                      <a:pt x="14" y="171"/>
                    </a:lnTo>
                    <a:lnTo>
                      <a:pt x="15" y="171"/>
                    </a:lnTo>
                    <a:lnTo>
                      <a:pt x="15" y="170"/>
                    </a:lnTo>
                    <a:lnTo>
                      <a:pt x="15" y="169"/>
                    </a:lnTo>
                    <a:lnTo>
                      <a:pt x="14" y="168"/>
                    </a:lnTo>
                    <a:lnTo>
                      <a:pt x="14" y="167"/>
                    </a:lnTo>
                    <a:lnTo>
                      <a:pt x="14" y="166"/>
                    </a:lnTo>
                    <a:lnTo>
                      <a:pt x="13" y="165"/>
                    </a:lnTo>
                    <a:lnTo>
                      <a:pt x="13" y="163"/>
                    </a:lnTo>
                    <a:lnTo>
                      <a:pt x="13" y="162"/>
                    </a:lnTo>
                    <a:lnTo>
                      <a:pt x="13" y="161"/>
                    </a:lnTo>
                    <a:lnTo>
                      <a:pt x="13" y="160"/>
                    </a:lnTo>
                    <a:lnTo>
                      <a:pt x="14" y="160"/>
                    </a:lnTo>
                    <a:lnTo>
                      <a:pt x="14" y="159"/>
                    </a:lnTo>
                    <a:lnTo>
                      <a:pt x="14" y="158"/>
                    </a:lnTo>
                    <a:lnTo>
                      <a:pt x="15" y="157"/>
                    </a:lnTo>
                    <a:lnTo>
                      <a:pt x="15" y="156"/>
                    </a:lnTo>
                    <a:lnTo>
                      <a:pt x="14" y="155"/>
                    </a:lnTo>
                    <a:lnTo>
                      <a:pt x="13" y="155"/>
                    </a:lnTo>
                    <a:lnTo>
                      <a:pt x="12" y="155"/>
                    </a:lnTo>
                    <a:lnTo>
                      <a:pt x="10" y="155"/>
                    </a:lnTo>
                    <a:lnTo>
                      <a:pt x="10" y="154"/>
                    </a:lnTo>
                    <a:lnTo>
                      <a:pt x="9" y="154"/>
                    </a:lnTo>
                    <a:lnTo>
                      <a:pt x="9" y="153"/>
                    </a:lnTo>
                    <a:lnTo>
                      <a:pt x="9" y="152"/>
                    </a:lnTo>
                    <a:lnTo>
                      <a:pt x="8" y="151"/>
                    </a:lnTo>
                    <a:lnTo>
                      <a:pt x="7" y="151"/>
                    </a:lnTo>
                    <a:lnTo>
                      <a:pt x="6" y="151"/>
                    </a:lnTo>
                    <a:lnTo>
                      <a:pt x="6" y="150"/>
                    </a:lnTo>
                    <a:lnTo>
                      <a:pt x="6" y="149"/>
                    </a:lnTo>
                    <a:lnTo>
                      <a:pt x="5" y="149"/>
                    </a:lnTo>
                    <a:lnTo>
                      <a:pt x="4" y="149"/>
                    </a:lnTo>
                    <a:lnTo>
                      <a:pt x="3" y="149"/>
                    </a:lnTo>
                    <a:lnTo>
                      <a:pt x="3" y="148"/>
                    </a:lnTo>
                    <a:lnTo>
                      <a:pt x="3" y="147"/>
                    </a:lnTo>
                    <a:lnTo>
                      <a:pt x="3" y="146"/>
                    </a:lnTo>
                    <a:lnTo>
                      <a:pt x="2" y="146"/>
                    </a:lnTo>
                    <a:lnTo>
                      <a:pt x="2" y="144"/>
                    </a:lnTo>
                    <a:lnTo>
                      <a:pt x="1" y="144"/>
                    </a:lnTo>
                    <a:lnTo>
                      <a:pt x="0" y="144"/>
                    </a:lnTo>
                    <a:lnTo>
                      <a:pt x="1" y="143"/>
                    </a:lnTo>
                    <a:lnTo>
                      <a:pt x="3" y="141"/>
                    </a:lnTo>
                    <a:lnTo>
                      <a:pt x="4" y="139"/>
                    </a:lnTo>
                    <a:lnTo>
                      <a:pt x="7" y="136"/>
                    </a:lnTo>
                    <a:lnTo>
                      <a:pt x="8" y="134"/>
                    </a:lnTo>
                    <a:lnTo>
                      <a:pt x="12" y="131"/>
                    </a:lnTo>
                    <a:lnTo>
                      <a:pt x="15" y="127"/>
                    </a:lnTo>
                    <a:lnTo>
                      <a:pt x="17" y="124"/>
                    </a:lnTo>
                    <a:lnTo>
                      <a:pt x="19" y="122"/>
                    </a:lnTo>
                    <a:lnTo>
                      <a:pt x="20" y="120"/>
                    </a:lnTo>
                    <a:lnTo>
                      <a:pt x="22" y="118"/>
                    </a:lnTo>
                    <a:lnTo>
                      <a:pt x="23" y="117"/>
                    </a:lnTo>
                    <a:lnTo>
                      <a:pt x="25" y="115"/>
                    </a:lnTo>
                    <a:lnTo>
                      <a:pt x="27" y="113"/>
                    </a:lnTo>
                    <a:lnTo>
                      <a:pt x="27" y="112"/>
                    </a:lnTo>
                    <a:lnTo>
                      <a:pt x="28" y="111"/>
                    </a:lnTo>
                    <a:lnTo>
                      <a:pt x="30" y="110"/>
                    </a:lnTo>
                    <a:lnTo>
                      <a:pt x="33" y="107"/>
                    </a:lnTo>
                    <a:lnTo>
                      <a:pt x="35" y="103"/>
                    </a:lnTo>
                    <a:lnTo>
                      <a:pt x="37" y="101"/>
                    </a:lnTo>
                    <a:lnTo>
                      <a:pt x="40" y="98"/>
                    </a:lnTo>
                    <a:lnTo>
                      <a:pt x="42" y="96"/>
                    </a:lnTo>
                    <a:lnTo>
                      <a:pt x="44" y="93"/>
                    </a:lnTo>
                    <a:lnTo>
                      <a:pt x="63" y="72"/>
                    </a:lnTo>
                    <a:lnTo>
                      <a:pt x="77" y="57"/>
                    </a:lnTo>
                    <a:lnTo>
                      <a:pt x="106" y="24"/>
                    </a:lnTo>
                    <a:lnTo>
                      <a:pt x="118" y="12"/>
                    </a:lnTo>
                    <a:lnTo>
                      <a:pt x="119" y="10"/>
                    </a:lnTo>
                    <a:lnTo>
                      <a:pt x="121" y="7"/>
                    </a:lnTo>
                    <a:lnTo>
                      <a:pt x="122" y="6"/>
                    </a:lnTo>
                    <a:lnTo>
                      <a:pt x="123" y="5"/>
                    </a:lnTo>
                    <a:lnTo>
                      <a:pt x="124" y="3"/>
                    </a:lnTo>
                    <a:lnTo>
                      <a:pt x="125" y="2"/>
                    </a:lnTo>
                    <a:lnTo>
                      <a:pt x="126" y="1"/>
                    </a:lnTo>
                    <a:lnTo>
                      <a:pt x="128" y="1"/>
                    </a:lnTo>
                    <a:lnTo>
                      <a:pt x="128" y="0"/>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nvGrpSpPr>
              <p:cNvPr id="65" name="Group 36">
                <a:extLst>
                  <a:ext uri="{FF2B5EF4-FFF2-40B4-BE49-F238E27FC236}">
                    <a16:creationId xmlns:a16="http://schemas.microsoft.com/office/drawing/2014/main" id="{36B0A652-54A1-4207-941E-B093A2B0152E}"/>
                  </a:ext>
                </a:extLst>
              </p:cNvPr>
              <p:cNvGrpSpPr>
                <a:grpSpLocks/>
              </p:cNvGrpSpPr>
              <p:nvPr/>
            </p:nvGrpSpPr>
            <p:grpSpPr bwMode="auto">
              <a:xfrm>
                <a:off x="5024" y="2519"/>
                <a:ext cx="490" cy="859"/>
                <a:chOff x="4928" y="2423"/>
                <a:chExt cx="490" cy="859"/>
              </a:xfrm>
            </p:grpSpPr>
            <p:sp>
              <p:nvSpPr>
                <p:cNvPr id="83" name="Freeform 37">
                  <a:extLst>
                    <a:ext uri="{FF2B5EF4-FFF2-40B4-BE49-F238E27FC236}">
                      <a16:creationId xmlns:a16="http://schemas.microsoft.com/office/drawing/2014/main" id="{A693AFDB-364A-4278-9FA5-47E371C286E1}"/>
                    </a:ext>
                  </a:extLst>
                </p:cNvPr>
                <p:cNvSpPr>
                  <a:spLocks/>
                </p:cNvSpPr>
                <p:nvPr/>
              </p:nvSpPr>
              <p:spPr bwMode="auto">
                <a:xfrm>
                  <a:off x="5202" y="2450"/>
                  <a:ext cx="216" cy="676"/>
                </a:xfrm>
                <a:custGeom>
                  <a:avLst/>
                  <a:gdLst>
                    <a:gd name="T0" fmla="*/ 8 w 216"/>
                    <a:gd name="T1" fmla="*/ 5 h 676"/>
                    <a:gd name="T2" fmla="*/ 13 w 216"/>
                    <a:gd name="T3" fmla="*/ 17 h 676"/>
                    <a:gd name="T4" fmla="*/ 17 w 216"/>
                    <a:gd name="T5" fmla="*/ 28 h 676"/>
                    <a:gd name="T6" fmla="*/ 14 w 216"/>
                    <a:gd name="T7" fmla="*/ 40 h 676"/>
                    <a:gd name="T8" fmla="*/ 23 w 216"/>
                    <a:gd name="T9" fmla="*/ 49 h 676"/>
                    <a:gd name="T10" fmla="*/ 37 w 216"/>
                    <a:gd name="T11" fmla="*/ 50 h 676"/>
                    <a:gd name="T12" fmla="*/ 53 w 216"/>
                    <a:gd name="T13" fmla="*/ 46 h 676"/>
                    <a:gd name="T14" fmla="*/ 64 w 216"/>
                    <a:gd name="T15" fmla="*/ 49 h 676"/>
                    <a:gd name="T16" fmla="*/ 77 w 216"/>
                    <a:gd name="T17" fmla="*/ 50 h 676"/>
                    <a:gd name="T18" fmla="*/ 88 w 216"/>
                    <a:gd name="T19" fmla="*/ 54 h 676"/>
                    <a:gd name="T20" fmla="*/ 98 w 216"/>
                    <a:gd name="T21" fmla="*/ 59 h 676"/>
                    <a:gd name="T22" fmla="*/ 127 w 216"/>
                    <a:gd name="T23" fmla="*/ 35 h 676"/>
                    <a:gd name="T24" fmla="*/ 149 w 216"/>
                    <a:gd name="T25" fmla="*/ 21 h 676"/>
                    <a:gd name="T26" fmla="*/ 155 w 216"/>
                    <a:gd name="T27" fmla="*/ 26 h 676"/>
                    <a:gd name="T28" fmla="*/ 157 w 216"/>
                    <a:gd name="T29" fmla="*/ 42 h 676"/>
                    <a:gd name="T30" fmla="*/ 160 w 216"/>
                    <a:gd name="T31" fmla="*/ 56 h 676"/>
                    <a:gd name="T32" fmla="*/ 171 w 216"/>
                    <a:gd name="T33" fmla="*/ 70 h 676"/>
                    <a:gd name="T34" fmla="*/ 184 w 216"/>
                    <a:gd name="T35" fmla="*/ 71 h 676"/>
                    <a:gd name="T36" fmla="*/ 193 w 216"/>
                    <a:gd name="T37" fmla="*/ 60 h 676"/>
                    <a:gd name="T38" fmla="*/ 209 w 216"/>
                    <a:gd name="T39" fmla="*/ 56 h 676"/>
                    <a:gd name="T40" fmla="*/ 213 w 216"/>
                    <a:gd name="T41" fmla="*/ 69 h 676"/>
                    <a:gd name="T42" fmla="*/ 209 w 216"/>
                    <a:gd name="T43" fmla="*/ 85 h 676"/>
                    <a:gd name="T44" fmla="*/ 207 w 216"/>
                    <a:gd name="T45" fmla="*/ 101 h 676"/>
                    <a:gd name="T46" fmla="*/ 203 w 216"/>
                    <a:gd name="T47" fmla="*/ 118 h 676"/>
                    <a:gd name="T48" fmla="*/ 200 w 216"/>
                    <a:gd name="T49" fmla="*/ 136 h 676"/>
                    <a:gd name="T50" fmla="*/ 197 w 216"/>
                    <a:gd name="T51" fmla="*/ 153 h 676"/>
                    <a:gd name="T52" fmla="*/ 194 w 216"/>
                    <a:gd name="T53" fmla="*/ 169 h 676"/>
                    <a:gd name="T54" fmla="*/ 191 w 216"/>
                    <a:gd name="T55" fmla="*/ 188 h 676"/>
                    <a:gd name="T56" fmla="*/ 189 w 216"/>
                    <a:gd name="T57" fmla="*/ 202 h 676"/>
                    <a:gd name="T58" fmla="*/ 185 w 216"/>
                    <a:gd name="T59" fmla="*/ 218 h 676"/>
                    <a:gd name="T60" fmla="*/ 183 w 216"/>
                    <a:gd name="T61" fmla="*/ 235 h 676"/>
                    <a:gd name="T62" fmla="*/ 182 w 216"/>
                    <a:gd name="T63" fmla="*/ 252 h 676"/>
                    <a:gd name="T64" fmla="*/ 180 w 216"/>
                    <a:gd name="T65" fmla="*/ 263 h 676"/>
                    <a:gd name="T66" fmla="*/ 177 w 216"/>
                    <a:gd name="T67" fmla="*/ 279 h 676"/>
                    <a:gd name="T68" fmla="*/ 174 w 216"/>
                    <a:gd name="T69" fmla="*/ 296 h 676"/>
                    <a:gd name="T70" fmla="*/ 173 w 216"/>
                    <a:gd name="T71" fmla="*/ 312 h 676"/>
                    <a:gd name="T72" fmla="*/ 171 w 216"/>
                    <a:gd name="T73" fmla="*/ 327 h 676"/>
                    <a:gd name="T74" fmla="*/ 170 w 216"/>
                    <a:gd name="T75" fmla="*/ 344 h 676"/>
                    <a:gd name="T76" fmla="*/ 168 w 216"/>
                    <a:gd name="T77" fmla="*/ 361 h 676"/>
                    <a:gd name="T78" fmla="*/ 166 w 216"/>
                    <a:gd name="T79" fmla="*/ 377 h 676"/>
                    <a:gd name="T80" fmla="*/ 164 w 216"/>
                    <a:gd name="T81" fmla="*/ 395 h 676"/>
                    <a:gd name="T82" fmla="*/ 163 w 216"/>
                    <a:gd name="T83" fmla="*/ 413 h 676"/>
                    <a:gd name="T84" fmla="*/ 161 w 216"/>
                    <a:gd name="T85" fmla="*/ 430 h 676"/>
                    <a:gd name="T86" fmla="*/ 160 w 216"/>
                    <a:gd name="T87" fmla="*/ 447 h 676"/>
                    <a:gd name="T88" fmla="*/ 158 w 216"/>
                    <a:gd name="T89" fmla="*/ 462 h 676"/>
                    <a:gd name="T90" fmla="*/ 153 w 216"/>
                    <a:gd name="T91" fmla="*/ 479 h 676"/>
                    <a:gd name="T92" fmla="*/ 151 w 216"/>
                    <a:gd name="T93" fmla="*/ 493 h 676"/>
                    <a:gd name="T94" fmla="*/ 141 w 216"/>
                    <a:gd name="T95" fmla="*/ 505 h 676"/>
                    <a:gd name="T96" fmla="*/ 135 w 216"/>
                    <a:gd name="T97" fmla="*/ 519 h 676"/>
                    <a:gd name="T98" fmla="*/ 129 w 216"/>
                    <a:gd name="T99" fmla="*/ 532 h 676"/>
                    <a:gd name="T100" fmla="*/ 123 w 216"/>
                    <a:gd name="T101" fmla="*/ 547 h 676"/>
                    <a:gd name="T102" fmla="*/ 118 w 216"/>
                    <a:gd name="T103" fmla="*/ 561 h 676"/>
                    <a:gd name="T104" fmla="*/ 111 w 216"/>
                    <a:gd name="T105" fmla="*/ 575 h 676"/>
                    <a:gd name="T106" fmla="*/ 103 w 216"/>
                    <a:gd name="T107" fmla="*/ 588 h 676"/>
                    <a:gd name="T108" fmla="*/ 96 w 216"/>
                    <a:gd name="T109" fmla="*/ 602 h 676"/>
                    <a:gd name="T110" fmla="*/ 87 w 216"/>
                    <a:gd name="T111" fmla="*/ 615 h 676"/>
                    <a:gd name="T112" fmla="*/ 79 w 216"/>
                    <a:gd name="T113" fmla="*/ 628 h 676"/>
                    <a:gd name="T114" fmla="*/ 72 w 216"/>
                    <a:gd name="T115" fmla="*/ 642 h 676"/>
                    <a:gd name="T116" fmla="*/ 62 w 216"/>
                    <a:gd name="T117" fmla="*/ 659 h 676"/>
                    <a:gd name="T118" fmla="*/ 55 w 216"/>
                    <a:gd name="T119" fmla="*/ 67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 h="676">
                      <a:moveTo>
                        <a:pt x="0" y="0"/>
                      </a:moveTo>
                      <a:lnTo>
                        <a:pt x="0" y="1"/>
                      </a:lnTo>
                      <a:lnTo>
                        <a:pt x="0" y="2"/>
                      </a:lnTo>
                      <a:lnTo>
                        <a:pt x="1" y="2"/>
                      </a:lnTo>
                      <a:lnTo>
                        <a:pt x="2" y="2"/>
                      </a:lnTo>
                      <a:lnTo>
                        <a:pt x="2" y="1"/>
                      </a:lnTo>
                      <a:lnTo>
                        <a:pt x="2" y="2"/>
                      </a:lnTo>
                      <a:lnTo>
                        <a:pt x="3" y="2"/>
                      </a:lnTo>
                      <a:lnTo>
                        <a:pt x="4" y="2"/>
                      </a:lnTo>
                      <a:lnTo>
                        <a:pt x="4" y="3"/>
                      </a:lnTo>
                      <a:lnTo>
                        <a:pt x="5" y="3"/>
                      </a:lnTo>
                      <a:lnTo>
                        <a:pt x="5" y="4"/>
                      </a:lnTo>
                      <a:lnTo>
                        <a:pt x="6" y="4"/>
                      </a:lnTo>
                      <a:lnTo>
                        <a:pt x="7" y="5"/>
                      </a:lnTo>
                      <a:lnTo>
                        <a:pt x="7" y="4"/>
                      </a:lnTo>
                      <a:lnTo>
                        <a:pt x="7" y="5"/>
                      </a:lnTo>
                      <a:lnTo>
                        <a:pt x="8" y="5"/>
                      </a:lnTo>
                      <a:lnTo>
                        <a:pt x="8" y="6"/>
                      </a:lnTo>
                      <a:lnTo>
                        <a:pt x="8" y="7"/>
                      </a:lnTo>
                      <a:lnTo>
                        <a:pt x="9" y="7"/>
                      </a:lnTo>
                      <a:lnTo>
                        <a:pt x="9" y="8"/>
                      </a:lnTo>
                      <a:lnTo>
                        <a:pt x="10" y="8"/>
                      </a:lnTo>
                      <a:lnTo>
                        <a:pt x="9" y="8"/>
                      </a:lnTo>
                      <a:lnTo>
                        <a:pt x="9" y="9"/>
                      </a:lnTo>
                      <a:lnTo>
                        <a:pt x="9" y="11"/>
                      </a:lnTo>
                      <a:lnTo>
                        <a:pt x="10" y="11"/>
                      </a:lnTo>
                      <a:lnTo>
                        <a:pt x="10" y="12"/>
                      </a:lnTo>
                      <a:lnTo>
                        <a:pt x="10" y="13"/>
                      </a:lnTo>
                      <a:lnTo>
                        <a:pt x="10" y="14"/>
                      </a:lnTo>
                      <a:lnTo>
                        <a:pt x="11" y="14"/>
                      </a:lnTo>
                      <a:lnTo>
                        <a:pt x="11" y="15"/>
                      </a:lnTo>
                      <a:lnTo>
                        <a:pt x="11" y="16"/>
                      </a:lnTo>
                      <a:lnTo>
                        <a:pt x="11" y="17"/>
                      </a:lnTo>
                      <a:lnTo>
                        <a:pt x="13" y="17"/>
                      </a:lnTo>
                      <a:lnTo>
                        <a:pt x="13" y="18"/>
                      </a:lnTo>
                      <a:lnTo>
                        <a:pt x="13" y="19"/>
                      </a:lnTo>
                      <a:lnTo>
                        <a:pt x="14" y="19"/>
                      </a:lnTo>
                      <a:lnTo>
                        <a:pt x="14" y="20"/>
                      </a:lnTo>
                      <a:lnTo>
                        <a:pt x="15" y="20"/>
                      </a:lnTo>
                      <a:lnTo>
                        <a:pt x="15" y="21"/>
                      </a:lnTo>
                      <a:lnTo>
                        <a:pt x="15" y="22"/>
                      </a:lnTo>
                      <a:lnTo>
                        <a:pt x="15" y="23"/>
                      </a:lnTo>
                      <a:lnTo>
                        <a:pt x="16" y="23"/>
                      </a:lnTo>
                      <a:lnTo>
                        <a:pt x="16" y="24"/>
                      </a:lnTo>
                      <a:lnTo>
                        <a:pt x="17" y="24"/>
                      </a:lnTo>
                      <a:lnTo>
                        <a:pt x="17" y="25"/>
                      </a:lnTo>
                      <a:lnTo>
                        <a:pt x="17" y="26"/>
                      </a:lnTo>
                      <a:lnTo>
                        <a:pt x="16" y="26"/>
                      </a:lnTo>
                      <a:lnTo>
                        <a:pt x="16" y="27"/>
                      </a:lnTo>
                      <a:lnTo>
                        <a:pt x="16" y="28"/>
                      </a:lnTo>
                      <a:lnTo>
                        <a:pt x="17" y="28"/>
                      </a:lnTo>
                      <a:lnTo>
                        <a:pt x="17" y="30"/>
                      </a:lnTo>
                      <a:lnTo>
                        <a:pt x="16" y="30"/>
                      </a:lnTo>
                      <a:lnTo>
                        <a:pt x="16" y="31"/>
                      </a:lnTo>
                      <a:lnTo>
                        <a:pt x="17" y="31"/>
                      </a:lnTo>
                      <a:lnTo>
                        <a:pt x="17" y="32"/>
                      </a:lnTo>
                      <a:lnTo>
                        <a:pt x="17" y="33"/>
                      </a:lnTo>
                      <a:lnTo>
                        <a:pt x="17" y="34"/>
                      </a:lnTo>
                      <a:lnTo>
                        <a:pt x="16" y="34"/>
                      </a:lnTo>
                      <a:lnTo>
                        <a:pt x="16" y="35"/>
                      </a:lnTo>
                      <a:lnTo>
                        <a:pt x="15" y="35"/>
                      </a:lnTo>
                      <a:lnTo>
                        <a:pt x="16" y="35"/>
                      </a:lnTo>
                      <a:lnTo>
                        <a:pt x="15" y="36"/>
                      </a:lnTo>
                      <a:lnTo>
                        <a:pt x="15" y="37"/>
                      </a:lnTo>
                      <a:lnTo>
                        <a:pt x="15" y="38"/>
                      </a:lnTo>
                      <a:lnTo>
                        <a:pt x="15" y="39"/>
                      </a:lnTo>
                      <a:lnTo>
                        <a:pt x="14" y="39"/>
                      </a:lnTo>
                      <a:lnTo>
                        <a:pt x="14" y="40"/>
                      </a:lnTo>
                      <a:lnTo>
                        <a:pt x="15" y="40"/>
                      </a:lnTo>
                      <a:lnTo>
                        <a:pt x="15" y="41"/>
                      </a:lnTo>
                      <a:lnTo>
                        <a:pt x="15" y="42"/>
                      </a:lnTo>
                      <a:lnTo>
                        <a:pt x="16" y="42"/>
                      </a:lnTo>
                      <a:lnTo>
                        <a:pt x="16" y="43"/>
                      </a:lnTo>
                      <a:lnTo>
                        <a:pt x="17" y="43"/>
                      </a:lnTo>
                      <a:lnTo>
                        <a:pt x="17" y="44"/>
                      </a:lnTo>
                      <a:lnTo>
                        <a:pt x="18" y="44"/>
                      </a:lnTo>
                      <a:lnTo>
                        <a:pt x="18" y="45"/>
                      </a:lnTo>
                      <a:lnTo>
                        <a:pt x="18" y="46"/>
                      </a:lnTo>
                      <a:lnTo>
                        <a:pt x="19" y="46"/>
                      </a:lnTo>
                      <a:lnTo>
                        <a:pt x="20" y="46"/>
                      </a:lnTo>
                      <a:lnTo>
                        <a:pt x="20" y="47"/>
                      </a:lnTo>
                      <a:lnTo>
                        <a:pt x="21" y="47"/>
                      </a:lnTo>
                      <a:lnTo>
                        <a:pt x="22" y="47"/>
                      </a:lnTo>
                      <a:lnTo>
                        <a:pt x="23" y="47"/>
                      </a:lnTo>
                      <a:lnTo>
                        <a:pt x="23" y="49"/>
                      </a:lnTo>
                      <a:lnTo>
                        <a:pt x="24" y="49"/>
                      </a:lnTo>
                      <a:lnTo>
                        <a:pt x="25" y="49"/>
                      </a:lnTo>
                      <a:lnTo>
                        <a:pt x="25" y="50"/>
                      </a:lnTo>
                      <a:lnTo>
                        <a:pt x="26" y="50"/>
                      </a:lnTo>
                      <a:lnTo>
                        <a:pt x="26" y="51"/>
                      </a:lnTo>
                      <a:lnTo>
                        <a:pt x="27" y="50"/>
                      </a:lnTo>
                      <a:lnTo>
                        <a:pt x="27" y="51"/>
                      </a:lnTo>
                      <a:lnTo>
                        <a:pt x="28" y="51"/>
                      </a:lnTo>
                      <a:lnTo>
                        <a:pt x="29" y="51"/>
                      </a:lnTo>
                      <a:lnTo>
                        <a:pt x="30" y="51"/>
                      </a:lnTo>
                      <a:lnTo>
                        <a:pt x="31" y="51"/>
                      </a:lnTo>
                      <a:lnTo>
                        <a:pt x="33" y="51"/>
                      </a:lnTo>
                      <a:lnTo>
                        <a:pt x="34" y="51"/>
                      </a:lnTo>
                      <a:lnTo>
                        <a:pt x="35" y="51"/>
                      </a:lnTo>
                      <a:lnTo>
                        <a:pt x="36" y="51"/>
                      </a:lnTo>
                      <a:lnTo>
                        <a:pt x="36" y="50"/>
                      </a:lnTo>
                      <a:lnTo>
                        <a:pt x="37" y="50"/>
                      </a:lnTo>
                      <a:lnTo>
                        <a:pt x="38" y="50"/>
                      </a:lnTo>
                      <a:lnTo>
                        <a:pt x="39" y="50"/>
                      </a:lnTo>
                      <a:lnTo>
                        <a:pt x="40" y="50"/>
                      </a:lnTo>
                      <a:lnTo>
                        <a:pt x="41" y="50"/>
                      </a:lnTo>
                      <a:lnTo>
                        <a:pt x="42" y="50"/>
                      </a:lnTo>
                      <a:lnTo>
                        <a:pt x="43" y="50"/>
                      </a:lnTo>
                      <a:lnTo>
                        <a:pt x="44" y="50"/>
                      </a:lnTo>
                      <a:lnTo>
                        <a:pt x="45" y="50"/>
                      </a:lnTo>
                      <a:lnTo>
                        <a:pt x="46" y="49"/>
                      </a:lnTo>
                      <a:lnTo>
                        <a:pt x="47" y="49"/>
                      </a:lnTo>
                      <a:lnTo>
                        <a:pt x="48" y="49"/>
                      </a:lnTo>
                      <a:lnTo>
                        <a:pt x="48" y="47"/>
                      </a:lnTo>
                      <a:lnTo>
                        <a:pt x="49" y="47"/>
                      </a:lnTo>
                      <a:lnTo>
                        <a:pt x="50" y="47"/>
                      </a:lnTo>
                      <a:lnTo>
                        <a:pt x="52" y="47"/>
                      </a:lnTo>
                      <a:lnTo>
                        <a:pt x="52" y="46"/>
                      </a:lnTo>
                      <a:lnTo>
                        <a:pt x="53" y="46"/>
                      </a:lnTo>
                      <a:lnTo>
                        <a:pt x="53" y="47"/>
                      </a:lnTo>
                      <a:lnTo>
                        <a:pt x="54" y="47"/>
                      </a:lnTo>
                      <a:lnTo>
                        <a:pt x="54" y="46"/>
                      </a:lnTo>
                      <a:lnTo>
                        <a:pt x="54" y="47"/>
                      </a:lnTo>
                      <a:lnTo>
                        <a:pt x="55" y="46"/>
                      </a:lnTo>
                      <a:lnTo>
                        <a:pt x="55" y="47"/>
                      </a:lnTo>
                      <a:lnTo>
                        <a:pt x="56" y="47"/>
                      </a:lnTo>
                      <a:lnTo>
                        <a:pt x="57" y="47"/>
                      </a:lnTo>
                      <a:lnTo>
                        <a:pt x="58" y="47"/>
                      </a:lnTo>
                      <a:lnTo>
                        <a:pt x="59" y="47"/>
                      </a:lnTo>
                      <a:lnTo>
                        <a:pt x="60" y="47"/>
                      </a:lnTo>
                      <a:lnTo>
                        <a:pt x="61" y="47"/>
                      </a:lnTo>
                      <a:lnTo>
                        <a:pt x="62" y="47"/>
                      </a:lnTo>
                      <a:lnTo>
                        <a:pt x="63" y="47"/>
                      </a:lnTo>
                      <a:lnTo>
                        <a:pt x="62" y="49"/>
                      </a:lnTo>
                      <a:lnTo>
                        <a:pt x="63" y="49"/>
                      </a:lnTo>
                      <a:lnTo>
                        <a:pt x="64" y="49"/>
                      </a:lnTo>
                      <a:lnTo>
                        <a:pt x="65" y="49"/>
                      </a:lnTo>
                      <a:lnTo>
                        <a:pt x="66" y="49"/>
                      </a:lnTo>
                      <a:lnTo>
                        <a:pt x="66" y="47"/>
                      </a:lnTo>
                      <a:lnTo>
                        <a:pt x="66" y="49"/>
                      </a:lnTo>
                      <a:lnTo>
                        <a:pt x="67" y="49"/>
                      </a:lnTo>
                      <a:lnTo>
                        <a:pt x="68" y="49"/>
                      </a:lnTo>
                      <a:lnTo>
                        <a:pt x="69" y="49"/>
                      </a:lnTo>
                      <a:lnTo>
                        <a:pt x="71" y="49"/>
                      </a:lnTo>
                      <a:lnTo>
                        <a:pt x="72" y="49"/>
                      </a:lnTo>
                      <a:lnTo>
                        <a:pt x="73" y="49"/>
                      </a:lnTo>
                      <a:lnTo>
                        <a:pt x="73" y="50"/>
                      </a:lnTo>
                      <a:lnTo>
                        <a:pt x="74" y="49"/>
                      </a:lnTo>
                      <a:lnTo>
                        <a:pt x="75" y="50"/>
                      </a:lnTo>
                      <a:lnTo>
                        <a:pt x="75" y="49"/>
                      </a:lnTo>
                      <a:lnTo>
                        <a:pt x="76" y="49"/>
                      </a:lnTo>
                      <a:lnTo>
                        <a:pt x="77" y="49"/>
                      </a:lnTo>
                      <a:lnTo>
                        <a:pt x="77" y="50"/>
                      </a:lnTo>
                      <a:lnTo>
                        <a:pt x="78" y="50"/>
                      </a:lnTo>
                      <a:lnTo>
                        <a:pt x="79" y="50"/>
                      </a:lnTo>
                      <a:lnTo>
                        <a:pt x="79" y="51"/>
                      </a:lnTo>
                      <a:lnTo>
                        <a:pt x="80" y="51"/>
                      </a:lnTo>
                      <a:lnTo>
                        <a:pt x="81" y="52"/>
                      </a:lnTo>
                      <a:lnTo>
                        <a:pt x="82" y="52"/>
                      </a:lnTo>
                      <a:lnTo>
                        <a:pt x="83" y="52"/>
                      </a:lnTo>
                      <a:lnTo>
                        <a:pt x="83" y="53"/>
                      </a:lnTo>
                      <a:lnTo>
                        <a:pt x="83" y="52"/>
                      </a:lnTo>
                      <a:lnTo>
                        <a:pt x="84" y="52"/>
                      </a:lnTo>
                      <a:lnTo>
                        <a:pt x="85" y="53"/>
                      </a:lnTo>
                      <a:lnTo>
                        <a:pt x="86" y="53"/>
                      </a:lnTo>
                      <a:lnTo>
                        <a:pt x="86" y="54"/>
                      </a:lnTo>
                      <a:lnTo>
                        <a:pt x="86" y="53"/>
                      </a:lnTo>
                      <a:lnTo>
                        <a:pt x="87" y="54"/>
                      </a:lnTo>
                      <a:lnTo>
                        <a:pt x="87" y="53"/>
                      </a:lnTo>
                      <a:lnTo>
                        <a:pt x="88" y="54"/>
                      </a:lnTo>
                      <a:lnTo>
                        <a:pt x="89" y="54"/>
                      </a:lnTo>
                      <a:lnTo>
                        <a:pt x="91" y="54"/>
                      </a:lnTo>
                      <a:lnTo>
                        <a:pt x="92" y="54"/>
                      </a:lnTo>
                      <a:lnTo>
                        <a:pt x="92" y="53"/>
                      </a:lnTo>
                      <a:lnTo>
                        <a:pt x="93" y="53"/>
                      </a:lnTo>
                      <a:lnTo>
                        <a:pt x="94" y="53"/>
                      </a:lnTo>
                      <a:lnTo>
                        <a:pt x="95" y="53"/>
                      </a:lnTo>
                      <a:lnTo>
                        <a:pt x="95" y="54"/>
                      </a:lnTo>
                      <a:lnTo>
                        <a:pt x="96" y="55"/>
                      </a:lnTo>
                      <a:lnTo>
                        <a:pt x="96" y="56"/>
                      </a:lnTo>
                      <a:lnTo>
                        <a:pt x="96" y="57"/>
                      </a:lnTo>
                      <a:lnTo>
                        <a:pt x="97" y="57"/>
                      </a:lnTo>
                      <a:lnTo>
                        <a:pt x="97" y="58"/>
                      </a:lnTo>
                      <a:lnTo>
                        <a:pt x="97" y="59"/>
                      </a:lnTo>
                      <a:lnTo>
                        <a:pt x="98" y="59"/>
                      </a:lnTo>
                      <a:lnTo>
                        <a:pt x="98" y="58"/>
                      </a:lnTo>
                      <a:lnTo>
                        <a:pt x="98" y="59"/>
                      </a:lnTo>
                      <a:lnTo>
                        <a:pt x="99" y="59"/>
                      </a:lnTo>
                      <a:lnTo>
                        <a:pt x="98" y="60"/>
                      </a:lnTo>
                      <a:lnTo>
                        <a:pt x="99" y="60"/>
                      </a:lnTo>
                      <a:lnTo>
                        <a:pt x="100" y="60"/>
                      </a:lnTo>
                      <a:lnTo>
                        <a:pt x="100" y="61"/>
                      </a:lnTo>
                      <a:lnTo>
                        <a:pt x="100" y="62"/>
                      </a:lnTo>
                      <a:lnTo>
                        <a:pt x="100" y="63"/>
                      </a:lnTo>
                      <a:lnTo>
                        <a:pt x="101" y="63"/>
                      </a:lnTo>
                      <a:lnTo>
                        <a:pt x="102" y="63"/>
                      </a:lnTo>
                      <a:lnTo>
                        <a:pt x="103" y="63"/>
                      </a:lnTo>
                      <a:lnTo>
                        <a:pt x="106" y="64"/>
                      </a:lnTo>
                      <a:lnTo>
                        <a:pt x="108" y="61"/>
                      </a:lnTo>
                      <a:lnTo>
                        <a:pt x="113" y="55"/>
                      </a:lnTo>
                      <a:lnTo>
                        <a:pt x="118" y="49"/>
                      </a:lnTo>
                      <a:lnTo>
                        <a:pt x="119" y="47"/>
                      </a:lnTo>
                      <a:lnTo>
                        <a:pt x="123" y="41"/>
                      </a:lnTo>
                      <a:lnTo>
                        <a:pt x="127" y="35"/>
                      </a:lnTo>
                      <a:lnTo>
                        <a:pt x="129" y="35"/>
                      </a:lnTo>
                      <a:lnTo>
                        <a:pt x="129" y="34"/>
                      </a:lnTo>
                      <a:lnTo>
                        <a:pt x="130" y="33"/>
                      </a:lnTo>
                      <a:lnTo>
                        <a:pt x="131" y="32"/>
                      </a:lnTo>
                      <a:lnTo>
                        <a:pt x="132" y="31"/>
                      </a:lnTo>
                      <a:lnTo>
                        <a:pt x="137" y="24"/>
                      </a:lnTo>
                      <a:lnTo>
                        <a:pt x="143" y="16"/>
                      </a:lnTo>
                      <a:lnTo>
                        <a:pt x="144" y="16"/>
                      </a:lnTo>
                      <a:lnTo>
                        <a:pt x="144" y="17"/>
                      </a:lnTo>
                      <a:lnTo>
                        <a:pt x="144" y="18"/>
                      </a:lnTo>
                      <a:lnTo>
                        <a:pt x="145" y="18"/>
                      </a:lnTo>
                      <a:lnTo>
                        <a:pt x="146" y="18"/>
                      </a:lnTo>
                      <a:lnTo>
                        <a:pt x="146" y="19"/>
                      </a:lnTo>
                      <a:lnTo>
                        <a:pt x="147" y="19"/>
                      </a:lnTo>
                      <a:lnTo>
                        <a:pt x="147" y="20"/>
                      </a:lnTo>
                      <a:lnTo>
                        <a:pt x="149" y="20"/>
                      </a:lnTo>
                      <a:lnTo>
                        <a:pt x="149" y="21"/>
                      </a:lnTo>
                      <a:lnTo>
                        <a:pt x="147" y="21"/>
                      </a:lnTo>
                      <a:lnTo>
                        <a:pt x="149" y="21"/>
                      </a:lnTo>
                      <a:lnTo>
                        <a:pt x="149" y="22"/>
                      </a:lnTo>
                      <a:lnTo>
                        <a:pt x="149" y="23"/>
                      </a:lnTo>
                      <a:lnTo>
                        <a:pt x="149" y="24"/>
                      </a:lnTo>
                      <a:lnTo>
                        <a:pt x="150" y="24"/>
                      </a:lnTo>
                      <a:lnTo>
                        <a:pt x="151" y="24"/>
                      </a:lnTo>
                      <a:lnTo>
                        <a:pt x="151" y="25"/>
                      </a:lnTo>
                      <a:lnTo>
                        <a:pt x="152" y="25"/>
                      </a:lnTo>
                      <a:lnTo>
                        <a:pt x="152" y="26"/>
                      </a:lnTo>
                      <a:lnTo>
                        <a:pt x="152" y="27"/>
                      </a:lnTo>
                      <a:lnTo>
                        <a:pt x="153" y="27"/>
                      </a:lnTo>
                      <a:lnTo>
                        <a:pt x="153" y="26"/>
                      </a:lnTo>
                      <a:lnTo>
                        <a:pt x="154" y="26"/>
                      </a:lnTo>
                      <a:lnTo>
                        <a:pt x="154" y="25"/>
                      </a:lnTo>
                      <a:lnTo>
                        <a:pt x="155" y="25"/>
                      </a:lnTo>
                      <a:lnTo>
                        <a:pt x="155" y="26"/>
                      </a:lnTo>
                      <a:lnTo>
                        <a:pt x="155" y="27"/>
                      </a:lnTo>
                      <a:lnTo>
                        <a:pt x="155" y="28"/>
                      </a:lnTo>
                      <a:lnTo>
                        <a:pt x="155" y="30"/>
                      </a:lnTo>
                      <a:lnTo>
                        <a:pt x="155" y="31"/>
                      </a:lnTo>
                      <a:lnTo>
                        <a:pt x="155" y="32"/>
                      </a:lnTo>
                      <a:lnTo>
                        <a:pt x="155" y="33"/>
                      </a:lnTo>
                      <a:lnTo>
                        <a:pt x="154" y="34"/>
                      </a:lnTo>
                      <a:lnTo>
                        <a:pt x="154" y="35"/>
                      </a:lnTo>
                      <a:lnTo>
                        <a:pt x="154" y="36"/>
                      </a:lnTo>
                      <a:lnTo>
                        <a:pt x="155" y="37"/>
                      </a:lnTo>
                      <a:lnTo>
                        <a:pt x="155" y="38"/>
                      </a:lnTo>
                      <a:lnTo>
                        <a:pt x="155" y="39"/>
                      </a:lnTo>
                      <a:lnTo>
                        <a:pt x="155" y="40"/>
                      </a:lnTo>
                      <a:lnTo>
                        <a:pt x="156" y="40"/>
                      </a:lnTo>
                      <a:lnTo>
                        <a:pt x="156" y="41"/>
                      </a:lnTo>
                      <a:lnTo>
                        <a:pt x="157" y="41"/>
                      </a:lnTo>
                      <a:lnTo>
                        <a:pt x="157" y="42"/>
                      </a:lnTo>
                      <a:lnTo>
                        <a:pt x="157" y="43"/>
                      </a:lnTo>
                      <a:lnTo>
                        <a:pt x="157" y="44"/>
                      </a:lnTo>
                      <a:lnTo>
                        <a:pt x="156" y="44"/>
                      </a:lnTo>
                      <a:lnTo>
                        <a:pt x="156" y="45"/>
                      </a:lnTo>
                      <a:lnTo>
                        <a:pt x="157" y="46"/>
                      </a:lnTo>
                      <a:lnTo>
                        <a:pt x="157" y="47"/>
                      </a:lnTo>
                      <a:lnTo>
                        <a:pt x="157" y="49"/>
                      </a:lnTo>
                      <a:lnTo>
                        <a:pt x="157" y="50"/>
                      </a:lnTo>
                      <a:lnTo>
                        <a:pt x="157" y="51"/>
                      </a:lnTo>
                      <a:lnTo>
                        <a:pt x="157" y="52"/>
                      </a:lnTo>
                      <a:lnTo>
                        <a:pt x="157" y="53"/>
                      </a:lnTo>
                      <a:lnTo>
                        <a:pt x="158" y="53"/>
                      </a:lnTo>
                      <a:lnTo>
                        <a:pt x="158" y="54"/>
                      </a:lnTo>
                      <a:lnTo>
                        <a:pt x="159" y="54"/>
                      </a:lnTo>
                      <a:lnTo>
                        <a:pt x="159" y="55"/>
                      </a:lnTo>
                      <a:lnTo>
                        <a:pt x="159" y="56"/>
                      </a:lnTo>
                      <a:lnTo>
                        <a:pt x="160" y="56"/>
                      </a:lnTo>
                      <a:lnTo>
                        <a:pt x="160" y="58"/>
                      </a:lnTo>
                      <a:lnTo>
                        <a:pt x="161" y="59"/>
                      </a:lnTo>
                      <a:lnTo>
                        <a:pt x="162" y="60"/>
                      </a:lnTo>
                      <a:lnTo>
                        <a:pt x="162" y="61"/>
                      </a:lnTo>
                      <a:lnTo>
                        <a:pt x="163" y="61"/>
                      </a:lnTo>
                      <a:lnTo>
                        <a:pt x="163" y="62"/>
                      </a:lnTo>
                      <a:lnTo>
                        <a:pt x="164" y="63"/>
                      </a:lnTo>
                      <a:lnTo>
                        <a:pt x="164" y="64"/>
                      </a:lnTo>
                      <a:lnTo>
                        <a:pt x="165" y="64"/>
                      </a:lnTo>
                      <a:lnTo>
                        <a:pt x="165" y="65"/>
                      </a:lnTo>
                      <a:lnTo>
                        <a:pt x="166" y="66"/>
                      </a:lnTo>
                      <a:lnTo>
                        <a:pt x="168" y="67"/>
                      </a:lnTo>
                      <a:lnTo>
                        <a:pt x="169" y="67"/>
                      </a:lnTo>
                      <a:lnTo>
                        <a:pt x="169" y="69"/>
                      </a:lnTo>
                      <a:lnTo>
                        <a:pt x="170" y="69"/>
                      </a:lnTo>
                      <a:lnTo>
                        <a:pt x="171" y="69"/>
                      </a:lnTo>
                      <a:lnTo>
                        <a:pt x="171" y="70"/>
                      </a:lnTo>
                      <a:lnTo>
                        <a:pt x="172" y="70"/>
                      </a:lnTo>
                      <a:lnTo>
                        <a:pt x="172" y="71"/>
                      </a:lnTo>
                      <a:lnTo>
                        <a:pt x="173" y="71"/>
                      </a:lnTo>
                      <a:lnTo>
                        <a:pt x="174" y="71"/>
                      </a:lnTo>
                      <a:lnTo>
                        <a:pt x="174" y="72"/>
                      </a:lnTo>
                      <a:lnTo>
                        <a:pt x="175" y="72"/>
                      </a:lnTo>
                      <a:lnTo>
                        <a:pt x="176" y="73"/>
                      </a:lnTo>
                      <a:lnTo>
                        <a:pt x="177" y="74"/>
                      </a:lnTo>
                      <a:lnTo>
                        <a:pt x="178" y="75"/>
                      </a:lnTo>
                      <a:lnTo>
                        <a:pt x="179" y="75"/>
                      </a:lnTo>
                      <a:lnTo>
                        <a:pt x="180" y="75"/>
                      </a:lnTo>
                      <a:lnTo>
                        <a:pt x="180" y="74"/>
                      </a:lnTo>
                      <a:lnTo>
                        <a:pt x="181" y="73"/>
                      </a:lnTo>
                      <a:lnTo>
                        <a:pt x="182" y="72"/>
                      </a:lnTo>
                      <a:lnTo>
                        <a:pt x="183" y="72"/>
                      </a:lnTo>
                      <a:lnTo>
                        <a:pt x="183" y="71"/>
                      </a:lnTo>
                      <a:lnTo>
                        <a:pt x="184" y="71"/>
                      </a:lnTo>
                      <a:lnTo>
                        <a:pt x="184" y="70"/>
                      </a:lnTo>
                      <a:lnTo>
                        <a:pt x="185" y="70"/>
                      </a:lnTo>
                      <a:lnTo>
                        <a:pt x="186" y="69"/>
                      </a:lnTo>
                      <a:lnTo>
                        <a:pt x="188" y="69"/>
                      </a:lnTo>
                      <a:lnTo>
                        <a:pt x="188" y="67"/>
                      </a:lnTo>
                      <a:lnTo>
                        <a:pt x="188" y="66"/>
                      </a:lnTo>
                      <a:lnTo>
                        <a:pt x="189" y="66"/>
                      </a:lnTo>
                      <a:lnTo>
                        <a:pt x="189" y="65"/>
                      </a:lnTo>
                      <a:lnTo>
                        <a:pt x="190" y="65"/>
                      </a:lnTo>
                      <a:lnTo>
                        <a:pt x="191" y="65"/>
                      </a:lnTo>
                      <a:lnTo>
                        <a:pt x="192" y="65"/>
                      </a:lnTo>
                      <a:lnTo>
                        <a:pt x="192" y="64"/>
                      </a:lnTo>
                      <a:lnTo>
                        <a:pt x="193" y="64"/>
                      </a:lnTo>
                      <a:lnTo>
                        <a:pt x="193" y="63"/>
                      </a:lnTo>
                      <a:lnTo>
                        <a:pt x="193" y="62"/>
                      </a:lnTo>
                      <a:lnTo>
                        <a:pt x="193" y="61"/>
                      </a:lnTo>
                      <a:lnTo>
                        <a:pt x="193" y="60"/>
                      </a:lnTo>
                      <a:lnTo>
                        <a:pt x="194" y="60"/>
                      </a:lnTo>
                      <a:lnTo>
                        <a:pt x="194" y="59"/>
                      </a:lnTo>
                      <a:lnTo>
                        <a:pt x="195" y="59"/>
                      </a:lnTo>
                      <a:lnTo>
                        <a:pt x="196" y="59"/>
                      </a:lnTo>
                      <a:lnTo>
                        <a:pt x="196" y="58"/>
                      </a:lnTo>
                      <a:lnTo>
                        <a:pt x="197" y="58"/>
                      </a:lnTo>
                      <a:lnTo>
                        <a:pt x="198" y="57"/>
                      </a:lnTo>
                      <a:lnTo>
                        <a:pt x="199" y="57"/>
                      </a:lnTo>
                      <a:lnTo>
                        <a:pt x="199" y="56"/>
                      </a:lnTo>
                      <a:lnTo>
                        <a:pt x="200" y="56"/>
                      </a:lnTo>
                      <a:lnTo>
                        <a:pt x="201" y="56"/>
                      </a:lnTo>
                      <a:lnTo>
                        <a:pt x="202" y="55"/>
                      </a:lnTo>
                      <a:lnTo>
                        <a:pt x="203" y="55"/>
                      </a:lnTo>
                      <a:lnTo>
                        <a:pt x="204" y="55"/>
                      </a:lnTo>
                      <a:lnTo>
                        <a:pt x="207" y="56"/>
                      </a:lnTo>
                      <a:lnTo>
                        <a:pt x="208" y="56"/>
                      </a:lnTo>
                      <a:lnTo>
                        <a:pt x="209" y="56"/>
                      </a:lnTo>
                      <a:lnTo>
                        <a:pt x="210" y="56"/>
                      </a:lnTo>
                      <a:lnTo>
                        <a:pt x="211" y="56"/>
                      </a:lnTo>
                      <a:lnTo>
                        <a:pt x="212" y="57"/>
                      </a:lnTo>
                      <a:lnTo>
                        <a:pt x="213" y="58"/>
                      </a:lnTo>
                      <a:lnTo>
                        <a:pt x="214" y="58"/>
                      </a:lnTo>
                      <a:lnTo>
                        <a:pt x="213" y="59"/>
                      </a:lnTo>
                      <a:lnTo>
                        <a:pt x="215" y="60"/>
                      </a:lnTo>
                      <a:lnTo>
                        <a:pt x="216" y="60"/>
                      </a:lnTo>
                      <a:lnTo>
                        <a:pt x="216" y="61"/>
                      </a:lnTo>
                      <a:lnTo>
                        <a:pt x="216" y="62"/>
                      </a:lnTo>
                      <a:lnTo>
                        <a:pt x="215" y="62"/>
                      </a:lnTo>
                      <a:lnTo>
                        <a:pt x="215" y="63"/>
                      </a:lnTo>
                      <a:lnTo>
                        <a:pt x="215" y="64"/>
                      </a:lnTo>
                      <a:lnTo>
                        <a:pt x="214" y="65"/>
                      </a:lnTo>
                      <a:lnTo>
                        <a:pt x="214" y="66"/>
                      </a:lnTo>
                      <a:lnTo>
                        <a:pt x="214" y="67"/>
                      </a:lnTo>
                      <a:lnTo>
                        <a:pt x="213" y="69"/>
                      </a:lnTo>
                      <a:lnTo>
                        <a:pt x="213" y="70"/>
                      </a:lnTo>
                      <a:lnTo>
                        <a:pt x="213" y="71"/>
                      </a:lnTo>
                      <a:lnTo>
                        <a:pt x="213" y="72"/>
                      </a:lnTo>
                      <a:lnTo>
                        <a:pt x="212" y="72"/>
                      </a:lnTo>
                      <a:lnTo>
                        <a:pt x="212" y="73"/>
                      </a:lnTo>
                      <a:lnTo>
                        <a:pt x="212" y="74"/>
                      </a:lnTo>
                      <a:lnTo>
                        <a:pt x="212" y="75"/>
                      </a:lnTo>
                      <a:lnTo>
                        <a:pt x="211" y="76"/>
                      </a:lnTo>
                      <a:lnTo>
                        <a:pt x="211" y="77"/>
                      </a:lnTo>
                      <a:lnTo>
                        <a:pt x="211" y="78"/>
                      </a:lnTo>
                      <a:lnTo>
                        <a:pt x="211" y="79"/>
                      </a:lnTo>
                      <a:lnTo>
                        <a:pt x="210" y="80"/>
                      </a:lnTo>
                      <a:lnTo>
                        <a:pt x="210" y="81"/>
                      </a:lnTo>
                      <a:lnTo>
                        <a:pt x="210" y="82"/>
                      </a:lnTo>
                      <a:lnTo>
                        <a:pt x="210" y="83"/>
                      </a:lnTo>
                      <a:lnTo>
                        <a:pt x="210" y="84"/>
                      </a:lnTo>
                      <a:lnTo>
                        <a:pt x="209" y="85"/>
                      </a:lnTo>
                      <a:lnTo>
                        <a:pt x="209" y="86"/>
                      </a:lnTo>
                      <a:lnTo>
                        <a:pt x="209" y="88"/>
                      </a:lnTo>
                      <a:lnTo>
                        <a:pt x="209" y="89"/>
                      </a:lnTo>
                      <a:lnTo>
                        <a:pt x="209" y="90"/>
                      </a:lnTo>
                      <a:lnTo>
                        <a:pt x="209" y="91"/>
                      </a:lnTo>
                      <a:lnTo>
                        <a:pt x="208" y="91"/>
                      </a:lnTo>
                      <a:lnTo>
                        <a:pt x="208" y="92"/>
                      </a:lnTo>
                      <a:lnTo>
                        <a:pt x="209" y="92"/>
                      </a:lnTo>
                      <a:lnTo>
                        <a:pt x="208" y="93"/>
                      </a:lnTo>
                      <a:lnTo>
                        <a:pt x="208" y="94"/>
                      </a:lnTo>
                      <a:lnTo>
                        <a:pt x="208" y="95"/>
                      </a:lnTo>
                      <a:lnTo>
                        <a:pt x="208" y="96"/>
                      </a:lnTo>
                      <a:lnTo>
                        <a:pt x="208" y="97"/>
                      </a:lnTo>
                      <a:lnTo>
                        <a:pt x="208" y="98"/>
                      </a:lnTo>
                      <a:lnTo>
                        <a:pt x="207" y="99"/>
                      </a:lnTo>
                      <a:lnTo>
                        <a:pt x="207" y="100"/>
                      </a:lnTo>
                      <a:lnTo>
                        <a:pt x="207" y="101"/>
                      </a:lnTo>
                      <a:lnTo>
                        <a:pt x="207" y="102"/>
                      </a:lnTo>
                      <a:lnTo>
                        <a:pt x="207" y="103"/>
                      </a:lnTo>
                      <a:lnTo>
                        <a:pt x="207" y="104"/>
                      </a:lnTo>
                      <a:lnTo>
                        <a:pt x="207" y="105"/>
                      </a:lnTo>
                      <a:lnTo>
                        <a:pt x="205" y="106"/>
                      </a:lnTo>
                      <a:lnTo>
                        <a:pt x="205" y="108"/>
                      </a:lnTo>
                      <a:lnTo>
                        <a:pt x="205" y="109"/>
                      </a:lnTo>
                      <a:lnTo>
                        <a:pt x="205" y="110"/>
                      </a:lnTo>
                      <a:lnTo>
                        <a:pt x="204" y="111"/>
                      </a:lnTo>
                      <a:lnTo>
                        <a:pt x="204" y="112"/>
                      </a:lnTo>
                      <a:lnTo>
                        <a:pt x="204" y="113"/>
                      </a:lnTo>
                      <a:lnTo>
                        <a:pt x="204" y="114"/>
                      </a:lnTo>
                      <a:lnTo>
                        <a:pt x="204" y="115"/>
                      </a:lnTo>
                      <a:lnTo>
                        <a:pt x="204" y="116"/>
                      </a:lnTo>
                      <a:lnTo>
                        <a:pt x="204" y="117"/>
                      </a:lnTo>
                      <a:lnTo>
                        <a:pt x="203" y="117"/>
                      </a:lnTo>
                      <a:lnTo>
                        <a:pt x="203" y="118"/>
                      </a:lnTo>
                      <a:lnTo>
                        <a:pt x="203" y="119"/>
                      </a:lnTo>
                      <a:lnTo>
                        <a:pt x="203" y="120"/>
                      </a:lnTo>
                      <a:lnTo>
                        <a:pt x="203" y="121"/>
                      </a:lnTo>
                      <a:lnTo>
                        <a:pt x="203" y="122"/>
                      </a:lnTo>
                      <a:lnTo>
                        <a:pt x="202" y="123"/>
                      </a:lnTo>
                      <a:lnTo>
                        <a:pt x="202" y="124"/>
                      </a:lnTo>
                      <a:lnTo>
                        <a:pt x="202" y="125"/>
                      </a:lnTo>
                      <a:lnTo>
                        <a:pt x="202" y="127"/>
                      </a:lnTo>
                      <a:lnTo>
                        <a:pt x="202" y="128"/>
                      </a:lnTo>
                      <a:lnTo>
                        <a:pt x="202" y="129"/>
                      </a:lnTo>
                      <a:lnTo>
                        <a:pt x="201" y="130"/>
                      </a:lnTo>
                      <a:lnTo>
                        <a:pt x="201" y="131"/>
                      </a:lnTo>
                      <a:lnTo>
                        <a:pt x="201" y="132"/>
                      </a:lnTo>
                      <a:lnTo>
                        <a:pt x="201" y="133"/>
                      </a:lnTo>
                      <a:lnTo>
                        <a:pt x="201" y="134"/>
                      </a:lnTo>
                      <a:lnTo>
                        <a:pt x="200" y="135"/>
                      </a:lnTo>
                      <a:lnTo>
                        <a:pt x="200" y="136"/>
                      </a:lnTo>
                      <a:lnTo>
                        <a:pt x="200" y="137"/>
                      </a:lnTo>
                      <a:lnTo>
                        <a:pt x="200" y="138"/>
                      </a:lnTo>
                      <a:lnTo>
                        <a:pt x="200" y="139"/>
                      </a:lnTo>
                      <a:lnTo>
                        <a:pt x="200" y="140"/>
                      </a:lnTo>
                      <a:lnTo>
                        <a:pt x="199" y="140"/>
                      </a:lnTo>
                      <a:lnTo>
                        <a:pt x="199" y="141"/>
                      </a:lnTo>
                      <a:lnTo>
                        <a:pt x="199" y="142"/>
                      </a:lnTo>
                      <a:lnTo>
                        <a:pt x="199" y="143"/>
                      </a:lnTo>
                      <a:lnTo>
                        <a:pt x="199" y="144"/>
                      </a:lnTo>
                      <a:lnTo>
                        <a:pt x="199" y="145"/>
                      </a:lnTo>
                      <a:lnTo>
                        <a:pt x="198" y="147"/>
                      </a:lnTo>
                      <a:lnTo>
                        <a:pt x="198" y="148"/>
                      </a:lnTo>
                      <a:lnTo>
                        <a:pt x="198" y="149"/>
                      </a:lnTo>
                      <a:lnTo>
                        <a:pt x="198" y="150"/>
                      </a:lnTo>
                      <a:lnTo>
                        <a:pt x="198" y="151"/>
                      </a:lnTo>
                      <a:lnTo>
                        <a:pt x="197" y="152"/>
                      </a:lnTo>
                      <a:lnTo>
                        <a:pt x="197" y="153"/>
                      </a:lnTo>
                      <a:lnTo>
                        <a:pt x="197" y="154"/>
                      </a:lnTo>
                      <a:lnTo>
                        <a:pt x="197" y="155"/>
                      </a:lnTo>
                      <a:lnTo>
                        <a:pt x="197" y="156"/>
                      </a:lnTo>
                      <a:lnTo>
                        <a:pt x="197" y="157"/>
                      </a:lnTo>
                      <a:lnTo>
                        <a:pt x="196" y="157"/>
                      </a:lnTo>
                      <a:lnTo>
                        <a:pt x="196" y="158"/>
                      </a:lnTo>
                      <a:lnTo>
                        <a:pt x="196" y="159"/>
                      </a:lnTo>
                      <a:lnTo>
                        <a:pt x="196" y="160"/>
                      </a:lnTo>
                      <a:lnTo>
                        <a:pt x="196" y="161"/>
                      </a:lnTo>
                      <a:lnTo>
                        <a:pt x="196" y="162"/>
                      </a:lnTo>
                      <a:lnTo>
                        <a:pt x="195" y="163"/>
                      </a:lnTo>
                      <a:lnTo>
                        <a:pt x="195" y="164"/>
                      </a:lnTo>
                      <a:lnTo>
                        <a:pt x="195" y="166"/>
                      </a:lnTo>
                      <a:lnTo>
                        <a:pt x="195" y="167"/>
                      </a:lnTo>
                      <a:lnTo>
                        <a:pt x="195" y="168"/>
                      </a:lnTo>
                      <a:lnTo>
                        <a:pt x="194" y="168"/>
                      </a:lnTo>
                      <a:lnTo>
                        <a:pt x="194" y="169"/>
                      </a:lnTo>
                      <a:lnTo>
                        <a:pt x="194" y="170"/>
                      </a:lnTo>
                      <a:lnTo>
                        <a:pt x="194" y="171"/>
                      </a:lnTo>
                      <a:lnTo>
                        <a:pt x="194" y="172"/>
                      </a:lnTo>
                      <a:lnTo>
                        <a:pt x="193" y="173"/>
                      </a:lnTo>
                      <a:lnTo>
                        <a:pt x="193" y="174"/>
                      </a:lnTo>
                      <a:lnTo>
                        <a:pt x="193" y="175"/>
                      </a:lnTo>
                      <a:lnTo>
                        <a:pt x="193" y="176"/>
                      </a:lnTo>
                      <a:lnTo>
                        <a:pt x="193" y="177"/>
                      </a:lnTo>
                      <a:lnTo>
                        <a:pt x="192" y="178"/>
                      </a:lnTo>
                      <a:lnTo>
                        <a:pt x="192" y="179"/>
                      </a:lnTo>
                      <a:lnTo>
                        <a:pt x="192" y="180"/>
                      </a:lnTo>
                      <a:lnTo>
                        <a:pt x="192" y="181"/>
                      </a:lnTo>
                      <a:lnTo>
                        <a:pt x="192" y="182"/>
                      </a:lnTo>
                      <a:lnTo>
                        <a:pt x="192" y="183"/>
                      </a:lnTo>
                      <a:lnTo>
                        <a:pt x="192" y="184"/>
                      </a:lnTo>
                      <a:lnTo>
                        <a:pt x="191" y="187"/>
                      </a:lnTo>
                      <a:lnTo>
                        <a:pt x="191" y="188"/>
                      </a:lnTo>
                      <a:lnTo>
                        <a:pt x="191" y="189"/>
                      </a:lnTo>
                      <a:lnTo>
                        <a:pt x="191" y="190"/>
                      </a:lnTo>
                      <a:lnTo>
                        <a:pt x="191" y="191"/>
                      </a:lnTo>
                      <a:lnTo>
                        <a:pt x="191" y="192"/>
                      </a:lnTo>
                      <a:lnTo>
                        <a:pt x="190" y="192"/>
                      </a:lnTo>
                      <a:lnTo>
                        <a:pt x="190" y="193"/>
                      </a:lnTo>
                      <a:lnTo>
                        <a:pt x="190" y="194"/>
                      </a:lnTo>
                      <a:lnTo>
                        <a:pt x="190" y="195"/>
                      </a:lnTo>
                      <a:lnTo>
                        <a:pt x="190" y="196"/>
                      </a:lnTo>
                      <a:lnTo>
                        <a:pt x="190" y="197"/>
                      </a:lnTo>
                      <a:lnTo>
                        <a:pt x="189" y="197"/>
                      </a:lnTo>
                      <a:lnTo>
                        <a:pt x="190" y="197"/>
                      </a:lnTo>
                      <a:lnTo>
                        <a:pt x="189" y="198"/>
                      </a:lnTo>
                      <a:lnTo>
                        <a:pt x="189" y="199"/>
                      </a:lnTo>
                      <a:lnTo>
                        <a:pt x="189" y="200"/>
                      </a:lnTo>
                      <a:lnTo>
                        <a:pt x="189" y="201"/>
                      </a:lnTo>
                      <a:lnTo>
                        <a:pt x="189" y="202"/>
                      </a:lnTo>
                      <a:lnTo>
                        <a:pt x="188" y="203"/>
                      </a:lnTo>
                      <a:lnTo>
                        <a:pt x="188" y="205"/>
                      </a:lnTo>
                      <a:lnTo>
                        <a:pt x="188" y="206"/>
                      </a:lnTo>
                      <a:lnTo>
                        <a:pt x="188" y="207"/>
                      </a:lnTo>
                      <a:lnTo>
                        <a:pt x="188" y="208"/>
                      </a:lnTo>
                      <a:lnTo>
                        <a:pt x="188" y="209"/>
                      </a:lnTo>
                      <a:lnTo>
                        <a:pt x="188" y="210"/>
                      </a:lnTo>
                      <a:lnTo>
                        <a:pt x="186" y="210"/>
                      </a:lnTo>
                      <a:lnTo>
                        <a:pt x="186" y="211"/>
                      </a:lnTo>
                      <a:lnTo>
                        <a:pt x="186" y="212"/>
                      </a:lnTo>
                      <a:lnTo>
                        <a:pt x="186" y="213"/>
                      </a:lnTo>
                      <a:lnTo>
                        <a:pt x="186" y="214"/>
                      </a:lnTo>
                      <a:lnTo>
                        <a:pt x="186" y="215"/>
                      </a:lnTo>
                      <a:lnTo>
                        <a:pt x="186" y="216"/>
                      </a:lnTo>
                      <a:lnTo>
                        <a:pt x="185" y="216"/>
                      </a:lnTo>
                      <a:lnTo>
                        <a:pt x="185" y="217"/>
                      </a:lnTo>
                      <a:lnTo>
                        <a:pt x="185" y="218"/>
                      </a:lnTo>
                      <a:lnTo>
                        <a:pt x="185" y="219"/>
                      </a:lnTo>
                      <a:lnTo>
                        <a:pt x="185" y="220"/>
                      </a:lnTo>
                      <a:lnTo>
                        <a:pt x="185" y="221"/>
                      </a:lnTo>
                      <a:lnTo>
                        <a:pt x="185" y="222"/>
                      </a:lnTo>
                      <a:lnTo>
                        <a:pt x="185" y="223"/>
                      </a:lnTo>
                      <a:lnTo>
                        <a:pt x="185" y="225"/>
                      </a:lnTo>
                      <a:lnTo>
                        <a:pt x="184" y="225"/>
                      </a:lnTo>
                      <a:lnTo>
                        <a:pt x="184" y="226"/>
                      </a:lnTo>
                      <a:lnTo>
                        <a:pt x="184" y="227"/>
                      </a:lnTo>
                      <a:lnTo>
                        <a:pt x="184" y="228"/>
                      </a:lnTo>
                      <a:lnTo>
                        <a:pt x="184" y="229"/>
                      </a:lnTo>
                      <a:lnTo>
                        <a:pt x="184" y="230"/>
                      </a:lnTo>
                      <a:lnTo>
                        <a:pt x="184" y="231"/>
                      </a:lnTo>
                      <a:lnTo>
                        <a:pt x="184" y="232"/>
                      </a:lnTo>
                      <a:lnTo>
                        <a:pt x="183" y="233"/>
                      </a:lnTo>
                      <a:lnTo>
                        <a:pt x="183" y="234"/>
                      </a:lnTo>
                      <a:lnTo>
                        <a:pt x="183" y="235"/>
                      </a:lnTo>
                      <a:lnTo>
                        <a:pt x="183" y="236"/>
                      </a:lnTo>
                      <a:lnTo>
                        <a:pt x="183" y="237"/>
                      </a:lnTo>
                      <a:lnTo>
                        <a:pt x="183" y="238"/>
                      </a:lnTo>
                      <a:lnTo>
                        <a:pt x="183" y="239"/>
                      </a:lnTo>
                      <a:lnTo>
                        <a:pt x="183" y="240"/>
                      </a:lnTo>
                      <a:lnTo>
                        <a:pt x="183" y="241"/>
                      </a:lnTo>
                      <a:lnTo>
                        <a:pt x="183" y="242"/>
                      </a:lnTo>
                      <a:lnTo>
                        <a:pt x="183" y="244"/>
                      </a:lnTo>
                      <a:lnTo>
                        <a:pt x="183" y="245"/>
                      </a:lnTo>
                      <a:lnTo>
                        <a:pt x="182" y="245"/>
                      </a:lnTo>
                      <a:lnTo>
                        <a:pt x="182" y="246"/>
                      </a:lnTo>
                      <a:lnTo>
                        <a:pt x="182" y="247"/>
                      </a:lnTo>
                      <a:lnTo>
                        <a:pt x="182" y="248"/>
                      </a:lnTo>
                      <a:lnTo>
                        <a:pt x="182" y="249"/>
                      </a:lnTo>
                      <a:lnTo>
                        <a:pt x="182" y="250"/>
                      </a:lnTo>
                      <a:lnTo>
                        <a:pt x="182" y="251"/>
                      </a:lnTo>
                      <a:lnTo>
                        <a:pt x="182" y="252"/>
                      </a:lnTo>
                      <a:lnTo>
                        <a:pt x="182" y="253"/>
                      </a:lnTo>
                      <a:lnTo>
                        <a:pt x="182" y="254"/>
                      </a:lnTo>
                      <a:lnTo>
                        <a:pt x="181" y="254"/>
                      </a:lnTo>
                      <a:lnTo>
                        <a:pt x="181" y="255"/>
                      </a:lnTo>
                      <a:lnTo>
                        <a:pt x="181" y="256"/>
                      </a:lnTo>
                      <a:lnTo>
                        <a:pt x="182" y="256"/>
                      </a:lnTo>
                      <a:lnTo>
                        <a:pt x="183" y="256"/>
                      </a:lnTo>
                      <a:lnTo>
                        <a:pt x="182" y="256"/>
                      </a:lnTo>
                      <a:lnTo>
                        <a:pt x="182" y="257"/>
                      </a:lnTo>
                      <a:lnTo>
                        <a:pt x="181" y="256"/>
                      </a:lnTo>
                      <a:lnTo>
                        <a:pt x="181" y="257"/>
                      </a:lnTo>
                      <a:lnTo>
                        <a:pt x="181" y="258"/>
                      </a:lnTo>
                      <a:lnTo>
                        <a:pt x="181" y="259"/>
                      </a:lnTo>
                      <a:lnTo>
                        <a:pt x="181" y="260"/>
                      </a:lnTo>
                      <a:lnTo>
                        <a:pt x="181" y="261"/>
                      </a:lnTo>
                      <a:lnTo>
                        <a:pt x="180" y="261"/>
                      </a:lnTo>
                      <a:lnTo>
                        <a:pt x="180" y="263"/>
                      </a:lnTo>
                      <a:lnTo>
                        <a:pt x="180" y="264"/>
                      </a:lnTo>
                      <a:lnTo>
                        <a:pt x="180" y="265"/>
                      </a:lnTo>
                      <a:lnTo>
                        <a:pt x="180" y="266"/>
                      </a:lnTo>
                      <a:lnTo>
                        <a:pt x="179" y="267"/>
                      </a:lnTo>
                      <a:lnTo>
                        <a:pt x="179" y="268"/>
                      </a:lnTo>
                      <a:lnTo>
                        <a:pt x="179" y="269"/>
                      </a:lnTo>
                      <a:lnTo>
                        <a:pt x="179" y="270"/>
                      </a:lnTo>
                      <a:lnTo>
                        <a:pt x="179" y="271"/>
                      </a:lnTo>
                      <a:lnTo>
                        <a:pt x="178" y="271"/>
                      </a:lnTo>
                      <a:lnTo>
                        <a:pt x="178" y="272"/>
                      </a:lnTo>
                      <a:lnTo>
                        <a:pt x="178" y="273"/>
                      </a:lnTo>
                      <a:lnTo>
                        <a:pt x="178" y="274"/>
                      </a:lnTo>
                      <a:lnTo>
                        <a:pt x="178" y="275"/>
                      </a:lnTo>
                      <a:lnTo>
                        <a:pt x="178" y="276"/>
                      </a:lnTo>
                      <a:lnTo>
                        <a:pt x="178" y="277"/>
                      </a:lnTo>
                      <a:lnTo>
                        <a:pt x="178" y="278"/>
                      </a:lnTo>
                      <a:lnTo>
                        <a:pt x="177" y="279"/>
                      </a:lnTo>
                      <a:lnTo>
                        <a:pt x="177" y="280"/>
                      </a:lnTo>
                      <a:lnTo>
                        <a:pt x="177" y="281"/>
                      </a:lnTo>
                      <a:lnTo>
                        <a:pt x="177" y="283"/>
                      </a:lnTo>
                      <a:lnTo>
                        <a:pt x="177" y="284"/>
                      </a:lnTo>
                      <a:lnTo>
                        <a:pt x="176" y="284"/>
                      </a:lnTo>
                      <a:lnTo>
                        <a:pt x="176" y="285"/>
                      </a:lnTo>
                      <a:lnTo>
                        <a:pt x="176" y="286"/>
                      </a:lnTo>
                      <a:lnTo>
                        <a:pt x="176" y="287"/>
                      </a:lnTo>
                      <a:lnTo>
                        <a:pt x="176" y="288"/>
                      </a:lnTo>
                      <a:lnTo>
                        <a:pt x="176" y="289"/>
                      </a:lnTo>
                      <a:lnTo>
                        <a:pt x="175" y="290"/>
                      </a:lnTo>
                      <a:lnTo>
                        <a:pt x="175" y="291"/>
                      </a:lnTo>
                      <a:lnTo>
                        <a:pt x="175" y="292"/>
                      </a:lnTo>
                      <a:lnTo>
                        <a:pt x="175" y="293"/>
                      </a:lnTo>
                      <a:lnTo>
                        <a:pt x="175" y="294"/>
                      </a:lnTo>
                      <a:lnTo>
                        <a:pt x="175" y="295"/>
                      </a:lnTo>
                      <a:lnTo>
                        <a:pt x="174" y="296"/>
                      </a:lnTo>
                      <a:lnTo>
                        <a:pt x="175" y="297"/>
                      </a:lnTo>
                      <a:lnTo>
                        <a:pt x="174" y="297"/>
                      </a:lnTo>
                      <a:lnTo>
                        <a:pt x="174" y="298"/>
                      </a:lnTo>
                      <a:lnTo>
                        <a:pt x="174" y="299"/>
                      </a:lnTo>
                      <a:lnTo>
                        <a:pt x="174" y="300"/>
                      </a:lnTo>
                      <a:lnTo>
                        <a:pt x="174" y="302"/>
                      </a:lnTo>
                      <a:lnTo>
                        <a:pt x="174" y="303"/>
                      </a:lnTo>
                      <a:lnTo>
                        <a:pt x="174" y="304"/>
                      </a:lnTo>
                      <a:lnTo>
                        <a:pt x="173" y="304"/>
                      </a:lnTo>
                      <a:lnTo>
                        <a:pt x="173" y="305"/>
                      </a:lnTo>
                      <a:lnTo>
                        <a:pt x="173" y="306"/>
                      </a:lnTo>
                      <a:lnTo>
                        <a:pt x="173" y="307"/>
                      </a:lnTo>
                      <a:lnTo>
                        <a:pt x="173" y="308"/>
                      </a:lnTo>
                      <a:lnTo>
                        <a:pt x="173" y="309"/>
                      </a:lnTo>
                      <a:lnTo>
                        <a:pt x="173" y="310"/>
                      </a:lnTo>
                      <a:lnTo>
                        <a:pt x="173" y="311"/>
                      </a:lnTo>
                      <a:lnTo>
                        <a:pt x="173" y="312"/>
                      </a:lnTo>
                      <a:lnTo>
                        <a:pt x="172" y="312"/>
                      </a:lnTo>
                      <a:lnTo>
                        <a:pt x="172" y="313"/>
                      </a:lnTo>
                      <a:lnTo>
                        <a:pt x="173" y="313"/>
                      </a:lnTo>
                      <a:lnTo>
                        <a:pt x="173" y="314"/>
                      </a:lnTo>
                      <a:lnTo>
                        <a:pt x="172" y="314"/>
                      </a:lnTo>
                      <a:lnTo>
                        <a:pt x="172" y="315"/>
                      </a:lnTo>
                      <a:lnTo>
                        <a:pt x="172" y="316"/>
                      </a:lnTo>
                      <a:lnTo>
                        <a:pt x="172" y="317"/>
                      </a:lnTo>
                      <a:lnTo>
                        <a:pt x="172" y="318"/>
                      </a:lnTo>
                      <a:lnTo>
                        <a:pt x="172" y="319"/>
                      </a:lnTo>
                      <a:lnTo>
                        <a:pt x="172" y="320"/>
                      </a:lnTo>
                      <a:lnTo>
                        <a:pt x="172" y="322"/>
                      </a:lnTo>
                      <a:lnTo>
                        <a:pt x="171" y="323"/>
                      </a:lnTo>
                      <a:lnTo>
                        <a:pt x="171" y="324"/>
                      </a:lnTo>
                      <a:lnTo>
                        <a:pt x="171" y="325"/>
                      </a:lnTo>
                      <a:lnTo>
                        <a:pt x="171" y="326"/>
                      </a:lnTo>
                      <a:lnTo>
                        <a:pt x="171" y="327"/>
                      </a:lnTo>
                      <a:lnTo>
                        <a:pt x="171" y="328"/>
                      </a:lnTo>
                      <a:lnTo>
                        <a:pt x="171" y="329"/>
                      </a:lnTo>
                      <a:lnTo>
                        <a:pt x="171" y="330"/>
                      </a:lnTo>
                      <a:lnTo>
                        <a:pt x="171" y="331"/>
                      </a:lnTo>
                      <a:lnTo>
                        <a:pt x="171" y="332"/>
                      </a:lnTo>
                      <a:lnTo>
                        <a:pt x="171" y="333"/>
                      </a:lnTo>
                      <a:lnTo>
                        <a:pt x="171" y="334"/>
                      </a:lnTo>
                      <a:lnTo>
                        <a:pt x="170" y="334"/>
                      </a:lnTo>
                      <a:lnTo>
                        <a:pt x="170" y="335"/>
                      </a:lnTo>
                      <a:lnTo>
                        <a:pt x="170" y="336"/>
                      </a:lnTo>
                      <a:lnTo>
                        <a:pt x="170" y="337"/>
                      </a:lnTo>
                      <a:lnTo>
                        <a:pt x="170" y="338"/>
                      </a:lnTo>
                      <a:lnTo>
                        <a:pt x="170" y="339"/>
                      </a:lnTo>
                      <a:lnTo>
                        <a:pt x="170" y="341"/>
                      </a:lnTo>
                      <a:lnTo>
                        <a:pt x="170" y="342"/>
                      </a:lnTo>
                      <a:lnTo>
                        <a:pt x="170" y="343"/>
                      </a:lnTo>
                      <a:lnTo>
                        <a:pt x="170" y="344"/>
                      </a:lnTo>
                      <a:lnTo>
                        <a:pt x="170" y="345"/>
                      </a:lnTo>
                      <a:lnTo>
                        <a:pt x="170" y="346"/>
                      </a:lnTo>
                      <a:lnTo>
                        <a:pt x="170" y="347"/>
                      </a:lnTo>
                      <a:lnTo>
                        <a:pt x="169" y="347"/>
                      </a:lnTo>
                      <a:lnTo>
                        <a:pt x="169" y="348"/>
                      </a:lnTo>
                      <a:lnTo>
                        <a:pt x="169" y="349"/>
                      </a:lnTo>
                      <a:lnTo>
                        <a:pt x="169" y="350"/>
                      </a:lnTo>
                      <a:lnTo>
                        <a:pt x="169" y="351"/>
                      </a:lnTo>
                      <a:lnTo>
                        <a:pt x="169" y="352"/>
                      </a:lnTo>
                      <a:lnTo>
                        <a:pt x="169" y="353"/>
                      </a:lnTo>
                      <a:lnTo>
                        <a:pt x="169" y="354"/>
                      </a:lnTo>
                      <a:lnTo>
                        <a:pt x="169" y="355"/>
                      </a:lnTo>
                      <a:lnTo>
                        <a:pt x="169" y="356"/>
                      </a:lnTo>
                      <a:lnTo>
                        <a:pt x="169" y="357"/>
                      </a:lnTo>
                      <a:lnTo>
                        <a:pt x="168" y="358"/>
                      </a:lnTo>
                      <a:lnTo>
                        <a:pt x="168" y="359"/>
                      </a:lnTo>
                      <a:lnTo>
                        <a:pt x="168" y="361"/>
                      </a:lnTo>
                      <a:lnTo>
                        <a:pt x="168" y="362"/>
                      </a:lnTo>
                      <a:lnTo>
                        <a:pt x="168" y="363"/>
                      </a:lnTo>
                      <a:lnTo>
                        <a:pt x="168" y="364"/>
                      </a:lnTo>
                      <a:lnTo>
                        <a:pt x="168" y="365"/>
                      </a:lnTo>
                      <a:lnTo>
                        <a:pt x="168" y="366"/>
                      </a:lnTo>
                      <a:lnTo>
                        <a:pt x="168" y="367"/>
                      </a:lnTo>
                      <a:lnTo>
                        <a:pt x="168" y="368"/>
                      </a:lnTo>
                      <a:lnTo>
                        <a:pt x="168" y="369"/>
                      </a:lnTo>
                      <a:lnTo>
                        <a:pt x="166" y="369"/>
                      </a:lnTo>
                      <a:lnTo>
                        <a:pt x="166" y="370"/>
                      </a:lnTo>
                      <a:lnTo>
                        <a:pt x="166" y="371"/>
                      </a:lnTo>
                      <a:lnTo>
                        <a:pt x="166" y="372"/>
                      </a:lnTo>
                      <a:lnTo>
                        <a:pt x="166" y="373"/>
                      </a:lnTo>
                      <a:lnTo>
                        <a:pt x="166" y="374"/>
                      </a:lnTo>
                      <a:lnTo>
                        <a:pt x="166" y="375"/>
                      </a:lnTo>
                      <a:lnTo>
                        <a:pt x="166" y="376"/>
                      </a:lnTo>
                      <a:lnTo>
                        <a:pt x="166" y="377"/>
                      </a:lnTo>
                      <a:lnTo>
                        <a:pt x="166" y="378"/>
                      </a:lnTo>
                      <a:lnTo>
                        <a:pt x="166" y="380"/>
                      </a:lnTo>
                      <a:lnTo>
                        <a:pt x="166" y="381"/>
                      </a:lnTo>
                      <a:lnTo>
                        <a:pt x="165" y="382"/>
                      </a:lnTo>
                      <a:lnTo>
                        <a:pt x="165" y="383"/>
                      </a:lnTo>
                      <a:lnTo>
                        <a:pt x="165" y="384"/>
                      </a:lnTo>
                      <a:lnTo>
                        <a:pt x="165" y="385"/>
                      </a:lnTo>
                      <a:lnTo>
                        <a:pt x="165" y="386"/>
                      </a:lnTo>
                      <a:lnTo>
                        <a:pt x="165" y="387"/>
                      </a:lnTo>
                      <a:lnTo>
                        <a:pt x="165" y="388"/>
                      </a:lnTo>
                      <a:lnTo>
                        <a:pt x="165" y="389"/>
                      </a:lnTo>
                      <a:lnTo>
                        <a:pt x="165" y="390"/>
                      </a:lnTo>
                      <a:lnTo>
                        <a:pt x="165" y="391"/>
                      </a:lnTo>
                      <a:lnTo>
                        <a:pt x="165" y="392"/>
                      </a:lnTo>
                      <a:lnTo>
                        <a:pt x="164" y="393"/>
                      </a:lnTo>
                      <a:lnTo>
                        <a:pt x="164" y="394"/>
                      </a:lnTo>
                      <a:lnTo>
                        <a:pt x="164" y="395"/>
                      </a:lnTo>
                      <a:lnTo>
                        <a:pt x="164" y="396"/>
                      </a:lnTo>
                      <a:lnTo>
                        <a:pt x="164" y="397"/>
                      </a:lnTo>
                      <a:lnTo>
                        <a:pt x="164" y="398"/>
                      </a:lnTo>
                      <a:lnTo>
                        <a:pt x="164" y="400"/>
                      </a:lnTo>
                      <a:lnTo>
                        <a:pt x="164" y="401"/>
                      </a:lnTo>
                      <a:lnTo>
                        <a:pt x="164" y="402"/>
                      </a:lnTo>
                      <a:lnTo>
                        <a:pt x="164" y="403"/>
                      </a:lnTo>
                      <a:lnTo>
                        <a:pt x="164" y="404"/>
                      </a:lnTo>
                      <a:lnTo>
                        <a:pt x="164" y="405"/>
                      </a:lnTo>
                      <a:lnTo>
                        <a:pt x="164" y="406"/>
                      </a:lnTo>
                      <a:lnTo>
                        <a:pt x="163" y="407"/>
                      </a:lnTo>
                      <a:lnTo>
                        <a:pt x="163" y="408"/>
                      </a:lnTo>
                      <a:lnTo>
                        <a:pt x="163" y="409"/>
                      </a:lnTo>
                      <a:lnTo>
                        <a:pt x="163" y="410"/>
                      </a:lnTo>
                      <a:lnTo>
                        <a:pt x="163" y="411"/>
                      </a:lnTo>
                      <a:lnTo>
                        <a:pt x="163" y="412"/>
                      </a:lnTo>
                      <a:lnTo>
                        <a:pt x="163" y="413"/>
                      </a:lnTo>
                      <a:lnTo>
                        <a:pt x="163" y="414"/>
                      </a:lnTo>
                      <a:lnTo>
                        <a:pt x="163" y="415"/>
                      </a:lnTo>
                      <a:lnTo>
                        <a:pt x="163" y="416"/>
                      </a:lnTo>
                      <a:lnTo>
                        <a:pt x="163" y="417"/>
                      </a:lnTo>
                      <a:lnTo>
                        <a:pt x="162" y="417"/>
                      </a:lnTo>
                      <a:lnTo>
                        <a:pt x="162" y="419"/>
                      </a:lnTo>
                      <a:lnTo>
                        <a:pt x="162" y="420"/>
                      </a:lnTo>
                      <a:lnTo>
                        <a:pt x="162" y="421"/>
                      </a:lnTo>
                      <a:lnTo>
                        <a:pt x="162" y="422"/>
                      </a:lnTo>
                      <a:lnTo>
                        <a:pt x="162" y="423"/>
                      </a:lnTo>
                      <a:lnTo>
                        <a:pt x="162" y="424"/>
                      </a:lnTo>
                      <a:lnTo>
                        <a:pt x="162" y="425"/>
                      </a:lnTo>
                      <a:lnTo>
                        <a:pt x="162" y="426"/>
                      </a:lnTo>
                      <a:lnTo>
                        <a:pt x="162" y="427"/>
                      </a:lnTo>
                      <a:lnTo>
                        <a:pt x="162" y="428"/>
                      </a:lnTo>
                      <a:lnTo>
                        <a:pt x="162" y="429"/>
                      </a:lnTo>
                      <a:lnTo>
                        <a:pt x="161" y="430"/>
                      </a:lnTo>
                      <a:lnTo>
                        <a:pt x="161" y="431"/>
                      </a:lnTo>
                      <a:lnTo>
                        <a:pt x="161" y="432"/>
                      </a:lnTo>
                      <a:lnTo>
                        <a:pt x="161" y="433"/>
                      </a:lnTo>
                      <a:lnTo>
                        <a:pt x="161" y="434"/>
                      </a:lnTo>
                      <a:lnTo>
                        <a:pt x="161" y="435"/>
                      </a:lnTo>
                      <a:lnTo>
                        <a:pt x="161" y="436"/>
                      </a:lnTo>
                      <a:lnTo>
                        <a:pt x="161" y="438"/>
                      </a:lnTo>
                      <a:lnTo>
                        <a:pt x="161" y="439"/>
                      </a:lnTo>
                      <a:lnTo>
                        <a:pt x="161" y="440"/>
                      </a:lnTo>
                      <a:lnTo>
                        <a:pt x="160" y="440"/>
                      </a:lnTo>
                      <a:lnTo>
                        <a:pt x="160" y="441"/>
                      </a:lnTo>
                      <a:lnTo>
                        <a:pt x="160" y="442"/>
                      </a:lnTo>
                      <a:lnTo>
                        <a:pt x="160" y="443"/>
                      </a:lnTo>
                      <a:lnTo>
                        <a:pt x="160" y="444"/>
                      </a:lnTo>
                      <a:lnTo>
                        <a:pt x="160" y="445"/>
                      </a:lnTo>
                      <a:lnTo>
                        <a:pt x="160" y="446"/>
                      </a:lnTo>
                      <a:lnTo>
                        <a:pt x="160" y="447"/>
                      </a:lnTo>
                      <a:lnTo>
                        <a:pt x="160" y="448"/>
                      </a:lnTo>
                      <a:lnTo>
                        <a:pt x="160" y="449"/>
                      </a:lnTo>
                      <a:lnTo>
                        <a:pt x="159" y="449"/>
                      </a:lnTo>
                      <a:lnTo>
                        <a:pt x="159" y="450"/>
                      </a:lnTo>
                      <a:lnTo>
                        <a:pt x="159" y="451"/>
                      </a:lnTo>
                      <a:lnTo>
                        <a:pt x="159" y="452"/>
                      </a:lnTo>
                      <a:lnTo>
                        <a:pt x="159" y="453"/>
                      </a:lnTo>
                      <a:lnTo>
                        <a:pt x="159" y="454"/>
                      </a:lnTo>
                      <a:lnTo>
                        <a:pt x="159" y="455"/>
                      </a:lnTo>
                      <a:lnTo>
                        <a:pt x="159" y="456"/>
                      </a:lnTo>
                      <a:lnTo>
                        <a:pt x="159" y="458"/>
                      </a:lnTo>
                      <a:lnTo>
                        <a:pt x="158" y="458"/>
                      </a:lnTo>
                      <a:lnTo>
                        <a:pt x="159" y="459"/>
                      </a:lnTo>
                      <a:lnTo>
                        <a:pt x="158" y="459"/>
                      </a:lnTo>
                      <a:lnTo>
                        <a:pt x="158" y="460"/>
                      </a:lnTo>
                      <a:lnTo>
                        <a:pt x="158" y="461"/>
                      </a:lnTo>
                      <a:lnTo>
                        <a:pt x="158" y="462"/>
                      </a:lnTo>
                      <a:lnTo>
                        <a:pt x="158" y="463"/>
                      </a:lnTo>
                      <a:lnTo>
                        <a:pt x="158" y="464"/>
                      </a:lnTo>
                      <a:lnTo>
                        <a:pt x="158" y="465"/>
                      </a:lnTo>
                      <a:lnTo>
                        <a:pt x="158" y="466"/>
                      </a:lnTo>
                      <a:lnTo>
                        <a:pt x="158" y="467"/>
                      </a:lnTo>
                      <a:lnTo>
                        <a:pt x="157" y="467"/>
                      </a:lnTo>
                      <a:lnTo>
                        <a:pt x="157" y="468"/>
                      </a:lnTo>
                      <a:lnTo>
                        <a:pt x="157" y="469"/>
                      </a:lnTo>
                      <a:lnTo>
                        <a:pt x="157" y="470"/>
                      </a:lnTo>
                      <a:lnTo>
                        <a:pt x="157" y="471"/>
                      </a:lnTo>
                      <a:lnTo>
                        <a:pt x="157" y="472"/>
                      </a:lnTo>
                      <a:lnTo>
                        <a:pt x="157" y="473"/>
                      </a:lnTo>
                      <a:lnTo>
                        <a:pt x="157" y="474"/>
                      </a:lnTo>
                      <a:lnTo>
                        <a:pt x="157" y="475"/>
                      </a:lnTo>
                      <a:lnTo>
                        <a:pt x="157" y="477"/>
                      </a:lnTo>
                      <a:lnTo>
                        <a:pt x="153" y="478"/>
                      </a:lnTo>
                      <a:lnTo>
                        <a:pt x="153" y="479"/>
                      </a:lnTo>
                      <a:lnTo>
                        <a:pt x="153" y="480"/>
                      </a:lnTo>
                      <a:lnTo>
                        <a:pt x="152" y="481"/>
                      </a:lnTo>
                      <a:lnTo>
                        <a:pt x="152" y="482"/>
                      </a:lnTo>
                      <a:lnTo>
                        <a:pt x="152" y="483"/>
                      </a:lnTo>
                      <a:lnTo>
                        <a:pt x="152" y="484"/>
                      </a:lnTo>
                      <a:lnTo>
                        <a:pt x="152" y="485"/>
                      </a:lnTo>
                      <a:lnTo>
                        <a:pt x="151" y="485"/>
                      </a:lnTo>
                      <a:lnTo>
                        <a:pt x="151" y="486"/>
                      </a:lnTo>
                      <a:lnTo>
                        <a:pt x="151" y="487"/>
                      </a:lnTo>
                      <a:lnTo>
                        <a:pt x="151" y="488"/>
                      </a:lnTo>
                      <a:lnTo>
                        <a:pt x="151" y="489"/>
                      </a:lnTo>
                      <a:lnTo>
                        <a:pt x="151" y="490"/>
                      </a:lnTo>
                      <a:lnTo>
                        <a:pt x="151" y="491"/>
                      </a:lnTo>
                      <a:lnTo>
                        <a:pt x="151" y="492"/>
                      </a:lnTo>
                      <a:lnTo>
                        <a:pt x="152" y="492"/>
                      </a:lnTo>
                      <a:lnTo>
                        <a:pt x="151" y="492"/>
                      </a:lnTo>
                      <a:lnTo>
                        <a:pt x="151" y="493"/>
                      </a:lnTo>
                      <a:lnTo>
                        <a:pt x="150" y="493"/>
                      </a:lnTo>
                      <a:lnTo>
                        <a:pt x="150" y="494"/>
                      </a:lnTo>
                      <a:lnTo>
                        <a:pt x="149" y="494"/>
                      </a:lnTo>
                      <a:lnTo>
                        <a:pt x="149" y="495"/>
                      </a:lnTo>
                      <a:lnTo>
                        <a:pt x="147" y="495"/>
                      </a:lnTo>
                      <a:lnTo>
                        <a:pt x="147" y="497"/>
                      </a:lnTo>
                      <a:lnTo>
                        <a:pt x="146" y="497"/>
                      </a:lnTo>
                      <a:lnTo>
                        <a:pt x="146" y="498"/>
                      </a:lnTo>
                      <a:lnTo>
                        <a:pt x="145" y="498"/>
                      </a:lnTo>
                      <a:lnTo>
                        <a:pt x="145" y="499"/>
                      </a:lnTo>
                      <a:lnTo>
                        <a:pt x="144" y="500"/>
                      </a:lnTo>
                      <a:lnTo>
                        <a:pt x="143" y="501"/>
                      </a:lnTo>
                      <a:lnTo>
                        <a:pt x="143" y="502"/>
                      </a:lnTo>
                      <a:lnTo>
                        <a:pt x="142" y="502"/>
                      </a:lnTo>
                      <a:lnTo>
                        <a:pt x="142" y="503"/>
                      </a:lnTo>
                      <a:lnTo>
                        <a:pt x="141" y="504"/>
                      </a:lnTo>
                      <a:lnTo>
                        <a:pt x="141" y="505"/>
                      </a:lnTo>
                      <a:lnTo>
                        <a:pt x="140" y="505"/>
                      </a:lnTo>
                      <a:lnTo>
                        <a:pt x="140" y="506"/>
                      </a:lnTo>
                      <a:lnTo>
                        <a:pt x="140" y="507"/>
                      </a:lnTo>
                      <a:lnTo>
                        <a:pt x="139" y="508"/>
                      </a:lnTo>
                      <a:lnTo>
                        <a:pt x="139" y="509"/>
                      </a:lnTo>
                      <a:lnTo>
                        <a:pt x="138" y="510"/>
                      </a:lnTo>
                      <a:lnTo>
                        <a:pt x="138" y="511"/>
                      </a:lnTo>
                      <a:lnTo>
                        <a:pt x="138" y="512"/>
                      </a:lnTo>
                      <a:lnTo>
                        <a:pt x="137" y="512"/>
                      </a:lnTo>
                      <a:lnTo>
                        <a:pt x="137" y="513"/>
                      </a:lnTo>
                      <a:lnTo>
                        <a:pt x="136" y="514"/>
                      </a:lnTo>
                      <a:lnTo>
                        <a:pt x="137" y="514"/>
                      </a:lnTo>
                      <a:lnTo>
                        <a:pt x="136" y="516"/>
                      </a:lnTo>
                      <a:lnTo>
                        <a:pt x="136" y="517"/>
                      </a:lnTo>
                      <a:lnTo>
                        <a:pt x="135" y="517"/>
                      </a:lnTo>
                      <a:lnTo>
                        <a:pt x="135" y="518"/>
                      </a:lnTo>
                      <a:lnTo>
                        <a:pt x="135" y="519"/>
                      </a:lnTo>
                      <a:lnTo>
                        <a:pt x="134" y="519"/>
                      </a:lnTo>
                      <a:lnTo>
                        <a:pt x="134" y="520"/>
                      </a:lnTo>
                      <a:lnTo>
                        <a:pt x="134" y="521"/>
                      </a:lnTo>
                      <a:lnTo>
                        <a:pt x="133" y="522"/>
                      </a:lnTo>
                      <a:lnTo>
                        <a:pt x="133" y="523"/>
                      </a:lnTo>
                      <a:lnTo>
                        <a:pt x="133" y="524"/>
                      </a:lnTo>
                      <a:lnTo>
                        <a:pt x="132" y="524"/>
                      </a:lnTo>
                      <a:lnTo>
                        <a:pt x="132" y="525"/>
                      </a:lnTo>
                      <a:lnTo>
                        <a:pt x="132" y="526"/>
                      </a:lnTo>
                      <a:lnTo>
                        <a:pt x="131" y="527"/>
                      </a:lnTo>
                      <a:lnTo>
                        <a:pt x="131" y="528"/>
                      </a:lnTo>
                      <a:lnTo>
                        <a:pt x="131" y="529"/>
                      </a:lnTo>
                      <a:lnTo>
                        <a:pt x="130" y="529"/>
                      </a:lnTo>
                      <a:lnTo>
                        <a:pt x="130" y="530"/>
                      </a:lnTo>
                      <a:lnTo>
                        <a:pt x="130" y="531"/>
                      </a:lnTo>
                      <a:lnTo>
                        <a:pt x="130" y="532"/>
                      </a:lnTo>
                      <a:lnTo>
                        <a:pt x="129" y="532"/>
                      </a:lnTo>
                      <a:lnTo>
                        <a:pt x="129" y="533"/>
                      </a:lnTo>
                      <a:lnTo>
                        <a:pt x="129" y="534"/>
                      </a:lnTo>
                      <a:lnTo>
                        <a:pt x="129" y="536"/>
                      </a:lnTo>
                      <a:lnTo>
                        <a:pt x="127" y="536"/>
                      </a:lnTo>
                      <a:lnTo>
                        <a:pt x="127" y="537"/>
                      </a:lnTo>
                      <a:lnTo>
                        <a:pt x="127" y="538"/>
                      </a:lnTo>
                      <a:lnTo>
                        <a:pt x="127" y="539"/>
                      </a:lnTo>
                      <a:lnTo>
                        <a:pt x="126" y="539"/>
                      </a:lnTo>
                      <a:lnTo>
                        <a:pt x="126" y="540"/>
                      </a:lnTo>
                      <a:lnTo>
                        <a:pt x="126" y="541"/>
                      </a:lnTo>
                      <a:lnTo>
                        <a:pt x="125" y="542"/>
                      </a:lnTo>
                      <a:lnTo>
                        <a:pt x="125" y="543"/>
                      </a:lnTo>
                      <a:lnTo>
                        <a:pt x="125" y="544"/>
                      </a:lnTo>
                      <a:lnTo>
                        <a:pt x="124" y="545"/>
                      </a:lnTo>
                      <a:lnTo>
                        <a:pt x="124" y="546"/>
                      </a:lnTo>
                      <a:lnTo>
                        <a:pt x="124" y="547"/>
                      </a:lnTo>
                      <a:lnTo>
                        <a:pt x="123" y="547"/>
                      </a:lnTo>
                      <a:lnTo>
                        <a:pt x="123" y="548"/>
                      </a:lnTo>
                      <a:lnTo>
                        <a:pt x="123" y="549"/>
                      </a:lnTo>
                      <a:lnTo>
                        <a:pt x="122" y="549"/>
                      </a:lnTo>
                      <a:lnTo>
                        <a:pt x="122" y="550"/>
                      </a:lnTo>
                      <a:lnTo>
                        <a:pt x="122" y="551"/>
                      </a:lnTo>
                      <a:lnTo>
                        <a:pt x="122" y="552"/>
                      </a:lnTo>
                      <a:lnTo>
                        <a:pt x="121" y="552"/>
                      </a:lnTo>
                      <a:lnTo>
                        <a:pt x="121" y="553"/>
                      </a:lnTo>
                      <a:lnTo>
                        <a:pt x="121" y="555"/>
                      </a:lnTo>
                      <a:lnTo>
                        <a:pt x="120" y="556"/>
                      </a:lnTo>
                      <a:lnTo>
                        <a:pt x="120" y="557"/>
                      </a:lnTo>
                      <a:lnTo>
                        <a:pt x="119" y="557"/>
                      </a:lnTo>
                      <a:lnTo>
                        <a:pt x="119" y="558"/>
                      </a:lnTo>
                      <a:lnTo>
                        <a:pt x="119" y="559"/>
                      </a:lnTo>
                      <a:lnTo>
                        <a:pt x="119" y="560"/>
                      </a:lnTo>
                      <a:lnTo>
                        <a:pt x="118" y="560"/>
                      </a:lnTo>
                      <a:lnTo>
                        <a:pt x="118" y="561"/>
                      </a:lnTo>
                      <a:lnTo>
                        <a:pt x="117" y="562"/>
                      </a:lnTo>
                      <a:lnTo>
                        <a:pt x="117" y="563"/>
                      </a:lnTo>
                      <a:lnTo>
                        <a:pt x="117" y="564"/>
                      </a:lnTo>
                      <a:lnTo>
                        <a:pt x="116" y="564"/>
                      </a:lnTo>
                      <a:lnTo>
                        <a:pt x="116" y="565"/>
                      </a:lnTo>
                      <a:lnTo>
                        <a:pt x="116" y="566"/>
                      </a:lnTo>
                      <a:lnTo>
                        <a:pt x="115" y="566"/>
                      </a:lnTo>
                      <a:lnTo>
                        <a:pt x="115" y="567"/>
                      </a:lnTo>
                      <a:lnTo>
                        <a:pt x="115" y="568"/>
                      </a:lnTo>
                      <a:lnTo>
                        <a:pt x="114" y="568"/>
                      </a:lnTo>
                      <a:lnTo>
                        <a:pt x="114" y="569"/>
                      </a:lnTo>
                      <a:lnTo>
                        <a:pt x="113" y="570"/>
                      </a:lnTo>
                      <a:lnTo>
                        <a:pt x="113" y="571"/>
                      </a:lnTo>
                      <a:lnTo>
                        <a:pt x="112" y="572"/>
                      </a:lnTo>
                      <a:lnTo>
                        <a:pt x="112" y="573"/>
                      </a:lnTo>
                      <a:lnTo>
                        <a:pt x="111" y="573"/>
                      </a:lnTo>
                      <a:lnTo>
                        <a:pt x="111" y="575"/>
                      </a:lnTo>
                      <a:lnTo>
                        <a:pt x="111" y="576"/>
                      </a:lnTo>
                      <a:lnTo>
                        <a:pt x="110" y="576"/>
                      </a:lnTo>
                      <a:lnTo>
                        <a:pt x="110" y="577"/>
                      </a:lnTo>
                      <a:lnTo>
                        <a:pt x="110" y="578"/>
                      </a:lnTo>
                      <a:lnTo>
                        <a:pt x="108" y="578"/>
                      </a:lnTo>
                      <a:lnTo>
                        <a:pt x="108" y="579"/>
                      </a:lnTo>
                      <a:lnTo>
                        <a:pt x="108" y="580"/>
                      </a:lnTo>
                      <a:lnTo>
                        <a:pt x="107" y="580"/>
                      </a:lnTo>
                      <a:lnTo>
                        <a:pt x="107" y="581"/>
                      </a:lnTo>
                      <a:lnTo>
                        <a:pt x="106" y="582"/>
                      </a:lnTo>
                      <a:lnTo>
                        <a:pt x="106" y="583"/>
                      </a:lnTo>
                      <a:lnTo>
                        <a:pt x="105" y="584"/>
                      </a:lnTo>
                      <a:lnTo>
                        <a:pt x="105" y="585"/>
                      </a:lnTo>
                      <a:lnTo>
                        <a:pt x="104" y="586"/>
                      </a:lnTo>
                      <a:lnTo>
                        <a:pt x="104" y="587"/>
                      </a:lnTo>
                      <a:lnTo>
                        <a:pt x="103" y="587"/>
                      </a:lnTo>
                      <a:lnTo>
                        <a:pt x="103" y="588"/>
                      </a:lnTo>
                      <a:lnTo>
                        <a:pt x="102" y="589"/>
                      </a:lnTo>
                      <a:lnTo>
                        <a:pt x="102" y="590"/>
                      </a:lnTo>
                      <a:lnTo>
                        <a:pt x="101" y="591"/>
                      </a:lnTo>
                      <a:lnTo>
                        <a:pt x="101" y="592"/>
                      </a:lnTo>
                      <a:lnTo>
                        <a:pt x="100" y="592"/>
                      </a:lnTo>
                      <a:lnTo>
                        <a:pt x="100" y="594"/>
                      </a:lnTo>
                      <a:lnTo>
                        <a:pt x="99" y="595"/>
                      </a:lnTo>
                      <a:lnTo>
                        <a:pt x="99" y="596"/>
                      </a:lnTo>
                      <a:lnTo>
                        <a:pt x="99" y="597"/>
                      </a:lnTo>
                      <a:lnTo>
                        <a:pt x="98" y="597"/>
                      </a:lnTo>
                      <a:lnTo>
                        <a:pt x="98" y="598"/>
                      </a:lnTo>
                      <a:lnTo>
                        <a:pt x="98" y="599"/>
                      </a:lnTo>
                      <a:lnTo>
                        <a:pt x="97" y="599"/>
                      </a:lnTo>
                      <a:lnTo>
                        <a:pt x="97" y="600"/>
                      </a:lnTo>
                      <a:lnTo>
                        <a:pt x="96" y="600"/>
                      </a:lnTo>
                      <a:lnTo>
                        <a:pt x="96" y="601"/>
                      </a:lnTo>
                      <a:lnTo>
                        <a:pt x="96" y="602"/>
                      </a:lnTo>
                      <a:lnTo>
                        <a:pt x="95" y="603"/>
                      </a:lnTo>
                      <a:lnTo>
                        <a:pt x="95" y="604"/>
                      </a:lnTo>
                      <a:lnTo>
                        <a:pt x="94" y="604"/>
                      </a:lnTo>
                      <a:lnTo>
                        <a:pt x="94" y="605"/>
                      </a:lnTo>
                      <a:lnTo>
                        <a:pt x="93" y="606"/>
                      </a:lnTo>
                      <a:lnTo>
                        <a:pt x="93" y="607"/>
                      </a:lnTo>
                      <a:lnTo>
                        <a:pt x="92" y="607"/>
                      </a:lnTo>
                      <a:lnTo>
                        <a:pt x="92" y="608"/>
                      </a:lnTo>
                      <a:lnTo>
                        <a:pt x="91" y="609"/>
                      </a:lnTo>
                      <a:lnTo>
                        <a:pt x="91" y="610"/>
                      </a:lnTo>
                      <a:lnTo>
                        <a:pt x="89" y="610"/>
                      </a:lnTo>
                      <a:lnTo>
                        <a:pt x="89" y="611"/>
                      </a:lnTo>
                      <a:lnTo>
                        <a:pt x="89" y="613"/>
                      </a:lnTo>
                      <a:lnTo>
                        <a:pt x="88" y="613"/>
                      </a:lnTo>
                      <a:lnTo>
                        <a:pt x="88" y="614"/>
                      </a:lnTo>
                      <a:lnTo>
                        <a:pt x="87" y="614"/>
                      </a:lnTo>
                      <a:lnTo>
                        <a:pt x="87" y="615"/>
                      </a:lnTo>
                      <a:lnTo>
                        <a:pt x="87" y="616"/>
                      </a:lnTo>
                      <a:lnTo>
                        <a:pt x="86" y="616"/>
                      </a:lnTo>
                      <a:lnTo>
                        <a:pt x="86" y="617"/>
                      </a:lnTo>
                      <a:lnTo>
                        <a:pt x="85" y="618"/>
                      </a:lnTo>
                      <a:lnTo>
                        <a:pt x="85" y="619"/>
                      </a:lnTo>
                      <a:lnTo>
                        <a:pt x="84" y="619"/>
                      </a:lnTo>
                      <a:lnTo>
                        <a:pt x="84" y="620"/>
                      </a:lnTo>
                      <a:lnTo>
                        <a:pt x="83" y="621"/>
                      </a:lnTo>
                      <a:lnTo>
                        <a:pt x="83" y="622"/>
                      </a:lnTo>
                      <a:lnTo>
                        <a:pt x="82" y="622"/>
                      </a:lnTo>
                      <a:lnTo>
                        <a:pt x="82" y="623"/>
                      </a:lnTo>
                      <a:lnTo>
                        <a:pt x="82" y="624"/>
                      </a:lnTo>
                      <a:lnTo>
                        <a:pt x="81" y="624"/>
                      </a:lnTo>
                      <a:lnTo>
                        <a:pt x="81" y="625"/>
                      </a:lnTo>
                      <a:lnTo>
                        <a:pt x="80" y="626"/>
                      </a:lnTo>
                      <a:lnTo>
                        <a:pt x="80" y="627"/>
                      </a:lnTo>
                      <a:lnTo>
                        <a:pt x="79" y="628"/>
                      </a:lnTo>
                      <a:lnTo>
                        <a:pt x="79" y="629"/>
                      </a:lnTo>
                      <a:lnTo>
                        <a:pt x="78" y="629"/>
                      </a:lnTo>
                      <a:lnTo>
                        <a:pt x="78" y="630"/>
                      </a:lnTo>
                      <a:lnTo>
                        <a:pt x="77" y="631"/>
                      </a:lnTo>
                      <a:lnTo>
                        <a:pt x="77" y="633"/>
                      </a:lnTo>
                      <a:lnTo>
                        <a:pt x="76" y="634"/>
                      </a:lnTo>
                      <a:lnTo>
                        <a:pt x="76" y="635"/>
                      </a:lnTo>
                      <a:lnTo>
                        <a:pt x="75" y="635"/>
                      </a:lnTo>
                      <a:lnTo>
                        <a:pt x="75" y="636"/>
                      </a:lnTo>
                      <a:lnTo>
                        <a:pt x="75" y="637"/>
                      </a:lnTo>
                      <a:lnTo>
                        <a:pt x="74" y="637"/>
                      </a:lnTo>
                      <a:lnTo>
                        <a:pt x="74" y="638"/>
                      </a:lnTo>
                      <a:lnTo>
                        <a:pt x="74" y="639"/>
                      </a:lnTo>
                      <a:lnTo>
                        <a:pt x="73" y="639"/>
                      </a:lnTo>
                      <a:lnTo>
                        <a:pt x="73" y="640"/>
                      </a:lnTo>
                      <a:lnTo>
                        <a:pt x="72" y="641"/>
                      </a:lnTo>
                      <a:lnTo>
                        <a:pt x="72" y="642"/>
                      </a:lnTo>
                      <a:lnTo>
                        <a:pt x="71" y="643"/>
                      </a:lnTo>
                      <a:lnTo>
                        <a:pt x="71" y="644"/>
                      </a:lnTo>
                      <a:lnTo>
                        <a:pt x="69" y="644"/>
                      </a:lnTo>
                      <a:lnTo>
                        <a:pt x="69" y="645"/>
                      </a:lnTo>
                      <a:lnTo>
                        <a:pt x="68" y="646"/>
                      </a:lnTo>
                      <a:lnTo>
                        <a:pt x="68" y="647"/>
                      </a:lnTo>
                      <a:lnTo>
                        <a:pt x="67" y="648"/>
                      </a:lnTo>
                      <a:lnTo>
                        <a:pt x="66" y="649"/>
                      </a:lnTo>
                      <a:lnTo>
                        <a:pt x="66" y="650"/>
                      </a:lnTo>
                      <a:lnTo>
                        <a:pt x="65" y="652"/>
                      </a:lnTo>
                      <a:lnTo>
                        <a:pt x="65" y="653"/>
                      </a:lnTo>
                      <a:lnTo>
                        <a:pt x="64" y="654"/>
                      </a:lnTo>
                      <a:lnTo>
                        <a:pt x="64" y="655"/>
                      </a:lnTo>
                      <a:lnTo>
                        <a:pt x="63" y="656"/>
                      </a:lnTo>
                      <a:lnTo>
                        <a:pt x="63" y="657"/>
                      </a:lnTo>
                      <a:lnTo>
                        <a:pt x="62" y="658"/>
                      </a:lnTo>
                      <a:lnTo>
                        <a:pt x="62" y="659"/>
                      </a:lnTo>
                      <a:lnTo>
                        <a:pt x="61" y="659"/>
                      </a:lnTo>
                      <a:lnTo>
                        <a:pt x="61" y="660"/>
                      </a:lnTo>
                      <a:lnTo>
                        <a:pt x="61" y="661"/>
                      </a:lnTo>
                      <a:lnTo>
                        <a:pt x="60" y="661"/>
                      </a:lnTo>
                      <a:lnTo>
                        <a:pt x="60" y="662"/>
                      </a:lnTo>
                      <a:lnTo>
                        <a:pt x="60" y="663"/>
                      </a:lnTo>
                      <a:lnTo>
                        <a:pt x="59" y="663"/>
                      </a:lnTo>
                      <a:lnTo>
                        <a:pt x="59" y="664"/>
                      </a:lnTo>
                      <a:lnTo>
                        <a:pt x="59" y="665"/>
                      </a:lnTo>
                      <a:lnTo>
                        <a:pt x="59" y="666"/>
                      </a:lnTo>
                      <a:lnTo>
                        <a:pt x="58" y="666"/>
                      </a:lnTo>
                      <a:lnTo>
                        <a:pt x="58" y="667"/>
                      </a:lnTo>
                      <a:lnTo>
                        <a:pt x="57" y="668"/>
                      </a:lnTo>
                      <a:lnTo>
                        <a:pt x="57" y="669"/>
                      </a:lnTo>
                      <a:lnTo>
                        <a:pt x="56" y="670"/>
                      </a:lnTo>
                      <a:lnTo>
                        <a:pt x="56" y="672"/>
                      </a:lnTo>
                      <a:lnTo>
                        <a:pt x="55" y="673"/>
                      </a:lnTo>
                      <a:lnTo>
                        <a:pt x="55" y="674"/>
                      </a:lnTo>
                      <a:lnTo>
                        <a:pt x="55" y="675"/>
                      </a:lnTo>
                      <a:lnTo>
                        <a:pt x="54" y="675"/>
                      </a:lnTo>
                      <a:lnTo>
                        <a:pt x="54" y="676"/>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84" name="Freeform 38">
                  <a:extLst>
                    <a:ext uri="{FF2B5EF4-FFF2-40B4-BE49-F238E27FC236}">
                      <a16:creationId xmlns:a16="http://schemas.microsoft.com/office/drawing/2014/main" id="{C268488A-ABC7-43FD-9E29-86F2A7D763AD}"/>
                    </a:ext>
                  </a:extLst>
                </p:cNvPr>
                <p:cNvSpPr>
                  <a:spLocks/>
                </p:cNvSpPr>
                <p:nvPr/>
              </p:nvSpPr>
              <p:spPr bwMode="auto">
                <a:xfrm>
                  <a:off x="4928" y="2423"/>
                  <a:ext cx="334" cy="859"/>
                </a:xfrm>
                <a:custGeom>
                  <a:avLst/>
                  <a:gdLst>
                    <a:gd name="T0" fmla="*/ 329 w 334"/>
                    <a:gd name="T1" fmla="*/ 710 h 859"/>
                    <a:gd name="T2" fmla="*/ 325 w 334"/>
                    <a:gd name="T3" fmla="*/ 716 h 859"/>
                    <a:gd name="T4" fmla="*/ 321 w 334"/>
                    <a:gd name="T5" fmla="*/ 725 h 859"/>
                    <a:gd name="T6" fmla="*/ 317 w 334"/>
                    <a:gd name="T7" fmla="*/ 733 h 859"/>
                    <a:gd name="T8" fmla="*/ 313 w 334"/>
                    <a:gd name="T9" fmla="*/ 742 h 859"/>
                    <a:gd name="T10" fmla="*/ 307 w 334"/>
                    <a:gd name="T11" fmla="*/ 751 h 859"/>
                    <a:gd name="T12" fmla="*/ 302 w 334"/>
                    <a:gd name="T13" fmla="*/ 759 h 859"/>
                    <a:gd name="T14" fmla="*/ 297 w 334"/>
                    <a:gd name="T15" fmla="*/ 766 h 859"/>
                    <a:gd name="T16" fmla="*/ 291 w 334"/>
                    <a:gd name="T17" fmla="*/ 772 h 859"/>
                    <a:gd name="T18" fmla="*/ 287 w 334"/>
                    <a:gd name="T19" fmla="*/ 779 h 859"/>
                    <a:gd name="T20" fmla="*/ 283 w 334"/>
                    <a:gd name="T21" fmla="*/ 786 h 859"/>
                    <a:gd name="T22" fmla="*/ 278 w 334"/>
                    <a:gd name="T23" fmla="*/ 793 h 859"/>
                    <a:gd name="T24" fmla="*/ 272 w 334"/>
                    <a:gd name="T25" fmla="*/ 801 h 859"/>
                    <a:gd name="T26" fmla="*/ 268 w 334"/>
                    <a:gd name="T27" fmla="*/ 808 h 859"/>
                    <a:gd name="T28" fmla="*/ 238 w 334"/>
                    <a:gd name="T29" fmla="*/ 858 h 859"/>
                    <a:gd name="T30" fmla="*/ 233 w 334"/>
                    <a:gd name="T31" fmla="*/ 850 h 859"/>
                    <a:gd name="T32" fmla="*/ 231 w 334"/>
                    <a:gd name="T33" fmla="*/ 841 h 859"/>
                    <a:gd name="T34" fmla="*/ 228 w 334"/>
                    <a:gd name="T35" fmla="*/ 832 h 859"/>
                    <a:gd name="T36" fmla="*/ 220 w 334"/>
                    <a:gd name="T37" fmla="*/ 824 h 859"/>
                    <a:gd name="T38" fmla="*/ 206 w 334"/>
                    <a:gd name="T39" fmla="*/ 823 h 859"/>
                    <a:gd name="T40" fmla="*/ 195 w 334"/>
                    <a:gd name="T41" fmla="*/ 824 h 859"/>
                    <a:gd name="T42" fmla="*/ 187 w 334"/>
                    <a:gd name="T43" fmla="*/ 827 h 859"/>
                    <a:gd name="T44" fmla="*/ 171 w 334"/>
                    <a:gd name="T45" fmla="*/ 831 h 859"/>
                    <a:gd name="T46" fmla="*/ 148 w 334"/>
                    <a:gd name="T47" fmla="*/ 790 h 859"/>
                    <a:gd name="T48" fmla="*/ 142 w 334"/>
                    <a:gd name="T49" fmla="*/ 779 h 859"/>
                    <a:gd name="T50" fmla="*/ 133 w 334"/>
                    <a:gd name="T51" fmla="*/ 771 h 859"/>
                    <a:gd name="T52" fmla="*/ 132 w 334"/>
                    <a:gd name="T53" fmla="*/ 763 h 859"/>
                    <a:gd name="T54" fmla="*/ 133 w 334"/>
                    <a:gd name="T55" fmla="*/ 757 h 859"/>
                    <a:gd name="T56" fmla="*/ 130 w 334"/>
                    <a:gd name="T57" fmla="*/ 749 h 859"/>
                    <a:gd name="T58" fmla="*/ 133 w 334"/>
                    <a:gd name="T59" fmla="*/ 745 h 859"/>
                    <a:gd name="T60" fmla="*/ 142 w 334"/>
                    <a:gd name="T61" fmla="*/ 746 h 859"/>
                    <a:gd name="T62" fmla="*/ 147 w 334"/>
                    <a:gd name="T63" fmla="*/ 740 h 859"/>
                    <a:gd name="T64" fmla="*/ 149 w 334"/>
                    <a:gd name="T65" fmla="*/ 731 h 859"/>
                    <a:gd name="T66" fmla="*/ 151 w 334"/>
                    <a:gd name="T67" fmla="*/ 723 h 859"/>
                    <a:gd name="T68" fmla="*/ 154 w 334"/>
                    <a:gd name="T69" fmla="*/ 714 h 859"/>
                    <a:gd name="T70" fmla="*/ 156 w 334"/>
                    <a:gd name="T71" fmla="*/ 692 h 859"/>
                    <a:gd name="T72" fmla="*/ 156 w 334"/>
                    <a:gd name="T73" fmla="*/ 638 h 859"/>
                    <a:gd name="T74" fmla="*/ 156 w 334"/>
                    <a:gd name="T75" fmla="*/ 522 h 859"/>
                    <a:gd name="T76" fmla="*/ 149 w 334"/>
                    <a:gd name="T77" fmla="*/ 475 h 859"/>
                    <a:gd name="T78" fmla="*/ 113 w 334"/>
                    <a:gd name="T79" fmla="*/ 393 h 859"/>
                    <a:gd name="T80" fmla="*/ 96 w 334"/>
                    <a:gd name="T81" fmla="*/ 353 h 859"/>
                    <a:gd name="T82" fmla="*/ 72 w 334"/>
                    <a:gd name="T83" fmla="*/ 292 h 859"/>
                    <a:gd name="T84" fmla="*/ 52 w 334"/>
                    <a:gd name="T85" fmla="*/ 240 h 859"/>
                    <a:gd name="T86" fmla="*/ 39 w 334"/>
                    <a:gd name="T87" fmla="*/ 209 h 859"/>
                    <a:gd name="T88" fmla="*/ 30 w 334"/>
                    <a:gd name="T89" fmla="*/ 185 h 859"/>
                    <a:gd name="T90" fmla="*/ 21 w 334"/>
                    <a:gd name="T91" fmla="*/ 163 h 859"/>
                    <a:gd name="T92" fmla="*/ 13 w 334"/>
                    <a:gd name="T93" fmla="*/ 143 h 859"/>
                    <a:gd name="T94" fmla="*/ 5 w 334"/>
                    <a:gd name="T95" fmla="*/ 123 h 859"/>
                    <a:gd name="T96" fmla="*/ 8 w 334"/>
                    <a:gd name="T97" fmla="*/ 111 h 859"/>
                    <a:gd name="T98" fmla="*/ 30 w 334"/>
                    <a:gd name="T99" fmla="*/ 98 h 859"/>
                    <a:gd name="T100" fmla="*/ 61 w 334"/>
                    <a:gd name="T101" fmla="*/ 71 h 859"/>
                    <a:gd name="T102" fmla="*/ 84 w 334"/>
                    <a:gd name="T103" fmla="*/ 51 h 859"/>
                    <a:gd name="T104" fmla="*/ 137 w 334"/>
                    <a:gd name="T105" fmla="*/ 2 h 859"/>
                    <a:gd name="T106" fmla="*/ 236 w 334"/>
                    <a:gd name="T107" fmla="*/ 4 h 859"/>
                    <a:gd name="T108" fmla="*/ 277 w 334"/>
                    <a:gd name="T109" fmla="*/ 5 h 859"/>
                    <a:gd name="T110" fmla="*/ 281 w 334"/>
                    <a:gd name="T111" fmla="*/ 13 h 859"/>
                    <a:gd name="T112" fmla="*/ 279 w 334"/>
                    <a:gd name="T113" fmla="*/ 22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4" h="859">
                      <a:moveTo>
                        <a:pt x="334" y="703"/>
                      </a:moveTo>
                      <a:lnTo>
                        <a:pt x="333" y="703"/>
                      </a:lnTo>
                      <a:lnTo>
                        <a:pt x="333" y="704"/>
                      </a:lnTo>
                      <a:lnTo>
                        <a:pt x="333" y="705"/>
                      </a:lnTo>
                      <a:lnTo>
                        <a:pt x="332" y="706"/>
                      </a:lnTo>
                      <a:lnTo>
                        <a:pt x="332" y="707"/>
                      </a:lnTo>
                      <a:lnTo>
                        <a:pt x="330" y="707"/>
                      </a:lnTo>
                      <a:lnTo>
                        <a:pt x="330" y="708"/>
                      </a:lnTo>
                      <a:lnTo>
                        <a:pt x="329" y="709"/>
                      </a:lnTo>
                      <a:lnTo>
                        <a:pt x="329" y="710"/>
                      </a:lnTo>
                      <a:lnTo>
                        <a:pt x="328" y="710"/>
                      </a:lnTo>
                      <a:lnTo>
                        <a:pt x="328" y="711"/>
                      </a:lnTo>
                      <a:lnTo>
                        <a:pt x="328" y="712"/>
                      </a:lnTo>
                      <a:lnTo>
                        <a:pt x="327" y="712"/>
                      </a:lnTo>
                      <a:lnTo>
                        <a:pt x="327" y="713"/>
                      </a:lnTo>
                      <a:lnTo>
                        <a:pt x="326" y="713"/>
                      </a:lnTo>
                      <a:lnTo>
                        <a:pt x="326" y="714"/>
                      </a:lnTo>
                      <a:lnTo>
                        <a:pt x="326" y="715"/>
                      </a:lnTo>
                      <a:lnTo>
                        <a:pt x="325" y="715"/>
                      </a:lnTo>
                      <a:lnTo>
                        <a:pt x="325" y="716"/>
                      </a:lnTo>
                      <a:lnTo>
                        <a:pt x="325" y="718"/>
                      </a:lnTo>
                      <a:lnTo>
                        <a:pt x="324" y="718"/>
                      </a:lnTo>
                      <a:lnTo>
                        <a:pt x="324" y="719"/>
                      </a:lnTo>
                      <a:lnTo>
                        <a:pt x="323" y="720"/>
                      </a:lnTo>
                      <a:lnTo>
                        <a:pt x="323" y="721"/>
                      </a:lnTo>
                      <a:lnTo>
                        <a:pt x="322" y="722"/>
                      </a:lnTo>
                      <a:lnTo>
                        <a:pt x="322" y="723"/>
                      </a:lnTo>
                      <a:lnTo>
                        <a:pt x="321" y="723"/>
                      </a:lnTo>
                      <a:lnTo>
                        <a:pt x="321" y="724"/>
                      </a:lnTo>
                      <a:lnTo>
                        <a:pt x="321" y="725"/>
                      </a:lnTo>
                      <a:lnTo>
                        <a:pt x="320" y="726"/>
                      </a:lnTo>
                      <a:lnTo>
                        <a:pt x="320" y="727"/>
                      </a:lnTo>
                      <a:lnTo>
                        <a:pt x="319" y="728"/>
                      </a:lnTo>
                      <a:lnTo>
                        <a:pt x="319" y="729"/>
                      </a:lnTo>
                      <a:lnTo>
                        <a:pt x="318" y="729"/>
                      </a:lnTo>
                      <a:lnTo>
                        <a:pt x="318" y="730"/>
                      </a:lnTo>
                      <a:lnTo>
                        <a:pt x="318" y="731"/>
                      </a:lnTo>
                      <a:lnTo>
                        <a:pt x="317" y="731"/>
                      </a:lnTo>
                      <a:lnTo>
                        <a:pt x="317" y="732"/>
                      </a:lnTo>
                      <a:lnTo>
                        <a:pt x="317" y="733"/>
                      </a:lnTo>
                      <a:lnTo>
                        <a:pt x="316" y="733"/>
                      </a:lnTo>
                      <a:lnTo>
                        <a:pt x="316" y="734"/>
                      </a:lnTo>
                      <a:lnTo>
                        <a:pt x="315" y="735"/>
                      </a:lnTo>
                      <a:lnTo>
                        <a:pt x="315" y="736"/>
                      </a:lnTo>
                      <a:lnTo>
                        <a:pt x="315" y="738"/>
                      </a:lnTo>
                      <a:lnTo>
                        <a:pt x="314" y="738"/>
                      </a:lnTo>
                      <a:lnTo>
                        <a:pt x="314" y="739"/>
                      </a:lnTo>
                      <a:lnTo>
                        <a:pt x="313" y="740"/>
                      </a:lnTo>
                      <a:lnTo>
                        <a:pt x="313" y="741"/>
                      </a:lnTo>
                      <a:lnTo>
                        <a:pt x="313" y="742"/>
                      </a:lnTo>
                      <a:lnTo>
                        <a:pt x="311" y="742"/>
                      </a:lnTo>
                      <a:lnTo>
                        <a:pt x="311" y="743"/>
                      </a:lnTo>
                      <a:lnTo>
                        <a:pt x="310" y="744"/>
                      </a:lnTo>
                      <a:lnTo>
                        <a:pt x="310" y="745"/>
                      </a:lnTo>
                      <a:lnTo>
                        <a:pt x="309" y="746"/>
                      </a:lnTo>
                      <a:lnTo>
                        <a:pt x="309" y="747"/>
                      </a:lnTo>
                      <a:lnTo>
                        <a:pt x="308" y="748"/>
                      </a:lnTo>
                      <a:lnTo>
                        <a:pt x="308" y="749"/>
                      </a:lnTo>
                      <a:lnTo>
                        <a:pt x="307" y="750"/>
                      </a:lnTo>
                      <a:lnTo>
                        <a:pt x="307" y="751"/>
                      </a:lnTo>
                      <a:lnTo>
                        <a:pt x="306" y="751"/>
                      </a:lnTo>
                      <a:lnTo>
                        <a:pt x="306" y="752"/>
                      </a:lnTo>
                      <a:lnTo>
                        <a:pt x="306" y="753"/>
                      </a:lnTo>
                      <a:lnTo>
                        <a:pt x="305" y="753"/>
                      </a:lnTo>
                      <a:lnTo>
                        <a:pt x="305" y="754"/>
                      </a:lnTo>
                      <a:lnTo>
                        <a:pt x="304" y="755"/>
                      </a:lnTo>
                      <a:lnTo>
                        <a:pt x="304" y="757"/>
                      </a:lnTo>
                      <a:lnTo>
                        <a:pt x="303" y="758"/>
                      </a:lnTo>
                      <a:lnTo>
                        <a:pt x="303" y="759"/>
                      </a:lnTo>
                      <a:lnTo>
                        <a:pt x="302" y="759"/>
                      </a:lnTo>
                      <a:lnTo>
                        <a:pt x="302" y="760"/>
                      </a:lnTo>
                      <a:lnTo>
                        <a:pt x="301" y="761"/>
                      </a:lnTo>
                      <a:lnTo>
                        <a:pt x="301" y="762"/>
                      </a:lnTo>
                      <a:lnTo>
                        <a:pt x="300" y="762"/>
                      </a:lnTo>
                      <a:lnTo>
                        <a:pt x="300" y="763"/>
                      </a:lnTo>
                      <a:lnTo>
                        <a:pt x="299" y="764"/>
                      </a:lnTo>
                      <a:lnTo>
                        <a:pt x="299" y="765"/>
                      </a:lnTo>
                      <a:lnTo>
                        <a:pt x="298" y="765"/>
                      </a:lnTo>
                      <a:lnTo>
                        <a:pt x="298" y="766"/>
                      </a:lnTo>
                      <a:lnTo>
                        <a:pt x="297" y="766"/>
                      </a:lnTo>
                      <a:lnTo>
                        <a:pt x="297" y="767"/>
                      </a:lnTo>
                      <a:lnTo>
                        <a:pt x="297" y="766"/>
                      </a:lnTo>
                      <a:lnTo>
                        <a:pt x="296" y="767"/>
                      </a:lnTo>
                      <a:lnTo>
                        <a:pt x="295" y="768"/>
                      </a:lnTo>
                      <a:lnTo>
                        <a:pt x="295" y="769"/>
                      </a:lnTo>
                      <a:lnTo>
                        <a:pt x="294" y="769"/>
                      </a:lnTo>
                      <a:lnTo>
                        <a:pt x="294" y="770"/>
                      </a:lnTo>
                      <a:lnTo>
                        <a:pt x="293" y="770"/>
                      </a:lnTo>
                      <a:lnTo>
                        <a:pt x="293" y="771"/>
                      </a:lnTo>
                      <a:lnTo>
                        <a:pt x="291" y="772"/>
                      </a:lnTo>
                      <a:lnTo>
                        <a:pt x="291" y="773"/>
                      </a:lnTo>
                      <a:lnTo>
                        <a:pt x="290" y="773"/>
                      </a:lnTo>
                      <a:lnTo>
                        <a:pt x="290" y="774"/>
                      </a:lnTo>
                      <a:lnTo>
                        <a:pt x="289" y="774"/>
                      </a:lnTo>
                      <a:lnTo>
                        <a:pt x="289" y="775"/>
                      </a:lnTo>
                      <a:lnTo>
                        <a:pt x="288" y="775"/>
                      </a:lnTo>
                      <a:lnTo>
                        <a:pt x="288" y="777"/>
                      </a:lnTo>
                      <a:lnTo>
                        <a:pt x="288" y="778"/>
                      </a:lnTo>
                      <a:lnTo>
                        <a:pt x="287" y="778"/>
                      </a:lnTo>
                      <a:lnTo>
                        <a:pt x="287" y="779"/>
                      </a:lnTo>
                      <a:lnTo>
                        <a:pt x="287" y="780"/>
                      </a:lnTo>
                      <a:lnTo>
                        <a:pt x="286" y="780"/>
                      </a:lnTo>
                      <a:lnTo>
                        <a:pt x="286" y="781"/>
                      </a:lnTo>
                      <a:lnTo>
                        <a:pt x="286" y="782"/>
                      </a:lnTo>
                      <a:lnTo>
                        <a:pt x="285" y="782"/>
                      </a:lnTo>
                      <a:lnTo>
                        <a:pt x="285" y="783"/>
                      </a:lnTo>
                      <a:lnTo>
                        <a:pt x="284" y="784"/>
                      </a:lnTo>
                      <a:lnTo>
                        <a:pt x="284" y="785"/>
                      </a:lnTo>
                      <a:lnTo>
                        <a:pt x="283" y="785"/>
                      </a:lnTo>
                      <a:lnTo>
                        <a:pt x="283" y="786"/>
                      </a:lnTo>
                      <a:lnTo>
                        <a:pt x="283" y="787"/>
                      </a:lnTo>
                      <a:lnTo>
                        <a:pt x="282" y="787"/>
                      </a:lnTo>
                      <a:lnTo>
                        <a:pt x="282" y="788"/>
                      </a:lnTo>
                      <a:lnTo>
                        <a:pt x="282" y="789"/>
                      </a:lnTo>
                      <a:lnTo>
                        <a:pt x="281" y="790"/>
                      </a:lnTo>
                      <a:lnTo>
                        <a:pt x="281" y="791"/>
                      </a:lnTo>
                      <a:lnTo>
                        <a:pt x="280" y="791"/>
                      </a:lnTo>
                      <a:lnTo>
                        <a:pt x="280" y="792"/>
                      </a:lnTo>
                      <a:lnTo>
                        <a:pt x="279" y="793"/>
                      </a:lnTo>
                      <a:lnTo>
                        <a:pt x="278" y="793"/>
                      </a:lnTo>
                      <a:lnTo>
                        <a:pt x="277" y="793"/>
                      </a:lnTo>
                      <a:lnTo>
                        <a:pt x="276" y="794"/>
                      </a:lnTo>
                      <a:lnTo>
                        <a:pt x="276" y="796"/>
                      </a:lnTo>
                      <a:lnTo>
                        <a:pt x="275" y="796"/>
                      </a:lnTo>
                      <a:lnTo>
                        <a:pt x="275" y="797"/>
                      </a:lnTo>
                      <a:lnTo>
                        <a:pt x="274" y="797"/>
                      </a:lnTo>
                      <a:lnTo>
                        <a:pt x="274" y="798"/>
                      </a:lnTo>
                      <a:lnTo>
                        <a:pt x="274" y="799"/>
                      </a:lnTo>
                      <a:lnTo>
                        <a:pt x="272" y="800"/>
                      </a:lnTo>
                      <a:lnTo>
                        <a:pt x="272" y="801"/>
                      </a:lnTo>
                      <a:lnTo>
                        <a:pt x="271" y="801"/>
                      </a:lnTo>
                      <a:lnTo>
                        <a:pt x="271" y="802"/>
                      </a:lnTo>
                      <a:lnTo>
                        <a:pt x="271" y="803"/>
                      </a:lnTo>
                      <a:lnTo>
                        <a:pt x="270" y="803"/>
                      </a:lnTo>
                      <a:lnTo>
                        <a:pt x="270" y="804"/>
                      </a:lnTo>
                      <a:lnTo>
                        <a:pt x="270" y="805"/>
                      </a:lnTo>
                      <a:lnTo>
                        <a:pt x="269" y="805"/>
                      </a:lnTo>
                      <a:lnTo>
                        <a:pt x="269" y="806"/>
                      </a:lnTo>
                      <a:lnTo>
                        <a:pt x="269" y="807"/>
                      </a:lnTo>
                      <a:lnTo>
                        <a:pt x="268" y="808"/>
                      </a:lnTo>
                      <a:lnTo>
                        <a:pt x="268" y="809"/>
                      </a:lnTo>
                      <a:lnTo>
                        <a:pt x="266" y="813"/>
                      </a:lnTo>
                      <a:lnTo>
                        <a:pt x="264" y="816"/>
                      </a:lnTo>
                      <a:lnTo>
                        <a:pt x="262" y="819"/>
                      </a:lnTo>
                      <a:lnTo>
                        <a:pt x="258" y="826"/>
                      </a:lnTo>
                      <a:lnTo>
                        <a:pt x="255" y="831"/>
                      </a:lnTo>
                      <a:lnTo>
                        <a:pt x="251" y="836"/>
                      </a:lnTo>
                      <a:lnTo>
                        <a:pt x="247" y="842"/>
                      </a:lnTo>
                      <a:lnTo>
                        <a:pt x="243" y="850"/>
                      </a:lnTo>
                      <a:lnTo>
                        <a:pt x="238" y="858"/>
                      </a:lnTo>
                      <a:lnTo>
                        <a:pt x="237" y="859"/>
                      </a:lnTo>
                      <a:lnTo>
                        <a:pt x="237" y="858"/>
                      </a:lnTo>
                      <a:lnTo>
                        <a:pt x="236" y="857"/>
                      </a:lnTo>
                      <a:lnTo>
                        <a:pt x="236" y="856"/>
                      </a:lnTo>
                      <a:lnTo>
                        <a:pt x="236" y="855"/>
                      </a:lnTo>
                      <a:lnTo>
                        <a:pt x="235" y="854"/>
                      </a:lnTo>
                      <a:lnTo>
                        <a:pt x="235" y="852"/>
                      </a:lnTo>
                      <a:lnTo>
                        <a:pt x="235" y="851"/>
                      </a:lnTo>
                      <a:lnTo>
                        <a:pt x="235" y="850"/>
                      </a:lnTo>
                      <a:lnTo>
                        <a:pt x="233" y="850"/>
                      </a:lnTo>
                      <a:lnTo>
                        <a:pt x="233" y="849"/>
                      </a:lnTo>
                      <a:lnTo>
                        <a:pt x="233" y="848"/>
                      </a:lnTo>
                      <a:lnTo>
                        <a:pt x="233" y="847"/>
                      </a:lnTo>
                      <a:lnTo>
                        <a:pt x="233" y="846"/>
                      </a:lnTo>
                      <a:lnTo>
                        <a:pt x="232" y="845"/>
                      </a:lnTo>
                      <a:lnTo>
                        <a:pt x="232" y="844"/>
                      </a:lnTo>
                      <a:lnTo>
                        <a:pt x="232" y="843"/>
                      </a:lnTo>
                      <a:lnTo>
                        <a:pt x="232" y="842"/>
                      </a:lnTo>
                      <a:lnTo>
                        <a:pt x="232" y="841"/>
                      </a:lnTo>
                      <a:lnTo>
                        <a:pt x="231" y="841"/>
                      </a:lnTo>
                      <a:lnTo>
                        <a:pt x="231" y="840"/>
                      </a:lnTo>
                      <a:lnTo>
                        <a:pt x="231" y="839"/>
                      </a:lnTo>
                      <a:lnTo>
                        <a:pt x="231" y="838"/>
                      </a:lnTo>
                      <a:lnTo>
                        <a:pt x="230" y="838"/>
                      </a:lnTo>
                      <a:lnTo>
                        <a:pt x="230" y="837"/>
                      </a:lnTo>
                      <a:lnTo>
                        <a:pt x="230" y="836"/>
                      </a:lnTo>
                      <a:lnTo>
                        <a:pt x="229" y="835"/>
                      </a:lnTo>
                      <a:lnTo>
                        <a:pt x="229" y="833"/>
                      </a:lnTo>
                      <a:lnTo>
                        <a:pt x="228" y="833"/>
                      </a:lnTo>
                      <a:lnTo>
                        <a:pt x="228" y="832"/>
                      </a:lnTo>
                      <a:lnTo>
                        <a:pt x="227" y="831"/>
                      </a:lnTo>
                      <a:lnTo>
                        <a:pt x="227" y="830"/>
                      </a:lnTo>
                      <a:lnTo>
                        <a:pt x="226" y="830"/>
                      </a:lnTo>
                      <a:lnTo>
                        <a:pt x="226" y="829"/>
                      </a:lnTo>
                      <a:lnTo>
                        <a:pt x="225" y="828"/>
                      </a:lnTo>
                      <a:lnTo>
                        <a:pt x="224" y="827"/>
                      </a:lnTo>
                      <a:lnTo>
                        <a:pt x="223" y="826"/>
                      </a:lnTo>
                      <a:lnTo>
                        <a:pt x="222" y="825"/>
                      </a:lnTo>
                      <a:lnTo>
                        <a:pt x="221" y="825"/>
                      </a:lnTo>
                      <a:lnTo>
                        <a:pt x="220" y="824"/>
                      </a:lnTo>
                      <a:lnTo>
                        <a:pt x="219" y="824"/>
                      </a:lnTo>
                      <a:lnTo>
                        <a:pt x="218" y="824"/>
                      </a:lnTo>
                      <a:lnTo>
                        <a:pt x="216" y="824"/>
                      </a:lnTo>
                      <a:lnTo>
                        <a:pt x="213" y="823"/>
                      </a:lnTo>
                      <a:lnTo>
                        <a:pt x="211" y="823"/>
                      </a:lnTo>
                      <a:lnTo>
                        <a:pt x="210" y="823"/>
                      </a:lnTo>
                      <a:lnTo>
                        <a:pt x="209" y="823"/>
                      </a:lnTo>
                      <a:lnTo>
                        <a:pt x="208" y="823"/>
                      </a:lnTo>
                      <a:lnTo>
                        <a:pt x="207" y="823"/>
                      </a:lnTo>
                      <a:lnTo>
                        <a:pt x="206" y="823"/>
                      </a:lnTo>
                      <a:lnTo>
                        <a:pt x="205" y="823"/>
                      </a:lnTo>
                      <a:lnTo>
                        <a:pt x="204" y="823"/>
                      </a:lnTo>
                      <a:lnTo>
                        <a:pt x="203" y="823"/>
                      </a:lnTo>
                      <a:lnTo>
                        <a:pt x="202" y="824"/>
                      </a:lnTo>
                      <a:lnTo>
                        <a:pt x="201" y="824"/>
                      </a:lnTo>
                      <a:lnTo>
                        <a:pt x="200" y="824"/>
                      </a:lnTo>
                      <a:lnTo>
                        <a:pt x="199" y="824"/>
                      </a:lnTo>
                      <a:lnTo>
                        <a:pt x="198" y="824"/>
                      </a:lnTo>
                      <a:lnTo>
                        <a:pt x="197" y="824"/>
                      </a:lnTo>
                      <a:lnTo>
                        <a:pt x="195" y="824"/>
                      </a:lnTo>
                      <a:lnTo>
                        <a:pt x="194" y="824"/>
                      </a:lnTo>
                      <a:lnTo>
                        <a:pt x="193" y="824"/>
                      </a:lnTo>
                      <a:lnTo>
                        <a:pt x="192" y="824"/>
                      </a:lnTo>
                      <a:lnTo>
                        <a:pt x="192" y="825"/>
                      </a:lnTo>
                      <a:lnTo>
                        <a:pt x="191" y="825"/>
                      </a:lnTo>
                      <a:lnTo>
                        <a:pt x="190" y="825"/>
                      </a:lnTo>
                      <a:lnTo>
                        <a:pt x="189" y="825"/>
                      </a:lnTo>
                      <a:lnTo>
                        <a:pt x="189" y="826"/>
                      </a:lnTo>
                      <a:lnTo>
                        <a:pt x="188" y="826"/>
                      </a:lnTo>
                      <a:lnTo>
                        <a:pt x="187" y="827"/>
                      </a:lnTo>
                      <a:lnTo>
                        <a:pt x="186" y="827"/>
                      </a:lnTo>
                      <a:lnTo>
                        <a:pt x="186" y="828"/>
                      </a:lnTo>
                      <a:lnTo>
                        <a:pt x="185" y="828"/>
                      </a:lnTo>
                      <a:lnTo>
                        <a:pt x="185" y="829"/>
                      </a:lnTo>
                      <a:lnTo>
                        <a:pt x="182" y="829"/>
                      </a:lnTo>
                      <a:lnTo>
                        <a:pt x="178" y="830"/>
                      </a:lnTo>
                      <a:lnTo>
                        <a:pt x="177" y="831"/>
                      </a:lnTo>
                      <a:lnTo>
                        <a:pt x="175" y="831"/>
                      </a:lnTo>
                      <a:lnTo>
                        <a:pt x="173" y="831"/>
                      </a:lnTo>
                      <a:lnTo>
                        <a:pt x="171" y="831"/>
                      </a:lnTo>
                      <a:lnTo>
                        <a:pt x="168" y="832"/>
                      </a:lnTo>
                      <a:lnTo>
                        <a:pt x="166" y="833"/>
                      </a:lnTo>
                      <a:lnTo>
                        <a:pt x="165" y="831"/>
                      </a:lnTo>
                      <a:lnTo>
                        <a:pt x="164" y="830"/>
                      </a:lnTo>
                      <a:lnTo>
                        <a:pt x="164" y="829"/>
                      </a:lnTo>
                      <a:lnTo>
                        <a:pt x="163" y="826"/>
                      </a:lnTo>
                      <a:lnTo>
                        <a:pt x="159" y="816"/>
                      </a:lnTo>
                      <a:lnTo>
                        <a:pt x="154" y="805"/>
                      </a:lnTo>
                      <a:lnTo>
                        <a:pt x="150" y="797"/>
                      </a:lnTo>
                      <a:lnTo>
                        <a:pt x="148" y="790"/>
                      </a:lnTo>
                      <a:lnTo>
                        <a:pt x="147" y="789"/>
                      </a:lnTo>
                      <a:lnTo>
                        <a:pt x="147" y="788"/>
                      </a:lnTo>
                      <a:lnTo>
                        <a:pt x="147" y="787"/>
                      </a:lnTo>
                      <a:lnTo>
                        <a:pt x="146" y="786"/>
                      </a:lnTo>
                      <a:lnTo>
                        <a:pt x="146" y="785"/>
                      </a:lnTo>
                      <a:lnTo>
                        <a:pt x="145" y="784"/>
                      </a:lnTo>
                      <a:lnTo>
                        <a:pt x="144" y="782"/>
                      </a:lnTo>
                      <a:lnTo>
                        <a:pt x="144" y="781"/>
                      </a:lnTo>
                      <a:lnTo>
                        <a:pt x="143" y="780"/>
                      </a:lnTo>
                      <a:lnTo>
                        <a:pt x="142" y="779"/>
                      </a:lnTo>
                      <a:lnTo>
                        <a:pt x="141" y="778"/>
                      </a:lnTo>
                      <a:lnTo>
                        <a:pt x="140" y="777"/>
                      </a:lnTo>
                      <a:lnTo>
                        <a:pt x="139" y="775"/>
                      </a:lnTo>
                      <a:lnTo>
                        <a:pt x="139" y="774"/>
                      </a:lnTo>
                      <a:lnTo>
                        <a:pt x="137" y="773"/>
                      </a:lnTo>
                      <a:lnTo>
                        <a:pt x="137" y="772"/>
                      </a:lnTo>
                      <a:lnTo>
                        <a:pt x="136" y="772"/>
                      </a:lnTo>
                      <a:lnTo>
                        <a:pt x="135" y="772"/>
                      </a:lnTo>
                      <a:lnTo>
                        <a:pt x="134" y="771"/>
                      </a:lnTo>
                      <a:lnTo>
                        <a:pt x="133" y="771"/>
                      </a:lnTo>
                      <a:lnTo>
                        <a:pt x="132" y="771"/>
                      </a:lnTo>
                      <a:lnTo>
                        <a:pt x="132" y="770"/>
                      </a:lnTo>
                      <a:lnTo>
                        <a:pt x="131" y="770"/>
                      </a:lnTo>
                      <a:lnTo>
                        <a:pt x="131" y="769"/>
                      </a:lnTo>
                      <a:lnTo>
                        <a:pt x="131" y="768"/>
                      </a:lnTo>
                      <a:lnTo>
                        <a:pt x="131" y="767"/>
                      </a:lnTo>
                      <a:lnTo>
                        <a:pt x="131" y="766"/>
                      </a:lnTo>
                      <a:lnTo>
                        <a:pt x="131" y="765"/>
                      </a:lnTo>
                      <a:lnTo>
                        <a:pt x="132" y="764"/>
                      </a:lnTo>
                      <a:lnTo>
                        <a:pt x="132" y="763"/>
                      </a:lnTo>
                      <a:lnTo>
                        <a:pt x="131" y="762"/>
                      </a:lnTo>
                      <a:lnTo>
                        <a:pt x="131" y="761"/>
                      </a:lnTo>
                      <a:lnTo>
                        <a:pt x="130" y="761"/>
                      </a:lnTo>
                      <a:lnTo>
                        <a:pt x="129" y="761"/>
                      </a:lnTo>
                      <a:lnTo>
                        <a:pt x="129" y="760"/>
                      </a:lnTo>
                      <a:lnTo>
                        <a:pt x="130" y="760"/>
                      </a:lnTo>
                      <a:lnTo>
                        <a:pt x="130" y="759"/>
                      </a:lnTo>
                      <a:lnTo>
                        <a:pt x="131" y="759"/>
                      </a:lnTo>
                      <a:lnTo>
                        <a:pt x="132" y="758"/>
                      </a:lnTo>
                      <a:lnTo>
                        <a:pt x="133" y="757"/>
                      </a:lnTo>
                      <a:lnTo>
                        <a:pt x="133" y="755"/>
                      </a:lnTo>
                      <a:lnTo>
                        <a:pt x="133" y="754"/>
                      </a:lnTo>
                      <a:lnTo>
                        <a:pt x="133" y="753"/>
                      </a:lnTo>
                      <a:lnTo>
                        <a:pt x="132" y="753"/>
                      </a:lnTo>
                      <a:lnTo>
                        <a:pt x="131" y="753"/>
                      </a:lnTo>
                      <a:lnTo>
                        <a:pt x="131" y="752"/>
                      </a:lnTo>
                      <a:lnTo>
                        <a:pt x="130" y="752"/>
                      </a:lnTo>
                      <a:lnTo>
                        <a:pt x="130" y="751"/>
                      </a:lnTo>
                      <a:lnTo>
                        <a:pt x="130" y="750"/>
                      </a:lnTo>
                      <a:lnTo>
                        <a:pt x="130" y="749"/>
                      </a:lnTo>
                      <a:lnTo>
                        <a:pt x="129" y="749"/>
                      </a:lnTo>
                      <a:lnTo>
                        <a:pt x="129" y="748"/>
                      </a:lnTo>
                      <a:lnTo>
                        <a:pt x="129" y="747"/>
                      </a:lnTo>
                      <a:lnTo>
                        <a:pt x="129" y="746"/>
                      </a:lnTo>
                      <a:lnTo>
                        <a:pt x="130" y="746"/>
                      </a:lnTo>
                      <a:lnTo>
                        <a:pt x="130" y="745"/>
                      </a:lnTo>
                      <a:lnTo>
                        <a:pt x="131" y="745"/>
                      </a:lnTo>
                      <a:lnTo>
                        <a:pt x="132" y="744"/>
                      </a:lnTo>
                      <a:lnTo>
                        <a:pt x="133" y="744"/>
                      </a:lnTo>
                      <a:lnTo>
                        <a:pt x="133" y="745"/>
                      </a:lnTo>
                      <a:lnTo>
                        <a:pt x="134" y="745"/>
                      </a:lnTo>
                      <a:lnTo>
                        <a:pt x="135" y="745"/>
                      </a:lnTo>
                      <a:lnTo>
                        <a:pt x="135" y="744"/>
                      </a:lnTo>
                      <a:lnTo>
                        <a:pt x="136" y="744"/>
                      </a:lnTo>
                      <a:lnTo>
                        <a:pt x="137" y="744"/>
                      </a:lnTo>
                      <a:lnTo>
                        <a:pt x="139" y="745"/>
                      </a:lnTo>
                      <a:lnTo>
                        <a:pt x="139" y="746"/>
                      </a:lnTo>
                      <a:lnTo>
                        <a:pt x="140" y="746"/>
                      </a:lnTo>
                      <a:lnTo>
                        <a:pt x="141" y="746"/>
                      </a:lnTo>
                      <a:lnTo>
                        <a:pt x="142" y="746"/>
                      </a:lnTo>
                      <a:lnTo>
                        <a:pt x="142" y="745"/>
                      </a:lnTo>
                      <a:lnTo>
                        <a:pt x="143" y="745"/>
                      </a:lnTo>
                      <a:lnTo>
                        <a:pt x="144" y="744"/>
                      </a:lnTo>
                      <a:lnTo>
                        <a:pt x="144" y="743"/>
                      </a:lnTo>
                      <a:lnTo>
                        <a:pt x="145" y="743"/>
                      </a:lnTo>
                      <a:lnTo>
                        <a:pt x="146" y="743"/>
                      </a:lnTo>
                      <a:lnTo>
                        <a:pt x="146" y="742"/>
                      </a:lnTo>
                      <a:lnTo>
                        <a:pt x="146" y="741"/>
                      </a:lnTo>
                      <a:lnTo>
                        <a:pt x="147" y="741"/>
                      </a:lnTo>
                      <a:lnTo>
                        <a:pt x="147" y="740"/>
                      </a:lnTo>
                      <a:lnTo>
                        <a:pt x="148" y="740"/>
                      </a:lnTo>
                      <a:lnTo>
                        <a:pt x="148" y="739"/>
                      </a:lnTo>
                      <a:lnTo>
                        <a:pt x="148" y="738"/>
                      </a:lnTo>
                      <a:lnTo>
                        <a:pt x="149" y="738"/>
                      </a:lnTo>
                      <a:lnTo>
                        <a:pt x="149" y="736"/>
                      </a:lnTo>
                      <a:lnTo>
                        <a:pt x="149" y="735"/>
                      </a:lnTo>
                      <a:lnTo>
                        <a:pt x="149" y="734"/>
                      </a:lnTo>
                      <a:lnTo>
                        <a:pt x="149" y="733"/>
                      </a:lnTo>
                      <a:lnTo>
                        <a:pt x="149" y="732"/>
                      </a:lnTo>
                      <a:lnTo>
                        <a:pt x="149" y="731"/>
                      </a:lnTo>
                      <a:lnTo>
                        <a:pt x="149" y="730"/>
                      </a:lnTo>
                      <a:lnTo>
                        <a:pt x="150" y="730"/>
                      </a:lnTo>
                      <a:lnTo>
                        <a:pt x="150" y="729"/>
                      </a:lnTo>
                      <a:lnTo>
                        <a:pt x="150" y="728"/>
                      </a:lnTo>
                      <a:lnTo>
                        <a:pt x="150" y="727"/>
                      </a:lnTo>
                      <a:lnTo>
                        <a:pt x="150" y="726"/>
                      </a:lnTo>
                      <a:lnTo>
                        <a:pt x="150" y="725"/>
                      </a:lnTo>
                      <a:lnTo>
                        <a:pt x="151" y="725"/>
                      </a:lnTo>
                      <a:lnTo>
                        <a:pt x="151" y="724"/>
                      </a:lnTo>
                      <a:lnTo>
                        <a:pt x="151" y="723"/>
                      </a:lnTo>
                      <a:lnTo>
                        <a:pt x="151" y="722"/>
                      </a:lnTo>
                      <a:lnTo>
                        <a:pt x="152" y="722"/>
                      </a:lnTo>
                      <a:lnTo>
                        <a:pt x="152" y="721"/>
                      </a:lnTo>
                      <a:lnTo>
                        <a:pt x="152" y="720"/>
                      </a:lnTo>
                      <a:lnTo>
                        <a:pt x="153" y="719"/>
                      </a:lnTo>
                      <a:lnTo>
                        <a:pt x="153" y="718"/>
                      </a:lnTo>
                      <a:lnTo>
                        <a:pt x="153" y="716"/>
                      </a:lnTo>
                      <a:lnTo>
                        <a:pt x="154" y="716"/>
                      </a:lnTo>
                      <a:lnTo>
                        <a:pt x="154" y="715"/>
                      </a:lnTo>
                      <a:lnTo>
                        <a:pt x="154" y="714"/>
                      </a:lnTo>
                      <a:lnTo>
                        <a:pt x="155" y="714"/>
                      </a:lnTo>
                      <a:lnTo>
                        <a:pt x="155" y="713"/>
                      </a:lnTo>
                      <a:lnTo>
                        <a:pt x="156" y="713"/>
                      </a:lnTo>
                      <a:lnTo>
                        <a:pt x="156" y="712"/>
                      </a:lnTo>
                      <a:lnTo>
                        <a:pt x="156" y="711"/>
                      </a:lnTo>
                      <a:lnTo>
                        <a:pt x="156" y="709"/>
                      </a:lnTo>
                      <a:lnTo>
                        <a:pt x="156" y="706"/>
                      </a:lnTo>
                      <a:lnTo>
                        <a:pt x="156" y="701"/>
                      </a:lnTo>
                      <a:lnTo>
                        <a:pt x="156" y="695"/>
                      </a:lnTo>
                      <a:lnTo>
                        <a:pt x="156" y="692"/>
                      </a:lnTo>
                      <a:lnTo>
                        <a:pt x="156" y="688"/>
                      </a:lnTo>
                      <a:lnTo>
                        <a:pt x="156" y="685"/>
                      </a:lnTo>
                      <a:lnTo>
                        <a:pt x="156" y="682"/>
                      </a:lnTo>
                      <a:lnTo>
                        <a:pt x="156" y="679"/>
                      </a:lnTo>
                      <a:lnTo>
                        <a:pt x="156" y="676"/>
                      </a:lnTo>
                      <a:lnTo>
                        <a:pt x="156" y="673"/>
                      </a:lnTo>
                      <a:lnTo>
                        <a:pt x="156" y="669"/>
                      </a:lnTo>
                      <a:lnTo>
                        <a:pt x="156" y="660"/>
                      </a:lnTo>
                      <a:lnTo>
                        <a:pt x="156" y="647"/>
                      </a:lnTo>
                      <a:lnTo>
                        <a:pt x="156" y="638"/>
                      </a:lnTo>
                      <a:lnTo>
                        <a:pt x="156" y="632"/>
                      </a:lnTo>
                      <a:lnTo>
                        <a:pt x="156" y="623"/>
                      </a:lnTo>
                      <a:lnTo>
                        <a:pt x="156" y="607"/>
                      </a:lnTo>
                      <a:lnTo>
                        <a:pt x="156" y="595"/>
                      </a:lnTo>
                      <a:lnTo>
                        <a:pt x="156" y="583"/>
                      </a:lnTo>
                      <a:lnTo>
                        <a:pt x="156" y="569"/>
                      </a:lnTo>
                      <a:lnTo>
                        <a:pt x="156" y="558"/>
                      </a:lnTo>
                      <a:lnTo>
                        <a:pt x="156" y="539"/>
                      </a:lnTo>
                      <a:lnTo>
                        <a:pt x="156" y="527"/>
                      </a:lnTo>
                      <a:lnTo>
                        <a:pt x="156" y="522"/>
                      </a:lnTo>
                      <a:lnTo>
                        <a:pt x="156" y="520"/>
                      </a:lnTo>
                      <a:lnTo>
                        <a:pt x="156" y="514"/>
                      </a:lnTo>
                      <a:lnTo>
                        <a:pt x="156" y="505"/>
                      </a:lnTo>
                      <a:lnTo>
                        <a:pt x="156" y="497"/>
                      </a:lnTo>
                      <a:lnTo>
                        <a:pt x="156" y="494"/>
                      </a:lnTo>
                      <a:lnTo>
                        <a:pt x="156" y="493"/>
                      </a:lnTo>
                      <a:lnTo>
                        <a:pt x="156" y="492"/>
                      </a:lnTo>
                      <a:lnTo>
                        <a:pt x="153" y="486"/>
                      </a:lnTo>
                      <a:lnTo>
                        <a:pt x="152" y="482"/>
                      </a:lnTo>
                      <a:lnTo>
                        <a:pt x="149" y="475"/>
                      </a:lnTo>
                      <a:lnTo>
                        <a:pt x="145" y="467"/>
                      </a:lnTo>
                      <a:lnTo>
                        <a:pt x="141" y="457"/>
                      </a:lnTo>
                      <a:lnTo>
                        <a:pt x="136" y="447"/>
                      </a:lnTo>
                      <a:lnTo>
                        <a:pt x="131" y="435"/>
                      </a:lnTo>
                      <a:lnTo>
                        <a:pt x="130" y="432"/>
                      </a:lnTo>
                      <a:lnTo>
                        <a:pt x="129" y="429"/>
                      </a:lnTo>
                      <a:lnTo>
                        <a:pt x="125" y="418"/>
                      </a:lnTo>
                      <a:lnTo>
                        <a:pt x="120" y="407"/>
                      </a:lnTo>
                      <a:lnTo>
                        <a:pt x="114" y="395"/>
                      </a:lnTo>
                      <a:lnTo>
                        <a:pt x="113" y="393"/>
                      </a:lnTo>
                      <a:lnTo>
                        <a:pt x="113" y="392"/>
                      </a:lnTo>
                      <a:lnTo>
                        <a:pt x="110" y="385"/>
                      </a:lnTo>
                      <a:lnTo>
                        <a:pt x="107" y="377"/>
                      </a:lnTo>
                      <a:lnTo>
                        <a:pt x="104" y="369"/>
                      </a:lnTo>
                      <a:lnTo>
                        <a:pt x="103" y="368"/>
                      </a:lnTo>
                      <a:lnTo>
                        <a:pt x="102" y="365"/>
                      </a:lnTo>
                      <a:lnTo>
                        <a:pt x="101" y="362"/>
                      </a:lnTo>
                      <a:lnTo>
                        <a:pt x="100" y="360"/>
                      </a:lnTo>
                      <a:lnTo>
                        <a:pt x="98" y="357"/>
                      </a:lnTo>
                      <a:lnTo>
                        <a:pt x="96" y="353"/>
                      </a:lnTo>
                      <a:lnTo>
                        <a:pt x="95" y="349"/>
                      </a:lnTo>
                      <a:lnTo>
                        <a:pt x="92" y="342"/>
                      </a:lnTo>
                      <a:lnTo>
                        <a:pt x="89" y="335"/>
                      </a:lnTo>
                      <a:lnTo>
                        <a:pt x="87" y="329"/>
                      </a:lnTo>
                      <a:lnTo>
                        <a:pt x="84" y="321"/>
                      </a:lnTo>
                      <a:lnTo>
                        <a:pt x="81" y="314"/>
                      </a:lnTo>
                      <a:lnTo>
                        <a:pt x="79" y="308"/>
                      </a:lnTo>
                      <a:lnTo>
                        <a:pt x="78" y="306"/>
                      </a:lnTo>
                      <a:lnTo>
                        <a:pt x="75" y="299"/>
                      </a:lnTo>
                      <a:lnTo>
                        <a:pt x="72" y="292"/>
                      </a:lnTo>
                      <a:lnTo>
                        <a:pt x="69" y="282"/>
                      </a:lnTo>
                      <a:lnTo>
                        <a:pt x="66" y="275"/>
                      </a:lnTo>
                      <a:lnTo>
                        <a:pt x="62" y="265"/>
                      </a:lnTo>
                      <a:lnTo>
                        <a:pt x="58" y="257"/>
                      </a:lnTo>
                      <a:lnTo>
                        <a:pt x="56" y="250"/>
                      </a:lnTo>
                      <a:lnTo>
                        <a:pt x="55" y="250"/>
                      </a:lnTo>
                      <a:lnTo>
                        <a:pt x="55" y="248"/>
                      </a:lnTo>
                      <a:lnTo>
                        <a:pt x="53" y="244"/>
                      </a:lnTo>
                      <a:lnTo>
                        <a:pt x="52" y="241"/>
                      </a:lnTo>
                      <a:lnTo>
                        <a:pt x="52" y="240"/>
                      </a:lnTo>
                      <a:lnTo>
                        <a:pt x="51" y="239"/>
                      </a:lnTo>
                      <a:lnTo>
                        <a:pt x="50" y="237"/>
                      </a:lnTo>
                      <a:lnTo>
                        <a:pt x="49" y="234"/>
                      </a:lnTo>
                      <a:lnTo>
                        <a:pt x="47" y="228"/>
                      </a:lnTo>
                      <a:lnTo>
                        <a:pt x="45" y="224"/>
                      </a:lnTo>
                      <a:lnTo>
                        <a:pt x="44" y="221"/>
                      </a:lnTo>
                      <a:lnTo>
                        <a:pt x="42" y="216"/>
                      </a:lnTo>
                      <a:lnTo>
                        <a:pt x="40" y="213"/>
                      </a:lnTo>
                      <a:lnTo>
                        <a:pt x="40" y="211"/>
                      </a:lnTo>
                      <a:lnTo>
                        <a:pt x="39" y="209"/>
                      </a:lnTo>
                      <a:lnTo>
                        <a:pt x="38" y="206"/>
                      </a:lnTo>
                      <a:lnTo>
                        <a:pt x="37" y="203"/>
                      </a:lnTo>
                      <a:lnTo>
                        <a:pt x="36" y="201"/>
                      </a:lnTo>
                      <a:lnTo>
                        <a:pt x="36" y="200"/>
                      </a:lnTo>
                      <a:lnTo>
                        <a:pt x="35" y="199"/>
                      </a:lnTo>
                      <a:lnTo>
                        <a:pt x="34" y="195"/>
                      </a:lnTo>
                      <a:lnTo>
                        <a:pt x="33" y="193"/>
                      </a:lnTo>
                      <a:lnTo>
                        <a:pt x="32" y="188"/>
                      </a:lnTo>
                      <a:lnTo>
                        <a:pt x="31" y="186"/>
                      </a:lnTo>
                      <a:lnTo>
                        <a:pt x="30" y="185"/>
                      </a:lnTo>
                      <a:lnTo>
                        <a:pt x="30" y="183"/>
                      </a:lnTo>
                      <a:lnTo>
                        <a:pt x="29" y="181"/>
                      </a:lnTo>
                      <a:lnTo>
                        <a:pt x="28" y="178"/>
                      </a:lnTo>
                      <a:lnTo>
                        <a:pt x="27" y="175"/>
                      </a:lnTo>
                      <a:lnTo>
                        <a:pt x="26" y="172"/>
                      </a:lnTo>
                      <a:lnTo>
                        <a:pt x="25" y="168"/>
                      </a:lnTo>
                      <a:lnTo>
                        <a:pt x="24" y="167"/>
                      </a:lnTo>
                      <a:lnTo>
                        <a:pt x="23" y="165"/>
                      </a:lnTo>
                      <a:lnTo>
                        <a:pt x="23" y="164"/>
                      </a:lnTo>
                      <a:lnTo>
                        <a:pt x="21" y="163"/>
                      </a:lnTo>
                      <a:lnTo>
                        <a:pt x="21" y="162"/>
                      </a:lnTo>
                      <a:lnTo>
                        <a:pt x="20" y="159"/>
                      </a:lnTo>
                      <a:lnTo>
                        <a:pt x="19" y="158"/>
                      </a:lnTo>
                      <a:lnTo>
                        <a:pt x="18" y="157"/>
                      </a:lnTo>
                      <a:lnTo>
                        <a:pt x="18" y="155"/>
                      </a:lnTo>
                      <a:lnTo>
                        <a:pt x="16" y="150"/>
                      </a:lnTo>
                      <a:lnTo>
                        <a:pt x="14" y="145"/>
                      </a:lnTo>
                      <a:lnTo>
                        <a:pt x="13" y="145"/>
                      </a:lnTo>
                      <a:lnTo>
                        <a:pt x="13" y="144"/>
                      </a:lnTo>
                      <a:lnTo>
                        <a:pt x="13" y="143"/>
                      </a:lnTo>
                      <a:lnTo>
                        <a:pt x="12" y="142"/>
                      </a:lnTo>
                      <a:lnTo>
                        <a:pt x="12" y="141"/>
                      </a:lnTo>
                      <a:lnTo>
                        <a:pt x="11" y="139"/>
                      </a:lnTo>
                      <a:lnTo>
                        <a:pt x="11" y="138"/>
                      </a:lnTo>
                      <a:lnTo>
                        <a:pt x="10" y="135"/>
                      </a:lnTo>
                      <a:lnTo>
                        <a:pt x="9" y="132"/>
                      </a:lnTo>
                      <a:lnTo>
                        <a:pt x="7" y="129"/>
                      </a:lnTo>
                      <a:lnTo>
                        <a:pt x="6" y="127"/>
                      </a:lnTo>
                      <a:lnTo>
                        <a:pt x="5" y="125"/>
                      </a:lnTo>
                      <a:lnTo>
                        <a:pt x="5" y="123"/>
                      </a:lnTo>
                      <a:lnTo>
                        <a:pt x="4" y="122"/>
                      </a:lnTo>
                      <a:lnTo>
                        <a:pt x="3" y="118"/>
                      </a:lnTo>
                      <a:lnTo>
                        <a:pt x="1" y="117"/>
                      </a:lnTo>
                      <a:lnTo>
                        <a:pt x="0" y="116"/>
                      </a:lnTo>
                      <a:lnTo>
                        <a:pt x="1" y="116"/>
                      </a:lnTo>
                      <a:lnTo>
                        <a:pt x="1" y="115"/>
                      </a:lnTo>
                      <a:lnTo>
                        <a:pt x="3" y="115"/>
                      </a:lnTo>
                      <a:lnTo>
                        <a:pt x="5" y="113"/>
                      </a:lnTo>
                      <a:lnTo>
                        <a:pt x="6" y="112"/>
                      </a:lnTo>
                      <a:lnTo>
                        <a:pt x="8" y="111"/>
                      </a:lnTo>
                      <a:lnTo>
                        <a:pt x="10" y="110"/>
                      </a:lnTo>
                      <a:lnTo>
                        <a:pt x="13" y="109"/>
                      </a:lnTo>
                      <a:lnTo>
                        <a:pt x="16" y="107"/>
                      </a:lnTo>
                      <a:lnTo>
                        <a:pt x="18" y="106"/>
                      </a:lnTo>
                      <a:lnTo>
                        <a:pt x="20" y="104"/>
                      </a:lnTo>
                      <a:lnTo>
                        <a:pt x="23" y="103"/>
                      </a:lnTo>
                      <a:lnTo>
                        <a:pt x="24" y="103"/>
                      </a:lnTo>
                      <a:lnTo>
                        <a:pt x="25" y="102"/>
                      </a:lnTo>
                      <a:lnTo>
                        <a:pt x="26" y="101"/>
                      </a:lnTo>
                      <a:lnTo>
                        <a:pt x="30" y="98"/>
                      </a:lnTo>
                      <a:lnTo>
                        <a:pt x="34" y="93"/>
                      </a:lnTo>
                      <a:lnTo>
                        <a:pt x="40" y="88"/>
                      </a:lnTo>
                      <a:lnTo>
                        <a:pt x="47" y="83"/>
                      </a:lnTo>
                      <a:lnTo>
                        <a:pt x="52" y="79"/>
                      </a:lnTo>
                      <a:lnTo>
                        <a:pt x="53" y="78"/>
                      </a:lnTo>
                      <a:lnTo>
                        <a:pt x="54" y="78"/>
                      </a:lnTo>
                      <a:lnTo>
                        <a:pt x="54" y="77"/>
                      </a:lnTo>
                      <a:lnTo>
                        <a:pt x="55" y="76"/>
                      </a:lnTo>
                      <a:lnTo>
                        <a:pt x="57" y="73"/>
                      </a:lnTo>
                      <a:lnTo>
                        <a:pt x="61" y="71"/>
                      </a:lnTo>
                      <a:lnTo>
                        <a:pt x="64" y="68"/>
                      </a:lnTo>
                      <a:lnTo>
                        <a:pt x="67" y="66"/>
                      </a:lnTo>
                      <a:lnTo>
                        <a:pt x="70" y="63"/>
                      </a:lnTo>
                      <a:lnTo>
                        <a:pt x="73" y="61"/>
                      </a:lnTo>
                      <a:lnTo>
                        <a:pt x="75" y="59"/>
                      </a:lnTo>
                      <a:lnTo>
                        <a:pt x="76" y="58"/>
                      </a:lnTo>
                      <a:lnTo>
                        <a:pt x="78" y="55"/>
                      </a:lnTo>
                      <a:lnTo>
                        <a:pt x="81" y="54"/>
                      </a:lnTo>
                      <a:lnTo>
                        <a:pt x="82" y="53"/>
                      </a:lnTo>
                      <a:lnTo>
                        <a:pt x="84" y="51"/>
                      </a:lnTo>
                      <a:lnTo>
                        <a:pt x="88" y="47"/>
                      </a:lnTo>
                      <a:lnTo>
                        <a:pt x="90" y="45"/>
                      </a:lnTo>
                      <a:lnTo>
                        <a:pt x="93" y="42"/>
                      </a:lnTo>
                      <a:lnTo>
                        <a:pt x="97" y="39"/>
                      </a:lnTo>
                      <a:lnTo>
                        <a:pt x="105" y="31"/>
                      </a:lnTo>
                      <a:lnTo>
                        <a:pt x="114" y="23"/>
                      </a:lnTo>
                      <a:lnTo>
                        <a:pt x="122" y="16"/>
                      </a:lnTo>
                      <a:lnTo>
                        <a:pt x="128" y="10"/>
                      </a:lnTo>
                      <a:lnTo>
                        <a:pt x="133" y="6"/>
                      </a:lnTo>
                      <a:lnTo>
                        <a:pt x="137" y="2"/>
                      </a:lnTo>
                      <a:lnTo>
                        <a:pt x="140" y="0"/>
                      </a:lnTo>
                      <a:lnTo>
                        <a:pt x="150" y="1"/>
                      </a:lnTo>
                      <a:lnTo>
                        <a:pt x="160" y="2"/>
                      </a:lnTo>
                      <a:lnTo>
                        <a:pt x="168" y="2"/>
                      </a:lnTo>
                      <a:lnTo>
                        <a:pt x="170" y="2"/>
                      </a:lnTo>
                      <a:lnTo>
                        <a:pt x="183" y="2"/>
                      </a:lnTo>
                      <a:lnTo>
                        <a:pt x="200" y="3"/>
                      </a:lnTo>
                      <a:lnTo>
                        <a:pt x="214" y="3"/>
                      </a:lnTo>
                      <a:lnTo>
                        <a:pt x="226" y="3"/>
                      </a:lnTo>
                      <a:lnTo>
                        <a:pt x="236" y="4"/>
                      </a:lnTo>
                      <a:lnTo>
                        <a:pt x="250" y="4"/>
                      </a:lnTo>
                      <a:lnTo>
                        <a:pt x="260" y="4"/>
                      </a:lnTo>
                      <a:lnTo>
                        <a:pt x="267" y="4"/>
                      </a:lnTo>
                      <a:lnTo>
                        <a:pt x="272" y="4"/>
                      </a:lnTo>
                      <a:lnTo>
                        <a:pt x="274" y="4"/>
                      </a:lnTo>
                      <a:lnTo>
                        <a:pt x="275" y="5"/>
                      </a:lnTo>
                      <a:lnTo>
                        <a:pt x="275" y="4"/>
                      </a:lnTo>
                      <a:lnTo>
                        <a:pt x="276" y="4"/>
                      </a:lnTo>
                      <a:lnTo>
                        <a:pt x="276" y="5"/>
                      </a:lnTo>
                      <a:lnTo>
                        <a:pt x="277" y="5"/>
                      </a:lnTo>
                      <a:lnTo>
                        <a:pt x="277" y="6"/>
                      </a:lnTo>
                      <a:lnTo>
                        <a:pt x="278" y="6"/>
                      </a:lnTo>
                      <a:lnTo>
                        <a:pt x="279" y="7"/>
                      </a:lnTo>
                      <a:lnTo>
                        <a:pt x="279" y="8"/>
                      </a:lnTo>
                      <a:lnTo>
                        <a:pt x="279" y="9"/>
                      </a:lnTo>
                      <a:lnTo>
                        <a:pt x="280" y="9"/>
                      </a:lnTo>
                      <a:lnTo>
                        <a:pt x="280" y="10"/>
                      </a:lnTo>
                      <a:lnTo>
                        <a:pt x="280" y="11"/>
                      </a:lnTo>
                      <a:lnTo>
                        <a:pt x="280" y="12"/>
                      </a:lnTo>
                      <a:lnTo>
                        <a:pt x="281" y="13"/>
                      </a:lnTo>
                      <a:lnTo>
                        <a:pt x="280" y="13"/>
                      </a:lnTo>
                      <a:lnTo>
                        <a:pt x="281" y="14"/>
                      </a:lnTo>
                      <a:lnTo>
                        <a:pt x="281" y="15"/>
                      </a:lnTo>
                      <a:lnTo>
                        <a:pt x="281" y="16"/>
                      </a:lnTo>
                      <a:lnTo>
                        <a:pt x="280" y="16"/>
                      </a:lnTo>
                      <a:lnTo>
                        <a:pt x="280" y="18"/>
                      </a:lnTo>
                      <a:lnTo>
                        <a:pt x="280" y="19"/>
                      </a:lnTo>
                      <a:lnTo>
                        <a:pt x="279" y="20"/>
                      </a:lnTo>
                      <a:lnTo>
                        <a:pt x="279" y="21"/>
                      </a:lnTo>
                      <a:lnTo>
                        <a:pt x="279" y="22"/>
                      </a:lnTo>
                      <a:lnTo>
                        <a:pt x="280" y="23"/>
                      </a:lnTo>
                      <a:lnTo>
                        <a:pt x="280" y="24"/>
                      </a:lnTo>
                      <a:lnTo>
                        <a:pt x="281" y="24"/>
                      </a:lnTo>
                      <a:lnTo>
                        <a:pt x="281" y="25"/>
                      </a:lnTo>
                      <a:lnTo>
                        <a:pt x="280" y="25"/>
                      </a:lnTo>
                      <a:lnTo>
                        <a:pt x="280" y="26"/>
                      </a:lnTo>
                      <a:lnTo>
                        <a:pt x="280" y="27"/>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grpSp>
            <p:nvGrpSpPr>
              <p:cNvPr id="66" name="Group 39">
                <a:extLst>
                  <a:ext uri="{FF2B5EF4-FFF2-40B4-BE49-F238E27FC236}">
                    <a16:creationId xmlns:a16="http://schemas.microsoft.com/office/drawing/2014/main" id="{50C18558-095C-4D1B-A2E6-23AB8CE2C5DB}"/>
                  </a:ext>
                </a:extLst>
              </p:cNvPr>
              <p:cNvGrpSpPr>
                <a:grpSpLocks/>
              </p:cNvGrpSpPr>
              <p:nvPr/>
            </p:nvGrpSpPr>
            <p:grpSpPr bwMode="auto">
              <a:xfrm>
                <a:off x="4175" y="2868"/>
                <a:ext cx="539" cy="466"/>
                <a:chOff x="3595" y="2654"/>
                <a:chExt cx="539" cy="466"/>
              </a:xfrm>
            </p:grpSpPr>
            <p:sp>
              <p:nvSpPr>
                <p:cNvPr id="81" name="Freeform 40">
                  <a:extLst>
                    <a:ext uri="{FF2B5EF4-FFF2-40B4-BE49-F238E27FC236}">
                      <a16:creationId xmlns:a16="http://schemas.microsoft.com/office/drawing/2014/main" id="{0717A8BF-C45D-4AC6-AE9D-B9FC3730DF3E}"/>
                    </a:ext>
                  </a:extLst>
                </p:cNvPr>
                <p:cNvSpPr>
                  <a:spLocks/>
                </p:cNvSpPr>
                <p:nvPr/>
              </p:nvSpPr>
              <p:spPr bwMode="auto">
                <a:xfrm>
                  <a:off x="3647" y="2658"/>
                  <a:ext cx="487" cy="462"/>
                </a:xfrm>
                <a:custGeom>
                  <a:avLst/>
                  <a:gdLst>
                    <a:gd name="T0" fmla="*/ 246 w 487"/>
                    <a:gd name="T1" fmla="*/ 12 h 462"/>
                    <a:gd name="T2" fmla="*/ 255 w 487"/>
                    <a:gd name="T3" fmla="*/ 19 h 462"/>
                    <a:gd name="T4" fmla="*/ 259 w 487"/>
                    <a:gd name="T5" fmla="*/ 30 h 462"/>
                    <a:gd name="T6" fmla="*/ 261 w 487"/>
                    <a:gd name="T7" fmla="*/ 32 h 462"/>
                    <a:gd name="T8" fmla="*/ 269 w 487"/>
                    <a:gd name="T9" fmla="*/ 30 h 462"/>
                    <a:gd name="T10" fmla="*/ 273 w 487"/>
                    <a:gd name="T11" fmla="*/ 42 h 462"/>
                    <a:gd name="T12" fmla="*/ 283 w 487"/>
                    <a:gd name="T13" fmla="*/ 48 h 462"/>
                    <a:gd name="T14" fmla="*/ 289 w 487"/>
                    <a:gd name="T15" fmla="*/ 53 h 462"/>
                    <a:gd name="T16" fmla="*/ 290 w 487"/>
                    <a:gd name="T17" fmla="*/ 64 h 462"/>
                    <a:gd name="T18" fmla="*/ 290 w 487"/>
                    <a:gd name="T19" fmla="*/ 77 h 462"/>
                    <a:gd name="T20" fmla="*/ 288 w 487"/>
                    <a:gd name="T21" fmla="*/ 88 h 462"/>
                    <a:gd name="T22" fmla="*/ 293 w 487"/>
                    <a:gd name="T23" fmla="*/ 99 h 462"/>
                    <a:gd name="T24" fmla="*/ 302 w 487"/>
                    <a:gd name="T25" fmla="*/ 105 h 462"/>
                    <a:gd name="T26" fmla="*/ 300 w 487"/>
                    <a:gd name="T27" fmla="*/ 118 h 462"/>
                    <a:gd name="T28" fmla="*/ 300 w 487"/>
                    <a:gd name="T29" fmla="*/ 141 h 462"/>
                    <a:gd name="T30" fmla="*/ 315 w 487"/>
                    <a:gd name="T31" fmla="*/ 130 h 462"/>
                    <a:gd name="T32" fmla="*/ 323 w 487"/>
                    <a:gd name="T33" fmla="*/ 141 h 462"/>
                    <a:gd name="T34" fmla="*/ 330 w 487"/>
                    <a:gd name="T35" fmla="*/ 152 h 462"/>
                    <a:gd name="T36" fmla="*/ 338 w 487"/>
                    <a:gd name="T37" fmla="*/ 164 h 462"/>
                    <a:gd name="T38" fmla="*/ 348 w 487"/>
                    <a:gd name="T39" fmla="*/ 175 h 462"/>
                    <a:gd name="T40" fmla="*/ 351 w 487"/>
                    <a:gd name="T41" fmla="*/ 187 h 462"/>
                    <a:gd name="T42" fmla="*/ 376 w 487"/>
                    <a:gd name="T43" fmla="*/ 214 h 462"/>
                    <a:gd name="T44" fmla="*/ 385 w 487"/>
                    <a:gd name="T45" fmla="*/ 226 h 462"/>
                    <a:gd name="T46" fmla="*/ 400 w 487"/>
                    <a:gd name="T47" fmla="*/ 230 h 462"/>
                    <a:gd name="T48" fmla="*/ 415 w 487"/>
                    <a:gd name="T49" fmla="*/ 234 h 462"/>
                    <a:gd name="T50" fmla="*/ 428 w 487"/>
                    <a:gd name="T51" fmla="*/ 238 h 462"/>
                    <a:gd name="T52" fmla="*/ 439 w 487"/>
                    <a:gd name="T53" fmla="*/ 248 h 462"/>
                    <a:gd name="T54" fmla="*/ 447 w 487"/>
                    <a:gd name="T55" fmla="*/ 259 h 462"/>
                    <a:gd name="T56" fmla="*/ 452 w 487"/>
                    <a:gd name="T57" fmla="*/ 269 h 462"/>
                    <a:gd name="T58" fmla="*/ 457 w 487"/>
                    <a:gd name="T59" fmla="*/ 281 h 462"/>
                    <a:gd name="T60" fmla="*/ 456 w 487"/>
                    <a:gd name="T61" fmla="*/ 292 h 462"/>
                    <a:gd name="T62" fmla="*/ 459 w 487"/>
                    <a:gd name="T63" fmla="*/ 303 h 462"/>
                    <a:gd name="T64" fmla="*/ 463 w 487"/>
                    <a:gd name="T65" fmla="*/ 318 h 462"/>
                    <a:gd name="T66" fmla="*/ 473 w 487"/>
                    <a:gd name="T67" fmla="*/ 327 h 462"/>
                    <a:gd name="T68" fmla="*/ 479 w 487"/>
                    <a:gd name="T69" fmla="*/ 338 h 462"/>
                    <a:gd name="T70" fmla="*/ 487 w 487"/>
                    <a:gd name="T71" fmla="*/ 346 h 462"/>
                    <a:gd name="T72" fmla="*/ 377 w 487"/>
                    <a:gd name="T73" fmla="*/ 456 h 462"/>
                    <a:gd name="T74" fmla="*/ 341 w 487"/>
                    <a:gd name="T75" fmla="*/ 423 h 462"/>
                    <a:gd name="T76" fmla="*/ 285 w 487"/>
                    <a:gd name="T77" fmla="*/ 371 h 462"/>
                    <a:gd name="T78" fmla="*/ 210 w 487"/>
                    <a:gd name="T79" fmla="*/ 301 h 462"/>
                    <a:gd name="T80" fmla="*/ 183 w 487"/>
                    <a:gd name="T81" fmla="*/ 276 h 462"/>
                    <a:gd name="T82" fmla="*/ 170 w 487"/>
                    <a:gd name="T83" fmla="*/ 276 h 462"/>
                    <a:gd name="T84" fmla="*/ 156 w 487"/>
                    <a:gd name="T85" fmla="*/ 278 h 462"/>
                    <a:gd name="T86" fmla="*/ 141 w 487"/>
                    <a:gd name="T87" fmla="*/ 277 h 462"/>
                    <a:gd name="T88" fmla="*/ 131 w 487"/>
                    <a:gd name="T89" fmla="*/ 269 h 462"/>
                    <a:gd name="T90" fmla="*/ 126 w 487"/>
                    <a:gd name="T91" fmla="*/ 257 h 462"/>
                    <a:gd name="T92" fmla="*/ 113 w 487"/>
                    <a:gd name="T93" fmla="*/ 253 h 462"/>
                    <a:gd name="T94" fmla="*/ 99 w 487"/>
                    <a:gd name="T95" fmla="*/ 256 h 462"/>
                    <a:gd name="T96" fmla="*/ 86 w 487"/>
                    <a:gd name="T97" fmla="*/ 248 h 462"/>
                    <a:gd name="T98" fmla="*/ 73 w 487"/>
                    <a:gd name="T99" fmla="*/ 244 h 462"/>
                    <a:gd name="T100" fmla="*/ 67 w 487"/>
                    <a:gd name="T101" fmla="*/ 242 h 462"/>
                    <a:gd name="T102" fmla="*/ 59 w 487"/>
                    <a:gd name="T103" fmla="*/ 237 h 462"/>
                    <a:gd name="T104" fmla="*/ 50 w 487"/>
                    <a:gd name="T105" fmla="*/ 228 h 462"/>
                    <a:gd name="T106" fmla="*/ 39 w 487"/>
                    <a:gd name="T107" fmla="*/ 222 h 462"/>
                    <a:gd name="T108" fmla="*/ 27 w 487"/>
                    <a:gd name="T109" fmla="*/ 214 h 462"/>
                    <a:gd name="T110" fmla="*/ 21 w 487"/>
                    <a:gd name="T111" fmla="*/ 208 h 462"/>
                    <a:gd name="T112" fmla="*/ 16 w 487"/>
                    <a:gd name="T113" fmla="*/ 200 h 462"/>
                    <a:gd name="T114" fmla="*/ 13 w 487"/>
                    <a:gd name="T115" fmla="*/ 189 h 462"/>
                    <a:gd name="T116" fmla="*/ 11 w 487"/>
                    <a:gd name="T117" fmla="*/ 178 h 462"/>
                    <a:gd name="T118" fmla="*/ 1 w 487"/>
                    <a:gd name="T119" fmla="*/ 170 h 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7" h="462">
                      <a:moveTo>
                        <a:pt x="240" y="0"/>
                      </a:moveTo>
                      <a:lnTo>
                        <a:pt x="241" y="1"/>
                      </a:lnTo>
                      <a:lnTo>
                        <a:pt x="244" y="3"/>
                      </a:lnTo>
                      <a:lnTo>
                        <a:pt x="246" y="4"/>
                      </a:lnTo>
                      <a:lnTo>
                        <a:pt x="247" y="5"/>
                      </a:lnTo>
                      <a:lnTo>
                        <a:pt x="248" y="5"/>
                      </a:lnTo>
                      <a:lnTo>
                        <a:pt x="249" y="6"/>
                      </a:lnTo>
                      <a:lnTo>
                        <a:pt x="249" y="7"/>
                      </a:lnTo>
                      <a:lnTo>
                        <a:pt x="250" y="7"/>
                      </a:lnTo>
                      <a:lnTo>
                        <a:pt x="250" y="8"/>
                      </a:lnTo>
                      <a:lnTo>
                        <a:pt x="250" y="9"/>
                      </a:lnTo>
                      <a:lnTo>
                        <a:pt x="249" y="10"/>
                      </a:lnTo>
                      <a:lnTo>
                        <a:pt x="248" y="10"/>
                      </a:lnTo>
                      <a:lnTo>
                        <a:pt x="247" y="10"/>
                      </a:lnTo>
                      <a:lnTo>
                        <a:pt x="247" y="11"/>
                      </a:lnTo>
                      <a:lnTo>
                        <a:pt x="246" y="11"/>
                      </a:lnTo>
                      <a:lnTo>
                        <a:pt x="246" y="12"/>
                      </a:lnTo>
                      <a:lnTo>
                        <a:pt x="247" y="13"/>
                      </a:lnTo>
                      <a:lnTo>
                        <a:pt x="248" y="14"/>
                      </a:lnTo>
                      <a:lnTo>
                        <a:pt x="249" y="14"/>
                      </a:lnTo>
                      <a:lnTo>
                        <a:pt x="249" y="15"/>
                      </a:lnTo>
                      <a:lnTo>
                        <a:pt x="250" y="15"/>
                      </a:lnTo>
                      <a:lnTo>
                        <a:pt x="251" y="15"/>
                      </a:lnTo>
                      <a:lnTo>
                        <a:pt x="251" y="16"/>
                      </a:lnTo>
                      <a:lnTo>
                        <a:pt x="252" y="16"/>
                      </a:lnTo>
                      <a:lnTo>
                        <a:pt x="253" y="16"/>
                      </a:lnTo>
                      <a:lnTo>
                        <a:pt x="254" y="16"/>
                      </a:lnTo>
                      <a:lnTo>
                        <a:pt x="254" y="18"/>
                      </a:lnTo>
                      <a:lnTo>
                        <a:pt x="255" y="18"/>
                      </a:lnTo>
                      <a:lnTo>
                        <a:pt x="256" y="18"/>
                      </a:lnTo>
                      <a:lnTo>
                        <a:pt x="256" y="19"/>
                      </a:lnTo>
                      <a:lnTo>
                        <a:pt x="256" y="20"/>
                      </a:lnTo>
                      <a:lnTo>
                        <a:pt x="255" y="20"/>
                      </a:lnTo>
                      <a:lnTo>
                        <a:pt x="255" y="19"/>
                      </a:lnTo>
                      <a:lnTo>
                        <a:pt x="254" y="19"/>
                      </a:lnTo>
                      <a:lnTo>
                        <a:pt x="253" y="19"/>
                      </a:lnTo>
                      <a:lnTo>
                        <a:pt x="253" y="20"/>
                      </a:lnTo>
                      <a:lnTo>
                        <a:pt x="253" y="21"/>
                      </a:lnTo>
                      <a:lnTo>
                        <a:pt x="254" y="21"/>
                      </a:lnTo>
                      <a:lnTo>
                        <a:pt x="254" y="22"/>
                      </a:lnTo>
                      <a:lnTo>
                        <a:pt x="254" y="23"/>
                      </a:lnTo>
                      <a:lnTo>
                        <a:pt x="255" y="24"/>
                      </a:lnTo>
                      <a:lnTo>
                        <a:pt x="255" y="25"/>
                      </a:lnTo>
                      <a:lnTo>
                        <a:pt x="255" y="26"/>
                      </a:lnTo>
                      <a:lnTo>
                        <a:pt x="255" y="27"/>
                      </a:lnTo>
                      <a:lnTo>
                        <a:pt x="256" y="27"/>
                      </a:lnTo>
                      <a:lnTo>
                        <a:pt x="256" y="28"/>
                      </a:lnTo>
                      <a:lnTo>
                        <a:pt x="257" y="28"/>
                      </a:lnTo>
                      <a:lnTo>
                        <a:pt x="257" y="29"/>
                      </a:lnTo>
                      <a:lnTo>
                        <a:pt x="259" y="29"/>
                      </a:lnTo>
                      <a:lnTo>
                        <a:pt x="259" y="30"/>
                      </a:lnTo>
                      <a:lnTo>
                        <a:pt x="260" y="30"/>
                      </a:lnTo>
                      <a:lnTo>
                        <a:pt x="260" y="29"/>
                      </a:lnTo>
                      <a:lnTo>
                        <a:pt x="260" y="28"/>
                      </a:lnTo>
                      <a:lnTo>
                        <a:pt x="259" y="27"/>
                      </a:lnTo>
                      <a:lnTo>
                        <a:pt x="259" y="26"/>
                      </a:lnTo>
                      <a:lnTo>
                        <a:pt x="260" y="27"/>
                      </a:lnTo>
                      <a:lnTo>
                        <a:pt x="261" y="27"/>
                      </a:lnTo>
                      <a:lnTo>
                        <a:pt x="261" y="28"/>
                      </a:lnTo>
                      <a:lnTo>
                        <a:pt x="262" y="28"/>
                      </a:lnTo>
                      <a:lnTo>
                        <a:pt x="263" y="29"/>
                      </a:lnTo>
                      <a:lnTo>
                        <a:pt x="264" y="30"/>
                      </a:lnTo>
                      <a:lnTo>
                        <a:pt x="264" y="31"/>
                      </a:lnTo>
                      <a:lnTo>
                        <a:pt x="263" y="31"/>
                      </a:lnTo>
                      <a:lnTo>
                        <a:pt x="262" y="31"/>
                      </a:lnTo>
                      <a:lnTo>
                        <a:pt x="261" y="30"/>
                      </a:lnTo>
                      <a:lnTo>
                        <a:pt x="261" y="31"/>
                      </a:lnTo>
                      <a:lnTo>
                        <a:pt x="261" y="32"/>
                      </a:lnTo>
                      <a:lnTo>
                        <a:pt x="262" y="32"/>
                      </a:lnTo>
                      <a:lnTo>
                        <a:pt x="262" y="33"/>
                      </a:lnTo>
                      <a:lnTo>
                        <a:pt x="262" y="34"/>
                      </a:lnTo>
                      <a:lnTo>
                        <a:pt x="263" y="34"/>
                      </a:lnTo>
                      <a:lnTo>
                        <a:pt x="263" y="35"/>
                      </a:lnTo>
                      <a:lnTo>
                        <a:pt x="264" y="35"/>
                      </a:lnTo>
                      <a:lnTo>
                        <a:pt x="265" y="35"/>
                      </a:lnTo>
                      <a:lnTo>
                        <a:pt x="266" y="34"/>
                      </a:lnTo>
                      <a:lnTo>
                        <a:pt x="267" y="34"/>
                      </a:lnTo>
                      <a:lnTo>
                        <a:pt x="268" y="34"/>
                      </a:lnTo>
                      <a:lnTo>
                        <a:pt x="269" y="34"/>
                      </a:lnTo>
                      <a:lnTo>
                        <a:pt x="268" y="33"/>
                      </a:lnTo>
                      <a:lnTo>
                        <a:pt x="267" y="33"/>
                      </a:lnTo>
                      <a:lnTo>
                        <a:pt x="267" y="32"/>
                      </a:lnTo>
                      <a:lnTo>
                        <a:pt x="267" y="31"/>
                      </a:lnTo>
                      <a:lnTo>
                        <a:pt x="268" y="31"/>
                      </a:lnTo>
                      <a:lnTo>
                        <a:pt x="269" y="30"/>
                      </a:lnTo>
                      <a:lnTo>
                        <a:pt x="270" y="30"/>
                      </a:lnTo>
                      <a:lnTo>
                        <a:pt x="271" y="31"/>
                      </a:lnTo>
                      <a:lnTo>
                        <a:pt x="272" y="31"/>
                      </a:lnTo>
                      <a:lnTo>
                        <a:pt x="272" y="32"/>
                      </a:lnTo>
                      <a:lnTo>
                        <a:pt x="271" y="32"/>
                      </a:lnTo>
                      <a:lnTo>
                        <a:pt x="270" y="33"/>
                      </a:lnTo>
                      <a:lnTo>
                        <a:pt x="270" y="34"/>
                      </a:lnTo>
                      <a:lnTo>
                        <a:pt x="271" y="34"/>
                      </a:lnTo>
                      <a:lnTo>
                        <a:pt x="271" y="35"/>
                      </a:lnTo>
                      <a:lnTo>
                        <a:pt x="271" y="36"/>
                      </a:lnTo>
                      <a:lnTo>
                        <a:pt x="271" y="38"/>
                      </a:lnTo>
                      <a:lnTo>
                        <a:pt x="271" y="39"/>
                      </a:lnTo>
                      <a:lnTo>
                        <a:pt x="272" y="39"/>
                      </a:lnTo>
                      <a:lnTo>
                        <a:pt x="272" y="40"/>
                      </a:lnTo>
                      <a:lnTo>
                        <a:pt x="271" y="41"/>
                      </a:lnTo>
                      <a:lnTo>
                        <a:pt x="272" y="42"/>
                      </a:lnTo>
                      <a:lnTo>
                        <a:pt x="273" y="42"/>
                      </a:lnTo>
                      <a:lnTo>
                        <a:pt x="274" y="42"/>
                      </a:lnTo>
                      <a:lnTo>
                        <a:pt x="274" y="41"/>
                      </a:lnTo>
                      <a:lnTo>
                        <a:pt x="273" y="41"/>
                      </a:lnTo>
                      <a:lnTo>
                        <a:pt x="273" y="40"/>
                      </a:lnTo>
                      <a:lnTo>
                        <a:pt x="273" y="39"/>
                      </a:lnTo>
                      <a:lnTo>
                        <a:pt x="274" y="40"/>
                      </a:lnTo>
                      <a:lnTo>
                        <a:pt x="275" y="41"/>
                      </a:lnTo>
                      <a:lnTo>
                        <a:pt x="276" y="41"/>
                      </a:lnTo>
                      <a:lnTo>
                        <a:pt x="278" y="42"/>
                      </a:lnTo>
                      <a:lnTo>
                        <a:pt x="279" y="43"/>
                      </a:lnTo>
                      <a:lnTo>
                        <a:pt x="280" y="43"/>
                      </a:lnTo>
                      <a:lnTo>
                        <a:pt x="281" y="44"/>
                      </a:lnTo>
                      <a:lnTo>
                        <a:pt x="282" y="44"/>
                      </a:lnTo>
                      <a:lnTo>
                        <a:pt x="282" y="45"/>
                      </a:lnTo>
                      <a:lnTo>
                        <a:pt x="283" y="46"/>
                      </a:lnTo>
                      <a:lnTo>
                        <a:pt x="283" y="47"/>
                      </a:lnTo>
                      <a:lnTo>
                        <a:pt x="283" y="48"/>
                      </a:lnTo>
                      <a:lnTo>
                        <a:pt x="282" y="48"/>
                      </a:lnTo>
                      <a:lnTo>
                        <a:pt x="283" y="49"/>
                      </a:lnTo>
                      <a:lnTo>
                        <a:pt x="283" y="50"/>
                      </a:lnTo>
                      <a:lnTo>
                        <a:pt x="282" y="51"/>
                      </a:lnTo>
                      <a:lnTo>
                        <a:pt x="283" y="51"/>
                      </a:lnTo>
                      <a:lnTo>
                        <a:pt x="284" y="51"/>
                      </a:lnTo>
                      <a:lnTo>
                        <a:pt x="284" y="50"/>
                      </a:lnTo>
                      <a:lnTo>
                        <a:pt x="284" y="49"/>
                      </a:lnTo>
                      <a:lnTo>
                        <a:pt x="285" y="49"/>
                      </a:lnTo>
                      <a:lnTo>
                        <a:pt x="285" y="50"/>
                      </a:lnTo>
                      <a:lnTo>
                        <a:pt x="286" y="50"/>
                      </a:lnTo>
                      <a:lnTo>
                        <a:pt x="286" y="51"/>
                      </a:lnTo>
                      <a:lnTo>
                        <a:pt x="287" y="51"/>
                      </a:lnTo>
                      <a:lnTo>
                        <a:pt x="287" y="52"/>
                      </a:lnTo>
                      <a:lnTo>
                        <a:pt x="287" y="53"/>
                      </a:lnTo>
                      <a:lnTo>
                        <a:pt x="288" y="53"/>
                      </a:lnTo>
                      <a:lnTo>
                        <a:pt x="289" y="53"/>
                      </a:lnTo>
                      <a:lnTo>
                        <a:pt x="290" y="53"/>
                      </a:lnTo>
                      <a:lnTo>
                        <a:pt x="290" y="54"/>
                      </a:lnTo>
                      <a:lnTo>
                        <a:pt x="291" y="54"/>
                      </a:lnTo>
                      <a:lnTo>
                        <a:pt x="291" y="55"/>
                      </a:lnTo>
                      <a:lnTo>
                        <a:pt x="292" y="57"/>
                      </a:lnTo>
                      <a:lnTo>
                        <a:pt x="292" y="58"/>
                      </a:lnTo>
                      <a:lnTo>
                        <a:pt x="291" y="58"/>
                      </a:lnTo>
                      <a:lnTo>
                        <a:pt x="291" y="59"/>
                      </a:lnTo>
                      <a:lnTo>
                        <a:pt x="291" y="60"/>
                      </a:lnTo>
                      <a:lnTo>
                        <a:pt x="290" y="60"/>
                      </a:lnTo>
                      <a:lnTo>
                        <a:pt x="289" y="61"/>
                      </a:lnTo>
                      <a:lnTo>
                        <a:pt x="288" y="61"/>
                      </a:lnTo>
                      <a:lnTo>
                        <a:pt x="288" y="62"/>
                      </a:lnTo>
                      <a:lnTo>
                        <a:pt x="289" y="62"/>
                      </a:lnTo>
                      <a:lnTo>
                        <a:pt x="289" y="63"/>
                      </a:lnTo>
                      <a:lnTo>
                        <a:pt x="290" y="63"/>
                      </a:lnTo>
                      <a:lnTo>
                        <a:pt x="290" y="64"/>
                      </a:lnTo>
                      <a:lnTo>
                        <a:pt x="290" y="65"/>
                      </a:lnTo>
                      <a:lnTo>
                        <a:pt x="290" y="66"/>
                      </a:lnTo>
                      <a:lnTo>
                        <a:pt x="291" y="67"/>
                      </a:lnTo>
                      <a:lnTo>
                        <a:pt x="292" y="67"/>
                      </a:lnTo>
                      <a:lnTo>
                        <a:pt x="292" y="68"/>
                      </a:lnTo>
                      <a:lnTo>
                        <a:pt x="292" y="69"/>
                      </a:lnTo>
                      <a:lnTo>
                        <a:pt x="291" y="69"/>
                      </a:lnTo>
                      <a:lnTo>
                        <a:pt x="290" y="70"/>
                      </a:lnTo>
                      <a:lnTo>
                        <a:pt x="290" y="71"/>
                      </a:lnTo>
                      <a:lnTo>
                        <a:pt x="291" y="72"/>
                      </a:lnTo>
                      <a:lnTo>
                        <a:pt x="291" y="73"/>
                      </a:lnTo>
                      <a:lnTo>
                        <a:pt x="291" y="74"/>
                      </a:lnTo>
                      <a:lnTo>
                        <a:pt x="292" y="74"/>
                      </a:lnTo>
                      <a:lnTo>
                        <a:pt x="292" y="75"/>
                      </a:lnTo>
                      <a:lnTo>
                        <a:pt x="291" y="75"/>
                      </a:lnTo>
                      <a:lnTo>
                        <a:pt x="291" y="77"/>
                      </a:lnTo>
                      <a:lnTo>
                        <a:pt x="290" y="77"/>
                      </a:lnTo>
                      <a:lnTo>
                        <a:pt x="290" y="78"/>
                      </a:lnTo>
                      <a:lnTo>
                        <a:pt x="289" y="78"/>
                      </a:lnTo>
                      <a:lnTo>
                        <a:pt x="289" y="79"/>
                      </a:lnTo>
                      <a:lnTo>
                        <a:pt x="289" y="80"/>
                      </a:lnTo>
                      <a:lnTo>
                        <a:pt x="290" y="80"/>
                      </a:lnTo>
                      <a:lnTo>
                        <a:pt x="290" y="81"/>
                      </a:lnTo>
                      <a:lnTo>
                        <a:pt x="289" y="81"/>
                      </a:lnTo>
                      <a:lnTo>
                        <a:pt x="288" y="81"/>
                      </a:lnTo>
                      <a:lnTo>
                        <a:pt x="288" y="82"/>
                      </a:lnTo>
                      <a:lnTo>
                        <a:pt x="287" y="82"/>
                      </a:lnTo>
                      <a:lnTo>
                        <a:pt x="287" y="83"/>
                      </a:lnTo>
                      <a:lnTo>
                        <a:pt x="287" y="84"/>
                      </a:lnTo>
                      <a:lnTo>
                        <a:pt x="288" y="84"/>
                      </a:lnTo>
                      <a:lnTo>
                        <a:pt x="288" y="85"/>
                      </a:lnTo>
                      <a:lnTo>
                        <a:pt x="288" y="86"/>
                      </a:lnTo>
                      <a:lnTo>
                        <a:pt x="288" y="87"/>
                      </a:lnTo>
                      <a:lnTo>
                        <a:pt x="288" y="88"/>
                      </a:lnTo>
                      <a:lnTo>
                        <a:pt x="289" y="88"/>
                      </a:lnTo>
                      <a:lnTo>
                        <a:pt x="289" y="89"/>
                      </a:lnTo>
                      <a:lnTo>
                        <a:pt x="288" y="90"/>
                      </a:lnTo>
                      <a:lnTo>
                        <a:pt x="287" y="90"/>
                      </a:lnTo>
                      <a:lnTo>
                        <a:pt x="287" y="91"/>
                      </a:lnTo>
                      <a:lnTo>
                        <a:pt x="288" y="92"/>
                      </a:lnTo>
                      <a:lnTo>
                        <a:pt x="289" y="92"/>
                      </a:lnTo>
                      <a:lnTo>
                        <a:pt x="290" y="92"/>
                      </a:lnTo>
                      <a:lnTo>
                        <a:pt x="290" y="93"/>
                      </a:lnTo>
                      <a:lnTo>
                        <a:pt x="290" y="94"/>
                      </a:lnTo>
                      <a:lnTo>
                        <a:pt x="291" y="94"/>
                      </a:lnTo>
                      <a:lnTo>
                        <a:pt x="291" y="96"/>
                      </a:lnTo>
                      <a:lnTo>
                        <a:pt x="292" y="96"/>
                      </a:lnTo>
                      <a:lnTo>
                        <a:pt x="292" y="97"/>
                      </a:lnTo>
                      <a:lnTo>
                        <a:pt x="292" y="98"/>
                      </a:lnTo>
                      <a:lnTo>
                        <a:pt x="293" y="98"/>
                      </a:lnTo>
                      <a:lnTo>
                        <a:pt x="293" y="99"/>
                      </a:lnTo>
                      <a:lnTo>
                        <a:pt x="294" y="99"/>
                      </a:lnTo>
                      <a:lnTo>
                        <a:pt x="294" y="100"/>
                      </a:lnTo>
                      <a:lnTo>
                        <a:pt x="293" y="100"/>
                      </a:lnTo>
                      <a:lnTo>
                        <a:pt x="293" y="101"/>
                      </a:lnTo>
                      <a:lnTo>
                        <a:pt x="294" y="102"/>
                      </a:lnTo>
                      <a:lnTo>
                        <a:pt x="294" y="101"/>
                      </a:lnTo>
                      <a:lnTo>
                        <a:pt x="295" y="102"/>
                      </a:lnTo>
                      <a:lnTo>
                        <a:pt x="297" y="102"/>
                      </a:lnTo>
                      <a:lnTo>
                        <a:pt x="297" y="101"/>
                      </a:lnTo>
                      <a:lnTo>
                        <a:pt x="298" y="101"/>
                      </a:lnTo>
                      <a:lnTo>
                        <a:pt x="298" y="102"/>
                      </a:lnTo>
                      <a:lnTo>
                        <a:pt x="298" y="103"/>
                      </a:lnTo>
                      <a:lnTo>
                        <a:pt x="299" y="103"/>
                      </a:lnTo>
                      <a:lnTo>
                        <a:pt x="300" y="103"/>
                      </a:lnTo>
                      <a:lnTo>
                        <a:pt x="300" y="104"/>
                      </a:lnTo>
                      <a:lnTo>
                        <a:pt x="301" y="105"/>
                      </a:lnTo>
                      <a:lnTo>
                        <a:pt x="302" y="105"/>
                      </a:lnTo>
                      <a:lnTo>
                        <a:pt x="302" y="106"/>
                      </a:lnTo>
                      <a:lnTo>
                        <a:pt x="301" y="106"/>
                      </a:lnTo>
                      <a:lnTo>
                        <a:pt x="301" y="107"/>
                      </a:lnTo>
                      <a:lnTo>
                        <a:pt x="300" y="107"/>
                      </a:lnTo>
                      <a:lnTo>
                        <a:pt x="300" y="108"/>
                      </a:lnTo>
                      <a:lnTo>
                        <a:pt x="300" y="109"/>
                      </a:lnTo>
                      <a:lnTo>
                        <a:pt x="300" y="110"/>
                      </a:lnTo>
                      <a:lnTo>
                        <a:pt x="299" y="111"/>
                      </a:lnTo>
                      <a:lnTo>
                        <a:pt x="300" y="111"/>
                      </a:lnTo>
                      <a:lnTo>
                        <a:pt x="301" y="111"/>
                      </a:lnTo>
                      <a:lnTo>
                        <a:pt x="301" y="112"/>
                      </a:lnTo>
                      <a:lnTo>
                        <a:pt x="300" y="113"/>
                      </a:lnTo>
                      <a:lnTo>
                        <a:pt x="301" y="113"/>
                      </a:lnTo>
                      <a:lnTo>
                        <a:pt x="301" y="115"/>
                      </a:lnTo>
                      <a:lnTo>
                        <a:pt x="302" y="115"/>
                      </a:lnTo>
                      <a:lnTo>
                        <a:pt x="303" y="116"/>
                      </a:lnTo>
                      <a:lnTo>
                        <a:pt x="300" y="118"/>
                      </a:lnTo>
                      <a:lnTo>
                        <a:pt x="299" y="119"/>
                      </a:lnTo>
                      <a:lnTo>
                        <a:pt x="297" y="120"/>
                      </a:lnTo>
                      <a:lnTo>
                        <a:pt x="294" y="121"/>
                      </a:lnTo>
                      <a:lnTo>
                        <a:pt x="293" y="120"/>
                      </a:lnTo>
                      <a:lnTo>
                        <a:pt x="292" y="121"/>
                      </a:lnTo>
                      <a:lnTo>
                        <a:pt x="291" y="122"/>
                      </a:lnTo>
                      <a:lnTo>
                        <a:pt x="290" y="124"/>
                      </a:lnTo>
                      <a:lnTo>
                        <a:pt x="290" y="126"/>
                      </a:lnTo>
                      <a:lnTo>
                        <a:pt x="289" y="128"/>
                      </a:lnTo>
                      <a:lnTo>
                        <a:pt x="288" y="132"/>
                      </a:lnTo>
                      <a:lnTo>
                        <a:pt x="288" y="133"/>
                      </a:lnTo>
                      <a:lnTo>
                        <a:pt x="293" y="133"/>
                      </a:lnTo>
                      <a:lnTo>
                        <a:pt x="294" y="133"/>
                      </a:lnTo>
                      <a:lnTo>
                        <a:pt x="297" y="132"/>
                      </a:lnTo>
                      <a:lnTo>
                        <a:pt x="298" y="136"/>
                      </a:lnTo>
                      <a:lnTo>
                        <a:pt x="300" y="140"/>
                      </a:lnTo>
                      <a:lnTo>
                        <a:pt x="300" y="141"/>
                      </a:lnTo>
                      <a:lnTo>
                        <a:pt x="302" y="141"/>
                      </a:lnTo>
                      <a:lnTo>
                        <a:pt x="302" y="139"/>
                      </a:lnTo>
                      <a:lnTo>
                        <a:pt x="305" y="139"/>
                      </a:lnTo>
                      <a:lnTo>
                        <a:pt x="303" y="136"/>
                      </a:lnTo>
                      <a:lnTo>
                        <a:pt x="303" y="133"/>
                      </a:lnTo>
                      <a:lnTo>
                        <a:pt x="308" y="130"/>
                      </a:lnTo>
                      <a:lnTo>
                        <a:pt x="307" y="130"/>
                      </a:lnTo>
                      <a:lnTo>
                        <a:pt x="310" y="127"/>
                      </a:lnTo>
                      <a:lnTo>
                        <a:pt x="310" y="128"/>
                      </a:lnTo>
                      <a:lnTo>
                        <a:pt x="311" y="128"/>
                      </a:lnTo>
                      <a:lnTo>
                        <a:pt x="311" y="129"/>
                      </a:lnTo>
                      <a:lnTo>
                        <a:pt x="312" y="129"/>
                      </a:lnTo>
                      <a:lnTo>
                        <a:pt x="313" y="128"/>
                      </a:lnTo>
                      <a:lnTo>
                        <a:pt x="313" y="129"/>
                      </a:lnTo>
                      <a:lnTo>
                        <a:pt x="314" y="129"/>
                      </a:lnTo>
                      <a:lnTo>
                        <a:pt x="314" y="130"/>
                      </a:lnTo>
                      <a:lnTo>
                        <a:pt x="315" y="130"/>
                      </a:lnTo>
                      <a:lnTo>
                        <a:pt x="317" y="130"/>
                      </a:lnTo>
                      <a:lnTo>
                        <a:pt x="318" y="130"/>
                      </a:lnTo>
                      <a:lnTo>
                        <a:pt x="319" y="131"/>
                      </a:lnTo>
                      <a:lnTo>
                        <a:pt x="319" y="132"/>
                      </a:lnTo>
                      <a:lnTo>
                        <a:pt x="320" y="132"/>
                      </a:lnTo>
                      <a:lnTo>
                        <a:pt x="321" y="132"/>
                      </a:lnTo>
                      <a:lnTo>
                        <a:pt x="321" y="133"/>
                      </a:lnTo>
                      <a:lnTo>
                        <a:pt x="322" y="133"/>
                      </a:lnTo>
                      <a:lnTo>
                        <a:pt x="323" y="133"/>
                      </a:lnTo>
                      <a:lnTo>
                        <a:pt x="324" y="135"/>
                      </a:lnTo>
                      <a:lnTo>
                        <a:pt x="324" y="136"/>
                      </a:lnTo>
                      <a:lnTo>
                        <a:pt x="324" y="137"/>
                      </a:lnTo>
                      <a:lnTo>
                        <a:pt x="323" y="137"/>
                      </a:lnTo>
                      <a:lnTo>
                        <a:pt x="323" y="138"/>
                      </a:lnTo>
                      <a:lnTo>
                        <a:pt x="323" y="139"/>
                      </a:lnTo>
                      <a:lnTo>
                        <a:pt x="324" y="140"/>
                      </a:lnTo>
                      <a:lnTo>
                        <a:pt x="323" y="141"/>
                      </a:lnTo>
                      <a:lnTo>
                        <a:pt x="323" y="142"/>
                      </a:lnTo>
                      <a:lnTo>
                        <a:pt x="324" y="142"/>
                      </a:lnTo>
                      <a:lnTo>
                        <a:pt x="324" y="143"/>
                      </a:lnTo>
                      <a:lnTo>
                        <a:pt x="324" y="144"/>
                      </a:lnTo>
                      <a:lnTo>
                        <a:pt x="324" y="145"/>
                      </a:lnTo>
                      <a:lnTo>
                        <a:pt x="325" y="145"/>
                      </a:lnTo>
                      <a:lnTo>
                        <a:pt x="325" y="146"/>
                      </a:lnTo>
                      <a:lnTo>
                        <a:pt x="326" y="146"/>
                      </a:lnTo>
                      <a:lnTo>
                        <a:pt x="326" y="147"/>
                      </a:lnTo>
                      <a:lnTo>
                        <a:pt x="327" y="147"/>
                      </a:lnTo>
                      <a:lnTo>
                        <a:pt x="327" y="148"/>
                      </a:lnTo>
                      <a:lnTo>
                        <a:pt x="328" y="149"/>
                      </a:lnTo>
                      <a:lnTo>
                        <a:pt x="328" y="150"/>
                      </a:lnTo>
                      <a:lnTo>
                        <a:pt x="328" y="151"/>
                      </a:lnTo>
                      <a:lnTo>
                        <a:pt x="329" y="151"/>
                      </a:lnTo>
                      <a:lnTo>
                        <a:pt x="329" y="152"/>
                      </a:lnTo>
                      <a:lnTo>
                        <a:pt x="330" y="152"/>
                      </a:lnTo>
                      <a:lnTo>
                        <a:pt x="330" y="154"/>
                      </a:lnTo>
                      <a:lnTo>
                        <a:pt x="330" y="155"/>
                      </a:lnTo>
                      <a:lnTo>
                        <a:pt x="329" y="155"/>
                      </a:lnTo>
                      <a:lnTo>
                        <a:pt x="329" y="156"/>
                      </a:lnTo>
                      <a:lnTo>
                        <a:pt x="329" y="157"/>
                      </a:lnTo>
                      <a:lnTo>
                        <a:pt x="330" y="157"/>
                      </a:lnTo>
                      <a:lnTo>
                        <a:pt x="331" y="158"/>
                      </a:lnTo>
                      <a:lnTo>
                        <a:pt x="332" y="158"/>
                      </a:lnTo>
                      <a:lnTo>
                        <a:pt x="332" y="159"/>
                      </a:lnTo>
                      <a:lnTo>
                        <a:pt x="333" y="159"/>
                      </a:lnTo>
                      <a:lnTo>
                        <a:pt x="333" y="160"/>
                      </a:lnTo>
                      <a:lnTo>
                        <a:pt x="334" y="160"/>
                      </a:lnTo>
                      <a:lnTo>
                        <a:pt x="334" y="161"/>
                      </a:lnTo>
                      <a:lnTo>
                        <a:pt x="336" y="161"/>
                      </a:lnTo>
                      <a:lnTo>
                        <a:pt x="337" y="162"/>
                      </a:lnTo>
                      <a:lnTo>
                        <a:pt x="337" y="163"/>
                      </a:lnTo>
                      <a:lnTo>
                        <a:pt x="338" y="164"/>
                      </a:lnTo>
                      <a:lnTo>
                        <a:pt x="338" y="165"/>
                      </a:lnTo>
                      <a:lnTo>
                        <a:pt x="339" y="166"/>
                      </a:lnTo>
                      <a:lnTo>
                        <a:pt x="340" y="166"/>
                      </a:lnTo>
                      <a:lnTo>
                        <a:pt x="340" y="167"/>
                      </a:lnTo>
                      <a:lnTo>
                        <a:pt x="341" y="167"/>
                      </a:lnTo>
                      <a:lnTo>
                        <a:pt x="341" y="168"/>
                      </a:lnTo>
                      <a:lnTo>
                        <a:pt x="342" y="169"/>
                      </a:lnTo>
                      <a:lnTo>
                        <a:pt x="342" y="170"/>
                      </a:lnTo>
                      <a:lnTo>
                        <a:pt x="343" y="170"/>
                      </a:lnTo>
                      <a:lnTo>
                        <a:pt x="344" y="170"/>
                      </a:lnTo>
                      <a:lnTo>
                        <a:pt x="344" y="171"/>
                      </a:lnTo>
                      <a:lnTo>
                        <a:pt x="345" y="171"/>
                      </a:lnTo>
                      <a:lnTo>
                        <a:pt x="346" y="172"/>
                      </a:lnTo>
                      <a:lnTo>
                        <a:pt x="347" y="172"/>
                      </a:lnTo>
                      <a:lnTo>
                        <a:pt x="347" y="174"/>
                      </a:lnTo>
                      <a:lnTo>
                        <a:pt x="348" y="174"/>
                      </a:lnTo>
                      <a:lnTo>
                        <a:pt x="348" y="175"/>
                      </a:lnTo>
                      <a:lnTo>
                        <a:pt x="349" y="175"/>
                      </a:lnTo>
                      <a:lnTo>
                        <a:pt x="349" y="176"/>
                      </a:lnTo>
                      <a:lnTo>
                        <a:pt x="350" y="176"/>
                      </a:lnTo>
                      <a:lnTo>
                        <a:pt x="350" y="177"/>
                      </a:lnTo>
                      <a:lnTo>
                        <a:pt x="350" y="178"/>
                      </a:lnTo>
                      <a:lnTo>
                        <a:pt x="350" y="179"/>
                      </a:lnTo>
                      <a:lnTo>
                        <a:pt x="349" y="179"/>
                      </a:lnTo>
                      <a:lnTo>
                        <a:pt x="349" y="180"/>
                      </a:lnTo>
                      <a:lnTo>
                        <a:pt x="349" y="181"/>
                      </a:lnTo>
                      <a:lnTo>
                        <a:pt x="349" y="182"/>
                      </a:lnTo>
                      <a:lnTo>
                        <a:pt x="349" y="183"/>
                      </a:lnTo>
                      <a:lnTo>
                        <a:pt x="349" y="184"/>
                      </a:lnTo>
                      <a:lnTo>
                        <a:pt x="350" y="184"/>
                      </a:lnTo>
                      <a:lnTo>
                        <a:pt x="350" y="185"/>
                      </a:lnTo>
                      <a:lnTo>
                        <a:pt x="350" y="186"/>
                      </a:lnTo>
                      <a:lnTo>
                        <a:pt x="351" y="186"/>
                      </a:lnTo>
                      <a:lnTo>
                        <a:pt x="351" y="187"/>
                      </a:lnTo>
                      <a:lnTo>
                        <a:pt x="351" y="188"/>
                      </a:lnTo>
                      <a:lnTo>
                        <a:pt x="351" y="189"/>
                      </a:lnTo>
                      <a:lnTo>
                        <a:pt x="350" y="189"/>
                      </a:lnTo>
                      <a:lnTo>
                        <a:pt x="350" y="190"/>
                      </a:lnTo>
                      <a:lnTo>
                        <a:pt x="350" y="191"/>
                      </a:lnTo>
                      <a:lnTo>
                        <a:pt x="349" y="193"/>
                      </a:lnTo>
                      <a:lnTo>
                        <a:pt x="348" y="194"/>
                      </a:lnTo>
                      <a:lnTo>
                        <a:pt x="348" y="195"/>
                      </a:lnTo>
                      <a:lnTo>
                        <a:pt x="356" y="200"/>
                      </a:lnTo>
                      <a:lnTo>
                        <a:pt x="363" y="204"/>
                      </a:lnTo>
                      <a:lnTo>
                        <a:pt x="370" y="209"/>
                      </a:lnTo>
                      <a:lnTo>
                        <a:pt x="372" y="210"/>
                      </a:lnTo>
                      <a:lnTo>
                        <a:pt x="372" y="211"/>
                      </a:lnTo>
                      <a:lnTo>
                        <a:pt x="373" y="211"/>
                      </a:lnTo>
                      <a:lnTo>
                        <a:pt x="375" y="213"/>
                      </a:lnTo>
                      <a:lnTo>
                        <a:pt x="376" y="213"/>
                      </a:lnTo>
                      <a:lnTo>
                        <a:pt x="376" y="214"/>
                      </a:lnTo>
                      <a:lnTo>
                        <a:pt x="376" y="215"/>
                      </a:lnTo>
                      <a:lnTo>
                        <a:pt x="376" y="216"/>
                      </a:lnTo>
                      <a:lnTo>
                        <a:pt x="376" y="217"/>
                      </a:lnTo>
                      <a:lnTo>
                        <a:pt x="376" y="218"/>
                      </a:lnTo>
                      <a:lnTo>
                        <a:pt x="376" y="219"/>
                      </a:lnTo>
                      <a:lnTo>
                        <a:pt x="377" y="220"/>
                      </a:lnTo>
                      <a:lnTo>
                        <a:pt x="377" y="221"/>
                      </a:lnTo>
                      <a:lnTo>
                        <a:pt x="378" y="221"/>
                      </a:lnTo>
                      <a:lnTo>
                        <a:pt x="379" y="221"/>
                      </a:lnTo>
                      <a:lnTo>
                        <a:pt x="379" y="222"/>
                      </a:lnTo>
                      <a:lnTo>
                        <a:pt x="380" y="222"/>
                      </a:lnTo>
                      <a:lnTo>
                        <a:pt x="381" y="222"/>
                      </a:lnTo>
                      <a:lnTo>
                        <a:pt x="381" y="223"/>
                      </a:lnTo>
                      <a:lnTo>
                        <a:pt x="382" y="224"/>
                      </a:lnTo>
                      <a:lnTo>
                        <a:pt x="383" y="225"/>
                      </a:lnTo>
                      <a:lnTo>
                        <a:pt x="384" y="225"/>
                      </a:lnTo>
                      <a:lnTo>
                        <a:pt x="385" y="226"/>
                      </a:lnTo>
                      <a:lnTo>
                        <a:pt x="386" y="226"/>
                      </a:lnTo>
                      <a:lnTo>
                        <a:pt x="387" y="226"/>
                      </a:lnTo>
                      <a:lnTo>
                        <a:pt x="387" y="227"/>
                      </a:lnTo>
                      <a:lnTo>
                        <a:pt x="388" y="227"/>
                      </a:lnTo>
                      <a:lnTo>
                        <a:pt x="389" y="227"/>
                      </a:lnTo>
                      <a:lnTo>
                        <a:pt x="389" y="228"/>
                      </a:lnTo>
                      <a:lnTo>
                        <a:pt x="390" y="228"/>
                      </a:lnTo>
                      <a:lnTo>
                        <a:pt x="391" y="228"/>
                      </a:lnTo>
                      <a:lnTo>
                        <a:pt x="392" y="228"/>
                      </a:lnTo>
                      <a:lnTo>
                        <a:pt x="394" y="229"/>
                      </a:lnTo>
                      <a:lnTo>
                        <a:pt x="395" y="229"/>
                      </a:lnTo>
                      <a:lnTo>
                        <a:pt x="396" y="229"/>
                      </a:lnTo>
                      <a:lnTo>
                        <a:pt x="396" y="230"/>
                      </a:lnTo>
                      <a:lnTo>
                        <a:pt x="397" y="230"/>
                      </a:lnTo>
                      <a:lnTo>
                        <a:pt x="398" y="230"/>
                      </a:lnTo>
                      <a:lnTo>
                        <a:pt x="399" y="230"/>
                      </a:lnTo>
                      <a:lnTo>
                        <a:pt x="400" y="230"/>
                      </a:lnTo>
                      <a:lnTo>
                        <a:pt x="401" y="229"/>
                      </a:lnTo>
                      <a:lnTo>
                        <a:pt x="402" y="229"/>
                      </a:lnTo>
                      <a:lnTo>
                        <a:pt x="403" y="229"/>
                      </a:lnTo>
                      <a:lnTo>
                        <a:pt x="404" y="229"/>
                      </a:lnTo>
                      <a:lnTo>
                        <a:pt x="405" y="229"/>
                      </a:lnTo>
                      <a:lnTo>
                        <a:pt x="406" y="229"/>
                      </a:lnTo>
                      <a:lnTo>
                        <a:pt x="407" y="229"/>
                      </a:lnTo>
                      <a:lnTo>
                        <a:pt x="408" y="229"/>
                      </a:lnTo>
                      <a:lnTo>
                        <a:pt x="409" y="229"/>
                      </a:lnTo>
                      <a:lnTo>
                        <a:pt x="410" y="229"/>
                      </a:lnTo>
                      <a:lnTo>
                        <a:pt x="410" y="230"/>
                      </a:lnTo>
                      <a:lnTo>
                        <a:pt x="411" y="232"/>
                      </a:lnTo>
                      <a:lnTo>
                        <a:pt x="413" y="232"/>
                      </a:lnTo>
                      <a:lnTo>
                        <a:pt x="413" y="233"/>
                      </a:lnTo>
                      <a:lnTo>
                        <a:pt x="414" y="233"/>
                      </a:lnTo>
                      <a:lnTo>
                        <a:pt x="415" y="233"/>
                      </a:lnTo>
                      <a:lnTo>
                        <a:pt x="415" y="234"/>
                      </a:lnTo>
                      <a:lnTo>
                        <a:pt x="415" y="235"/>
                      </a:lnTo>
                      <a:lnTo>
                        <a:pt x="416" y="235"/>
                      </a:lnTo>
                      <a:lnTo>
                        <a:pt x="417" y="235"/>
                      </a:lnTo>
                      <a:lnTo>
                        <a:pt x="418" y="235"/>
                      </a:lnTo>
                      <a:lnTo>
                        <a:pt x="419" y="235"/>
                      </a:lnTo>
                      <a:lnTo>
                        <a:pt x="419" y="236"/>
                      </a:lnTo>
                      <a:lnTo>
                        <a:pt x="420" y="236"/>
                      </a:lnTo>
                      <a:lnTo>
                        <a:pt x="420" y="235"/>
                      </a:lnTo>
                      <a:lnTo>
                        <a:pt x="421" y="235"/>
                      </a:lnTo>
                      <a:lnTo>
                        <a:pt x="422" y="236"/>
                      </a:lnTo>
                      <a:lnTo>
                        <a:pt x="423" y="236"/>
                      </a:lnTo>
                      <a:lnTo>
                        <a:pt x="424" y="236"/>
                      </a:lnTo>
                      <a:lnTo>
                        <a:pt x="425" y="236"/>
                      </a:lnTo>
                      <a:lnTo>
                        <a:pt x="426" y="237"/>
                      </a:lnTo>
                      <a:lnTo>
                        <a:pt x="427" y="237"/>
                      </a:lnTo>
                      <a:lnTo>
                        <a:pt x="427" y="238"/>
                      </a:lnTo>
                      <a:lnTo>
                        <a:pt x="428" y="238"/>
                      </a:lnTo>
                      <a:lnTo>
                        <a:pt x="428" y="239"/>
                      </a:lnTo>
                      <a:lnTo>
                        <a:pt x="429" y="239"/>
                      </a:lnTo>
                      <a:lnTo>
                        <a:pt x="429" y="240"/>
                      </a:lnTo>
                      <a:lnTo>
                        <a:pt x="430" y="240"/>
                      </a:lnTo>
                      <a:lnTo>
                        <a:pt x="431" y="240"/>
                      </a:lnTo>
                      <a:lnTo>
                        <a:pt x="433" y="241"/>
                      </a:lnTo>
                      <a:lnTo>
                        <a:pt x="434" y="242"/>
                      </a:lnTo>
                      <a:lnTo>
                        <a:pt x="434" y="243"/>
                      </a:lnTo>
                      <a:lnTo>
                        <a:pt x="435" y="244"/>
                      </a:lnTo>
                      <a:lnTo>
                        <a:pt x="436" y="244"/>
                      </a:lnTo>
                      <a:lnTo>
                        <a:pt x="437" y="244"/>
                      </a:lnTo>
                      <a:lnTo>
                        <a:pt x="437" y="245"/>
                      </a:lnTo>
                      <a:lnTo>
                        <a:pt x="437" y="246"/>
                      </a:lnTo>
                      <a:lnTo>
                        <a:pt x="438" y="246"/>
                      </a:lnTo>
                      <a:lnTo>
                        <a:pt x="437" y="247"/>
                      </a:lnTo>
                      <a:lnTo>
                        <a:pt x="438" y="247"/>
                      </a:lnTo>
                      <a:lnTo>
                        <a:pt x="439" y="248"/>
                      </a:lnTo>
                      <a:lnTo>
                        <a:pt x="440" y="248"/>
                      </a:lnTo>
                      <a:lnTo>
                        <a:pt x="440" y="249"/>
                      </a:lnTo>
                      <a:lnTo>
                        <a:pt x="440" y="250"/>
                      </a:lnTo>
                      <a:lnTo>
                        <a:pt x="440" y="252"/>
                      </a:lnTo>
                      <a:lnTo>
                        <a:pt x="440" y="253"/>
                      </a:lnTo>
                      <a:lnTo>
                        <a:pt x="441" y="253"/>
                      </a:lnTo>
                      <a:lnTo>
                        <a:pt x="441" y="254"/>
                      </a:lnTo>
                      <a:lnTo>
                        <a:pt x="442" y="254"/>
                      </a:lnTo>
                      <a:lnTo>
                        <a:pt x="443" y="254"/>
                      </a:lnTo>
                      <a:lnTo>
                        <a:pt x="443" y="255"/>
                      </a:lnTo>
                      <a:lnTo>
                        <a:pt x="444" y="256"/>
                      </a:lnTo>
                      <a:lnTo>
                        <a:pt x="444" y="257"/>
                      </a:lnTo>
                      <a:lnTo>
                        <a:pt x="445" y="257"/>
                      </a:lnTo>
                      <a:lnTo>
                        <a:pt x="445" y="258"/>
                      </a:lnTo>
                      <a:lnTo>
                        <a:pt x="445" y="259"/>
                      </a:lnTo>
                      <a:lnTo>
                        <a:pt x="446" y="259"/>
                      </a:lnTo>
                      <a:lnTo>
                        <a:pt x="447" y="259"/>
                      </a:lnTo>
                      <a:lnTo>
                        <a:pt x="448" y="259"/>
                      </a:lnTo>
                      <a:lnTo>
                        <a:pt x="448" y="260"/>
                      </a:lnTo>
                      <a:lnTo>
                        <a:pt x="448" y="261"/>
                      </a:lnTo>
                      <a:lnTo>
                        <a:pt x="448" y="262"/>
                      </a:lnTo>
                      <a:lnTo>
                        <a:pt x="448" y="263"/>
                      </a:lnTo>
                      <a:lnTo>
                        <a:pt x="449" y="263"/>
                      </a:lnTo>
                      <a:lnTo>
                        <a:pt x="448" y="264"/>
                      </a:lnTo>
                      <a:lnTo>
                        <a:pt x="449" y="264"/>
                      </a:lnTo>
                      <a:lnTo>
                        <a:pt x="449" y="265"/>
                      </a:lnTo>
                      <a:lnTo>
                        <a:pt x="449" y="266"/>
                      </a:lnTo>
                      <a:lnTo>
                        <a:pt x="450" y="266"/>
                      </a:lnTo>
                      <a:lnTo>
                        <a:pt x="450" y="267"/>
                      </a:lnTo>
                      <a:lnTo>
                        <a:pt x="452" y="267"/>
                      </a:lnTo>
                      <a:lnTo>
                        <a:pt x="452" y="268"/>
                      </a:lnTo>
                      <a:lnTo>
                        <a:pt x="450" y="268"/>
                      </a:lnTo>
                      <a:lnTo>
                        <a:pt x="452" y="268"/>
                      </a:lnTo>
                      <a:lnTo>
                        <a:pt x="452" y="269"/>
                      </a:lnTo>
                      <a:lnTo>
                        <a:pt x="452" y="271"/>
                      </a:lnTo>
                      <a:lnTo>
                        <a:pt x="453" y="271"/>
                      </a:lnTo>
                      <a:lnTo>
                        <a:pt x="453" y="272"/>
                      </a:lnTo>
                      <a:lnTo>
                        <a:pt x="454" y="272"/>
                      </a:lnTo>
                      <a:lnTo>
                        <a:pt x="454" y="273"/>
                      </a:lnTo>
                      <a:lnTo>
                        <a:pt x="455" y="273"/>
                      </a:lnTo>
                      <a:lnTo>
                        <a:pt x="455" y="274"/>
                      </a:lnTo>
                      <a:lnTo>
                        <a:pt x="456" y="274"/>
                      </a:lnTo>
                      <a:lnTo>
                        <a:pt x="456" y="275"/>
                      </a:lnTo>
                      <a:lnTo>
                        <a:pt x="456" y="276"/>
                      </a:lnTo>
                      <a:lnTo>
                        <a:pt x="457" y="276"/>
                      </a:lnTo>
                      <a:lnTo>
                        <a:pt x="457" y="277"/>
                      </a:lnTo>
                      <a:lnTo>
                        <a:pt x="457" y="278"/>
                      </a:lnTo>
                      <a:lnTo>
                        <a:pt x="456" y="279"/>
                      </a:lnTo>
                      <a:lnTo>
                        <a:pt x="456" y="280"/>
                      </a:lnTo>
                      <a:lnTo>
                        <a:pt x="457" y="280"/>
                      </a:lnTo>
                      <a:lnTo>
                        <a:pt x="457" y="281"/>
                      </a:lnTo>
                      <a:lnTo>
                        <a:pt x="457" y="282"/>
                      </a:lnTo>
                      <a:lnTo>
                        <a:pt x="458" y="283"/>
                      </a:lnTo>
                      <a:lnTo>
                        <a:pt x="458" y="284"/>
                      </a:lnTo>
                      <a:lnTo>
                        <a:pt x="457" y="284"/>
                      </a:lnTo>
                      <a:lnTo>
                        <a:pt x="458" y="284"/>
                      </a:lnTo>
                      <a:lnTo>
                        <a:pt x="458" y="285"/>
                      </a:lnTo>
                      <a:lnTo>
                        <a:pt x="457" y="285"/>
                      </a:lnTo>
                      <a:lnTo>
                        <a:pt x="457" y="286"/>
                      </a:lnTo>
                      <a:lnTo>
                        <a:pt x="458" y="287"/>
                      </a:lnTo>
                      <a:lnTo>
                        <a:pt x="457" y="287"/>
                      </a:lnTo>
                      <a:lnTo>
                        <a:pt x="458" y="287"/>
                      </a:lnTo>
                      <a:lnTo>
                        <a:pt x="458" y="288"/>
                      </a:lnTo>
                      <a:lnTo>
                        <a:pt x="457" y="288"/>
                      </a:lnTo>
                      <a:lnTo>
                        <a:pt x="457" y="290"/>
                      </a:lnTo>
                      <a:lnTo>
                        <a:pt x="457" y="291"/>
                      </a:lnTo>
                      <a:lnTo>
                        <a:pt x="456" y="291"/>
                      </a:lnTo>
                      <a:lnTo>
                        <a:pt x="456" y="292"/>
                      </a:lnTo>
                      <a:lnTo>
                        <a:pt x="456" y="293"/>
                      </a:lnTo>
                      <a:lnTo>
                        <a:pt x="457" y="293"/>
                      </a:lnTo>
                      <a:lnTo>
                        <a:pt x="457" y="294"/>
                      </a:lnTo>
                      <a:lnTo>
                        <a:pt x="458" y="295"/>
                      </a:lnTo>
                      <a:lnTo>
                        <a:pt x="457" y="295"/>
                      </a:lnTo>
                      <a:lnTo>
                        <a:pt x="458" y="295"/>
                      </a:lnTo>
                      <a:lnTo>
                        <a:pt x="458" y="296"/>
                      </a:lnTo>
                      <a:lnTo>
                        <a:pt x="458" y="297"/>
                      </a:lnTo>
                      <a:lnTo>
                        <a:pt x="457" y="297"/>
                      </a:lnTo>
                      <a:lnTo>
                        <a:pt x="457" y="298"/>
                      </a:lnTo>
                      <a:lnTo>
                        <a:pt x="458" y="298"/>
                      </a:lnTo>
                      <a:lnTo>
                        <a:pt x="458" y="299"/>
                      </a:lnTo>
                      <a:lnTo>
                        <a:pt x="458" y="300"/>
                      </a:lnTo>
                      <a:lnTo>
                        <a:pt x="459" y="300"/>
                      </a:lnTo>
                      <a:lnTo>
                        <a:pt x="459" y="301"/>
                      </a:lnTo>
                      <a:lnTo>
                        <a:pt x="459" y="302"/>
                      </a:lnTo>
                      <a:lnTo>
                        <a:pt x="459" y="303"/>
                      </a:lnTo>
                      <a:lnTo>
                        <a:pt x="459" y="304"/>
                      </a:lnTo>
                      <a:lnTo>
                        <a:pt x="459" y="305"/>
                      </a:lnTo>
                      <a:lnTo>
                        <a:pt x="459" y="306"/>
                      </a:lnTo>
                      <a:lnTo>
                        <a:pt x="459" y="307"/>
                      </a:lnTo>
                      <a:lnTo>
                        <a:pt x="460" y="307"/>
                      </a:lnTo>
                      <a:lnTo>
                        <a:pt x="459" y="308"/>
                      </a:lnTo>
                      <a:lnTo>
                        <a:pt x="460" y="308"/>
                      </a:lnTo>
                      <a:lnTo>
                        <a:pt x="460" y="310"/>
                      </a:lnTo>
                      <a:lnTo>
                        <a:pt x="460" y="311"/>
                      </a:lnTo>
                      <a:lnTo>
                        <a:pt x="461" y="312"/>
                      </a:lnTo>
                      <a:lnTo>
                        <a:pt x="461" y="313"/>
                      </a:lnTo>
                      <a:lnTo>
                        <a:pt x="461" y="314"/>
                      </a:lnTo>
                      <a:lnTo>
                        <a:pt x="462" y="315"/>
                      </a:lnTo>
                      <a:lnTo>
                        <a:pt x="463" y="315"/>
                      </a:lnTo>
                      <a:lnTo>
                        <a:pt x="463" y="316"/>
                      </a:lnTo>
                      <a:lnTo>
                        <a:pt x="463" y="317"/>
                      </a:lnTo>
                      <a:lnTo>
                        <a:pt x="463" y="318"/>
                      </a:lnTo>
                      <a:lnTo>
                        <a:pt x="464" y="319"/>
                      </a:lnTo>
                      <a:lnTo>
                        <a:pt x="465" y="319"/>
                      </a:lnTo>
                      <a:lnTo>
                        <a:pt x="465" y="320"/>
                      </a:lnTo>
                      <a:lnTo>
                        <a:pt x="465" y="321"/>
                      </a:lnTo>
                      <a:lnTo>
                        <a:pt x="466" y="321"/>
                      </a:lnTo>
                      <a:lnTo>
                        <a:pt x="467" y="321"/>
                      </a:lnTo>
                      <a:lnTo>
                        <a:pt x="467" y="322"/>
                      </a:lnTo>
                      <a:lnTo>
                        <a:pt x="467" y="321"/>
                      </a:lnTo>
                      <a:lnTo>
                        <a:pt x="468" y="322"/>
                      </a:lnTo>
                      <a:lnTo>
                        <a:pt x="468" y="323"/>
                      </a:lnTo>
                      <a:lnTo>
                        <a:pt x="469" y="323"/>
                      </a:lnTo>
                      <a:lnTo>
                        <a:pt x="469" y="324"/>
                      </a:lnTo>
                      <a:lnTo>
                        <a:pt x="470" y="324"/>
                      </a:lnTo>
                      <a:lnTo>
                        <a:pt x="470" y="325"/>
                      </a:lnTo>
                      <a:lnTo>
                        <a:pt x="472" y="325"/>
                      </a:lnTo>
                      <a:lnTo>
                        <a:pt x="473" y="326"/>
                      </a:lnTo>
                      <a:lnTo>
                        <a:pt x="473" y="327"/>
                      </a:lnTo>
                      <a:lnTo>
                        <a:pt x="474" y="327"/>
                      </a:lnTo>
                      <a:lnTo>
                        <a:pt x="474" y="329"/>
                      </a:lnTo>
                      <a:lnTo>
                        <a:pt x="473" y="329"/>
                      </a:lnTo>
                      <a:lnTo>
                        <a:pt x="473" y="330"/>
                      </a:lnTo>
                      <a:lnTo>
                        <a:pt x="473" y="331"/>
                      </a:lnTo>
                      <a:lnTo>
                        <a:pt x="473" y="332"/>
                      </a:lnTo>
                      <a:lnTo>
                        <a:pt x="474" y="333"/>
                      </a:lnTo>
                      <a:lnTo>
                        <a:pt x="474" y="334"/>
                      </a:lnTo>
                      <a:lnTo>
                        <a:pt x="474" y="335"/>
                      </a:lnTo>
                      <a:lnTo>
                        <a:pt x="474" y="336"/>
                      </a:lnTo>
                      <a:lnTo>
                        <a:pt x="475" y="336"/>
                      </a:lnTo>
                      <a:lnTo>
                        <a:pt x="475" y="337"/>
                      </a:lnTo>
                      <a:lnTo>
                        <a:pt x="476" y="337"/>
                      </a:lnTo>
                      <a:lnTo>
                        <a:pt x="477" y="337"/>
                      </a:lnTo>
                      <a:lnTo>
                        <a:pt x="477" y="338"/>
                      </a:lnTo>
                      <a:lnTo>
                        <a:pt x="478" y="338"/>
                      </a:lnTo>
                      <a:lnTo>
                        <a:pt x="479" y="338"/>
                      </a:lnTo>
                      <a:lnTo>
                        <a:pt x="479" y="339"/>
                      </a:lnTo>
                      <a:lnTo>
                        <a:pt x="480" y="339"/>
                      </a:lnTo>
                      <a:lnTo>
                        <a:pt x="480" y="340"/>
                      </a:lnTo>
                      <a:lnTo>
                        <a:pt x="481" y="340"/>
                      </a:lnTo>
                      <a:lnTo>
                        <a:pt x="482" y="340"/>
                      </a:lnTo>
                      <a:lnTo>
                        <a:pt x="482" y="341"/>
                      </a:lnTo>
                      <a:lnTo>
                        <a:pt x="482" y="342"/>
                      </a:lnTo>
                      <a:lnTo>
                        <a:pt x="482" y="343"/>
                      </a:lnTo>
                      <a:lnTo>
                        <a:pt x="482" y="344"/>
                      </a:lnTo>
                      <a:lnTo>
                        <a:pt x="483" y="344"/>
                      </a:lnTo>
                      <a:lnTo>
                        <a:pt x="484" y="344"/>
                      </a:lnTo>
                      <a:lnTo>
                        <a:pt x="485" y="344"/>
                      </a:lnTo>
                      <a:lnTo>
                        <a:pt x="485" y="345"/>
                      </a:lnTo>
                      <a:lnTo>
                        <a:pt x="486" y="345"/>
                      </a:lnTo>
                      <a:lnTo>
                        <a:pt x="485" y="346"/>
                      </a:lnTo>
                      <a:lnTo>
                        <a:pt x="486" y="346"/>
                      </a:lnTo>
                      <a:lnTo>
                        <a:pt x="487" y="346"/>
                      </a:lnTo>
                      <a:lnTo>
                        <a:pt x="483" y="352"/>
                      </a:lnTo>
                      <a:lnTo>
                        <a:pt x="480" y="355"/>
                      </a:lnTo>
                      <a:lnTo>
                        <a:pt x="472" y="364"/>
                      </a:lnTo>
                      <a:lnTo>
                        <a:pt x="466" y="371"/>
                      </a:lnTo>
                      <a:lnTo>
                        <a:pt x="458" y="380"/>
                      </a:lnTo>
                      <a:lnTo>
                        <a:pt x="455" y="383"/>
                      </a:lnTo>
                      <a:lnTo>
                        <a:pt x="448" y="390"/>
                      </a:lnTo>
                      <a:lnTo>
                        <a:pt x="440" y="399"/>
                      </a:lnTo>
                      <a:lnTo>
                        <a:pt x="433" y="408"/>
                      </a:lnTo>
                      <a:lnTo>
                        <a:pt x="429" y="411"/>
                      </a:lnTo>
                      <a:lnTo>
                        <a:pt x="425" y="416"/>
                      </a:lnTo>
                      <a:lnTo>
                        <a:pt x="417" y="424"/>
                      </a:lnTo>
                      <a:lnTo>
                        <a:pt x="403" y="439"/>
                      </a:lnTo>
                      <a:lnTo>
                        <a:pt x="395" y="449"/>
                      </a:lnTo>
                      <a:lnTo>
                        <a:pt x="388" y="456"/>
                      </a:lnTo>
                      <a:lnTo>
                        <a:pt x="383" y="462"/>
                      </a:lnTo>
                      <a:lnTo>
                        <a:pt x="377" y="456"/>
                      </a:lnTo>
                      <a:lnTo>
                        <a:pt x="369" y="450"/>
                      </a:lnTo>
                      <a:lnTo>
                        <a:pt x="368" y="449"/>
                      </a:lnTo>
                      <a:lnTo>
                        <a:pt x="366" y="447"/>
                      </a:lnTo>
                      <a:lnTo>
                        <a:pt x="364" y="444"/>
                      </a:lnTo>
                      <a:lnTo>
                        <a:pt x="362" y="442"/>
                      </a:lnTo>
                      <a:lnTo>
                        <a:pt x="361" y="441"/>
                      </a:lnTo>
                      <a:lnTo>
                        <a:pt x="359" y="440"/>
                      </a:lnTo>
                      <a:lnTo>
                        <a:pt x="359" y="439"/>
                      </a:lnTo>
                      <a:lnTo>
                        <a:pt x="356" y="437"/>
                      </a:lnTo>
                      <a:lnTo>
                        <a:pt x="353" y="434"/>
                      </a:lnTo>
                      <a:lnTo>
                        <a:pt x="352" y="434"/>
                      </a:lnTo>
                      <a:lnTo>
                        <a:pt x="351" y="433"/>
                      </a:lnTo>
                      <a:lnTo>
                        <a:pt x="348" y="430"/>
                      </a:lnTo>
                      <a:lnTo>
                        <a:pt x="345" y="427"/>
                      </a:lnTo>
                      <a:lnTo>
                        <a:pt x="343" y="425"/>
                      </a:lnTo>
                      <a:lnTo>
                        <a:pt x="343" y="424"/>
                      </a:lnTo>
                      <a:lnTo>
                        <a:pt x="341" y="423"/>
                      </a:lnTo>
                      <a:lnTo>
                        <a:pt x="339" y="421"/>
                      </a:lnTo>
                      <a:lnTo>
                        <a:pt x="337" y="419"/>
                      </a:lnTo>
                      <a:lnTo>
                        <a:pt x="333" y="416"/>
                      </a:lnTo>
                      <a:lnTo>
                        <a:pt x="329" y="413"/>
                      </a:lnTo>
                      <a:lnTo>
                        <a:pt x="325" y="409"/>
                      </a:lnTo>
                      <a:lnTo>
                        <a:pt x="322" y="405"/>
                      </a:lnTo>
                      <a:lnTo>
                        <a:pt x="319" y="402"/>
                      </a:lnTo>
                      <a:lnTo>
                        <a:pt x="315" y="400"/>
                      </a:lnTo>
                      <a:lnTo>
                        <a:pt x="313" y="398"/>
                      </a:lnTo>
                      <a:lnTo>
                        <a:pt x="310" y="395"/>
                      </a:lnTo>
                      <a:lnTo>
                        <a:pt x="307" y="393"/>
                      </a:lnTo>
                      <a:lnTo>
                        <a:pt x="303" y="389"/>
                      </a:lnTo>
                      <a:lnTo>
                        <a:pt x="302" y="388"/>
                      </a:lnTo>
                      <a:lnTo>
                        <a:pt x="301" y="386"/>
                      </a:lnTo>
                      <a:lnTo>
                        <a:pt x="294" y="380"/>
                      </a:lnTo>
                      <a:lnTo>
                        <a:pt x="286" y="372"/>
                      </a:lnTo>
                      <a:lnTo>
                        <a:pt x="285" y="371"/>
                      </a:lnTo>
                      <a:lnTo>
                        <a:pt x="283" y="370"/>
                      </a:lnTo>
                      <a:lnTo>
                        <a:pt x="282" y="369"/>
                      </a:lnTo>
                      <a:lnTo>
                        <a:pt x="278" y="364"/>
                      </a:lnTo>
                      <a:lnTo>
                        <a:pt x="274" y="361"/>
                      </a:lnTo>
                      <a:lnTo>
                        <a:pt x="273" y="361"/>
                      </a:lnTo>
                      <a:lnTo>
                        <a:pt x="273" y="360"/>
                      </a:lnTo>
                      <a:lnTo>
                        <a:pt x="271" y="358"/>
                      </a:lnTo>
                      <a:lnTo>
                        <a:pt x="260" y="347"/>
                      </a:lnTo>
                      <a:lnTo>
                        <a:pt x="250" y="339"/>
                      </a:lnTo>
                      <a:lnTo>
                        <a:pt x="246" y="335"/>
                      </a:lnTo>
                      <a:lnTo>
                        <a:pt x="242" y="331"/>
                      </a:lnTo>
                      <a:lnTo>
                        <a:pt x="235" y="324"/>
                      </a:lnTo>
                      <a:lnTo>
                        <a:pt x="234" y="324"/>
                      </a:lnTo>
                      <a:lnTo>
                        <a:pt x="230" y="319"/>
                      </a:lnTo>
                      <a:lnTo>
                        <a:pt x="220" y="311"/>
                      </a:lnTo>
                      <a:lnTo>
                        <a:pt x="214" y="305"/>
                      </a:lnTo>
                      <a:lnTo>
                        <a:pt x="210" y="301"/>
                      </a:lnTo>
                      <a:lnTo>
                        <a:pt x="206" y="298"/>
                      </a:lnTo>
                      <a:lnTo>
                        <a:pt x="203" y="295"/>
                      </a:lnTo>
                      <a:lnTo>
                        <a:pt x="201" y="293"/>
                      </a:lnTo>
                      <a:lnTo>
                        <a:pt x="198" y="291"/>
                      </a:lnTo>
                      <a:lnTo>
                        <a:pt x="196" y="288"/>
                      </a:lnTo>
                      <a:lnTo>
                        <a:pt x="193" y="286"/>
                      </a:lnTo>
                      <a:lnTo>
                        <a:pt x="190" y="283"/>
                      </a:lnTo>
                      <a:lnTo>
                        <a:pt x="188" y="281"/>
                      </a:lnTo>
                      <a:lnTo>
                        <a:pt x="187" y="280"/>
                      </a:lnTo>
                      <a:lnTo>
                        <a:pt x="186" y="280"/>
                      </a:lnTo>
                      <a:lnTo>
                        <a:pt x="186" y="279"/>
                      </a:lnTo>
                      <a:lnTo>
                        <a:pt x="185" y="279"/>
                      </a:lnTo>
                      <a:lnTo>
                        <a:pt x="185" y="278"/>
                      </a:lnTo>
                      <a:lnTo>
                        <a:pt x="184" y="278"/>
                      </a:lnTo>
                      <a:lnTo>
                        <a:pt x="184" y="277"/>
                      </a:lnTo>
                      <a:lnTo>
                        <a:pt x="183" y="277"/>
                      </a:lnTo>
                      <a:lnTo>
                        <a:pt x="183" y="276"/>
                      </a:lnTo>
                      <a:lnTo>
                        <a:pt x="182" y="276"/>
                      </a:lnTo>
                      <a:lnTo>
                        <a:pt x="182" y="275"/>
                      </a:lnTo>
                      <a:lnTo>
                        <a:pt x="181" y="275"/>
                      </a:lnTo>
                      <a:lnTo>
                        <a:pt x="181" y="274"/>
                      </a:lnTo>
                      <a:lnTo>
                        <a:pt x="179" y="274"/>
                      </a:lnTo>
                      <a:lnTo>
                        <a:pt x="179" y="273"/>
                      </a:lnTo>
                      <a:lnTo>
                        <a:pt x="178" y="273"/>
                      </a:lnTo>
                      <a:lnTo>
                        <a:pt x="177" y="273"/>
                      </a:lnTo>
                      <a:lnTo>
                        <a:pt x="177" y="274"/>
                      </a:lnTo>
                      <a:lnTo>
                        <a:pt x="176" y="274"/>
                      </a:lnTo>
                      <a:lnTo>
                        <a:pt x="176" y="275"/>
                      </a:lnTo>
                      <a:lnTo>
                        <a:pt x="175" y="275"/>
                      </a:lnTo>
                      <a:lnTo>
                        <a:pt x="174" y="274"/>
                      </a:lnTo>
                      <a:lnTo>
                        <a:pt x="173" y="275"/>
                      </a:lnTo>
                      <a:lnTo>
                        <a:pt x="172" y="275"/>
                      </a:lnTo>
                      <a:lnTo>
                        <a:pt x="171" y="275"/>
                      </a:lnTo>
                      <a:lnTo>
                        <a:pt x="170" y="276"/>
                      </a:lnTo>
                      <a:lnTo>
                        <a:pt x="169" y="276"/>
                      </a:lnTo>
                      <a:lnTo>
                        <a:pt x="168" y="276"/>
                      </a:lnTo>
                      <a:lnTo>
                        <a:pt x="167" y="276"/>
                      </a:lnTo>
                      <a:lnTo>
                        <a:pt x="166" y="276"/>
                      </a:lnTo>
                      <a:lnTo>
                        <a:pt x="166" y="277"/>
                      </a:lnTo>
                      <a:lnTo>
                        <a:pt x="165" y="277"/>
                      </a:lnTo>
                      <a:lnTo>
                        <a:pt x="164" y="277"/>
                      </a:lnTo>
                      <a:lnTo>
                        <a:pt x="163" y="277"/>
                      </a:lnTo>
                      <a:lnTo>
                        <a:pt x="163" y="278"/>
                      </a:lnTo>
                      <a:lnTo>
                        <a:pt x="162" y="278"/>
                      </a:lnTo>
                      <a:lnTo>
                        <a:pt x="162" y="279"/>
                      </a:lnTo>
                      <a:lnTo>
                        <a:pt x="160" y="279"/>
                      </a:lnTo>
                      <a:lnTo>
                        <a:pt x="159" y="279"/>
                      </a:lnTo>
                      <a:lnTo>
                        <a:pt x="158" y="279"/>
                      </a:lnTo>
                      <a:lnTo>
                        <a:pt x="157" y="279"/>
                      </a:lnTo>
                      <a:lnTo>
                        <a:pt x="157" y="278"/>
                      </a:lnTo>
                      <a:lnTo>
                        <a:pt x="156" y="278"/>
                      </a:lnTo>
                      <a:lnTo>
                        <a:pt x="155" y="278"/>
                      </a:lnTo>
                      <a:lnTo>
                        <a:pt x="154" y="278"/>
                      </a:lnTo>
                      <a:lnTo>
                        <a:pt x="153" y="278"/>
                      </a:lnTo>
                      <a:lnTo>
                        <a:pt x="152" y="278"/>
                      </a:lnTo>
                      <a:lnTo>
                        <a:pt x="151" y="279"/>
                      </a:lnTo>
                      <a:lnTo>
                        <a:pt x="151" y="278"/>
                      </a:lnTo>
                      <a:lnTo>
                        <a:pt x="150" y="278"/>
                      </a:lnTo>
                      <a:lnTo>
                        <a:pt x="149" y="278"/>
                      </a:lnTo>
                      <a:lnTo>
                        <a:pt x="148" y="279"/>
                      </a:lnTo>
                      <a:lnTo>
                        <a:pt x="147" y="279"/>
                      </a:lnTo>
                      <a:lnTo>
                        <a:pt x="146" y="279"/>
                      </a:lnTo>
                      <a:lnTo>
                        <a:pt x="145" y="279"/>
                      </a:lnTo>
                      <a:lnTo>
                        <a:pt x="145" y="278"/>
                      </a:lnTo>
                      <a:lnTo>
                        <a:pt x="144" y="278"/>
                      </a:lnTo>
                      <a:lnTo>
                        <a:pt x="143" y="278"/>
                      </a:lnTo>
                      <a:lnTo>
                        <a:pt x="143" y="277"/>
                      </a:lnTo>
                      <a:lnTo>
                        <a:pt x="141" y="277"/>
                      </a:lnTo>
                      <a:lnTo>
                        <a:pt x="140" y="277"/>
                      </a:lnTo>
                      <a:lnTo>
                        <a:pt x="139" y="277"/>
                      </a:lnTo>
                      <a:lnTo>
                        <a:pt x="138" y="277"/>
                      </a:lnTo>
                      <a:lnTo>
                        <a:pt x="138" y="276"/>
                      </a:lnTo>
                      <a:lnTo>
                        <a:pt x="137" y="276"/>
                      </a:lnTo>
                      <a:lnTo>
                        <a:pt x="136" y="276"/>
                      </a:lnTo>
                      <a:lnTo>
                        <a:pt x="135" y="276"/>
                      </a:lnTo>
                      <a:lnTo>
                        <a:pt x="134" y="275"/>
                      </a:lnTo>
                      <a:lnTo>
                        <a:pt x="133" y="275"/>
                      </a:lnTo>
                      <a:lnTo>
                        <a:pt x="133" y="274"/>
                      </a:lnTo>
                      <a:lnTo>
                        <a:pt x="132" y="274"/>
                      </a:lnTo>
                      <a:lnTo>
                        <a:pt x="132" y="273"/>
                      </a:lnTo>
                      <a:lnTo>
                        <a:pt x="131" y="272"/>
                      </a:lnTo>
                      <a:lnTo>
                        <a:pt x="131" y="271"/>
                      </a:lnTo>
                      <a:lnTo>
                        <a:pt x="130" y="271"/>
                      </a:lnTo>
                      <a:lnTo>
                        <a:pt x="130" y="269"/>
                      </a:lnTo>
                      <a:lnTo>
                        <a:pt x="131" y="269"/>
                      </a:lnTo>
                      <a:lnTo>
                        <a:pt x="131" y="268"/>
                      </a:lnTo>
                      <a:lnTo>
                        <a:pt x="130" y="268"/>
                      </a:lnTo>
                      <a:lnTo>
                        <a:pt x="130" y="267"/>
                      </a:lnTo>
                      <a:lnTo>
                        <a:pt x="130" y="266"/>
                      </a:lnTo>
                      <a:lnTo>
                        <a:pt x="131" y="265"/>
                      </a:lnTo>
                      <a:lnTo>
                        <a:pt x="131" y="264"/>
                      </a:lnTo>
                      <a:lnTo>
                        <a:pt x="130" y="264"/>
                      </a:lnTo>
                      <a:lnTo>
                        <a:pt x="130" y="263"/>
                      </a:lnTo>
                      <a:lnTo>
                        <a:pt x="130" y="262"/>
                      </a:lnTo>
                      <a:lnTo>
                        <a:pt x="130" y="261"/>
                      </a:lnTo>
                      <a:lnTo>
                        <a:pt x="130" y="260"/>
                      </a:lnTo>
                      <a:lnTo>
                        <a:pt x="129" y="259"/>
                      </a:lnTo>
                      <a:lnTo>
                        <a:pt x="129" y="258"/>
                      </a:lnTo>
                      <a:lnTo>
                        <a:pt x="128" y="258"/>
                      </a:lnTo>
                      <a:lnTo>
                        <a:pt x="127" y="257"/>
                      </a:lnTo>
                      <a:lnTo>
                        <a:pt x="126" y="258"/>
                      </a:lnTo>
                      <a:lnTo>
                        <a:pt x="126" y="257"/>
                      </a:lnTo>
                      <a:lnTo>
                        <a:pt x="125" y="257"/>
                      </a:lnTo>
                      <a:lnTo>
                        <a:pt x="124" y="257"/>
                      </a:lnTo>
                      <a:lnTo>
                        <a:pt x="124" y="256"/>
                      </a:lnTo>
                      <a:lnTo>
                        <a:pt x="123" y="256"/>
                      </a:lnTo>
                      <a:lnTo>
                        <a:pt x="123" y="255"/>
                      </a:lnTo>
                      <a:lnTo>
                        <a:pt x="121" y="255"/>
                      </a:lnTo>
                      <a:lnTo>
                        <a:pt x="120" y="255"/>
                      </a:lnTo>
                      <a:lnTo>
                        <a:pt x="120" y="254"/>
                      </a:lnTo>
                      <a:lnTo>
                        <a:pt x="119" y="254"/>
                      </a:lnTo>
                      <a:lnTo>
                        <a:pt x="118" y="254"/>
                      </a:lnTo>
                      <a:lnTo>
                        <a:pt x="117" y="254"/>
                      </a:lnTo>
                      <a:lnTo>
                        <a:pt x="116" y="254"/>
                      </a:lnTo>
                      <a:lnTo>
                        <a:pt x="115" y="254"/>
                      </a:lnTo>
                      <a:lnTo>
                        <a:pt x="115" y="253"/>
                      </a:lnTo>
                      <a:lnTo>
                        <a:pt x="115" y="254"/>
                      </a:lnTo>
                      <a:lnTo>
                        <a:pt x="114" y="254"/>
                      </a:lnTo>
                      <a:lnTo>
                        <a:pt x="113" y="253"/>
                      </a:lnTo>
                      <a:lnTo>
                        <a:pt x="113" y="254"/>
                      </a:lnTo>
                      <a:lnTo>
                        <a:pt x="112" y="254"/>
                      </a:lnTo>
                      <a:lnTo>
                        <a:pt x="111" y="254"/>
                      </a:lnTo>
                      <a:lnTo>
                        <a:pt x="110" y="254"/>
                      </a:lnTo>
                      <a:lnTo>
                        <a:pt x="109" y="255"/>
                      </a:lnTo>
                      <a:lnTo>
                        <a:pt x="108" y="255"/>
                      </a:lnTo>
                      <a:lnTo>
                        <a:pt x="107" y="255"/>
                      </a:lnTo>
                      <a:lnTo>
                        <a:pt x="107" y="256"/>
                      </a:lnTo>
                      <a:lnTo>
                        <a:pt x="106" y="256"/>
                      </a:lnTo>
                      <a:lnTo>
                        <a:pt x="106" y="255"/>
                      </a:lnTo>
                      <a:lnTo>
                        <a:pt x="105" y="255"/>
                      </a:lnTo>
                      <a:lnTo>
                        <a:pt x="104" y="255"/>
                      </a:lnTo>
                      <a:lnTo>
                        <a:pt x="102" y="255"/>
                      </a:lnTo>
                      <a:lnTo>
                        <a:pt x="101" y="255"/>
                      </a:lnTo>
                      <a:lnTo>
                        <a:pt x="101" y="256"/>
                      </a:lnTo>
                      <a:lnTo>
                        <a:pt x="100" y="256"/>
                      </a:lnTo>
                      <a:lnTo>
                        <a:pt x="99" y="256"/>
                      </a:lnTo>
                      <a:lnTo>
                        <a:pt x="98" y="256"/>
                      </a:lnTo>
                      <a:lnTo>
                        <a:pt x="97" y="256"/>
                      </a:lnTo>
                      <a:lnTo>
                        <a:pt x="96" y="256"/>
                      </a:lnTo>
                      <a:lnTo>
                        <a:pt x="95" y="255"/>
                      </a:lnTo>
                      <a:lnTo>
                        <a:pt x="95" y="254"/>
                      </a:lnTo>
                      <a:lnTo>
                        <a:pt x="94" y="254"/>
                      </a:lnTo>
                      <a:lnTo>
                        <a:pt x="93" y="253"/>
                      </a:lnTo>
                      <a:lnTo>
                        <a:pt x="92" y="253"/>
                      </a:lnTo>
                      <a:lnTo>
                        <a:pt x="92" y="252"/>
                      </a:lnTo>
                      <a:lnTo>
                        <a:pt x="91" y="250"/>
                      </a:lnTo>
                      <a:lnTo>
                        <a:pt x="90" y="250"/>
                      </a:lnTo>
                      <a:lnTo>
                        <a:pt x="90" y="249"/>
                      </a:lnTo>
                      <a:lnTo>
                        <a:pt x="89" y="249"/>
                      </a:lnTo>
                      <a:lnTo>
                        <a:pt x="89" y="248"/>
                      </a:lnTo>
                      <a:lnTo>
                        <a:pt x="88" y="248"/>
                      </a:lnTo>
                      <a:lnTo>
                        <a:pt x="87" y="248"/>
                      </a:lnTo>
                      <a:lnTo>
                        <a:pt x="86" y="248"/>
                      </a:lnTo>
                      <a:lnTo>
                        <a:pt x="86" y="247"/>
                      </a:lnTo>
                      <a:lnTo>
                        <a:pt x="85" y="247"/>
                      </a:lnTo>
                      <a:lnTo>
                        <a:pt x="83" y="246"/>
                      </a:lnTo>
                      <a:lnTo>
                        <a:pt x="82" y="246"/>
                      </a:lnTo>
                      <a:lnTo>
                        <a:pt x="82" y="245"/>
                      </a:lnTo>
                      <a:lnTo>
                        <a:pt x="81" y="245"/>
                      </a:lnTo>
                      <a:lnTo>
                        <a:pt x="80" y="245"/>
                      </a:lnTo>
                      <a:lnTo>
                        <a:pt x="80" y="246"/>
                      </a:lnTo>
                      <a:lnTo>
                        <a:pt x="79" y="246"/>
                      </a:lnTo>
                      <a:lnTo>
                        <a:pt x="79" y="245"/>
                      </a:lnTo>
                      <a:lnTo>
                        <a:pt x="78" y="245"/>
                      </a:lnTo>
                      <a:lnTo>
                        <a:pt x="77" y="245"/>
                      </a:lnTo>
                      <a:lnTo>
                        <a:pt x="77" y="244"/>
                      </a:lnTo>
                      <a:lnTo>
                        <a:pt x="76" y="244"/>
                      </a:lnTo>
                      <a:lnTo>
                        <a:pt x="75" y="244"/>
                      </a:lnTo>
                      <a:lnTo>
                        <a:pt x="74" y="244"/>
                      </a:lnTo>
                      <a:lnTo>
                        <a:pt x="73" y="244"/>
                      </a:lnTo>
                      <a:lnTo>
                        <a:pt x="73" y="245"/>
                      </a:lnTo>
                      <a:lnTo>
                        <a:pt x="72" y="246"/>
                      </a:lnTo>
                      <a:lnTo>
                        <a:pt x="72" y="245"/>
                      </a:lnTo>
                      <a:lnTo>
                        <a:pt x="71" y="245"/>
                      </a:lnTo>
                      <a:lnTo>
                        <a:pt x="70" y="245"/>
                      </a:lnTo>
                      <a:lnTo>
                        <a:pt x="70" y="244"/>
                      </a:lnTo>
                      <a:lnTo>
                        <a:pt x="70" y="243"/>
                      </a:lnTo>
                      <a:lnTo>
                        <a:pt x="71" y="243"/>
                      </a:lnTo>
                      <a:lnTo>
                        <a:pt x="70" y="243"/>
                      </a:lnTo>
                      <a:lnTo>
                        <a:pt x="69" y="242"/>
                      </a:lnTo>
                      <a:lnTo>
                        <a:pt x="70" y="242"/>
                      </a:lnTo>
                      <a:lnTo>
                        <a:pt x="69" y="241"/>
                      </a:lnTo>
                      <a:lnTo>
                        <a:pt x="69" y="242"/>
                      </a:lnTo>
                      <a:lnTo>
                        <a:pt x="68" y="242"/>
                      </a:lnTo>
                      <a:lnTo>
                        <a:pt x="68" y="241"/>
                      </a:lnTo>
                      <a:lnTo>
                        <a:pt x="68" y="242"/>
                      </a:lnTo>
                      <a:lnTo>
                        <a:pt x="67" y="242"/>
                      </a:lnTo>
                      <a:lnTo>
                        <a:pt x="66" y="242"/>
                      </a:lnTo>
                      <a:lnTo>
                        <a:pt x="66" y="241"/>
                      </a:lnTo>
                      <a:lnTo>
                        <a:pt x="65" y="242"/>
                      </a:lnTo>
                      <a:lnTo>
                        <a:pt x="63" y="242"/>
                      </a:lnTo>
                      <a:lnTo>
                        <a:pt x="62" y="242"/>
                      </a:lnTo>
                      <a:lnTo>
                        <a:pt x="61" y="242"/>
                      </a:lnTo>
                      <a:lnTo>
                        <a:pt x="61" y="243"/>
                      </a:lnTo>
                      <a:lnTo>
                        <a:pt x="60" y="243"/>
                      </a:lnTo>
                      <a:lnTo>
                        <a:pt x="60" y="244"/>
                      </a:lnTo>
                      <a:lnTo>
                        <a:pt x="59" y="243"/>
                      </a:lnTo>
                      <a:lnTo>
                        <a:pt x="58" y="243"/>
                      </a:lnTo>
                      <a:lnTo>
                        <a:pt x="58" y="242"/>
                      </a:lnTo>
                      <a:lnTo>
                        <a:pt x="58" y="241"/>
                      </a:lnTo>
                      <a:lnTo>
                        <a:pt x="58" y="240"/>
                      </a:lnTo>
                      <a:lnTo>
                        <a:pt x="58" y="239"/>
                      </a:lnTo>
                      <a:lnTo>
                        <a:pt x="58" y="238"/>
                      </a:lnTo>
                      <a:lnTo>
                        <a:pt x="59" y="237"/>
                      </a:lnTo>
                      <a:lnTo>
                        <a:pt x="59" y="236"/>
                      </a:lnTo>
                      <a:lnTo>
                        <a:pt x="59" y="235"/>
                      </a:lnTo>
                      <a:lnTo>
                        <a:pt x="58" y="235"/>
                      </a:lnTo>
                      <a:lnTo>
                        <a:pt x="57" y="235"/>
                      </a:lnTo>
                      <a:lnTo>
                        <a:pt x="56" y="235"/>
                      </a:lnTo>
                      <a:lnTo>
                        <a:pt x="55" y="235"/>
                      </a:lnTo>
                      <a:lnTo>
                        <a:pt x="54" y="235"/>
                      </a:lnTo>
                      <a:lnTo>
                        <a:pt x="54" y="234"/>
                      </a:lnTo>
                      <a:lnTo>
                        <a:pt x="54" y="233"/>
                      </a:lnTo>
                      <a:lnTo>
                        <a:pt x="53" y="233"/>
                      </a:lnTo>
                      <a:lnTo>
                        <a:pt x="53" y="232"/>
                      </a:lnTo>
                      <a:lnTo>
                        <a:pt x="52" y="232"/>
                      </a:lnTo>
                      <a:lnTo>
                        <a:pt x="51" y="232"/>
                      </a:lnTo>
                      <a:lnTo>
                        <a:pt x="51" y="230"/>
                      </a:lnTo>
                      <a:lnTo>
                        <a:pt x="50" y="230"/>
                      </a:lnTo>
                      <a:lnTo>
                        <a:pt x="50" y="229"/>
                      </a:lnTo>
                      <a:lnTo>
                        <a:pt x="50" y="228"/>
                      </a:lnTo>
                      <a:lnTo>
                        <a:pt x="50" y="227"/>
                      </a:lnTo>
                      <a:lnTo>
                        <a:pt x="49" y="226"/>
                      </a:lnTo>
                      <a:lnTo>
                        <a:pt x="49" y="225"/>
                      </a:lnTo>
                      <a:lnTo>
                        <a:pt x="48" y="225"/>
                      </a:lnTo>
                      <a:lnTo>
                        <a:pt x="47" y="225"/>
                      </a:lnTo>
                      <a:lnTo>
                        <a:pt x="47" y="224"/>
                      </a:lnTo>
                      <a:lnTo>
                        <a:pt x="46" y="224"/>
                      </a:lnTo>
                      <a:lnTo>
                        <a:pt x="44" y="224"/>
                      </a:lnTo>
                      <a:lnTo>
                        <a:pt x="44" y="225"/>
                      </a:lnTo>
                      <a:lnTo>
                        <a:pt x="44" y="224"/>
                      </a:lnTo>
                      <a:lnTo>
                        <a:pt x="43" y="224"/>
                      </a:lnTo>
                      <a:lnTo>
                        <a:pt x="42" y="224"/>
                      </a:lnTo>
                      <a:lnTo>
                        <a:pt x="42" y="223"/>
                      </a:lnTo>
                      <a:lnTo>
                        <a:pt x="41" y="223"/>
                      </a:lnTo>
                      <a:lnTo>
                        <a:pt x="40" y="223"/>
                      </a:lnTo>
                      <a:lnTo>
                        <a:pt x="39" y="223"/>
                      </a:lnTo>
                      <a:lnTo>
                        <a:pt x="39" y="222"/>
                      </a:lnTo>
                      <a:lnTo>
                        <a:pt x="38" y="222"/>
                      </a:lnTo>
                      <a:lnTo>
                        <a:pt x="38" y="221"/>
                      </a:lnTo>
                      <a:lnTo>
                        <a:pt x="38" y="220"/>
                      </a:lnTo>
                      <a:lnTo>
                        <a:pt x="38" y="219"/>
                      </a:lnTo>
                      <a:lnTo>
                        <a:pt x="37" y="218"/>
                      </a:lnTo>
                      <a:lnTo>
                        <a:pt x="36" y="217"/>
                      </a:lnTo>
                      <a:lnTo>
                        <a:pt x="35" y="217"/>
                      </a:lnTo>
                      <a:lnTo>
                        <a:pt x="34" y="216"/>
                      </a:lnTo>
                      <a:lnTo>
                        <a:pt x="33" y="216"/>
                      </a:lnTo>
                      <a:lnTo>
                        <a:pt x="32" y="216"/>
                      </a:lnTo>
                      <a:lnTo>
                        <a:pt x="31" y="216"/>
                      </a:lnTo>
                      <a:lnTo>
                        <a:pt x="30" y="216"/>
                      </a:lnTo>
                      <a:lnTo>
                        <a:pt x="30" y="215"/>
                      </a:lnTo>
                      <a:lnTo>
                        <a:pt x="29" y="215"/>
                      </a:lnTo>
                      <a:lnTo>
                        <a:pt x="28" y="215"/>
                      </a:lnTo>
                      <a:lnTo>
                        <a:pt x="28" y="214"/>
                      </a:lnTo>
                      <a:lnTo>
                        <a:pt x="27" y="214"/>
                      </a:lnTo>
                      <a:lnTo>
                        <a:pt x="27" y="215"/>
                      </a:lnTo>
                      <a:lnTo>
                        <a:pt x="27" y="214"/>
                      </a:lnTo>
                      <a:lnTo>
                        <a:pt x="25" y="214"/>
                      </a:lnTo>
                      <a:lnTo>
                        <a:pt x="25" y="213"/>
                      </a:lnTo>
                      <a:lnTo>
                        <a:pt x="27" y="213"/>
                      </a:lnTo>
                      <a:lnTo>
                        <a:pt x="27" y="211"/>
                      </a:lnTo>
                      <a:lnTo>
                        <a:pt x="25" y="210"/>
                      </a:lnTo>
                      <a:lnTo>
                        <a:pt x="25" y="209"/>
                      </a:lnTo>
                      <a:lnTo>
                        <a:pt x="24" y="209"/>
                      </a:lnTo>
                      <a:lnTo>
                        <a:pt x="24" y="210"/>
                      </a:lnTo>
                      <a:lnTo>
                        <a:pt x="23" y="210"/>
                      </a:lnTo>
                      <a:lnTo>
                        <a:pt x="23" y="209"/>
                      </a:lnTo>
                      <a:lnTo>
                        <a:pt x="22" y="209"/>
                      </a:lnTo>
                      <a:lnTo>
                        <a:pt x="22" y="210"/>
                      </a:lnTo>
                      <a:lnTo>
                        <a:pt x="21" y="210"/>
                      </a:lnTo>
                      <a:lnTo>
                        <a:pt x="21" y="209"/>
                      </a:lnTo>
                      <a:lnTo>
                        <a:pt x="21" y="208"/>
                      </a:lnTo>
                      <a:lnTo>
                        <a:pt x="20" y="208"/>
                      </a:lnTo>
                      <a:lnTo>
                        <a:pt x="19" y="208"/>
                      </a:lnTo>
                      <a:lnTo>
                        <a:pt x="20" y="207"/>
                      </a:lnTo>
                      <a:lnTo>
                        <a:pt x="19" y="207"/>
                      </a:lnTo>
                      <a:lnTo>
                        <a:pt x="19" y="206"/>
                      </a:lnTo>
                      <a:lnTo>
                        <a:pt x="20" y="206"/>
                      </a:lnTo>
                      <a:lnTo>
                        <a:pt x="20" y="205"/>
                      </a:lnTo>
                      <a:lnTo>
                        <a:pt x="19" y="204"/>
                      </a:lnTo>
                      <a:lnTo>
                        <a:pt x="20" y="204"/>
                      </a:lnTo>
                      <a:lnTo>
                        <a:pt x="20" y="203"/>
                      </a:lnTo>
                      <a:lnTo>
                        <a:pt x="19" y="203"/>
                      </a:lnTo>
                      <a:lnTo>
                        <a:pt x="18" y="203"/>
                      </a:lnTo>
                      <a:lnTo>
                        <a:pt x="18" y="202"/>
                      </a:lnTo>
                      <a:lnTo>
                        <a:pt x="17" y="201"/>
                      </a:lnTo>
                      <a:lnTo>
                        <a:pt x="17" y="202"/>
                      </a:lnTo>
                      <a:lnTo>
                        <a:pt x="16" y="201"/>
                      </a:lnTo>
                      <a:lnTo>
                        <a:pt x="16" y="200"/>
                      </a:lnTo>
                      <a:lnTo>
                        <a:pt x="15" y="200"/>
                      </a:lnTo>
                      <a:lnTo>
                        <a:pt x="15" y="201"/>
                      </a:lnTo>
                      <a:lnTo>
                        <a:pt x="14" y="201"/>
                      </a:lnTo>
                      <a:lnTo>
                        <a:pt x="14" y="200"/>
                      </a:lnTo>
                      <a:lnTo>
                        <a:pt x="13" y="200"/>
                      </a:lnTo>
                      <a:lnTo>
                        <a:pt x="12" y="199"/>
                      </a:lnTo>
                      <a:lnTo>
                        <a:pt x="12" y="198"/>
                      </a:lnTo>
                      <a:lnTo>
                        <a:pt x="11" y="198"/>
                      </a:lnTo>
                      <a:lnTo>
                        <a:pt x="11" y="197"/>
                      </a:lnTo>
                      <a:lnTo>
                        <a:pt x="11" y="196"/>
                      </a:lnTo>
                      <a:lnTo>
                        <a:pt x="11" y="195"/>
                      </a:lnTo>
                      <a:lnTo>
                        <a:pt x="12" y="195"/>
                      </a:lnTo>
                      <a:lnTo>
                        <a:pt x="12" y="194"/>
                      </a:lnTo>
                      <a:lnTo>
                        <a:pt x="12" y="193"/>
                      </a:lnTo>
                      <a:lnTo>
                        <a:pt x="12" y="191"/>
                      </a:lnTo>
                      <a:lnTo>
                        <a:pt x="12" y="190"/>
                      </a:lnTo>
                      <a:lnTo>
                        <a:pt x="13" y="189"/>
                      </a:lnTo>
                      <a:lnTo>
                        <a:pt x="12" y="189"/>
                      </a:lnTo>
                      <a:lnTo>
                        <a:pt x="12" y="188"/>
                      </a:lnTo>
                      <a:lnTo>
                        <a:pt x="13" y="188"/>
                      </a:lnTo>
                      <a:lnTo>
                        <a:pt x="13" y="187"/>
                      </a:lnTo>
                      <a:lnTo>
                        <a:pt x="13" y="186"/>
                      </a:lnTo>
                      <a:lnTo>
                        <a:pt x="13" y="185"/>
                      </a:lnTo>
                      <a:lnTo>
                        <a:pt x="13" y="184"/>
                      </a:lnTo>
                      <a:lnTo>
                        <a:pt x="12" y="184"/>
                      </a:lnTo>
                      <a:lnTo>
                        <a:pt x="12" y="183"/>
                      </a:lnTo>
                      <a:lnTo>
                        <a:pt x="11" y="183"/>
                      </a:lnTo>
                      <a:lnTo>
                        <a:pt x="11" y="182"/>
                      </a:lnTo>
                      <a:lnTo>
                        <a:pt x="10" y="182"/>
                      </a:lnTo>
                      <a:lnTo>
                        <a:pt x="10" y="181"/>
                      </a:lnTo>
                      <a:lnTo>
                        <a:pt x="10" y="180"/>
                      </a:lnTo>
                      <a:lnTo>
                        <a:pt x="10" y="179"/>
                      </a:lnTo>
                      <a:lnTo>
                        <a:pt x="11" y="179"/>
                      </a:lnTo>
                      <a:lnTo>
                        <a:pt x="11" y="178"/>
                      </a:lnTo>
                      <a:lnTo>
                        <a:pt x="10" y="177"/>
                      </a:lnTo>
                      <a:lnTo>
                        <a:pt x="10" y="176"/>
                      </a:lnTo>
                      <a:lnTo>
                        <a:pt x="11" y="176"/>
                      </a:lnTo>
                      <a:lnTo>
                        <a:pt x="11" y="175"/>
                      </a:lnTo>
                      <a:lnTo>
                        <a:pt x="10" y="175"/>
                      </a:lnTo>
                      <a:lnTo>
                        <a:pt x="10" y="174"/>
                      </a:lnTo>
                      <a:lnTo>
                        <a:pt x="10" y="172"/>
                      </a:lnTo>
                      <a:lnTo>
                        <a:pt x="9" y="171"/>
                      </a:lnTo>
                      <a:lnTo>
                        <a:pt x="9" y="170"/>
                      </a:lnTo>
                      <a:lnTo>
                        <a:pt x="8" y="170"/>
                      </a:lnTo>
                      <a:lnTo>
                        <a:pt x="7" y="170"/>
                      </a:lnTo>
                      <a:lnTo>
                        <a:pt x="5" y="170"/>
                      </a:lnTo>
                      <a:lnTo>
                        <a:pt x="4" y="171"/>
                      </a:lnTo>
                      <a:lnTo>
                        <a:pt x="3" y="171"/>
                      </a:lnTo>
                      <a:lnTo>
                        <a:pt x="2" y="171"/>
                      </a:lnTo>
                      <a:lnTo>
                        <a:pt x="1" y="171"/>
                      </a:lnTo>
                      <a:lnTo>
                        <a:pt x="1" y="170"/>
                      </a:lnTo>
                      <a:lnTo>
                        <a:pt x="1" y="169"/>
                      </a:lnTo>
                      <a:lnTo>
                        <a:pt x="0" y="168"/>
                      </a:lnTo>
                      <a:lnTo>
                        <a:pt x="1" y="168"/>
                      </a:lnTo>
                      <a:lnTo>
                        <a:pt x="1" y="167"/>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82" name="Freeform 41">
                  <a:extLst>
                    <a:ext uri="{FF2B5EF4-FFF2-40B4-BE49-F238E27FC236}">
                      <a16:creationId xmlns:a16="http://schemas.microsoft.com/office/drawing/2014/main" id="{264BD644-0AC9-461A-8DF7-7635D3DE01B1}"/>
                    </a:ext>
                  </a:extLst>
                </p:cNvPr>
                <p:cNvSpPr>
                  <a:spLocks/>
                </p:cNvSpPr>
                <p:nvPr/>
              </p:nvSpPr>
              <p:spPr bwMode="auto">
                <a:xfrm>
                  <a:off x="3595" y="2654"/>
                  <a:ext cx="298" cy="169"/>
                </a:xfrm>
                <a:custGeom>
                  <a:avLst/>
                  <a:gdLst>
                    <a:gd name="T0" fmla="*/ 56 w 298"/>
                    <a:gd name="T1" fmla="*/ 166 h 169"/>
                    <a:gd name="T2" fmla="*/ 54 w 298"/>
                    <a:gd name="T3" fmla="*/ 167 h 169"/>
                    <a:gd name="T4" fmla="*/ 51 w 298"/>
                    <a:gd name="T5" fmla="*/ 163 h 169"/>
                    <a:gd name="T6" fmla="*/ 56 w 298"/>
                    <a:gd name="T7" fmla="*/ 161 h 169"/>
                    <a:gd name="T8" fmla="*/ 56 w 298"/>
                    <a:gd name="T9" fmla="*/ 156 h 169"/>
                    <a:gd name="T10" fmla="*/ 51 w 298"/>
                    <a:gd name="T11" fmla="*/ 155 h 169"/>
                    <a:gd name="T12" fmla="*/ 49 w 298"/>
                    <a:gd name="T13" fmla="*/ 160 h 169"/>
                    <a:gd name="T14" fmla="*/ 48 w 298"/>
                    <a:gd name="T15" fmla="*/ 156 h 169"/>
                    <a:gd name="T16" fmla="*/ 42 w 298"/>
                    <a:gd name="T17" fmla="*/ 153 h 169"/>
                    <a:gd name="T18" fmla="*/ 42 w 298"/>
                    <a:gd name="T19" fmla="*/ 147 h 169"/>
                    <a:gd name="T20" fmla="*/ 44 w 298"/>
                    <a:gd name="T21" fmla="*/ 147 h 169"/>
                    <a:gd name="T22" fmla="*/ 50 w 298"/>
                    <a:gd name="T23" fmla="*/ 144 h 169"/>
                    <a:gd name="T24" fmla="*/ 51 w 298"/>
                    <a:gd name="T25" fmla="*/ 139 h 169"/>
                    <a:gd name="T26" fmla="*/ 47 w 298"/>
                    <a:gd name="T27" fmla="*/ 140 h 169"/>
                    <a:gd name="T28" fmla="*/ 47 w 298"/>
                    <a:gd name="T29" fmla="*/ 133 h 169"/>
                    <a:gd name="T30" fmla="*/ 43 w 298"/>
                    <a:gd name="T31" fmla="*/ 128 h 169"/>
                    <a:gd name="T32" fmla="*/ 39 w 298"/>
                    <a:gd name="T33" fmla="*/ 130 h 169"/>
                    <a:gd name="T34" fmla="*/ 40 w 298"/>
                    <a:gd name="T35" fmla="*/ 126 h 169"/>
                    <a:gd name="T36" fmla="*/ 37 w 298"/>
                    <a:gd name="T37" fmla="*/ 123 h 169"/>
                    <a:gd name="T38" fmla="*/ 31 w 298"/>
                    <a:gd name="T39" fmla="*/ 125 h 169"/>
                    <a:gd name="T40" fmla="*/ 24 w 298"/>
                    <a:gd name="T41" fmla="*/ 127 h 169"/>
                    <a:gd name="T42" fmla="*/ 17 w 298"/>
                    <a:gd name="T43" fmla="*/ 128 h 169"/>
                    <a:gd name="T44" fmla="*/ 9 w 298"/>
                    <a:gd name="T45" fmla="*/ 131 h 169"/>
                    <a:gd name="T46" fmla="*/ 0 w 298"/>
                    <a:gd name="T47" fmla="*/ 139 h 169"/>
                    <a:gd name="T48" fmla="*/ 4 w 298"/>
                    <a:gd name="T49" fmla="*/ 132 h 169"/>
                    <a:gd name="T50" fmla="*/ 11 w 298"/>
                    <a:gd name="T51" fmla="*/ 127 h 169"/>
                    <a:gd name="T52" fmla="*/ 16 w 298"/>
                    <a:gd name="T53" fmla="*/ 124 h 169"/>
                    <a:gd name="T54" fmla="*/ 22 w 298"/>
                    <a:gd name="T55" fmla="*/ 122 h 169"/>
                    <a:gd name="T56" fmla="*/ 30 w 298"/>
                    <a:gd name="T57" fmla="*/ 118 h 169"/>
                    <a:gd name="T58" fmla="*/ 35 w 298"/>
                    <a:gd name="T59" fmla="*/ 116 h 169"/>
                    <a:gd name="T60" fmla="*/ 40 w 298"/>
                    <a:gd name="T61" fmla="*/ 112 h 169"/>
                    <a:gd name="T62" fmla="*/ 35 w 298"/>
                    <a:gd name="T63" fmla="*/ 106 h 169"/>
                    <a:gd name="T64" fmla="*/ 48 w 298"/>
                    <a:gd name="T65" fmla="*/ 95 h 169"/>
                    <a:gd name="T66" fmla="*/ 55 w 298"/>
                    <a:gd name="T67" fmla="*/ 90 h 169"/>
                    <a:gd name="T68" fmla="*/ 61 w 298"/>
                    <a:gd name="T69" fmla="*/ 84 h 169"/>
                    <a:gd name="T70" fmla="*/ 69 w 298"/>
                    <a:gd name="T71" fmla="*/ 79 h 169"/>
                    <a:gd name="T72" fmla="*/ 76 w 298"/>
                    <a:gd name="T73" fmla="*/ 72 h 169"/>
                    <a:gd name="T74" fmla="*/ 91 w 298"/>
                    <a:gd name="T75" fmla="*/ 60 h 169"/>
                    <a:gd name="T76" fmla="*/ 100 w 298"/>
                    <a:gd name="T77" fmla="*/ 52 h 169"/>
                    <a:gd name="T78" fmla="*/ 108 w 298"/>
                    <a:gd name="T79" fmla="*/ 49 h 169"/>
                    <a:gd name="T80" fmla="*/ 118 w 298"/>
                    <a:gd name="T81" fmla="*/ 47 h 169"/>
                    <a:gd name="T82" fmla="*/ 128 w 298"/>
                    <a:gd name="T83" fmla="*/ 46 h 169"/>
                    <a:gd name="T84" fmla="*/ 140 w 298"/>
                    <a:gd name="T85" fmla="*/ 47 h 169"/>
                    <a:gd name="T86" fmla="*/ 159 w 298"/>
                    <a:gd name="T87" fmla="*/ 49 h 169"/>
                    <a:gd name="T88" fmla="*/ 169 w 298"/>
                    <a:gd name="T89" fmla="*/ 48 h 169"/>
                    <a:gd name="T90" fmla="*/ 182 w 298"/>
                    <a:gd name="T91" fmla="*/ 45 h 169"/>
                    <a:gd name="T92" fmla="*/ 193 w 298"/>
                    <a:gd name="T93" fmla="*/ 43 h 169"/>
                    <a:gd name="T94" fmla="*/ 204 w 298"/>
                    <a:gd name="T95" fmla="*/ 39 h 169"/>
                    <a:gd name="T96" fmla="*/ 214 w 298"/>
                    <a:gd name="T97" fmla="*/ 35 h 169"/>
                    <a:gd name="T98" fmla="*/ 222 w 298"/>
                    <a:gd name="T99" fmla="*/ 32 h 169"/>
                    <a:gd name="T100" fmla="*/ 228 w 298"/>
                    <a:gd name="T101" fmla="*/ 28 h 169"/>
                    <a:gd name="T102" fmla="*/ 232 w 298"/>
                    <a:gd name="T103" fmla="*/ 25 h 169"/>
                    <a:gd name="T104" fmla="*/ 236 w 298"/>
                    <a:gd name="T105" fmla="*/ 22 h 169"/>
                    <a:gd name="T106" fmla="*/ 242 w 298"/>
                    <a:gd name="T107" fmla="*/ 15 h 169"/>
                    <a:gd name="T108" fmla="*/ 248 w 298"/>
                    <a:gd name="T109" fmla="*/ 10 h 169"/>
                    <a:gd name="T110" fmla="*/ 255 w 298"/>
                    <a:gd name="T111" fmla="*/ 8 h 169"/>
                    <a:gd name="T112" fmla="*/ 273 w 298"/>
                    <a:gd name="T113" fmla="*/ 7 h 169"/>
                    <a:gd name="T114" fmla="*/ 287 w 298"/>
                    <a:gd name="T115" fmla="*/ 6 h 169"/>
                    <a:gd name="T116" fmla="*/ 293 w 298"/>
                    <a:gd name="T117" fmla="*/ 3 h 1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8" h="169">
                      <a:moveTo>
                        <a:pt x="59" y="168"/>
                      </a:moveTo>
                      <a:lnTo>
                        <a:pt x="58" y="168"/>
                      </a:lnTo>
                      <a:lnTo>
                        <a:pt x="57" y="168"/>
                      </a:lnTo>
                      <a:lnTo>
                        <a:pt x="58" y="167"/>
                      </a:lnTo>
                      <a:lnTo>
                        <a:pt x="58" y="166"/>
                      </a:lnTo>
                      <a:lnTo>
                        <a:pt x="57" y="166"/>
                      </a:lnTo>
                      <a:lnTo>
                        <a:pt x="56" y="166"/>
                      </a:lnTo>
                      <a:lnTo>
                        <a:pt x="55" y="166"/>
                      </a:lnTo>
                      <a:lnTo>
                        <a:pt x="55" y="167"/>
                      </a:lnTo>
                      <a:lnTo>
                        <a:pt x="55" y="168"/>
                      </a:lnTo>
                      <a:lnTo>
                        <a:pt x="55" y="169"/>
                      </a:lnTo>
                      <a:lnTo>
                        <a:pt x="54" y="169"/>
                      </a:lnTo>
                      <a:lnTo>
                        <a:pt x="54" y="168"/>
                      </a:lnTo>
                      <a:lnTo>
                        <a:pt x="54" y="167"/>
                      </a:lnTo>
                      <a:lnTo>
                        <a:pt x="54" y="166"/>
                      </a:lnTo>
                      <a:lnTo>
                        <a:pt x="53" y="166"/>
                      </a:lnTo>
                      <a:lnTo>
                        <a:pt x="53" y="165"/>
                      </a:lnTo>
                      <a:lnTo>
                        <a:pt x="52" y="165"/>
                      </a:lnTo>
                      <a:lnTo>
                        <a:pt x="52" y="164"/>
                      </a:lnTo>
                      <a:lnTo>
                        <a:pt x="51" y="164"/>
                      </a:lnTo>
                      <a:lnTo>
                        <a:pt x="51" y="163"/>
                      </a:lnTo>
                      <a:lnTo>
                        <a:pt x="52" y="162"/>
                      </a:lnTo>
                      <a:lnTo>
                        <a:pt x="53" y="163"/>
                      </a:lnTo>
                      <a:lnTo>
                        <a:pt x="54" y="163"/>
                      </a:lnTo>
                      <a:lnTo>
                        <a:pt x="55" y="163"/>
                      </a:lnTo>
                      <a:lnTo>
                        <a:pt x="55" y="162"/>
                      </a:lnTo>
                      <a:lnTo>
                        <a:pt x="56" y="162"/>
                      </a:lnTo>
                      <a:lnTo>
                        <a:pt x="56" y="161"/>
                      </a:lnTo>
                      <a:lnTo>
                        <a:pt x="56" y="160"/>
                      </a:lnTo>
                      <a:lnTo>
                        <a:pt x="55" y="160"/>
                      </a:lnTo>
                      <a:lnTo>
                        <a:pt x="54" y="160"/>
                      </a:lnTo>
                      <a:lnTo>
                        <a:pt x="54" y="159"/>
                      </a:lnTo>
                      <a:lnTo>
                        <a:pt x="55" y="158"/>
                      </a:lnTo>
                      <a:lnTo>
                        <a:pt x="56" y="157"/>
                      </a:lnTo>
                      <a:lnTo>
                        <a:pt x="56" y="156"/>
                      </a:lnTo>
                      <a:lnTo>
                        <a:pt x="55" y="156"/>
                      </a:lnTo>
                      <a:lnTo>
                        <a:pt x="55" y="157"/>
                      </a:lnTo>
                      <a:lnTo>
                        <a:pt x="54" y="157"/>
                      </a:lnTo>
                      <a:lnTo>
                        <a:pt x="54" y="156"/>
                      </a:lnTo>
                      <a:lnTo>
                        <a:pt x="53" y="156"/>
                      </a:lnTo>
                      <a:lnTo>
                        <a:pt x="52" y="156"/>
                      </a:lnTo>
                      <a:lnTo>
                        <a:pt x="51" y="155"/>
                      </a:lnTo>
                      <a:lnTo>
                        <a:pt x="50" y="155"/>
                      </a:lnTo>
                      <a:lnTo>
                        <a:pt x="50" y="156"/>
                      </a:lnTo>
                      <a:lnTo>
                        <a:pt x="50" y="157"/>
                      </a:lnTo>
                      <a:lnTo>
                        <a:pt x="50" y="158"/>
                      </a:lnTo>
                      <a:lnTo>
                        <a:pt x="50" y="159"/>
                      </a:lnTo>
                      <a:lnTo>
                        <a:pt x="49" y="159"/>
                      </a:lnTo>
                      <a:lnTo>
                        <a:pt x="49" y="160"/>
                      </a:lnTo>
                      <a:lnTo>
                        <a:pt x="48" y="160"/>
                      </a:lnTo>
                      <a:lnTo>
                        <a:pt x="48" y="159"/>
                      </a:lnTo>
                      <a:lnTo>
                        <a:pt x="47" y="159"/>
                      </a:lnTo>
                      <a:lnTo>
                        <a:pt x="47" y="158"/>
                      </a:lnTo>
                      <a:lnTo>
                        <a:pt x="48" y="158"/>
                      </a:lnTo>
                      <a:lnTo>
                        <a:pt x="48" y="157"/>
                      </a:lnTo>
                      <a:lnTo>
                        <a:pt x="48" y="156"/>
                      </a:lnTo>
                      <a:lnTo>
                        <a:pt x="47" y="155"/>
                      </a:lnTo>
                      <a:lnTo>
                        <a:pt x="46" y="155"/>
                      </a:lnTo>
                      <a:lnTo>
                        <a:pt x="44" y="156"/>
                      </a:lnTo>
                      <a:lnTo>
                        <a:pt x="43" y="156"/>
                      </a:lnTo>
                      <a:lnTo>
                        <a:pt x="43" y="155"/>
                      </a:lnTo>
                      <a:lnTo>
                        <a:pt x="42" y="155"/>
                      </a:lnTo>
                      <a:lnTo>
                        <a:pt x="42" y="153"/>
                      </a:lnTo>
                      <a:lnTo>
                        <a:pt x="41" y="153"/>
                      </a:lnTo>
                      <a:lnTo>
                        <a:pt x="41" y="152"/>
                      </a:lnTo>
                      <a:lnTo>
                        <a:pt x="41" y="151"/>
                      </a:lnTo>
                      <a:lnTo>
                        <a:pt x="41" y="150"/>
                      </a:lnTo>
                      <a:lnTo>
                        <a:pt x="42" y="149"/>
                      </a:lnTo>
                      <a:lnTo>
                        <a:pt x="42" y="148"/>
                      </a:lnTo>
                      <a:lnTo>
                        <a:pt x="42" y="147"/>
                      </a:lnTo>
                      <a:lnTo>
                        <a:pt x="42" y="146"/>
                      </a:lnTo>
                      <a:lnTo>
                        <a:pt x="42" y="145"/>
                      </a:lnTo>
                      <a:lnTo>
                        <a:pt x="43" y="144"/>
                      </a:lnTo>
                      <a:lnTo>
                        <a:pt x="43" y="145"/>
                      </a:lnTo>
                      <a:lnTo>
                        <a:pt x="44" y="145"/>
                      </a:lnTo>
                      <a:lnTo>
                        <a:pt x="44" y="146"/>
                      </a:lnTo>
                      <a:lnTo>
                        <a:pt x="44" y="147"/>
                      </a:lnTo>
                      <a:lnTo>
                        <a:pt x="46" y="147"/>
                      </a:lnTo>
                      <a:lnTo>
                        <a:pt x="47" y="147"/>
                      </a:lnTo>
                      <a:lnTo>
                        <a:pt x="47" y="146"/>
                      </a:lnTo>
                      <a:lnTo>
                        <a:pt x="48" y="146"/>
                      </a:lnTo>
                      <a:lnTo>
                        <a:pt x="49" y="145"/>
                      </a:lnTo>
                      <a:lnTo>
                        <a:pt x="50" y="145"/>
                      </a:lnTo>
                      <a:lnTo>
                        <a:pt x="50" y="144"/>
                      </a:lnTo>
                      <a:lnTo>
                        <a:pt x="51" y="143"/>
                      </a:lnTo>
                      <a:lnTo>
                        <a:pt x="51" y="142"/>
                      </a:lnTo>
                      <a:lnTo>
                        <a:pt x="51" y="141"/>
                      </a:lnTo>
                      <a:lnTo>
                        <a:pt x="52" y="141"/>
                      </a:lnTo>
                      <a:lnTo>
                        <a:pt x="52" y="140"/>
                      </a:lnTo>
                      <a:lnTo>
                        <a:pt x="52" y="139"/>
                      </a:lnTo>
                      <a:lnTo>
                        <a:pt x="51" y="139"/>
                      </a:lnTo>
                      <a:lnTo>
                        <a:pt x="50" y="139"/>
                      </a:lnTo>
                      <a:lnTo>
                        <a:pt x="50" y="140"/>
                      </a:lnTo>
                      <a:lnTo>
                        <a:pt x="49" y="140"/>
                      </a:lnTo>
                      <a:lnTo>
                        <a:pt x="49" y="141"/>
                      </a:lnTo>
                      <a:lnTo>
                        <a:pt x="48" y="141"/>
                      </a:lnTo>
                      <a:lnTo>
                        <a:pt x="47" y="141"/>
                      </a:lnTo>
                      <a:lnTo>
                        <a:pt x="47" y="140"/>
                      </a:lnTo>
                      <a:lnTo>
                        <a:pt x="47" y="139"/>
                      </a:lnTo>
                      <a:lnTo>
                        <a:pt x="46" y="138"/>
                      </a:lnTo>
                      <a:lnTo>
                        <a:pt x="46" y="137"/>
                      </a:lnTo>
                      <a:lnTo>
                        <a:pt x="47" y="137"/>
                      </a:lnTo>
                      <a:lnTo>
                        <a:pt x="47" y="136"/>
                      </a:lnTo>
                      <a:lnTo>
                        <a:pt x="47" y="134"/>
                      </a:lnTo>
                      <a:lnTo>
                        <a:pt x="47" y="133"/>
                      </a:lnTo>
                      <a:lnTo>
                        <a:pt x="47" y="132"/>
                      </a:lnTo>
                      <a:lnTo>
                        <a:pt x="46" y="132"/>
                      </a:lnTo>
                      <a:lnTo>
                        <a:pt x="46" y="131"/>
                      </a:lnTo>
                      <a:lnTo>
                        <a:pt x="46" y="130"/>
                      </a:lnTo>
                      <a:lnTo>
                        <a:pt x="44" y="129"/>
                      </a:lnTo>
                      <a:lnTo>
                        <a:pt x="44" y="128"/>
                      </a:lnTo>
                      <a:lnTo>
                        <a:pt x="43" y="128"/>
                      </a:lnTo>
                      <a:lnTo>
                        <a:pt x="43" y="129"/>
                      </a:lnTo>
                      <a:lnTo>
                        <a:pt x="43" y="130"/>
                      </a:lnTo>
                      <a:lnTo>
                        <a:pt x="42" y="130"/>
                      </a:lnTo>
                      <a:lnTo>
                        <a:pt x="42" y="131"/>
                      </a:lnTo>
                      <a:lnTo>
                        <a:pt x="41" y="131"/>
                      </a:lnTo>
                      <a:lnTo>
                        <a:pt x="40" y="131"/>
                      </a:lnTo>
                      <a:lnTo>
                        <a:pt x="39" y="130"/>
                      </a:lnTo>
                      <a:lnTo>
                        <a:pt x="39" y="129"/>
                      </a:lnTo>
                      <a:lnTo>
                        <a:pt x="40" y="129"/>
                      </a:lnTo>
                      <a:lnTo>
                        <a:pt x="40" y="128"/>
                      </a:lnTo>
                      <a:lnTo>
                        <a:pt x="41" y="128"/>
                      </a:lnTo>
                      <a:lnTo>
                        <a:pt x="41" y="127"/>
                      </a:lnTo>
                      <a:lnTo>
                        <a:pt x="41" y="126"/>
                      </a:lnTo>
                      <a:lnTo>
                        <a:pt x="40" y="126"/>
                      </a:lnTo>
                      <a:lnTo>
                        <a:pt x="40" y="125"/>
                      </a:lnTo>
                      <a:lnTo>
                        <a:pt x="40" y="124"/>
                      </a:lnTo>
                      <a:lnTo>
                        <a:pt x="40" y="123"/>
                      </a:lnTo>
                      <a:lnTo>
                        <a:pt x="39" y="123"/>
                      </a:lnTo>
                      <a:lnTo>
                        <a:pt x="39" y="122"/>
                      </a:lnTo>
                      <a:lnTo>
                        <a:pt x="38" y="123"/>
                      </a:lnTo>
                      <a:lnTo>
                        <a:pt x="37" y="123"/>
                      </a:lnTo>
                      <a:lnTo>
                        <a:pt x="37" y="124"/>
                      </a:lnTo>
                      <a:lnTo>
                        <a:pt x="36" y="125"/>
                      </a:lnTo>
                      <a:lnTo>
                        <a:pt x="35" y="126"/>
                      </a:lnTo>
                      <a:lnTo>
                        <a:pt x="34" y="126"/>
                      </a:lnTo>
                      <a:lnTo>
                        <a:pt x="33" y="125"/>
                      </a:lnTo>
                      <a:lnTo>
                        <a:pt x="32" y="125"/>
                      </a:lnTo>
                      <a:lnTo>
                        <a:pt x="31" y="125"/>
                      </a:lnTo>
                      <a:lnTo>
                        <a:pt x="30" y="125"/>
                      </a:lnTo>
                      <a:lnTo>
                        <a:pt x="30" y="126"/>
                      </a:lnTo>
                      <a:lnTo>
                        <a:pt x="29" y="126"/>
                      </a:lnTo>
                      <a:lnTo>
                        <a:pt x="28" y="126"/>
                      </a:lnTo>
                      <a:lnTo>
                        <a:pt x="27" y="127"/>
                      </a:lnTo>
                      <a:lnTo>
                        <a:pt x="25" y="127"/>
                      </a:lnTo>
                      <a:lnTo>
                        <a:pt x="24" y="127"/>
                      </a:lnTo>
                      <a:lnTo>
                        <a:pt x="23" y="127"/>
                      </a:lnTo>
                      <a:lnTo>
                        <a:pt x="22" y="127"/>
                      </a:lnTo>
                      <a:lnTo>
                        <a:pt x="21" y="127"/>
                      </a:lnTo>
                      <a:lnTo>
                        <a:pt x="20" y="127"/>
                      </a:lnTo>
                      <a:lnTo>
                        <a:pt x="19" y="127"/>
                      </a:lnTo>
                      <a:lnTo>
                        <a:pt x="18" y="127"/>
                      </a:lnTo>
                      <a:lnTo>
                        <a:pt x="17" y="128"/>
                      </a:lnTo>
                      <a:lnTo>
                        <a:pt x="16" y="128"/>
                      </a:lnTo>
                      <a:lnTo>
                        <a:pt x="15" y="128"/>
                      </a:lnTo>
                      <a:lnTo>
                        <a:pt x="13" y="129"/>
                      </a:lnTo>
                      <a:lnTo>
                        <a:pt x="12" y="129"/>
                      </a:lnTo>
                      <a:lnTo>
                        <a:pt x="11" y="130"/>
                      </a:lnTo>
                      <a:lnTo>
                        <a:pt x="10" y="131"/>
                      </a:lnTo>
                      <a:lnTo>
                        <a:pt x="9" y="131"/>
                      </a:lnTo>
                      <a:lnTo>
                        <a:pt x="8" y="132"/>
                      </a:lnTo>
                      <a:lnTo>
                        <a:pt x="7" y="133"/>
                      </a:lnTo>
                      <a:lnTo>
                        <a:pt x="5" y="134"/>
                      </a:lnTo>
                      <a:lnTo>
                        <a:pt x="4" y="136"/>
                      </a:lnTo>
                      <a:lnTo>
                        <a:pt x="2" y="137"/>
                      </a:lnTo>
                      <a:lnTo>
                        <a:pt x="1" y="139"/>
                      </a:lnTo>
                      <a:lnTo>
                        <a:pt x="0" y="139"/>
                      </a:lnTo>
                      <a:lnTo>
                        <a:pt x="1" y="138"/>
                      </a:lnTo>
                      <a:lnTo>
                        <a:pt x="1" y="137"/>
                      </a:lnTo>
                      <a:lnTo>
                        <a:pt x="2" y="136"/>
                      </a:lnTo>
                      <a:lnTo>
                        <a:pt x="3" y="134"/>
                      </a:lnTo>
                      <a:lnTo>
                        <a:pt x="3" y="133"/>
                      </a:lnTo>
                      <a:lnTo>
                        <a:pt x="4" y="133"/>
                      </a:lnTo>
                      <a:lnTo>
                        <a:pt x="4" y="132"/>
                      </a:lnTo>
                      <a:lnTo>
                        <a:pt x="5" y="132"/>
                      </a:lnTo>
                      <a:lnTo>
                        <a:pt x="5" y="131"/>
                      </a:lnTo>
                      <a:lnTo>
                        <a:pt x="7" y="131"/>
                      </a:lnTo>
                      <a:lnTo>
                        <a:pt x="8" y="130"/>
                      </a:lnTo>
                      <a:lnTo>
                        <a:pt x="9" y="129"/>
                      </a:lnTo>
                      <a:lnTo>
                        <a:pt x="10" y="128"/>
                      </a:lnTo>
                      <a:lnTo>
                        <a:pt x="11" y="127"/>
                      </a:lnTo>
                      <a:lnTo>
                        <a:pt x="12" y="127"/>
                      </a:lnTo>
                      <a:lnTo>
                        <a:pt x="12" y="126"/>
                      </a:lnTo>
                      <a:lnTo>
                        <a:pt x="13" y="126"/>
                      </a:lnTo>
                      <a:lnTo>
                        <a:pt x="14" y="125"/>
                      </a:lnTo>
                      <a:lnTo>
                        <a:pt x="15" y="125"/>
                      </a:lnTo>
                      <a:lnTo>
                        <a:pt x="16" y="125"/>
                      </a:lnTo>
                      <a:lnTo>
                        <a:pt x="16" y="124"/>
                      </a:lnTo>
                      <a:lnTo>
                        <a:pt x="17" y="124"/>
                      </a:lnTo>
                      <a:lnTo>
                        <a:pt x="18" y="124"/>
                      </a:lnTo>
                      <a:lnTo>
                        <a:pt x="19" y="123"/>
                      </a:lnTo>
                      <a:lnTo>
                        <a:pt x="20" y="123"/>
                      </a:lnTo>
                      <a:lnTo>
                        <a:pt x="21" y="123"/>
                      </a:lnTo>
                      <a:lnTo>
                        <a:pt x="21" y="122"/>
                      </a:lnTo>
                      <a:lnTo>
                        <a:pt x="22" y="122"/>
                      </a:lnTo>
                      <a:lnTo>
                        <a:pt x="23" y="121"/>
                      </a:lnTo>
                      <a:lnTo>
                        <a:pt x="24" y="121"/>
                      </a:lnTo>
                      <a:lnTo>
                        <a:pt x="25" y="120"/>
                      </a:lnTo>
                      <a:lnTo>
                        <a:pt x="27" y="120"/>
                      </a:lnTo>
                      <a:lnTo>
                        <a:pt x="28" y="120"/>
                      </a:lnTo>
                      <a:lnTo>
                        <a:pt x="29" y="119"/>
                      </a:lnTo>
                      <a:lnTo>
                        <a:pt x="30" y="118"/>
                      </a:lnTo>
                      <a:lnTo>
                        <a:pt x="31" y="118"/>
                      </a:lnTo>
                      <a:lnTo>
                        <a:pt x="32" y="118"/>
                      </a:lnTo>
                      <a:lnTo>
                        <a:pt x="32" y="117"/>
                      </a:lnTo>
                      <a:lnTo>
                        <a:pt x="33" y="117"/>
                      </a:lnTo>
                      <a:lnTo>
                        <a:pt x="34" y="117"/>
                      </a:lnTo>
                      <a:lnTo>
                        <a:pt x="34" y="116"/>
                      </a:lnTo>
                      <a:lnTo>
                        <a:pt x="35" y="116"/>
                      </a:lnTo>
                      <a:lnTo>
                        <a:pt x="36" y="116"/>
                      </a:lnTo>
                      <a:lnTo>
                        <a:pt x="36" y="114"/>
                      </a:lnTo>
                      <a:lnTo>
                        <a:pt x="37" y="114"/>
                      </a:lnTo>
                      <a:lnTo>
                        <a:pt x="38" y="113"/>
                      </a:lnTo>
                      <a:lnTo>
                        <a:pt x="39" y="113"/>
                      </a:lnTo>
                      <a:lnTo>
                        <a:pt x="40" y="113"/>
                      </a:lnTo>
                      <a:lnTo>
                        <a:pt x="40" y="112"/>
                      </a:lnTo>
                      <a:lnTo>
                        <a:pt x="41" y="112"/>
                      </a:lnTo>
                      <a:lnTo>
                        <a:pt x="42" y="111"/>
                      </a:lnTo>
                      <a:lnTo>
                        <a:pt x="41" y="111"/>
                      </a:lnTo>
                      <a:lnTo>
                        <a:pt x="40" y="110"/>
                      </a:lnTo>
                      <a:lnTo>
                        <a:pt x="38" y="108"/>
                      </a:lnTo>
                      <a:lnTo>
                        <a:pt x="36" y="107"/>
                      </a:lnTo>
                      <a:lnTo>
                        <a:pt x="35" y="106"/>
                      </a:lnTo>
                      <a:lnTo>
                        <a:pt x="34" y="105"/>
                      </a:lnTo>
                      <a:lnTo>
                        <a:pt x="33" y="104"/>
                      </a:lnTo>
                      <a:lnTo>
                        <a:pt x="35" y="103"/>
                      </a:lnTo>
                      <a:lnTo>
                        <a:pt x="38" y="102"/>
                      </a:lnTo>
                      <a:lnTo>
                        <a:pt x="41" y="99"/>
                      </a:lnTo>
                      <a:lnTo>
                        <a:pt x="44" y="98"/>
                      </a:lnTo>
                      <a:lnTo>
                        <a:pt x="48" y="95"/>
                      </a:lnTo>
                      <a:lnTo>
                        <a:pt x="49" y="94"/>
                      </a:lnTo>
                      <a:lnTo>
                        <a:pt x="50" y="94"/>
                      </a:lnTo>
                      <a:lnTo>
                        <a:pt x="50" y="93"/>
                      </a:lnTo>
                      <a:lnTo>
                        <a:pt x="51" y="92"/>
                      </a:lnTo>
                      <a:lnTo>
                        <a:pt x="53" y="91"/>
                      </a:lnTo>
                      <a:lnTo>
                        <a:pt x="54" y="90"/>
                      </a:lnTo>
                      <a:lnTo>
                        <a:pt x="55" y="90"/>
                      </a:lnTo>
                      <a:lnTo>
                        <a:pt x="55" y="89"/>
                      </a:lnTo>
                      <a:lnTo>
                        <a:pt x="56" y="88"/>
                      </a:lnTo>
                      <a:lnTo>
                        <a:pt x="57" y="87"/>
                      </a:lnTo>
                      <a:lnTo>
                        <a:pt x="58" y="87"/>
                      </a:lnTo>
                      <a:lnTo>
                        <a:pt x="59" y="86"/>
                      </a:lnTo>
                      <a:lnTo>
                        <a:pt x="60" y="85"/>
                      </a:lnTo>
                      <a:lnTo>
                        <a:pt x="61" y="84"/>
                      </a:lnTo>
                      <a:lnTo>
                        <a:pt x="63" y="83"/>
                      </a:lnTo>
                      <a:lnTo>
                        <a:pt x="63" y="82"/>
                      </a:lnTo>
                      <a:lnTo>
                        <a:pt x="65" y="82"/>
                      </a:lnTo>
                      <a:lnTo>
                        <a:pt x="65" y="81"/>
                      </a:lnTo>
                      <a:lnTo>
                        <a:pt x="66" y="81"/>
                      </a:lnTo>
                      <a:lnTo>
                        <a:pt x="68" y="79"/>
                      </a:lnTo>
                      <a:lnTo>
                        <a:pt x="69" y="79"/>
                      </a:lnTo>
                      <a:lnTo>
                        <a:pt x="69" y="78"/>
                      </a:lnTo>
                      <a:lnTo>
                        <a:pt x="70" y="78"/>
                      </a:lnTo>
                      <a:lnTo>
                        <a:pt x="71" y="76"/>
                      </a:lnTo>
                      <a:lnTo>
                        <a:pt x="72" y="75"/>
                      </a:lnTo>
                      <a:lnTo>
                        <a:pt x="73" y="74"/>
                      </a:lnTo>
                      <a:lnTo>
                        <a:pt x="75" y="73"/>
                      </a:lnTo>
                      <a:lnTo>
                        <a:pt x="76" y="72"/>
                      </a:lnTo>
                      <a:lnTo>
                        <a:pt x="78" y="70"/>
                      </a:lnTo>
                      <a:lnTo>
                        <a:pt x="80" y="68"/>
                      </a:lnTo>
                      <a:lnTo>
                        <a:pt x="82" y="66"/>
                      </a:lnTo>
                      <a:lnTo>
                        <a:pt x="86" y="65"/>
                      </a:lnTo>
                      <a:lnTo>
                        <a:pt x="87" y="63"/>
                      </a:lnTo>
                      <a:lnTo>
                        <a:pt x="89" y="61"/>
                      </a:lnTo>
                      <a:lnTo>
                        <a:pt x="91" y="60"/>
                      </a:lnTo>
                      <a:lnTo>
                        <a:pt x="93" y="58"/>
                      </a:lnTo>
                      <a:lnTo>
                        <a:pt x="94" y="56"/>
                      </a:lnTo>
                      <a:lnTo>
                        <a:pt x="96" y="55"/>
                      </a:lnTo>
                      <a:lnTo>
                        <a:pt x="97" y="54"/>
                      </a:lnTo>
                      <a:lnTo>
                        <a:pt x="98" y="53"/>
                      </a:lnTo>
                      <a:lnTo>
                        <a:pt x="99" y="53"/>
                      </a:lnTo>
                      <a:lnTo>
                        <a:pt x="100" y="52"/>
                      </a:lnTo>
                      <a:lnTo>
                        <a:pt x="101" y="52"/>
                      </a:lnTo>
                      <a:lnTo>
                        <a:pt x="101" y="51"/>
                      </a:lnTo>
                      <a:lnTo>
                        <a:pt x="104" y="51"/>
                      </a:lnTo>
                      <a:lnTo>
                        <a:pt x="105" y="50"/>
                      </a:lnTo>
                      <a:lnTo>
                        <a:pt x="106" y="50"/>
                      </a:lnTo>
                      <a:lnTo>
                        <a:pt x="107" y="49"/>
                      </a:lnTo>
                      <a:lnTo>
                        <a:pt x="108" y="49"/>
                      </a:lnTo>
                      <a:lnTo>
                        <a:pt x="109" y="49"/>
                      </a:lnTo>
                      <a:lnTo>
                        <a:pt x="110" y="48"/>
                      </a:lnTo>
                      <a:lnTo>
                        <a:pt x="111" y="48"/>
                      </a:lnTo>
                      <a:lnTo>
                        <a:pt x="113" y="47"/>
                      </a:lnTo>
                      <a:lnTo>
                        <a:pt x="115" y="47"/>
                      </a:lnTo>
                      <a:lnTo>
                        <a:pt x="116" y="47"/>
                      </a:lnTo>
                      <a:lnTo>
                        <a:pt x="118" y="47"/>
                      </a:lnTo>
                      <a:lnTo>
                        <a:pt x="119" y="47"/>
                      </a:lnTo>
                      <a:lnTo>
                        <a:pt x="120" y="46"/>
                      </a:lnTo>
                      <a:lnTo>
                        <a:pt x="121" y="46"/>
                      </a:lnTo>
                      <a:lnTo>
                        <a:pt x="123" y="46"/>
                      </a:lnTo>
                      <a:lnTo>
                        <a:pt x="125" y="46"/>
                      </a:lnTo>
                      <a:lnTo>
                        <a:pt x="126" y="46"/>
                      </a:lnTo>
                      <a:lnTo>
                        <a:pt x="128" y="46"/>
                      </a:lnTo>
                      <a:lnTo>
                        <a:pt x="130" y="46"/>
                      </a:lnTo>
                      <a:lnTo>
                        <a:pt x="132" y="46"/>
                      </a:lnTo>
                      <a:lnTo>
                        <a:pt x="133" y="46"/>
                      </a:lnTo>
                      <a:lnTo>
                        <a:pt x="134" y="47"/>
                      </a:lnTo>
                      <a:lnTo>
                        <a:pt x="136" y="47"/>
                      </a:lnTo>
                      <a:lnTo>
                        <a:pt x="137" y="47"/>
                      </a:lnTo>
                      <a:lnTo>
                        <a:pt x="140" y="47"/>
                      </a:lnTo>
                      <a:lnTo>
                        <a:pt x="145" y="48"/>
                      </a:lnTo>
                      <a:lnTo>
                        <a:pt x="149" y="48"/>
                      </a:lnTo>
                      <a:lnTo>
                        <a:pt x="152" y="48"/>
                      </a:lnTo>
                      <a:lnTo>
                        <a:pt x="155" y="48"/>
                      </a:lnTo>
                      <a:lnTo>
                        <a:pt x="156" y="49"/>
                      </a:lnTo>
                      <a:lnTo>
                        <a:pt x="158" y="49"/>
                      </a:lnTo>
                      <a:lnTo>
                        <a:pt x="159" y="49"/>
                      </a:lnTo>
                      <a:lnTo>
                        <a:pt x="160" y="49"/>
                      </a:lnTo>
                      <a:lnTo>
                        <a:pt x="163" y="49"/>
                      </a:lnTo>
                      <a:lnTo>
                        <a:pt x="164" y="48"/>
                      </a:lnTo>
                      <a:lnTo>
                        <a:pt x="166" y="48"/>
                      </a:lnTo>
                      <a:lnTo>
                        <a:pt x="167" y="48"/>
                      </a:lnTo>
                      <a:lnTo>
                        <a:pt x="168" y="48"/>
                      </a:lnTo>
                      <a:lnTo>
                        <a:pt x="169" y="48"/>
                      </a:lnTo>
                      <a:lnTo>
                        <a:pt x="170" y="48"/>
                      </a:lnTo>
                      <a:lnTo>
                        <a:pt x="171" y="48"/>
                      </a:lnTo>
                      <a:lnTo>
                        <a:pt x="172" y="47"/>
                      </a:lnTo>
                      <a:lnTo>
                        <a:pt x="173" y="47"/>
                      </a:lnTo>
                      <a:lnTo>
                        <a:pt x="175" y="47"/>
                      </a:lnTo>
                      <a:lnTo>
                        <a:pt x="178" y="46"/>
                      </a:lnTo>
                      <a:lnTo>
                        <a:pt x="182" y="45"/>
                      </a:lnTo>
                      <a:lnTo>
                        <a:pt x="184" y="45"/>
                      </a:lnTo>
                      <a:lnTo>
                        <a:pt x="185" y="44"/>
                      </a:lnTo>
                      <a:lnTo>
                        <a:pt x="187" y="44"/>
                      </a:lnTo>
                      <a:lnTo>
                        <a:pt x="190" y="43"/>
                      </a:lnTo>
                      <a:lnTo>
                        <a:pt x="191" y="43"/>
                      </a:lnTo>
                      <a:lnTo>
                        <a:pt x="192" y="43"/>
                      </a:lnTo>
                      <a:lnTo>
                        <a:pt x="193" y="43"/>
                      </a:lnTo>
                      <a:lnTo>
                        <a:pt x="193" y="42"/>
                      </a:lnTo>
                      <a:lnTo>
                        <a:pt x="195" y="42"/>
                      </a:lnTo>
                      <a:lnTo>
                        <a:pt x="196" y="42"/>
                      </a:lnTo>
                      <a:lnTo>
                        <a:pt x="198" y="41"/>
                      </a:lnTo>
                      <a:lnTo>
                        <a:pt x="201" y="40"/>
                      </a:lnTo>
                      <a:lnTo>
                        <a:pt x="203" y="40"/>
                      </a:lnTo>
                      <a:lnTo>
                        <a:pt x="204" y="39"/>
                      </a:lnTo>
                      <a:lnTo>
                        <a:pt x="206" y="39"/>
                      </a:lnTo>
                      <a:lnTo>
                        <a:pt x="208" y="37"/>
                      </a:lnTo>
                      <a:lnTo>
                        <a:pt x="210" y="37"/>
                      </a:lnTo>
                      <a:lnTo>
                        <a:pt x="211" y="36"/>
                      </a:lnTo>
                      <a:lnTo>
                        <a:pt x="212" y="36"/>
                      </a:lnTo>
                      <a:lnTo>
                        <a:pt x="213" y="35"/>
                      </a:lnTo>
                      <a:lnTo>
                        <a:pt x="214" y="35"/>
                      </a:lnTo>
                      <a:lnTo>
                        <a:pt x="215" y="34"/>
                      </a:lnTo>
                      <a:lnTo>
                        <a:pt x="216" y="34"/>
                      </a:lnTo>
                      <a:lnTo>
                        <a:pt x="217" y="34"/>
                      </a:lnTo>
                      <a:lnTo>
                        <a:pt x="218" y="33"/>
                      </a:lnTo>
                      <a:lnTo>
                        <a:pt x="220" y="32"/>
                      </a:lnTo>
                      <a:lnTo>
                        <a:pt x="221" y="32"/>
                      </a:lnTo>
                      <a:lnTo>
                        <a:pt x="222" y="32"/>
                      </a:lnTo>
                      <a:lnTo>
                        <a:pt x="222" y="31"/>
                      </a:lnTo>
                      <a:lnTo>
                        <a:pt x="223" y="31"/>
                      </a:lnTo>
                      <a:lnTo>
                        <a:pt x="224" y="30"/>
                      </a:lnTo>
                      <a:lnTo>
                        <a:pt x="225" y="30"/>
                      </a:lnTo>
                      <a:lnTo>
                        <a:pt x="226" y="30"/>
                      </a:lnTo>
                      <a:lnTo>
                        <a:pt x="227" y="29"/>
                      </a:lnTo>
                      <a:lnTo>
                        <a:pt x="228" y="28"/>
                      </a:lnTo>
                      <a:lnTo>
                        <a:pt x="229" y="28"/>
                      </a:lnTo>
                      <a:lnTo>
                        <a:pt x="229" y="27"/>
                      </a:lnTo>
                      <a:lnTo>
                        <a:pt x="230" y="27"/>
                      </a:lnTo>
                      <a:lnTo>
                        <a:pt x="231" y="27"/>
                      </a:lnTo>
                      <a:lnTo>
                        <a:pt x="231" y="26"/>
                      </a:lnTo>
                      <a:lnTo>
                        <a:pt x="232" y="26"/>
                      </a:lnTo>
                      <a:lnTo>
                        <a:pt x="232" y="25"/>
                      </a:lnTo>
                      <a:lnTo>
                        <a:pt x="233" y="25"/>
                      </a:lnTo>
                      <a:lnTo>
                        <a:pt x="233" y="24"/>
                      </a:lnTo>
                      <a:lnTo>
                        <a:pt x="234" y="24"/>
                      </a:lnTo>
                      <a:lnTo>
                        <a:pt x="234" y="23"/>
                      </a:lnTo>
                      <a:lnTo>
                        <a:pt x="235" y="23"/>
                      </a:lnTo>
                      <a:lnTo>
                        <a:pt x="235" y="22"/>
                      </a:lnTo>
                      <a:lnTo>
                        <a:pt x="236" y="22"/>
                      </a:lnTo>
                      <a:lnTo>
                        <a:pt x="236" y="21"/>
                      </a:lnTo>
                      <a:lnTo>
                        <a:pt x="237" y="20"/>
                      </a:lnTo>
                      <a:lnTo>
                        <a:pt x="239" y="20"/>
                      </a:lnTo>
                      <a:lnTo>
                        <a:pt x="239" y="19"/>
                      </a:lnTo>
                      <a:lnTo>
                        <a:pt x="240" y="17"/>
                      </a:lnTo>
                      <a:lnTo>
                        <a:pt x="241" y="16"/>
                      </a:lnTo>
                      <a:lnTo>
                        <a:pt x="242" y="15"/>
                      </a:lnTo>
                      <a:lnTo>
                        <a:pt x="243" y="14"/>
                      </a:lnTo>
                      <a:lnTo>
                        <a:pt x="244" y="13"/>
                      </a:lnTo>
                      <a:lnTo>
                        <a:pt x="245" y="12"/>
                      </a:lnTo>
                      <a:lnTo>
                        <a:pt x="246" y="11"/>
                      </a:lnTo>
                      <a:lnTo>
                        <a:pt x="247" y="11"/>
                      </a:lnTo>
                      <a:lnTo>
                        <a:pt x="247" y="10"/>
                      </a:lnTo>
                      <a:lnTo>
                        <a:pt x="248" y="10"/>
                      </a:lnTo>
                      <a:lnTo>
                        <a:pt x="249" y="9"/>
                      </a:lnTo>
                      <a:lnTo>
                        <a:pt x="250" y="9"/>
                      </a:lnTo>
                      <a:lnTo>
                        <a:pt x="251" y="9"/>
                      </a:lnTo>
                      <a:lnTo>
                        <a:pt x="252" y="8"/>
                      </a:lnTo>
                      <a:lnTo>
                        <a:pt x="253" y="8"/>
                      </a:lnTo>
                      <a:lnTo>
                        <a:pt x="254" y="8"/>
                      </a:lnTo>
                      <a:lnTo>
                        <a:pt x="255" y="8"/>
                      </a:lnTo>
                      <a:lnTo>
                        <a:pt x="256" y="8"/>
                      </a:lnTo>
                      <a:lnTo>
                        <a:pt x="257" y="7"/>
                      </a:lnTo>
                      <a:lnTo>
                        <a:pt x="260" y="7"/>
                      </a:lnTo>
                      <a:lnTo>
                        <a:pt x="261" y="7"/>
                      </a:lnTo>
                      <a:lnTo>
                        <a:pt x="265" y="7"/>
                      </a:lnTo>
                      <a:lnTo>
                        <a:pt x="269" y="7"/>
                      </a:lnTo>
                      <a:lnTo>
                        <a:pt x="273" y="7"/>
                      </a:lnTo>
                      <a:lnTo>
                        <a:pt x="275" y="7"/>
                      </a:lnTo>
                      <a:lnTo>
                        <a:pt x="280" y="7"/>
                      </a:lnTo>
                      <a:lnTo>
                        <a:pt x="283" y="7"/>
                      </a:lnTo>
                      <a:lnTo>
                        <a:pt x="284" y="7"/>
                      </a:lnTo>
                      <a:lnTo>
                        <a:pt x="285" y="7"/>
                      </a:lnTo>
                      <a:lnTo>
                        <a:pt x="286" y="7"/>
                      </a:lnTo>
                      <a:lnTo>
                        <a:pt x="287" y="6"/>
                      </a:lnTo>
                      <a:lnTo>
                        <a:pt x="288" y="6"/>
                      </a:lnTo>
                      <a:lnTo>
                        <a:pt x="289" y="6"/>
                      </a:lnTo>
                      <a:lnTo>
                        <a:pt x="290" y="6"/>
                      </a:lnTo>
                      <a:lnTo>
                        <a:pt x="290" y="5"/>
                      </a:lnTo>
                      <a:lnTo>
                        <a:pt x="291" y="5"/>
                      </a:lnTo>
                      <a:lnTo>
                        <a:pt x="292" y="4"/>
                      </a:lnTo>
                      <a:lnTo>
                        <a:pt x="293" y="3"/>
                      </a:lnTo>
                      <a:lnTo>
                        <a:pt x="294" y="2"/>
                      </a:lnTo>
                      <a:lnTo>
                        <a:pt x="295" y="1"/>
                      </a:lnTo>
                      <a:lnTo>
                        <a:pt x="297" y="0"/>
                      </a:lnTo>
                      <a:lnTo>
                        <a:pt x="298" y="1"/>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grpSp>
            <p:nvGrpSpPr>
              <p:cNvPr id="67" name="Group 42">
                <a:extLst>
                  <a:ext uri="{FF2B5EF4-FFF2-40B4-BE49-F238E27FC236}">
                    <a16:creationId xmlns:a16="http://schemas.microsoft.com/office/drawing/2014/main" id="{8D637403-88B9-4BC8-BF15-3415AA8188C9}"/>
                  </a:ext>
                </a:extLst>
              </p:cNvPr>
              <p:cNvGrpSpPr>
                <a:grpSpLocks/>
              </p:cNvGrpSpPr>
              <p:nvPr/>
            </p:nvGrpSpPr>
            <p:grpSpPr bwMode="auto">
              <a:xfrm>
                <a:off x="4194" y="3264"/>
                <a:ext cx="544" cy="486"/>
                <a:chOff x="3614" y="3050"/>
                <a:chExt cx="544" cy="486"/>
              </a:xfrm>
            </p:grpSpPr>
            <p:sp>
              <p:nvSpPr>
                <p:cNvPr id="79" name="Freeform 43">
                  <a:extLst>
                    <a:ext uri="{FF2B5EF4-FFF2-40B4-BE49-F238E27FC236}">
                      <a16:creationId xmlns:a16="http://schemas.microsoft.com/office/drawing/2014/main" id="{CABE3764-0BE4-47D7-85D8-6D9CB3B2AC90}"/>
                    </a:ext>
                  </a:extLst>
                </p:cNvPr>
                <p:cNvSpPr>
                  <a:spLocks/>
                </p:cNvSpPr>
                <p:nvPr/>
              </p:nvSpPr>
              <p:spPr bwMode="auto">
                <a:xfrm>
                  <a:off x="3772" y="3050"/>
                  <a:ext cx="386" cy="486"/>
                </a:xfrm>
                <a:custGeom>
                  <a:avLst/>
                  <a:gdLst>
                    <a:gd name="T0" fmla="*/ 175 w 386"/>
                    <a:gd name="T1" fmla="*/ 42 h 486"/>
                    <a:gd name="T2" fmla="*/ 173 w 386"/>
                    <a:gd name="T3" fmla="*/ 29 h 486"/>
                    <a:gd name="T4" fmla="*/ 181 w 386"/>
                    <a:gd name="T5" fmla="*/ 14 h 486"/>
                    <a:gd name="T6" fmla="*/ 188 w 386"/>
                    <a:gd name="T7" fmla="*/ 3 h 486"/>
                    <a:gd name="T8" fmla="*/ 231 w 386"/>
                    <a:gd name="T9" fmla="*/ 42 h 486"/>
                    <a:gd name="T10" fmla="*/ 278 w 386"/>
                    <a:gd name="T11" fmla="*/ 85 h 486"/>
                    <a:gd name="T12" fmla="*/ 380 w 386"/>
                    <a:gd name="T13" fmla="*/ 184 h 486"/>
                    <a:gd name="T14" fmla="*/ 383 w 386"/>
                    <a:gd name="T15" fmla="*/ 200 h 486"/>
                    <a:gd name="T16" fmla="*/ 379 w 386"/>
                    <a:gd name="T17" fmla="*/ 215 h 486"/>
                    <a:gd name="T18" fmla="*/ 385 w 386"/>
                    <a:gd name="T19" fmla="*/ 230 h 486"/>
                    <a:gd name="T20" fmla="*/ 383 w 386"/>
                    <a:gd name="T21" fmla="*/ 243 h 486"/>
                    <a:gd name="T22" fmla="*/ 377 w 386"/>
                    <a:gd name="T23" fmla="*/ 258 h 486"/>
                    <a:gd name="T24" fmla="*/ 375 w 386"/>
                    <a:gd name="T25" fmla="*/ 274 h 486"/>
                    <a:gd name="T26" fmla="*/ 374 w 386"/>
                    <a:gd name="T27" fmla="*/ 290 h 486"/>
                    <a:gd name="T28" fmla="*/ 374 w 386"/>
                    <a:gd name="T29" fmla="*/ 298 h 486"/>
                    <a:gd name="T30" fmla="*/ 370 w 386"/>
                    <a:gd name="T31" fmla="*/ 311 h 486"/>
                    <a:gd name="T32" fmla="*/ 344 w 386"/>
                    <a:gd name="T33" fmla="*/ 395 h 486"/>
                    <a:gd name="T34" fmla="*/ 320 w 386"/>
                    <a:gd name="T35" fmla="*/ 426 h 486"/>
                    <a:gd name="T36" fmla="*/ 315 w 386"/>
                    <a:gd name="T37" fmla="*/ 434 h 486"/>
                    <a:gd name="T38" fmla="*/ 313 w 386"/>
                    <a:gd name="T39" fmla="*/ 446 h 486"/>
                    <a:gd name="T40" fmla="*/ 315 w 386"/>
                    <a:gd name="T41" fmla="*/ 454 h 486"/>
                    <a:gd name="T42" fmla="*/ 318 w 386"/>
                    <a:gd name="T43" fmla="*/ 461 h 486"/>
                    <a:gd name="T44" fmla="*/ 316 w 386"/>
                    <a:gd name="T45" fmla="*/ 471 h 486"/>
                    <a:gd name="T46" fmla="*/ 323 w 386"/>
                    <a:gd name="T47" fmla="*/ 476 h 486"/>
                    <a:gd name="T48" fmla="*/ 322 w 386"/>
                    <a:gd name="T49" fmla="*/ 486 h 486"/>
                    <a:gd name="T50" fmla="*/ 311 w 386"/>
                    <a:gd name="T51" fmla="*/ 479 h 486"/>
                    <a:gd name="T52" fmla="*/ 298 w 386"/>
                    <a:gd name="T53" fmla="*/ 475 h 486"/>
                    <a:gd name="T54" fmla="*/ 283 w 386"/>
                    <a:gd name="T55" fmla="*/ 469 h 486"/>
                    <a:gd name="T56" fmla="*/ 267 w 386"/>
                    <a:gd name="T57" fmla="*/ 465 h 486"/>
                    <a:gd name="T58" fmla="*/ 254 w 386"/>
                    <a:gd name="T59" fmla="*/ 466 h 486"/>
                    <a:gd name="T60" fmla="*/ 238 w 386"/>
                    <a:gd name="T61" fmla="*/ 467 h 486"/>
                    <a:gd name="T62" fmla="*/ 223 w 386"/>
                    <a:gd name="T63" fmla="*/ 465 h 486"/>
                    <a:gd name="T64" fmla="*/ 216 w 386"/>
                    <a:gd name="T65" fmla="*/ 457 h 486"/>
                    <a:gd name="T66" fmla="*/ 218 w 386"/>
                    <a:gd name="T67" fmla="*/ 444 h 486"/>
                    <a:gd name="T68" fmla="*/ 188 w 386"/>
                    <a:gd name="T69" fmla="*/ 437 h 486"/>
                    <a:gd name="T70" fmla="*/ 172 w 386"/>
                    <a:gd name="T71" fmla="*/ 438 h 486"/>
                    <a:gd name="T72" fmla="*/ 159 w 386"/>
                    <a:gd name="T73" fmla="*/ 444 h 486"/>
                    <a:gd name="T74" fmla="*/ 144 w 386"/>
                    <a:gd name="T75" fmla="*/ 440 h 486"/>
                    <a:gd name="T76" fmla="*/ 127 w 386"/>
                    <a:gd name="T77" fmla="*/ 441 h 486"/>
                    <a:gd name="T78" fmla="*/ 124 w 386"/>
                    <a:gd name="T79" fmla="*/ 444 h 486"/>
                    <a:gd name="T80" fmla="*/ 128 w 386"/>
                    <a:gd name="T81" fmla="*/ 444 h 486"/>
                    <a:gd name="T82" fmla="*/ 124 w 386"/>
                    <a:gd name="T83" fmla="*/ 456 h 486"/>
                    <a:gd name="T84" fmla="*/ 119 w 386"/>
                    <a:gd name="T85" fmla="*/ 468 h 486"/>
                    <a:gd name="T86" fmla="*/ 109 w 386"/>
                    <a:gd name="T87" fmla="*/ 479 h 486"/>
                    <a:gd name="T88" fmla="*/ 100 w 386"/>
                    <a:gd name="T89" fmla="*/ 469 h 486"/>
                    <a:gd name="T90" fmla="*/ 90 w 386"/>
                    <a:gd name="T91" fmla="*/ 461 h 486"/>
                    <a:gd name="T92" fmla="*/ 84 w 386"/>
                    <a:gd name="T93" fmla="*/ 452 h 486"/>
                    <a:gd name="T94" fmla="*/ 83 w 386"/>
                    <a:gd name="T95" fmla="*/ 444 h 486"/>
                    <a:gd name="T96" fmla="*/ 84 w 386"/>
                    <a:gd name="T97" fmla="*/ 434 h 486"/>
                    <a:gd name="T98" fmla="*/ 80 w 386"/>
                    <a:gd name="T99" fmla="*/ 421 h 486"/>
                    <a:gd name="T100" fmla="*/ 76 w 386"/>
                    <a:gd name="T101" fmla="*/ 407 h 486"/>
                    <a:gd name="T102" fmla="*/ 65 w 386"/>
                    <a:gd name="T103" fmla="*/ 397 h 486"/>
                    <a:gd name="T104" fmla="*/ 56 w 386"/>
                    <a:gd name="T105" fmla="*/ 394 h 486"/>
                    <a:gd name="T106" fmla="*/ 48 w 386"/>
                    <a:gd name="T107" fmla="*/ 382 h 486"/>
                    <a:gd name="T108" fmla="*/ 40 w 386"/>
                    <a:gd name="T109" fmla="*/ 378 h 486"/>
                    <a:gd name="T110" fmla="*/ 28 w 386"/>
                    <a:gd name="T111" fmla="*/ 372 h 486"/>
                    <a:gd name="T112" fmla="*/ 15 w 386"/>
                    <a:gd name="T113" fmla="*/ 366 h 486"/>
                    <a:gd name="T114" fmla="*/ 8 w 386"/>
                    <a:gd name="T115" fmla="*/ 357 h 486"/>
                    <a:gd name="T116" fmla="*/ 8 w 386"/>
                    <a:gd name="T117" fmla="*/ 348 h 486"/>
                    <a:gd name="T118" fmla="*/ 1 w 386"/>
                    <a:gd name="T119" fmla="*/ 336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 h="486">
                      <a:moveTo>
                        <a:pt x="175" y="55"/>
                      </a:moveTo>
                      <a:lnTo>
                        <a:pt x="175" y="54"/>
                      </a:lnTo>
                      <a:lnTo>
                        <a:pt x="175" y="53"/>
                      </a:lnTo>
                      <a:lnTo>
                        <a:pt x="174" y="52"/>
                      </a:lnTo>
                      <a:lnTo>
                        <a:pt x="174" y="51"/>
                      </a:lnTo>
                      <a:lnTo>
                        <a:pt x="175" y="51"/>
                      </a:lnTo>
                      <a:lnTo>
                        <a:pt x="175" y="49"/>
                      </a:lnTo>
                      <a:lnTo>
                        <a:pt x="175" y="48"/>
                      </a:lnTo>
                      <a:lnTo>
                        <a:pt x="176" y="47"/>
                      </a:lnTo>
                      <a:lnTo>
                        <a:pt x="175" y="47"/>
                      </a:lnTo>
                      <a:lnTo>
                        <a:pt x="175" y="46"/>
                      </a:lnTo>
                      <a:lnTo>
                        <a:pt x="176" y="46"/>
                      </a:lnTo>
                      <a:lnTo>
                        <a:pt x="176" y="45"/>
                      </a:lnTo>
                      <a:lnTo>
                        <a:pt x="176" y="44"/>
                      </a:lnTo>
                      <a:lnTo>
                        <a:pt x="175" y="44"/>
                      </a:lnTo>
                      <a:lnTo>
                        <a:pt x="175" y="43"/>
                      </a:lnTo>
                      <a:lnTo>
                        <a:pt x="175" y="42"/>
                      </a:lnTo>
                      <a:lnTo>
                        <a:pt x="175" y="41"/>
                      </a:lnTo>
                      <a:lnTo>
                        <a:pt x="175" y="40"/>
                      </a:lnTo>
                      <a:lnTo>
                        <a:pt x="176" y="40"/>
                      </a:lnTo>
                      <a:lnTo>
                        <a:pt x="176" y="39"/>
                      </a:lnTo>
                      <a:lnTo>
                        <a:pt x="175" y="39"/>
                      </a:lnTo>
                      <a:lnTo>
                        <a:pt x="175" y="38"/>
                      </a:lnTo>
                      <a:lnTo>
                        <a:pt x="176" y="38"/>
                      </a:lnTo>
                      <a:lnTo>
                        <a:pt x="176" y="37"/>
                      </a:lnTo>
                      <a:lnTo>
                        <a:pt x="176" y="36"/>
                      </a:lnTo>
                      <a:lnTo>
                        <a:pt x="176" y="35"/>
                      </a:lnTo>
                      <a:lnTo>
                        <a:pt x="176" y="34"/>
                      </a:lnTo>
                      <a:lnTo>
                        <a:pt x="175" y="34"/>
                      </a:lnTo>
                      <a:lnTo>
                        <a:pt x="175" y="33"/>
                      </a:lnTo>
                      <a:lnTo>
                        <a:pt x="175" y="32"/>
                      </a:lnTo>
                      <a:lnTo>
                        <a:pt x="175" y="30"/>
                      </a:lnTo>
                      <a:lnTo>
                        <a:pt x="174" y="30"/>
                      </a:lnTo>
                      <a:lnTo>
                        <a:pt x="173" y="29"/>
                      </a:lnTo>
                      <a:lnTo>
                        <a:pt x="174" y="29"/>
                      </a:lnTo>
                      <a:lnTo>
                        <a:pt x="174" y="28"/>
                      </a:lnTo>
                      <a:lnTo>
                        <a:pt x="174" y="27"/>
                      </a:lnTo>
                      <a:lnTo>
                        <a:pt x="174" y="26"/>
                      </a:lnTo>
                      <a:lnTo>
                        <a:pt x="175" y="25"/>
                      </a:lnTo>
                      <a:lnTo>
                        <a:pt x="175" y="24"/>
                      </a:lnTo>
                      <a:lnTo>
                        <a:pt x="176" y="24"/>
                      </a:lnTo>
                      <a:lnTo>
                        <a:pt x="176" y="23"/>
                      </a:lnTo>
                      <a:lnTo>
                        <a:pt x="177" y="22"/>
                      </a:lnTo>
                      <a:lnTo>
                        <a:pt x="177" y="21"/>
                      </a:lnTo>
                      <a:lnTo>
                        <a:pt x="177" y="20"/>
                      </a:lnTo>
                      <a:lnTo>
                        <a:pt x="178" y="19"/>
                      </a:lnTo>
                      <a:lnTo>
                        <a:pt x="179" y="18"/>
                      </a:lnTo>
                      <a:lnTo>
                        <a:pt x="179" y="17"/>
                      </a:lnTo>
                      <a:lnTo>
                        <a:pt x="180" y="16"/>
                      </a:lnTo>
                      <a:lnTo>
                        <a:pt x="181" y="15"/>
                      </a:lnTo>
                      <a:lnTo>
                        <a:pt x="181" y="14"/>
                      </a:lnTo>
                      <a:lnTo>
                        <a:pt x="181" y="13"/>
                      </a:lnTo>
                      <a:lnTo>
                        <a:pt x="181" y="12"/>
                      </a:lnTo>
                      <a:lnTo>
                        <a:pt x="181" y="10"/>
                      </a:lnTo>
                      <a:lnTo>
                        <a:pt x="181" y="9"/>
                      </a:lnTo>
                      <a:lnTo>
                        <a:pt x="182" y="8"/>
                      </a:lnTo>
                      <a:lnTo>
                        <a:pt x="182" y="7"/>
                      </a:lnTo>
                      <a:lnTo>
                        <a:pt x="182" y="6"/>
                      </a:lnTo>
                      <a:lnTo>
                        <a:pt x="183" y="5"/>
                      </a:lnTo>
                      <a:lnTo>
                        <a:pt x="182" y="5"/>
                      </a:lnTo>
                      <a:lnTo>
                        <a:pt x="183" y="5"/>
                      </a:lnTo>
                      <a:lnTo>
                        <a:pt x="183" y="4"/>
                      </a:lnTo>
                      <a:lnTo>
                        <a:pt x="184" y="4"/>
                      </a:lnTo>
                      <a:lnTo>
                        <a:pt x="184" y="3"/>
                      </a:lnTo>
                      <a:lnTo>
                        <a:pt x="184" y="2"/>
                      </a:lnTo>
                      <a:lnTo>
                        <a:pt x="185" y="1"/>
                      </a:lnTo>
                      <a:lnTo>
                        <a:pt x="185" y="0"/>
                      </a:lnTo>
                      <a:lnTo>
                        <a:pt x="188" y="3"/>
                      </a:lnTo>
                      <a:lnTo>
                        <a:pt x="190" y="5"/>
                      </a:lnTo>
                      <a:lnTo>
                        <a:pt x="194" y="7"/>
                      </a:lnTo>
                      <a:lnTo>
                        <a:pt x="197" y="10"/>
                      </a:lnTo>
                      <a:lnTo>
                        <a:pt x="200" y="14"/>
                      </a:lnTo>
                      <a:lnTo>
                        <a:pt x="204" y="18"/>
                      </a:lnTo>
                      <a:lnTo>
                        <a:pt x="208" y="21"/>
                      </a:lnTo>
                      <a:lnTo>
                        <a:pt x="212" y="24"/>
                      </a:lnTo>
                      <a:lnTo>
                        <a:pt x="214" y="26"/>
                      </a:lnTo>
                      <a:lnTo>
                        <a:pt x="216" y="28"/>
                      </a:lnTo>
                      <a:lnTo>
                        <a:pt x="218" y="29"/>
                      </a:lnTo>
                      <a:lnTo>
                        <a:pt x="218" y="30"/>
                      </a:lnTo>
                      <a:lnTo>
                        <a:pt x="220" y="32"/>
                      </a:lnTo>
                      <a:lnTo>
                        <a:pt x="223" y="35"/>
                      </a:lnTo>
                      <a:lnTo>
                        <a:pt x="226" y="38"/>
                      </a:lnTo>
                      <a:lnTo>
                        <a:pt x="227" y="39"/>
                      </a:lnTo>
                      <a:lnTo>
                        <a:pt x="228" y="39"/>
                      </a:lnTo>
                      <a:lnTo>
                        <a:pt x="231" y="42"/>
                      </a:lnTo>
                      <a:lnTo>
                        <a:pt x="234" y="44"/>
                      </a:lnTo>
                      <a:lnTo>
                        <a:pt x="234" y="45"/>
                      </a:lnTo>
                      <a:lnTo>
                        <a:pt x="236" y="46"/>
                      </a:lnTo>
                      <a:lnTo>
                        <a:pt x="237" y="47"/>
                      </a:lnTo>
                      <a:lnTo>
                        <a:pt x="239" y="49"/>
                      </a:lnTo>
                      <a:lnTo>
                        <a:pt x="241" y="52"/>
                      </a:lnTo>
                      <a:lnTo>
                        <a:pt x="243" y="54"/>
                      </a:lnTo>
                      <a:lnTo>
                        <a:pt x="244" y="55"/>
                      </a:lnTo>
                      <a:lnTo>
                        <a:pt x="252" y="61"/>
                      </a:lnTo>
                      <a:lnTo>
                        <a:pt x="258" y="67"/>
                      </a:lnTo>
                      <a:lnTo>
                        <a:pt x="263" y="72"/>
                      </a:lnTo>
                      <a:lnTo>
                        <a:pt x="264" y="73"/>
                      </a:lnTo>
                      <a:lnTo>
                        <a:pt x="269" y="77"/>
                      </a:lnTo>
                      <a:lnTo>
                        <a:pt x="271" y="79"/>
                      </a:lnTo>
                      <a:lnTo>
                        <a:pt x="275" y="82"/>
                      </a:lnTo>
                      <a:lnTo>
                        <a:pt x="277" y="85"/>
                      </a:lnTo>
                      <a:lnTo>
                        <a:pt x="278" y="85"/>
                      </a:lnTo>
                      <a:lnTo>
                        <a:pt x="305" y="110"/>
                      </a:lnTo>
                      <a:lnTo>
                        <a:pt x="325" y="129"/>
                      </a:lnTo>
                      <a:lnTo>
                        <a:pt x="336" y="138"/>
                      </a:lnTo>
                      <a:lnTo>
                        <a:pt x="343" y="144"/>
                      </a:lnTo>
                      <a:lnTo>
                        <a:pt x="350" y="151"/>
                      </a:lnTo>
                      <a:lnTo>
                        <a:pt x="355" y="155"/>
                      </a:lnTo>
                      <a:lnTo>
                        <a:pt x="363" y="163"/>
                      </a:lnTo>
                      <a:lnTo>
                        <a:pt x="369" y="168"/>
                      </a:lnTo>
                      <a:lnTo>
                        <a:pt x="373" y="172"/>
                      </a:lnTo>
                      <a:lnTo>
                        <a:pt x="378" y="176"/>
                      </a:lnTo>
                      <a:lnTo>
                        <a:pt x="381" y="179"/>
                      </a:lnTo>
                      <a:lnTo>
                        <a:pt x="381" y="180"/>
                      </a:lnTo>
                      <a:lnTo>
                        <a:pt x="380" y="180"/>
                      </a:lnTo>
                      <a:lnTo>
                        <a:pt x="380" y="181"/>
                      </a:lnTo>
                      <a:lnTo>
                        <a:pt x="380" y="182"/>
                      </a:lnTo>
                      <a:lnTo>
                        <a:pt x="380" y="183"/>
                      </a:lnTo>
                      <a:lnTo>
                        <a:pt x="380" y="184"/>
                      </a:lnTo>
                      <a:lnTo>
                        <a:pt x="381" y="185"/>
                      </a:lnTo>
                      <a:lnTo>
                        <a:pt x="381" y="187"/>
                      </a:lnTo>
                      <a:lnTo>
                        <a:pt x="381" y="188"/>
                      </a:lnTo>
                      <a:lnTo>
                        <a:pt x="382" y="188"/>
                      </a:lnTo>
                      <a:lnTo>
                        <a:pt x="382" y="189"/>
                      </a:lnTo>
                      <a:lnTo>
                        <a:pt x="383" y="190"/>
                      </a:lnTo>
                      <a:lnTo>
                        <a:pt x="385" y="191"/>
                      </a:lnTo>
                      <a:lnTo>
                        <a:pt x="385" y="192"/>
                      </a:lnTo>
                      <a:lnTo>
                        <a:pt x="385" y="193"/>
                      </a:lnTo>
                      <a:lnTo>
                        <a:pt x="385" y="194"/>
                      </a:lnTo>
                      <a:lnTo>
                        <a:pt x="385" y="195"/>
                      </a:lnTo>
                      <a:lnTo>
                        <a:pt x="385" y="196"/>
                      </a:lnTo>
                      <a:lnTo>
                        <a:pt x="385" y="197"/>
                      </a:lnTo>
                      <a:lnTo>
                        <a:pt x="385" y="198"/>
                      </a:lnTo>
                      <a:lnTo>
                        <a:pt x="385" y="199"/>
                      </a:lnTo>
                      <a:lnTo>
                        <a:pt x="385" y="200"/>
                      </a:lnTo>
                      <a:lnTo>
                        <a:pt x="383" y="200"/>
                      </a:lnTo>
                      <a:lnTo>
                        <a:pt x="383" y="201"/>
                      </a:lnTo>
                      <a:lnTo>
                        <a:pt x="383" y="202"/>
                      </a:lnTo>
                      <a:lnTo>
                        <a:pt x="382" y="203"/>
                      </a:lnTo>
                      <a:lnTo>
                        <a:pt x="381" y="204"/>
                      </a:lnTo>
                      <a:lnTo>
                        <a:pt x="381" y="205"/>
                      </a:lnTo>
                      <a:lnTo>
                        <a:pt x="380" y="205"/>
                      </a:lnTo>
                      <a:lnTo>
                        <a:pt x="380" y="207"/>
                      </a:lnTo>
                      <a:lnTo>
                        <a:pt x="380" y="208"/>
                      </a:lnTo>
                      <a:lnTo>
                        <a:pt x="379" y="208"/>
                      </a:lnTo>
                      <a:lnTo>
                        <a:pt x="379" y="209"/>
                      </a:lnTo>
                      <a:lnTo>
                        <a:pt x="379" y="210"/>
                      </a:lnTo>
                      <a:lnTo>
                        <a:pt x="379" y="211"/>
                      </a:lnTo>
                      <a:lnTo>
                        <a:pt x="380" y="212"/>
                      </a:lnTo>
                      <a:lnTo>
                        <a:pt x="380" y="213"/>
                      </a:lnTo>
                      <a:lnTo>
                        <a:pt x="379" y="213"/>
                      </a:lnTo>
                      <a:lnTo>
                        <a:pt x="379" y="214"/>
                      </a:lnTo>
                      <a:lnTo>
                        <a:pt x="379" y="215"/>
                      </a:lnTo>
                      <a:lnTo>
                        <a:pt x="379" y="216"/>
                      </a:lnTo>
                      <a:lnTo>
                        <a:pt x="379" y="217"/>
                      </a:lnTo>
                      <a:lnTo>
                        <a:pt x="380" y="217"/>
                      </a:lnTo>
                      <a:lnTo>
                        <a:pt x="380" y="218"/>
                      </a:lnTo>
                      <a:lnTo>
                        <a:pt x="380" y="219"/>
                      </a:lnTo>
                      <a:lnTo>
                        <a:pt x="381" y="220"/>
                      </a:lnTo>
                      <a:lnTo>
                        <a:pt x="381" y="221"/>
                      </a:lnTo>
                      <a:lnTo>
                        <a:pt x="381" y="222"/>
                      </a:lnTo>
                      <a:lnTo>
                        <a:pt x="382" y="222"/>
                      </a:lnTo>
                      <a:lnTo>
                        <a:pt x="382" y="223"/>
                      </a:lnTo>
                      <a:lnTo>
                        <a:pt x="382" y="224"/>
                      </a:lnTo>
                      <a:lnTo>
                        <a:pt x="383" y="224"/>
                      </a:lnTo>
                      <a:lnTo>
                        <a:pt x="383" y="226"/>
                      </a:lnTo>
                      <a:lnTo>
                        <a:pt x="383" y="227"/>
                      </a:lnTo>
                      <a:lnTo>
                        <a:pt x="385" y="228"/>
                      </a:lnTo>
                      <a:lnTo>
                        <a:pt x="385" y="229"/>
                      </a:lnTo>
                      <a:lnTo>
                        <a:pt x="385" y="230"/>
                      </a:lnTo>
                      <a:lnTo>
                        <a:pt x="386" y="230"/>
                      </a:lnTo>
                      <a:lnTo>
                        <a:pt x="386" y="231"/>
                      </a:lnTo>
                      <a:lnTo>
                        <a:pt x="386" y="232"/>
                      </a:lnTo>
                      <a:lnTo>
                        <a:pt x="386" y="233"/>
                      </a:lnTo>
                      <a:lnTo>
                        <a:pt x="386" y="234"/>
                      </a:lnTo>
                      <a:lnTo>
                        <a:pt x="385" y="234"/>
                      </a:lnTo>
                      <a:lnTo>
                        <a:pt x="385" y="235"/>
                      </a:lnTo>
                      <a:lnTo>
                        <a:pt x="386" y="235"/>
                      </a:lnTo>
                      <a:lnTo>
                        <a:pt x="386" y="236"/>
                      </a:lnTo>
                      <a:lnTo>
                        <a:pt x="386" y="237"/>
                      </a:lnTo>
                      <a:lnTo>
                        <a:pt x="385" y="238"/>
                      </a:lnTo>
                      <a:lnTo>
                        <a:pt x="385" y="239"/>
                      </a:lnTo>
                      <a:lnTo>
                        <a:pt x="385" y="240"/>
                      </a:lnTo>
                      <a:lnTo>
                        <a:pt x="385" y="241"/>
                      </a:lnTo>
                      <a:lnTo>
                        <a:pt x="385" y="242"/>
                      </a:lnTo>
                      <a:lnTo>
                        <a:pt x="383" y="242"/>
                      </a:lnTo>
                      <a:lnTo>
                        <a:pt x="383" y="243"/>
                      </a:lnTo>
                      <a:lnTo>
                        <a:pt x="383" y="244"/>
                      </a:lnTo>
                      <a:lnTo>
                        <a:pt x="383" y="246"/>
                      </a:lnTo>
                      <a:lnTo>
                        <a:pt x="382" y="246"/>
                      </a:lnTo>
                      <a:lnTo>
                        <a:pt x="382" y="247"/>
                      </a:lnTo>
                      <a:lnTo>
                        <a:pt x="381" y="248"/>
                      </a:lnTo>
                      <a:lnTo>
                        <a:pt x="381" y="249"/>
                      </a:lnTo>
                      <a:lnTo>
                        <a:pt x="381" y="250"/>
                      </a:lnTo>
                      <a:lnTo>
                        <a:pt x="380" y="250"/>
                      </a:lnTo>
                      <a:lnTo>
                        <a:pt x="380" y="251"/>
                      </a:lnTo>
                      <a:lnTo>
                        <a:pt x="380" y="252"/>
                      </a:lnTo>
                      <a:lnTo>
                        <a:pt x="379" y="252"/>
                      </a:lnTo>
                      <a:lnTo>
                        <a:pt x="379" y="253"/>
                      </a:lnTo>
                      <a:lnTo>
                        <a:pt x="379" y="254"/>
                      </a:lnTo>
                      <a:lnTo>
                        <a:pt x="378" y="255"/>
                      </a:lnTo>
                      <a:lnTo>
                        <a:pt x="378" y="256"/>
                      </a:lnTo>
                      <a:lnTo>
                        <a:pt x="378" y="257"/>
                      </a:lnTo>
                      <a:lnTo>
                        <a:pt x="377" y="258"/>
                      </a:lnTo>
                      <a:lnTo>
                        <a:pt x="378" y="258"/>
                      </a:lnTo>
                      <a:lnTo>
                        <a:pt x="378" y="259"/>
                      </a:lnTo>
                      <a:lnTo>
                        <a:pt x="378" y="260"/>
                      </a:lnTo>
                      <a:lnTo>
                        <a:pt x="378" y="261"/>
                      </a:lnTo>
                      <a:lnTo>
                        <a:pt x="378" y="262"/>
                      </a:lnTo>
                      <a:lnTo>
                        <a:pt x="378" y="263"/>
                      </a:lnTo>
                      <a:lnTo>
                        <a:pt x="378" y="265"/>
                      </a:lnTo>
                      <a:lnTo>
                        <a:pt x="378" y="266"/>
                      </a:lnTo>
                      <a:lnTo>
                        <a:pt x="377" y="266"/>
                      </a:lnTo>
                      <a:lnTo>
                        <a:pt x="377" y="267"/>
                      </a:lnTo>
                      <a:lnTo>
                        <a:pt x="377" y="268"/>
                      </a:lnTo>
                      <a:lnTo>
                        <a:pt x="376" y="269"/>
                      </a:lnTo>
                      <a:lnTo>
                        <a:pt x="376" y="270"/>
                      </a:lnTo>
                      <a:lnTo>
                        <a:pt x="376" y="271"/>
                      </a:lnTo>
                      <a:lnTo>
                        <a:pt x="376" y="272"/>
                      </a:lnTo>
                      <a:lnTo>
                        <a:pt x="375" y="273"/>
                      </a:lnTo>
                      <a:lnTo>
                        <a:pt x="375" y="274"/>
                      </a:lnTo>
                      <a:lnTo>
                        <a:pt x="375" y="275"/>
                      </a:lnTo>
                      <a:lnTo>
                        <a:pt x="374" y="276"/>
                      </a:lnTo>
                      <a:lnTo>
                        <a:pt x="374" y="277"/>
                      </a:lnTo>
                      <a:lnTo>
                        <a:pt x="374" y="278"/>
                      </a:lnTo>
                      <a:lnTo>
                        <a:pt x="374" y="279"/>
                      </a:lnTo>
                      <a:lnTo>
                        <a:pt x="374" y="280"/>
                      </a:lnTo>
                      <a:lnTo>
                        <a:pt x="374" y="281"/>
                      </a:lnTo>
                      <a:lnTo>
                        <a:pt x="374" y="282"/>
                      </a:lnTo>
                      <a:lnTo>
                        <a:pt x="374" y="284"/>
                      </a:lnTo>
                      <a:lnTo>
                        <a:pt x="373" y="284"/>
                      </a:lnTo>
                      <a:lnTo>
                        <a:pt x="373" y="285"/>
                      </a:lnTo>
                      <a:lnTo>
                        <a:pt x="373" y="286"/>
                      </a:lnTo>
                      <a:lnTo>
                        <a:pt x="373" y="287"/>
                      </a:lnTo>
                      <a:lnTo>
                        <a:pt x="373" y="288"/>
                      </a:lnTo>
                      <a:lnTo>
                        <a:pt x="373" y="289"/>
                      </a:lnTo>
                      <a:lnTo>
                        <a:pt x="374" y="289"/>
                      </a:lnTo>
                      <a:lnTo>
                        <a:pt x="374" y="290"/>
                      </a:lnTo>
                      <a:lnTo>
                        <a:pt x="373" y="290"/>
                      </a:lnTo>
                      <a:lnTo>
                        <a:pt x="373" y="291"/>
                      </a:lnTo>
                      <a:lnTo>
                        <a:pt x="374" y="292"/>
                      </a:lnTo>
                      <a:lnTo>
                        <a:pt x="373" y="292"/>
                      </a:lnTo>
                      <a:lnTo>
                        <a:pt x="374" y="292"/>
                      </a:lnTo>
                      <a:lnTo>
                        <a:pt x="374" y="293"/>
                      </a:lnTo>
                      <a:lnTo>
                        <a:pt x="373" y="293"/>
                      </a:lnTo>
                      <a:lnTo>
                        <a:pt x="373" y="294"/>
                      </a:lnTo>
                      <a:lnTo>
                        <a:pt x="374" y="294"/>
                      </a:lnTo>
                      <a:lnTo>
                        <a:pt x="374" y="295"/>
                      </a:lnTo>
                      <a:lnTo>
                        <a:pt x="373" y="295"/>
                      </a:lnTo>
                      <a:lnTo>
                        <a:pt x="373" y="296"/>
                      </a:lnTo>
                      <a:lnTo>
                        <a:pt x="374" y="296"/>
                      </a:lnTo>
                      <a:lnTo>
                        <a:pt x="374" y="297"/>
                      </a:lnTo>
                      <a:lnTo>
                        <a:pt x="374" y="298"/>
                      </a:lnTo>
                      <a:lnTo>
                        <a:pt x="373" y="298"/>
                      </a:lnTo>
                      <a:lnTo>
                        <a:pt x="374" y="298"/>
                      </a:lnTo>
                      <a:lnTo>
                        <a:pt x="374" y="299"/>
                      </a:lnTo>
                      <a:lnTo>
                        <a:pt x="375" y="299"/>
                      </a:lnTo>
                      <a:lnTo>
                        <a:pt x="375" y="300"/>
                      </a:lnTo>
                      <a:lnTo>
                        <a:pt x="375" y="301"/>
                      </a:lnTo>
                      <a:lnTo>
                        <a:pt x="376" y="301"/>
                      </a:lnTo>
                      <a:lnTo>
                        <a:pt x="376" y="302"/>
                      </a:lnTo>
                      <a:lnTo>
                        <a:pt x="376" y="304"/>
                      </a:lnTo>
                      <a:lnTo>
                        <a:pt x="375" y="304"/>
                      </a:lnTo>
                      <a:lnTo>
                        <a:pt x="374" y="304"/>
                      </a:lnTo>
                      <a:lnTo>
                        <a:pt x="373" y="304"/>
                      </a:lnTo>
                      <a:lnTo>
                        <a:pt x="372" y="305"/>
                      </a:lnTo>
                      <a:lnTo>
                        <a:pt x="371" y="306"/>
                      </a:lnTo>
                      <a:lnTo>
                        <a:pt x="371" y="307"/>
                      </a:lnTo>
                      <a:lnTo>
                        <a:pt x="371" y="308"/>
                      </a:lnTo>
                      <a:lnTo>
                        <a:pt x="371" y="309"/>
                      </a:lnTo>
                      <a:lnTo>
                        <a:pt x="370" y="310"/>
                      </a:lnTo>
                      <a:lnTo>
                        <a:pt x="370" y="311"/>
                      </a:lnTo>
                      <a:lnTo>
                        <a:pt x="369" y="312"/>
                      </a:lnTo>
                      <a:lnTo>
                        <a:pt x="368" y="313"/>
                      </a:lnTo>
                      <a:lnTo>
                        <a:pt x="367" y="314"/>
                      </a:lnTo>
                      <a:lnTo>
                        <a:pt x="366" y="315"/>
                      </a:lnTo>
                      <a:lnTo>
                        <a:pt x="366" y="316"/>
                      </a:lnTo>
                      <a:lnTo>
                        <a:pt x="364" y="317"/>
                      </a:lnTo>
                      <a:lnTo>
                        <a:pt x="363" y="318"/>
                      </a:lnTo>
                      <a:lnTo>
                        <a:pt x="359" y="321"/>
                      </a:lnTo>
                      <a:lnTo>
                        <a:pt x="356" y="323"/>
                      </a:lnTo>
                      <a:lnTo>
                        <a:pt x="356" y="325"/>
                      </a:lnTo>
                      <a:lnTo>
                        <a:pt x="354" y="337"/>
                      </a:lnTo>
                      <a:lnTo>
                        <a:pt x="352" y="347"/>
                      </a:lnTo>
                      <a:lnTo>
                        <a:pt x="350" y="359"/>
                      </a:lnTo>
                      <a:lnTo>
                        <a:pt x="349" y="370"/>
                      </a:lnTo>
                      <a:lnTo>
                        <a:pt x="347" y="380"/>
                      </a:lnTo>
                      <a:lnTo>
                        <a:pt x="344" y="394"/>
                      </a:lnTo>
                      <a:lnTo>
                        <a:pt x="344" y="395"/>
                      </a:lnTo>
                      <a:lnTo>
                        <a:pt x="343" y="399"/>
                      </a:lnTo>
                      <a:lnTo>
                        <a:pt x="342" y="409"/>
                      </a:lnTo>
                      <a:lnTo>
                        <a:pt x="341" y="413"/>
                      </a:lnTo>
                      <a:lnTo>
                        <a:pt x="341" y="414"/>
                      </a:lnTo>
                      <a:lnTo>
                        <a:pt x="340" y="414"/>
                      </a:lnTo>
                      <a:lnTo>
                        <a:pt x="336" y="417"/>
                      </a:lnTo>
                      <a:lnTo>
                        <a:pt x="328" y="422"/>
                      </a:lnTo>
                      <a:lnTo>
                        <a:pt x="325" y="423"/>
                      </a:lnTo>
                      <a:lnTo>
                        <a:pt x="324" y="423"/>
                      </a:lnTo>
                      <a:lnTo>
                        <a:pt x="324" y="424"/>
                      </a:lnTo>
                      <a:lnTo>
                        <a:pt x="324" y="425"/>
                      </a:lnTo>
                      <a:lnTo>
                        <a:pt x="323" y="425"/>
                      </a:lnTo>
                      <a:lnTo>
                        <a:pt x="322" y="425"/>
                      </a:lnTo>
                      <a:lnTo>
                        <a:pt x="321" y="425"/>
                      </a:lnTo>
                      <a:lnTo>
                        <a:pt x="321" y="426"/>
                      </a:lnTo>
                      <a:lnTo>
                        <a:pt x="320" y="425"/>
                      </a:lnTo>
                      <a:lnTo>
                        <a:pt x="320" y="426"/>
                      </a:lnTo>
                      <a:lnTo>
                        <a:pt x="319" y="426"/>
                      </a:lnTo>
                      <a:lnTo>
                        <a:pt x="318" y="426"/>
                      </a:lnTo>
                      <a:lnTo>
                        <a:pt x="317" y="426"/>
                      </a:lnTo>
                      <a:lnTo>
                        <a:pt x="317" y="427"/>
                      </a:lnTo>
                      <a:lnTo>
                        <a:pt x="316" y="428"/>
                      </a:lnTo>
                      <a:lnTo>
                        <a:pt x="317" y="428"/>
                      </a:lnTo>
                      <a:lnTo>
                        <a:pt x="316" y="428"/>
                      </a:lnTo>
                      <a:lnTo>
                        <a:pt x="316" y="429"/>
                      </a:lnTo>
                      <a:lnTo>
                        <a:pt x="316" y="430"/>
                      </a:lnTo>
                      <a:lnTo>
                        <a:pt x="316" y="431"/>
                      </a:lnTo>
                      <a:lnTo>
                        <a:pt x="317" y="431"/>
                      </a:lnTo>
                      <a:lnTo>
                        <a:pt x="316" y="432"/>
                      </a:lnTo>
                      <a:lnTo>
                        <a:pt x="316" y="433"/>
                      </a:lnTo>
                      <a:lnTo>
                        <a:pt x="315" y="433"/>
                      </a:lnTo>
                      <a:lnTo>
                        <a:pt x="314" y="433"/>
                      </a:lnTo>
                      <a:lnTo>
                        <a:pt x="314" y="434"/>
                      </a:lnTo>
                      <a:lnTo>
                        <a:pt x="315" y="434"/>
                      </a:lnTo>
                      <a:lnTo>
                        <a:pt x="315" y="435"/>
                      </a:lnTo>
                      <a:lnTo>
                        <a:pt x="315" y="436"/>
                      </a:lnTo>
                      <a:lnTo>
                        <a:pt x="314" y="436"/>
                      </a:lnTo>
                      <a:lnTo>
                        <a:pt x="314" y="437"/>
                      </a:lnTo>
                      <a:lnTo>
                        <a:pt x="314" y="438"/>
                      </a:lnTo>
                      <a:lnTo>
                        <a:pt x="314" y="440"/>
                      </a:lnTo>
                      <a:lnTo>
                        <a:pt x="315" y="440"/>
                      </a:lnTo>
                      <a:lnTo>
                        <a:pt x="315" y="441"/>
                      </a:lnTo>
                      <a:lnTo>
                        <a:pt x="314" y="441"/>
                      </a:lnTo>
                      <a:lnTo>
                        <a:pt x="314" y="442"/>
                      </a:lnTo>
                      <a:lnTo>
                        <a:pt x="315" y="442"/>
                      </a:lnTo>
                      <a:lnTo>
                        <a:pt x="315" y="443"/>
                      </a:lnTo>
                      <a:lnTo>
                        <a:pt x="316" y="444"/>
                      </a:lnTo>
                      <a:lnTo>
                        <a:pt x="315" y="444"/>
                      </a:lnTo>
                      <a:lnTo>
                        <a:pt x="314" y="444"/>
                      </a:lnTo>
                      <a:lnTo>
                        <a:pt x="313" y="445"/>
                      </a:lnTo>
                      <a:lnTo>
                        <a:pt x="313" y="446"/>
                      </a:lnTo>
                      <a:lnTo>
                        <a:pt x="314" y="446"/>
                      </a:lnTo>
                      <a:lnTo>
                        <a:pt x="315" y="447"/>
                      </a:lnTo>
                      <a:lnTo>
                        <a:pt x="316" y="447"/>
                      </a:lnTo>
                      <a:lnTo>
                        <a:pt x="316" y="448"/>
                      </a:lnTo>
                      <a:lnTo>
                        <a:pt x="315" y="449"/>
                      </a:lnTo>
                      <a:lnTo>
                        <a:pt x="316" y="449"/>
                      </a:lnTo>
                      <a:lnTo>
                        <a:pt x="316" y="450"/>
                      </a:lnTo>
                      <a:lnTo>
                        <a:pt x="317" y="450"/>
                      </a:lnTo>
                      <a:lnTo>
                        <a:pt x="317" y="451"/>
                      </a:lnTo>
                      <a:lnTo>
                        <a:pt x="316" y="451"/>
                      </a:lnTo>
                      <a:lnTo>
                        <a:pt x="316" y="452"/>
                      </a:lnTo>
                      <a:lnTo>
                        <a:pt x="316" y="453"/>
                      </a:lnTo>
                      <a:lnTo>
                        <a:pt x="315" y="453"/>
                      </a:lnTo>
                      <a:lnTo>
                        <a:pt x="314" y="452"/>
                      </a:lnTo>
                      <a:lnTo>
                        <a:pt x="314" y="453"/>
                      </a:lnTo>
                      <a:lnTo>
                        <a:pt x="315" y="453"/>
                      </a:lnTo>
                      <a:lnTo>
                        <a:pt x="315" y="454"/>
                      </a:lnTo>
                      <a:lnTo>
                        <a:pt x="314" y="454"/>
                      </a:lnTo>
                      <a:lnTo>
                        <a:pt x="314" y="455"/>
                      </a:lnTo>
                      <a:lnTo>
                        <a:pt x="314" y="456"/>
                      </a:lnTo>
                      <a:lnTo>
                        <a:pt x="314" y="457"/>
                      </a:lnTo>
                      <a:lnTo>
                        <a:pt x="314" y="459"/>
                      </a:lnTo>
                      <a:lnTo>
                        <a:pt x="314" y="460"/>
                      </a:lnTo>
                      <a:lnTo>
                        <a:pt x="313" y="460"/>
                      </a:lnTo>
                      <a:lnTo>
                        <a:pt x="313" y="461"/>
                      </a:lnTo>
                      <a:lnTo>
                        <a:pt x="314" y="461"/>
                      </a:lnTo>
                      <a:lnTo>
                        <a:pt x="314" y="462"/>
                      </a:lnTo>
                      <a:lnTo>
                        <a:pt x="314" y="463"/>
                      </a:lnTo>
                      <a:lnTo>
                        <a:pt x="315" y="463"/>
                      </a:lnTo>
                      <a:lnTo>
                        <a:pt x="316" y="463"/>
                      </a:lnTo>
                      <a:lnTo>
                        <a:pt x="316" y="462"/>
                      </a:lnTo>
                      <a:lnTo>
                        <a:pt x="317" y="462"/>
                      </a:lnTo>
                      <a:lnTo>
                        <a:pt x="318" y="462"/>
                      </a:lnTo>
                      <a:lnTo>
                        <a:pt x="318" y="461"/>
                      </a:lnTo>
                      <a:lnTo>
                        <a:pt x="319" y="461"/>
                      </a:lnTo>
                      <a:lnTo>
                        <a:pt x="319" y="462"/>
                      </a:lnTo>
                      <a:lnTo>
                        <a:pt x="320" y="462"/>
                      </a:lnTo>
                      <a:lnTo>
                        <a:pt x="320" y="463"/>
                      </a:lnTo>
                      <a:lnTo>
                        <a:pt x="320" y="464"/>
                      </a:lnTo>
                      <a:lnTo>
                        <a:pt x="319" y="465"/>
                      </a:lnTo>
                      <a:lnTo>
                        <a:pt x="319" y="466"/>
                      </a:lnTo>
                      <a:lnTo>
                        <a:pt x="318" y="466"/>
                      </a:lnTo>
                      <a:lnTo>
                        <a:pt x="317" y="466"/>
                      </a:lnTo>
                      <a:lnTo>
                        <a:pt x="317" y="467"/>
                      </a:lnTo>
                      <a:lnTo>
                        <a:pt x="316" y="467"/>
                      </a:lnTo>
                      <a:lnTo>
                        <a:pt x="316" y="468"/>
                      </a:lnTo>
                      <a:lnTo>
                        <a:pt x="317" y="468"/>
                      </a:lnTo>
                      <a:lnTo>
                        <a:pt x="317" y="469"/>
                      </a:lnTo>
                      <a:lnTo>
                        <a:pt x="317" y="470"/>
                      </a:lnTo>
                      <a:lnTo>
                        <a:pt x="316" y="470"/>
                      </a:lnTo>
                      <a:lnTo>
                        <a:pt x="316" y="471"/>
                      </a:lnTo>
                      <a:lnTo>
                        <a:pt x="317" y="471"/>
                      </a:lnTo>
                      <a:lnTo>
                        <a:pt x="318" y="471"/>
                      </a:lnTo>
                      <a:lnTo>
                        <a:pt x="318" y="470"/>
                      </a:lnTo>
                      <a:lnTo>
                        <a:pt x="319" y="470"/>
                      </a:lnTo>
                      <a:lnTo>
                        <a:pt x="319" y="471"/>
                      </a:lnTo>
                      <a:lnTo>
                        <a:pt x="320" y="471"/>
                      </a:lnTo>
                      <a:lnTo>
                        <a:pt x="321" y="471"/>
                      </a:lnTo>
                      <a:lnTo>
                        <a:pt x="322" y="471"/>
                      </a:lnTo>
                      <a:lnTo>
                        <a:pt x="323" y="471"/>
                      </a:lnTo>
                      <a:lnTo>
                        <a:pt x="324" y="471"/>
                      </a:lnTo>
                      <a:lnTo>
                        <a:pt x="325" y="471"/>
                      </a:lnTo>
                      <a:lnTo>
                        <a:pt x="325" y="472"/>
                      </a:lnTo>
                      <a:lnTo>
                        <a:pt x="324" y="472"/>
                      </a:lnTo>
                      <a:lnTo>
                        <a:pt x="323" y="473"/>
                      </a:lnTo>
                      <a:lnTo>
                        <a:pt x="323" y="474"/>
                      </a:lnTo>
                      <a:lnTo>
                        <a:pt x="323" y="475"/>
                      </a:lnTo>
                      <a:lnTo>
                        <a:pt x="323" y="476"/>
                      </a:lnTo>
                      <a:lnTo>
                        <a:pt x="323" y="477"/>
                      </a:lnTo>
                      <a:lnTo>
                        <a:pt x="324" y="477"/>
                      </a:lnTo>
                      <a:lnTo>
                        <a:pt x="324" y="479"/>
                      </a:lnTo>
                      <a:lnTo>
                        <a:pt x="324" y="480"/>
                      </a:lnTo>
                      <a:lnTo>
                        <a:pt x="325" y="480"/>
                      </a:lnTo>
                      <a:lnTo>
                        <a:pt x="327" y="480"/>
                      </a:lnTo>
                      <a:lnTo>
                        <a:pt x="327" y="481"/>
                      </a:lnTo>
                      <a:lnTo>
                        <a:pt x="325" y="481"/>
                      </a:lnTo>
                      <a:lnTo>
                        <a:pt x="325" y="482"/>
                      </a:lnTo>
                      <a:lnTo>
                        <a:pt x="325" y="483"/>
                      </a:lnTo>
                      <a:lnTo>
                        <a:pt x="327" y="483"/>
                      </a:lnTo>
                      <a:lnTo>
                        <a:pt x="327" y="484"/>
                      </a:lnTo>
                      <a:lnTo>
                        <a:pt x="325" y="484"/>
                      </a:lnTo>
                      <a:lnTo>
                        <a:pt x="324" y="484"/>
                      </a:lnTo>
                      <a:lnTo>
                        <a:pt x="324" y="485"/>
                      </a:lnTo>
                      <a:lnTo>
                        <a:pt x="323" y="485"/>
                      </a:lnTo>
                      <a:lnTo>
                        <a:pt x="322" y="486"/>
                      </a:lnTo>
                      <a:lnTo>
                        <a:pt x="321" y="486"/>
                      </a:lnTo>
                      <a:lnTo>
                        <a:pt x="320" y="486"/>
                      </a:lnTo>
                      <a:lnTo>
                        <a:pt x="319" y="486"/>
                      </a:lnTo>
                      <a:lnTo>
                        <a:pt x="319" y="485"/>
                      </a:lnTo>
                      <a:lnTo>
                        <a:pt x="318" y="485"/>
                      </a:lnTo>
                      <a:lnTo>
                        <a:pt x="318" y="484"/>
                      </a:lnTo>
                      <a:lnTo>
                        <a:pt x="317" y="484"/>
                      </a:lnTo>
                      <a:lnTo>
                        <a:pt x="316" y="484"/>
                      </a:lnTo>
                      <a:lnTo>
                        <a:pt x="315" y="484"/>
                      </a:lnTo>
                      <a:lnTo>
                        <a:pt x="315" y="483"/>
                      </a:lnTo>
                      <a:lnTo>
                        <a:pt x="314" y="483"/>
                      </a:lnTo>
                      <a:lnTo>
                        <a:pt x="313" y="482"/>
                      </a:lnTo>
                      <a:lnTo>
                        <a:pt x="312" y="482"/>
                      </a:lnTo>
                      <a:lnTo>
                        <a:pt x="312" y="481"/>
                      </a:lnTo>
                      <a:lnTo>
                        <a:pt x="311" y="481"/>
                      </a:lnTo>
                      <a:lnTo>
                        <a:pt x="311" y="480"/>
                      </a:lnTo>
                      <a:lnTo>
                        <a:pt x="311" y="479"/>
                      </a:lnTo>
                      <a:lnTo>
                        <a:pt x="310" y="479"/>
                      </a:lnTo>
                      <a:lnTo>
                        <a:pt x="309" y="479"/>
                      </a:lnTo>
                      <a:lnTo>
                        <a:pt x="308" y="479"/>
                      </a:lnTo>
                      <a:lnTo>
                        <a:pt x="308" y="477"/>
                      </a:lnTo>
                      <a:lnTo>
                        <a:pt x="306" y="476"/>
                      </a:lnTo>
                      <a:lnTo>
                        <a:pt x="306" y="477"/>
                      </a:lnTo>
                      <a:lnTo>
                        <a:pt x="305" y="477"/>
                      </a:lnTo>
                      <a:lnTo>
                        <a:pt x="304" y="477"/>
                      </a:lnTo>
                      <a:lnTo>
                        <a:pt x="304" y="476"/>
                      </a:lnTo>
                      <a:lnTo>
                        <a:pt x="303" y="476"/>
                      </a:lnTo>
                      <a:lnTo>
                        <a:pt x="302" y="476"/>
                      </a:lnTo>
                      <a:lnTo>
                        <a:pt x="302" y="475"/>
                      </a:lnTo>
                      <a:lnTo>
                        <a:pt x="301" y="475"/>
                      </a:lnTo>
                      <a:lnTo>
                        <a:pt x="301" y="474"/>
                      </a:lnTo>
                      <a:lnTo>
                        <a:pt x="300" y="475"/>
                      </a:lnTo>
                      <a:lnTo>
                        <a:pt x="299" y="475"/>
                      </a:lnTo>
                      <a:lnTo>
                        <a:pt x="298" y="475"/>
                      </a:lnTo>
                      <a:lnTo>
                        <a:pt x="297" y="475"/>
                      </a:lnTo>
                      <a:lnTo>
                        <a:pt x="297" y="474"/>
                      </a:lnTo>
                      <a:lnTo>
                        <a:pt x="296" y="474"/>
                      </a:lnTo>
                      <a:lnTo>
                        <a:pt x="295" y="474"/>
                      </a:lnTo>
                      <a:lnTo>
                        <a:pt x="294" y="473"/>
                      </a:lnTo>
                      <a:lnTo>
                        <a:pt x="293" y="473"/>
                      </a:lnTo>
                      <a:lnTo>
                        <a:pt x="292" y="472"/>
                      </a:lnTo>
                      <a:lnTo>
                        <a:pt x="291" y="472"/>
                      </a:lnTo>
                      <a:lnTo>
                        <a:pt x="290" y="472"/>
                      </a:lnTo>
                      <a:lnTo>
                        <a:pt x="290" y="471"/>
                      </a:lnTo>
                      <a:lnTo>
                        <a:pt x="289" y="471"/>
                      </a:lnTo>
                      <a:lnTo>
                        <a:pt x="288" y="471"/>
                      </a:lnTo>
                      <a:lnTo>
                        <a:pt x="286" y="470"/>
                      </a:lnTo>
                      <a:lnTo>
                        <a:pt x="285" y="470"/>
                      </a:lnTo>
                      <a:lnTo>
                        <a:pt x="285" y="469"/>
                      </a:lnTo>
                      <a:lnTo>
                        <a:pt x="284" y="469"/>
                      </a:lnTo>
                      <a:lnTo>
                        <a:pt x="283" y="469"/>
                      </a:lnTo>
                      <a:lnTo>
                        <a:pt x="282" y="469"/>
                      </a:lnTo>
                      <a:lnTo>
                        <a:pt x="282" y="468"/>
                      </a:lnTo>
                      <a:lnTo>
                        <a:pt x="281" y="468"/>
                      </a:lnTo>
                      <a:lnTo>
                        <a:pt x="280" y="468"/>
                      </a:lnTo>
                      <a:lnTo>
                        <a:pt x="279" y="468"/>
                      </a:lnTo>
                      <a:lnTo>
                        <a:pt x="278" y="468"/>
                      </a:lnTo>
                      <a:lnTo>
                        <a:pt x="277" y="468"/>
                      </a:lnTo>
                      <a:lnTo>
                        <a:pt x="277" y="467"/>
                      </a:lnTo>
                      <a:lnTo>
                        <a:pt x="276" y="467"/>
                      </a:lnTo>
                      <a:lnTo>
                        <a:pt x="275" y="467"/>
                      </a:lnTo>
                      <a:lnTo>
                        <a:pt x="274" y="467"/>
                      </a:lnTo>
                      <a:lnTo>
                        <a:pt x="273" y="467"/>
                      </a:lnTo>
                      <a:lnTo>
                        <a:pt x="272" y="466"/>
                      </a:lnTo>
                      <a:lnTo>
                        <a:pt x="271" y="466"/>
                      </a:lnTo>
                      <a:lnTo>
                        <a:pt x="270" y="466"/>
                      </a:lnTo>
                      <a:lnTo>
                        <a:pt x="269" y="466"/>
                      </a:lnTo>
                      <a:lnTo>
                        <a:pt x="267" y="465"/>
                      </a:lnTo>
                      <a:lnTo>
                        <a:pt x="266" y="465"/>
                      </a:lnTo>
                      <a:lnTo>
                        <a:pt x="265" y="465"/>
                      </a:lnTo>
                      <a:lnTo>
                        <a:pt x="264" y="465"/>
                      </a:lnTo>
                      <a:lnTo>
                        <a:pt x="263" y="465"/>
                      </a:lnTo>
                      <a:lnTo>
                        <a:pt x="263" y="466"/>
                      </a:lnTo>
                      <a:lnTo>
                        <a:pt x="262" y="466"/>
                      </a:lnTo>
                      <a:lnTo>
                        <a:pt x="262" y="467"/>
                      </a:lnTo>
                      <a:lnTo>
                        <a:pt x="261" y="467"/>
                      </a:lnTo>
                      <a:lnTo>
                        <a:pt x="260" y="467"/>
                      </a:lnTo>
                      <a:lnTo>
                        <a:pt x="260" y="466"/>
                      </a:lnTo>
                      <a:lnTo>
                        <a:pt x="259" y="467"/>
                      </a:lnTo>
                      <a:lnTo>
                        <a:pt x="259" y="466"/>
                      </a:lnTo>
                      <a:lnTo>
                        <a:pt x="258" y="466"/>
                      </a:lnTo>
                      <a:lnTo>
                        <a:pt x="257" y="466"/>
                      </a:lnTo>
                      <a:lnTo>
                        <a:pt x="256" y="466"/>
                      </a:lnTo>
                      <a:lnTo>
                        <a:pt x="255" y="466"/>
                      </a:lnTo>
                      <a:lnTo>
                        <a:pt x="254" y="466"/>
                      </a:lnTo>
                      <a:lnTo>
                        <a:pt x="253" y="466"/>
                      </a:lnTo>
                      <a:lnTo>
                        <a:pt x="252" y="466"/>
                      </a:lnTo>
                      <a:lnTo>
                        <a:pt x="251" y="466"/>
                      </a:lnTo>
                      <a:lnTo>
                        <a:pt x="250" y="466"/>
                      </a:lnTo>
                      <a:lnTo>
                        <a:pt x="248" y="466"/>
                      </a:lnTo>
                      <a:lnTo>
                        <a:pt x="247" y="466"/>
                      </a:lnTo>
                      <a:lnTo>
                        <a:pt x="246" y="466"/>
                      </a:lnTo>
                      <a:lnTo>
                        <a:pt x="245" y="466"/>
                      </a:lnTo>
                      <a:lnTo>
                        <a:pt x="244" y="466"/>
                      </a:lnTo>
                      <a:lnTo>
                        <a:pt x="243" y="467"/>
                      </a:lnTo>
                      <a:lnTo>
                        <a:pt x="242" y="467"/>
                      </a:lnTo>
                      <a:lnTo>
                        <a:pt x="241" y="467"/>
                      </a:lnTo>
                      <a:lnTo>
                        <a:pt x="240" y="467"/>
                      </a:lnTo>
                      <a:lnTo>
                        <a:pt x="239" y="467"/>
                      </a:lnTo>
                      <a:lnTo>
                        <a:pt x="239" y="468"/>
                      </a:lnTo>
                      <a:lnTo>
                        <a:pt x="238" y="468"/>
                      </a:lnTo>
                      <a:lnTo>
                        <a:pt x="238" y="467"/>
                      </a:lnTo>
                      <a:lnTo>
                        <a:pt x="237" y="467"/>
                      </a:lnTo>
                      <a:lnTo>
                        <a:pt x="236" y="467"/>
                      </a:lnTo>
                      <a:lnTo>
                        <a:pt x="236" y="466"/>
                      </a:lnTo>
                      <a:lnTo>
                        <a:pt x="235" y="466"/>
                      </a:lnTo>
                      <a:lnTo>
                        <a:pt x="234" y="466"/>
                      </a:lnTo>
                      <a:lnTo>
                        <a:pt x="233" y="465"/>
                      </a:lnTo>
                      <a:lnTo>
                        <a:pt x="232" y="465"/>
                      </a:lnTo>
                      <a:lnTo>
                        <a:pt x="231" y="465"/>
                      </a:lnTo>
                      <a:lnTo>
                        <a:pt x="230" y="465"/>
                      </a:lnTo>
                      <a:lnTo>
                        <a:pt x="228" y="465"/>
                      </a:lnTo>
                      <a:lnTo>
                        <a:pt x="227" y="465"/>
                      </a:lnTo>
                      <a:lnTo>
                        <a:pt x="227" y="464"/>
                      </a:lnTo>
                      <a:lnTo>
                        <a:pt x="226" y="464"/>
                      </a:lnTo>
                      <a:lnTo>
                        <a:pt x="225" y="464"/>
                      </a:lnTo>
                      <a:lnTo>
                        <a:pt x="224" y="464"/>
                      </a:lnTo>
                      <a:lnTo>
                        <a:pt x="224" y="465"/>
                      </a:lnTo>
                      <a:lnTo>
                        <a:pt x="223" y="465"/>
                      </a:lnTo>
                      <a:lnTo>
                        <a:pt x="222" y="465"/>
                      </a:lnTo>
                      <a:lnTo>
                        <a:pt x="222" y="464"/>
                      </a:lnTo>
                      <a:lnTo>
                        <a:pt x="221" y="464"/>
                      </a:lnTo>
                      <a:lnTo>
                        <a:pt x="220" y="465"/>
                      </a:lnTo>
                      <a:lnTo>
                        <a:pt x="220" y="464"/>
                      </a:lnTo>
                      <a:lnTo>
                        <a:pt x="219" y="464"/>
                      </a:lnTo>
                      <a:lnTo>
                        <a:pt x="218" y="464"/>
                      </a:lnTo>
                      <a:lnTo>
                        <a:pt x="217" y="464"/>
                      </a:lnTo>
                      <a:lnTo>
                        <a:pt x="216" y="464"/>
                      </a:lnTo>
                      <a:lnTo>
                        <a:pt x="216" y="463"/>
                      </a:lnTo>
                      <a:lnTo>
                        <a:pt x="215" y="463"/>
                      </a:lnTo>
                      <a:lnTo>
                        <a:pt x="215" y="462"/>
                      </a:lnTo>
                      <a:lnTo>
                        <a:pt x="215" y="461"/>
                      </a:lnTo>
                      <a:lnTo>
                        <a:pt x="215" y="460"/>
                      </a:lnTo>
                      <a:lnTo>
                        <a:pt x="215" y="459"/>
                      </a:lnTo>
                      <a:lnTo>
                        <a:pt x="216" y="459"/>
                      </a:lnTo>
                      <a:lnTo>
                        <a:pt x="216" y="457"/>
                      </a:lnTo>
                      <a:lnTo>
                        <a:pt x="216" y="456"/>
                      </a:lnTo>
                      <a:lnTo>
                        <a:pt x="216" y="455"/>
                      </a:lnTo>
                      <a:lnTo>
                        <a:pt x="217" y="455"/>
                      </a:lnTo>
                      <a:lnTo>
                        <a:pt x="218" y="454"/>
                      </a:lnTo>
                      <a:lnTo>
                        <a:pt x="219" y="454"/>
                      </a:lnTo>
                      <a:lnTo>
                        <a:pt x="219" y="453"/>
                      </a:lnTo>
                      <a:lnTo>
                        <a:pt x="220" y="453"/>
                      </a:lnTo>
                      <a:lnTo>
                        <a:pt x="220" y="452"/>
                      </a:lnTo>
                      <a:lnTo>
                        <a:pt x="220" y="451"/>
                      </a:lnTo>
                      <a:lnTo>
                        <a:pt x="220" y="450"/>
                      </a:lnTo>
                      <a:lnTo>
                        <a:pt x="220" y="449"/>
                      </a:lnTo>
                      <a:lnTo>
                        <a:pt x="219" y="449"/>
                      </a:lnTo>
                      <a:lnTo>
                        <a:pt x="219" y="448"/>
                      </a:lnTo>
                      <a:lnTo>
                        <a:pt x="218" y="447"/>
                      </a:lnTo>
                      <a:lnTo>
                        <a:pt x="218" y="446"/>
                      </a:lnTo>
                      <a:lnTo>
                        <a:pt x="218" y="445"/>
                      </a:lnTo>
                      <a:lnTo>
                        <a:pt x="218" y="444"/>
                      </a:lnTo>
                      <a:lnTo>
                        <a:pt x="218" y="443"/>
                      </a:lnTo>
                      <a:lnTo>
                        <a:pt x="217" y="443"/>
                      </a:lnTo>
                      <a:lnTo>
                        <a:pt x="216" y="442"/>
                      </a:lnTo>
                      <a:lnTo>
                        <a:pt x="215" y="442"/>
                      </a:lnTo>
                      <a:lnTo>
                        <a:pt x="215" y="441"/>
                      </a:lnTo>
                      <a:lnTo>
                        <a:pt x="211" y="440"/>
                      </a:lnTo>
                      <a:lnTo>
                        <a:pt x="202" y="440"/>
                      </a:lnTo>
                      <a:lnTo>
                        <a:pt x="199" y="440"/>
                      </a:lnTo>
                      <a:lnTo>
                        <a:pt x="197" y="440"/>
                      </a:lnTo>
                      <a:lnTo>
                        <a:pt x="195" y="438"/>
                      </a:lnTo>
                      <a:lnTo>
                        <a:pt x="194" y="438"/>
                      </a:lnTo>
                      <a:lnTo>
                        <a:pt x="193" y="438"/>
                      </a:lnTo>
                      <a:lnTo>
                        <a:pt x="193" y="437"/>
                      </a:lnTo>
                      <a:lnTo>
                        <a:pt x="192" y="437"/>
                      </a:lnTo>
                      <a:lnTo>
                        <a:pt x="190" y="437"/>
                      </a:lnTo>
                      <a:lnTo>
                        <a:pt x="189" y="437"/>
                      </a:lnTo>
                      <a:lnTo>
                        <a:pt x="188" y="437"/>
                      </a:lnTo>
                      <a:lnTo>
                        <a:pt x="187" y="437"/>
                      </a:lnTo>
                      <a:lnTo>
                        <a:pt x="186" y="437"/>
                      </a:lnTo>
                      <a:lnTo>
                        <a:pt x="185" y="437"/>
                      </a:lnTo>
                      <a:lnTo>
                        <a:pt x="184" y="438"/>
                      </a:lnTo>
                      <a:lnTo>
                        <a:pt x="183" y="438"/>
                      </a:lnTo>
                      <a:lnTo>
                        <a:pt x="182" y="438"/>
                      </a:lnTo>
                      <a:lnTo>
                        <a:pt x="181" y="438"/>
                      </a:lnTo>
                      <a:lnTo>
                        <a:pt x="180" y="438"/>
                      </a:lnTo>
                      <a:lnTo>
                        <a:pt x="179" y="438"/>
                      </a:lnTo>
                      <a:lnTo>
                        <a:pt x="178" y="438"/>
                      </a:lnTo>
                      <a:lnTo>
                        <a:pt x="177" y="438"/>
                      </a:lnTo>
                      <a:lnTo>
                        <a:pt x="176" y="438"/>
                      </a:lnTo>
                      <a:lnTo>
                        <a:pt x="176" y="437"/>
                      </a:lnTo>
                      <a:lnTo>
                        <a:pt x="175" y="437"/>
                      </a:lnTo>
                      <a:lnTo>
                        <a:pt x="174" y="437"/>
                      </a:lnTo>
                      <a:lnTo>
                        <a:pt x="173" y="437"/>
                      </a:lnTo>
                      <a:lnTo>
                        <a:pt x="172" y="438"/>
                      </a:lnTo>
                      <a:lnTo>
                        <a:pt x="172" y="440"/>
                      </a:lnTo>
                      <a:lnTo>
                        <a:pt x="170" y="440"/>
                      </a:lnTo>
                      <a:lnTo>
                        <a:pt x="170" y="441"/>
                      </a:lnTo>
                      <a:lnTo>
                        <a:pt x="169" y="441"/>
                      </a:lnTo>
                      <a:lnTo>
                        <a:pt x="168" y="441"/>
                      </a:lnTo>
                      <a:lnTo>
                        <a:pt x="167" y="441"/>
                      </a:lnTo>
                      <a:lnTo>
                        <a:pt x="166" y="441"/>
                      </a:lnTo>
                      <a:lnTo>
                        <a:pt x="166" y="442"/>
                      </a:lnTo>
                      <a:lnTo>
                        <a:pt x="165" y="442"/>
                      </a:lnTo>
                      <a:lnTo>
                        <a:pt x="164" y="442"/>
                      </a:lnTo>
                      <a:lnTo>
                        <a:pt x="163" y="442"/>
                      </a:lnTo>
                      <a:lnTo>
                        <a:pt x="162" y="442"/>
                      </a:lnTo>
                      <a:lnTo>
                        <a:pt x="161" y="442"/>
                      </a:lnTo>
                      <a:lnTo>
                        <a:pt x="160" y="442"/>
                      </a:lnTo>
                      <a:lnTo>
                        <a:pt x="160" y="443"/>
                      </a:lnTo>
                      <a:lnTo>
                        <a:pt x="160" y="444"/>
                      </a:lnTo>
                      <a:lnTo>
                        <a:pt x="159" y="444"/>
                      </a:lnTo>
                      <a:lnTo>
                        <a:pt x="159" y="443"/>
                      </a:lnTo>
                      <a:lnTo>
                        <a:pt x="159" y="444"/>
                      </a:lnTo>
                      <a:lnTo>
                        <a:pt x="158" y="444"/>
                      </a:lnTo>
                      <a:lnTo>
                        <a:pt x="157" y="443"/>
                      </a:lnTo>
                      <a:lnTo>
                        <a:pt x="156" y="443"/>
                      </a:lnTo>
                      <a:lnTo>
                        <a:pt x="155" y="443"/>
                      </a:lnTo>
                      <a:lnTo>
                        <a:pt x="154" y="443"/>
                      </a:lnTo>
                      <a:lnTo>
                        <a:pt x="153" y="443"/>
                      </a:lnTo>
                      <a:lnTo>
                        <a:pt x="151" y="443"/>
                      </a:lnTo>
                      <a:lnTo>
                        <a:pt x="150" y="443"/>
                      </a:lnTo>
                      <a:lnTo>
                        <a:pt x="150" y="442"/>
                      </a:lnTo>
                      <a:lnTo>
                        <a:pt x="149" y="442"/>
                      </a:lnTo>
                      <a:lnTo>
                        <a:pt x="148" y="441"/>
                      </a:lnTo>
                      <a:lnTo>
                        <a:pt x="147" y="441"/>
                      </a:lnTo>
                      <a:lnTo>
                        <a:pt x="146" y="441"/>
                      </a:lnTo>
                      <a:lnTo>
                        <a:pt x="145" y="440"/>
                      </a:lnTo>
                      <a:lnTo>
                        <a:pt x="144" y="440"/>
                      </a:lnTo>
                      <a:lnTo>
                        <a:pt x="143" y="440"/>
                      </a:lnTo>
                      <a:lnTo>
                        <a:pt x="143" y="438"/>
                      </a:lnTo>
                      <a:lnTo>
                        <a:pt x="142" y="440"/>
                      </a:lnTo>
                      <a:lnTo>
                        <a:pt x="140" y="441"/>
                      </a:lnTo>
                      <a:lnTo>
                        <a:pt x="137" y="442"/>
                      </a:lnTo>
                      <a:lnTo>
                        <a:pt x="136" y="442"/>
                      </a:lnTo>
                      <a:lnTo>
                        <a:pt x="135" y="442"/>
                      </a:lnTo>
                      <a:lnTo>
                        <a:pt x="134" y="442"/>
                      </a:lnTo>
                      <a:lnTo>
                        <a:pt x="132" y="442"/>
                      </a:lnTo>
                      <a:lnTo>
                        <a:pt x="131" y="442"/>
                      </a:lnTo>
                      <a:lnTo>
                        <a:pt x="131" y="443"/>
                      </a:lnTo>
                      <a:lnTo>
                        <a:pt x="130" y="443"/>
                      </a:lnTo>
                      <a:lnTo>
                        <a:pt x="130" y="444"/>
                      </a:lnTo>
                      <a:lnTo>
                        <a:pt x="130" y="443"/>
                      </a:lnTo>
                      <a:lnTo>
                        <a:pt x="129" y="443"/>
                      </a:lnTo>
                      <a:lnTo>
                        <a:pt x="128" y="442"/>
                      </a:lnTo>
                      <a:lnTo>
                        <a:pt x="127" y="441"/>
                      </a:lnTo>
                      <a:lnTo>
                        <a:pt x="126" y="441"/>
                      </a:lnTo>
                      <a:lnTo>
                        <a:pt x="125" y="441"/>
                      </a:lnTo>
                      <a:lnTo>
                        <a:pt x="124" y="441"/>
                      </a:lnTo>
                      <a:lnTo>
                        <a:pt x="124" y="442"/>
                      </a:lnTo>
                      <a:lnTo>
                        <a:pt x="124" y="443"/>
                      </a:lnTo>
                      <a:lnTo>
                        <a:pt x="125" y="443"/>
                      </a:lnTo>
                      <a:lnTo>
                        <a:pt x="126" y="444"/>
                      </a:lnTo>
                      <a:lnTo>
                        <a:pt x="126" y="445"/>
                      </a:lnTo>
                      <a:lnTo>
                        <a:pt x="126" y="446"/>
                      </a:lnTo>
                      <a:lnTo>
                        <a:pt x="125" y="446"/>
                      </a:lnTo>
                      <a:lnTo>
                        <a:pt x="125" y="447"/>
                      </a:lnTo>
                      <a:lnTo>
                        <a:pt x="124" y="447"/>
                      </a:lnTo>
                      <a:lnTo>
                        <a:pt x="123" y="447"/>
                      </a:lnTo>
                      <a:lnTo>
                        <a:pt x="123" y="446"/>
                      </a:lnTo>
                      <a:lnTo>
                        <a:pt x="123" y="445"/>
                      </a:lnTo>
                      <a:lnTo>
                        <a:pt x="124" y="445"/>
                      </a:lnTo>
                      <a:lnTo>
                        <a:pt x="124" y="444"/>
                      </a:lnTo>
                      <a:lnTo>
                        <a:pt x="124" y="443"/>
                      </a:lnTo>
                      <a:lnTo>
                        <a:pt x="123" y="443"/>
                      </a:lnTo>
                      <a:lnTo>
                        <a:pt x="123" y="444"/>
                      </a:lnTo>
                      <a:lnTo>
                        <a:pt x="123" y="445"/>
                      </a:lnTo>
                      <a:lnTo>
                        <a:pt x="122" y="445"/>
                      </a:lnTo>
                      <a:lnTo>
                        <a:pt x="122" y="446"/>
                      </a:lnTo>
                      <a:lnTo>
                        <a:pt x="122" y="447"/>
                      </a:lnTo>
                      <a:lnTo>
                        <a:pt x="123" y="447"/>
                      </a:lnTo>
                      <a:lnTo>
                        <a:pt x="123" y="448"/>
                      </a:lnTo>
                      <a:lnTo>
                        <a:pt x="124" y="448"/>
                      </a:lnTo>
                      <a:lnTo>
                        <a:pt x="125" y="448"/>
                      </a:lnTo>
                      <a:lnTo>
                        <a:pt x="126" y="448"/>
                      </a:lnTo>
                      <a:lnTo>
                        <a:pt x="126" y="447"/>
                      </a:lnTo>
                      <a:lnTo>
                        <a:pt x="127" y="446"/>
                      </a:lnTo>
                      <a:lnTo>
                        <a:pt x="127" y="445"/>
                      </a:lnTo>
                      <a:lnTo>
                        <a:pt x="127" y="444"/>
                      </a:lnTo>
                      <a:lnTo>
                        <a:pt x="128" y="444"/>
                      </a:lnTo>
                      <a:lnTo>
                        <a:pt x="128" y="445"/>
                      </a:lnTo>
                      <a:lnTo>
                        <a:pt x="128" y="446"/>
                      </a:lnTo>
                      <a:lnTo>
                        <a:pt x="129" y="447"/>
                      </a:lnTo>
                      <a:lnTo>
                        <a:pt x="129" y="448"/>
                      </a:lnTo>
                      <a:lnTo>
                        <a:pt x="128" y="449"/>
                      </a:lnTo>
                      <a:lnTo>
                        <a:pt x="127" y="449"/>
                      </a:lnTo>
                      <a:lnTo>
                        <a:pt x="127" y="450"/>
                      </a:lnTo>
                      <a:lnTo>
                        <a:pt x="126" y="450"/>
                      </a:lnTo>
                      <a:lnTo>
                        <a:pt x="126" y="451"/>
                      </a:lnTo>
                      <a:lnTo>
                        <a:pt x="126" y="452"/>
                      </a:lnTo>
                      <a:lnTo>
                        <a:pt x="125" y="452"/>
                      </a:lnTo>
                      <a:lnTo>
                        <a:pt x="125" y="453"/>
                      </a:lnTo>
                      <a:lnTo>
                        <a:pt x="126" y="453"/>
                      </a:lnTo>
                      <a:lnTo>
                        <a:pt x="125" y="454"/>
                      </a:lnTo>
                      <a:lnTo>
                        <a:pt x="125" y="455"/>
                      </a:lnTo>
                      <a:lnTo>
                        <a:pt x="124" y="455"/>
                      </a:lnTo>
                      <a:lnTo>
                        <a:pt x="124" y="456"/>
                      </a:lnTo>
                      <a:lnTo>
                        <a:pt x="123" y="457"/>
                      </a:lnTo>
                      <a:lnTo>
                        <a:pt x="123" y="459"/>
                      </a:lnTo>
                      <a:lnTo>
                        <a:pt x="122" y="459"/>
                      </a:lnTo>
                      <a:lnTo>
                        <a:pt x="121" y="459"/>
                      </a:lnTo>
                      <a:lnTo>
                        <a:pt x="120" y="459"/>
                      </a:lnTo>
                      <a:lnTo>
                        <a:pt x="120" y="460"/>
                      </a:lnTo>
                      <a:lnTo>
                        <a:pt x="121" y="460"/>
                      </a:lnTo>
                      <a:lnTo>
                        <a:pt x="121" y="461"/>
                      </a:lnTo>
                      <a:lnTo>
                        <a:pt x="121" y="462"/>
                      </a:lnTo>
                      <a:lnTo>
                        <a:pt x="120" y="463"/>
                      </a:lnTo>
                      <a:lnTo>
                        <a:pt x="120" y="464"/>
                      </a:lnTo>
                      <a:lnTo>
                        <a:pt x="121" y="464"/>
                      </a:lnTo>
                      <a:lnTo>
                        <a:pt x="121" y="465"/>
                      </a:lnTo>
                      <a:lnTo>
                        <a:pt x="120" y="466"/>
                      </a:lnTo>
                      <a:lnTo>
                        <a:pt x="120" y="467"/>
                      </a:lnTo>
                      <a:lnTo>
                        <a:pt x="120" y="468"/>
                      </a:lnTo>
                      <a:lnTo>
                        <a:pt x="119" y="468"/>
                      </a:lnTo>
                      <a:lnTo>
                        <a:pt x="118" y="469"/>
                      </a:lnTo>
                      <a:lnTo>
                        <a:pt x="117" y="469"/>
                      </a:lnTo>
                      <a:lnTo>
                        <a:pt x="117" y="470"/>
                      </a:lnTo>
                      <a:lnTo>
                        <a:pt x="116" y="470"/>
                      </a:lnTo>
                      <a:lnTo>
                        <a:pt x="115" y="470"/>
                      </a:lnTo>
                      <a:lnTo>
                        <a:pt x="115" y="471"/>
                      </a:lnTo>
                      <a:lnTo>
                        <a:pt x="114" y="471"/>
                      </a:lnTo>
                      <a:lnTo>
                        <a:pt x="114" y="472"/>
                      </a:lnTo>
                      <a:lnTo>
                        <a:pt x="112" y="473"/>
                      </a:lnTo>
                      <a:lnTo>
                        <a:pt x="112" y="474"/>
                      </a:lnTo>
                      <a:lnTo>
                        <a:pt x="112" y="475"/>
                      </a:lnTo>
                      <a:lnTo>
                        <a:pt x="111" y="476"/>
                      </a:lnTo>
                      <a:lnTo>
                        <a:pt x="111" y="477"/>
                      </a:lnTo>
                      <a:lnTo>
                        <a:pt x="111" y="479"/>
                      </a:lnTo>
                      <a:lnTo>
                        <a:pt x="110" y="480"/>
                      </a:lnTo>
                      <a:lnTo>
                        <a:pt x="109" y="480"/>
                      </a:lnTo>
                      <a:lnTo>
                        <a:pt x="109" y="479"/>
                      </a:lnTo>
                      <a:lnTo>
                        <a:pt x="108" y="479"/>
                      </a:lnTo>
                      <a:lnTo>
                        <a:pt x="108" y="477"/>
                      </a:lnTo>
                      <a:lnTo>
                        <a:pt x="108" y="476"/>
                      </a:lnTo>
                      <a:lnTo>
                        <a:pt x="108" y="475"/>
                      </a:lnTo>
                      <a:lnTo>
                        <a:pt x="107" y="474"/>
                      </a:lnTo>
                      <a:lnTo>
                        <a:pt x="106" y="474"/>
                      </a:lnTo>
                      <a:lnTo>
                        <a:pt x="106" y="473"/>
                      </a:lnTo>
                      <a:lnTo>
                        <a:pt x="105" y="473"/>
                      </a:lnTo>
                      <a:lnTo>
                        <a:pt x="104" y="472"/>
                      </a:lnTo>
                      <a:lnTo>
                        <a:pt x="104" y="471"/>
                      </a:lnTo>
                      <a:lnTo>
                        <a:pt x="103" y="471"/>
                      </a:lnTo>
                      <a:lnTo>
                        <a:pt x="102" y="471"/>
                      </a:lnTo>
                      <a:lnTo>
                        <a:pt x="102" y="472"/>
                      </a:lnTo>
                      <a:lnTo>
                        <a:pt x="101" y="471"/>
                      </a:lnTo>
                      <a:lnTo>
                        <a:pt x="101" y="470"/>
                      </a:lnTo>
                      <a:lnTo>
                        <a:pt x="100" y="470"/>
                      </a:lnTo>
                      <a:lnTo>
                        <a:pt x="100" y="469"/>
                      </a:lnTo>
                      <a:lnTo>
                        <a:pt x="99" y="469"/>
                      </a:lnTo>
                      <a:lnTo>
                        <a:pt x="98" y="469"/>
                      </a:lnTo>
                      <a:lnTo>
                        <a:pt x="97" y="469"/>
                      </a:lnTo>
                      <a:lnTo>
                        <a:pt x="96" y="469"/>
                      </a:lnTo>
                      <a:lnTo>
                        <a:pt x="96" y="468"/>
                      </a:lnTo>
                      <a:lnTo>
                        <a:pt x="96" y="467"/>
                      </a:lnTo>
                      <a:lnTo>
                        <a:pt x="95" y="467"/>
                      </a:lnTo>
                      <a:lnTo>
                        <a:pt x="95" y="466"/>
                      </a:lnTo>
                      <a:lnTo>
                        <a:pt x="93" y="466"/>
                      </a:lnTo>
                      <a:lnTo>
                        <a:pt x="93" y="465"/>
                      </a:lnTo>
                      <a:lnTo>
                        <a:pt x="92" y="465"/>
                      </a:lnTo>
                      <a:lnTo>
                        <a:pt x="92" y="464"/>
                      </a:lnTo>
                      <a:lnTo>
                        <a:pt x="92" y="463"/>
                      </a:lnTo>
                      <a:lnTo>
                        <a:pt x="91" y="463"/>
                      </a:lnTo>
                      <a:lnTo>
                        <a:pt x="91" y="462"/>
                      </a:lnTo>
                      <a:lnTo>
                        <a:pt x="91" y="461"/>
                      </a:lnTo>
                      <a:lnTo>
                        <a:pt x="90" y="461"/>
                      </a:lnTo>
                      <a:lnTo>
                        <a:pt x="90" y="460"/>
                      </a:lnTo>
                      <a:lnTo>
                        <a:pt x="89" y="460"/>
                      </a:lnTo>
                      <a:lnTo>
                        <a:pt x="89" y="459"/>
                      </a:lnTo>
                      <a:lnTo>
                        <a:pt x="88" y="459"/>
                      </a:lnTo>
                      <a:lnTo>
                        <a:pt x="87" y="459"/>
                      </a:lnTo>
                      <a:lnTo>
                        <a:pt x="87" y="457"/>
                      </a:lnTo>
                      <a:lnTo>
                        <a:pt x="86" y="457"/>
                      </a:lnTo>
                      <a:lnTo>
                        <a:pt x="85" y="456"/>
                      </a:lnTo>
                      <a:lnTo>
                        <a:pt x="86" y="456"/>
                      </a:lnTo>
                      <a:lnTo>
                        <a:pt x="86" y="455"/>
                      </a:lnTo>
                      <a:lnTo>
                        <a:pt x="85" y="455"/>
                      </a:lnTo>
                      <a:lnTo>
                        <a:pt x="84" y="455"/>
                      </a:lnTo>
                      <a:lnTo>
                        <a:pt x="84" y="454"/>
                      </a:lnTo>
                      <a:lnTo>
                        <a:pt x="84" y="453"/>
                      </a:lnTo>
                      <a:lnTo>
                        <a:pt x="83" y="453"/>
                      </a:lnTo>
                      <a:lnTo>
                        <a:pt x="83" y="452"/>
                      </a:lnTo>
                      <a:lnTo>
                        <a:pt x="84" y="452"/>
                      </a:lnTo>
                      <a:lnTo>
                        <a:pt x="84" y="451"/>
                      </a:lnTo>
                      <a:lnTo>
                        <a:pt x="85" y="451"/>
                      </a:lnTo>
                      <a:lnTo>
                        <a:pt x="84" y="451"/>
                      </a:lnTo>
                      <a:lnTo>
                        <a:pt x="83" y="451"/>
                      </a:lnTo>
                      <a:lnTo>
                        <a:pt x="82" y="451"/>
                      </a:lnTo>
                      <a:lnTo>
                        <a:pt x="82" y="452"/>
                      </a:lnTo>
                      <a:lnTo>
                        <a:pt x="81" y="452"/>
                      </a:lnTo>
                      <a:lnTo>
                        <a:pt x="81" y="451"/>
                      </a:lnTo>
                      <a:lnTo>
                        <a:pt x="81" y="450"/>
                      </a:lnTo>
                      <a:lnTo>
                        <a:pt x="81" y="449"/>
                      </a:lnTo>
                      <a:lnTo>
                        <a:pt x="81" y="448"/>
                      </a:lnTo>
                      <a:lnTo>
                        <a:pt x="82" y="448"/>
                      </a:lnTo>
                      <a:lnTo>
                        <a:pt x="82" y="447"/>
                      </a:lnTo>
                      <a:lnTo>
                        <a:pt x="82" y="446"/>
                      </a:lnTo>
                      <a:lnTo>
                        <a:pt x="83" y="446"/>
                      </a:lnTo>
                      <a:lnTo>
                        <a:pt x="83" y="445"/>
                      </a:lnTo>
                      <a:lnTo>
                        <a:pt x="83" y="444"/>
                      </a:lnTo>
                      <a:lnTo>
                        <a:pt x="84" y="443"/>
                      </a:lnTo>
                      <a:lnTo>
                        <a:pt x="85" y="443"/>
                      </a:lnTo>
                      <a:lnTo>
                        <a:pt x="86" y="443"/>
                      </a:lnTo>
                      <a:lnTo>
                        <a:pt x="87" y="443"/>
                      </a:lnTo>
                      <a:lnTo>
                        <a:pt x="87" y="442"/>
                      </a:lnTo>
                      <a:lnTo>
                        <a:pt x="88" y="442"/>
                      </a:lnTo>
                      <a:lnTo>
                        <a:pt x="88" y="441"/>
                      </a:lnTo>
                      <a:lnTo>
                        <a:pt x="88" y="440"/>
                      </a:lnTo>
                      <a:lnTo>
                        <a:pt x="87" y="440"/>
                      </a:lnTo>
                      <a:lnTo>
                        <a:pt x="87" y="438"/>
                      </a:lnTo>
                      <a:lnTo>
                        <a:pt x="86" y="438"/>
                      </a:lnTo>
                      <a:lnTo>
                        <a:pt x="85" y="438"/>
                      </a:lnTo>
                      <a:lnTo>
                        <a:pt x="85" y="437"/>
                      </a:lnTo>
                      <a:lnTo>
                        <a:pt x="85" y="436"/>
                      </a:lnTo>
                      <a:lnTo>
                        <a:pt x="84" y="436"/>
                      </a:lnTo>
                      <a:lnTo>
                        <a:pt x="84" y="435"/>
                      </a:lnTo>
                      <a:lnTo>
                        <a:pt x="84" y="434"/>
                      </a:lnTo>
                      <a:lnTo>
                        <a:pt x="83" y="434"/>
                      </a:lnTo>
                      <a:lnTo>
                        <a:pt x="83" y="433"/>
                      </a:lnTo>
                      <a:lnTo>
                        <a:pt x="82" y="433"/>
                      </a:lnTo>
                      <a:lnTo>
                        <a:pt x="82" y="432"/>
                      </a:lnTo>
                      <a:lnTo>
                        <a:pt x="82" y="431"/>
                      </a:lnTo>
                      <a:lnTo>
                        <a:pt x="82" y="430"/>
                      </a:lnTo>
                      <a:lnTo>
                        <a:pt x="82" y="429"/>
                      </a:lnTo>
                      <a:lnTo>
                        <a:pt x="82" y="428"/>
                      </a:lnTo>
                      <a:lnTo>
                        <a:pt x="82" y="427"/>
                      </a:lnTo>
                      <a:lnTo>
                        <a:pt x="82" y="426"/>
                      </a:lnTo>
                      <a:lnTo>
                        <a:pt x="82" y="425"/>
                      </a:lnTo>
                      <a:lnTo>
                        <a:pt x="81" y="425"/>
                      </a:lnTo>
                      <a:lnTo>
                        <a:pt x="81" y="424"/>
                      </a:lnTo>
                      <a:lnTo>
                        <a:pt x="81" y="423"/>
                      </a:lnTo>
                      <a:lnTo>
                        <a:pt x="81" y="422"/>
                      </a:lnTo>
                      <a:lnTo>
                        <a:pt x="81" y="421"/>
                      </a:lnTo>
                      <a:lnTo>
                        <a:pt x="80" y="421"/>
                      </a:lnTo>
                      <a:lnTo>
                        <a:pt x="80" y="419"/>
                      </a:lnTo>
                      <a:lnTo>
                        <a:pt x="80" y="418"/>
                      </a:lnTo>
                      <a:lnTo>
                        <a:pt x="80" y="417"/>
                      </a:lnTo>
                      <a:lnTo>
                        <a:pt x="80" y="416"/>
                      </a:lnTo>
                      <a:lnTo>
                        <a:pt x="80" y="415"/>
                      </a:lnTo>
                      <a:lnTo>
                        <a:pt x="79" y="415"/>
                      </a:lnTo>
                      <a:lnTo>
                        <a:pt x="79" y="414"/>
                      </a:lnTo>
                      <a:lnTo>
                        <a:pt x="79" y="413"/>
                      </a:lnTo>
                      <a:lnTo>
                        <a:pt x="79" y="412"/>
                      </a:lnTo>
                      <a:lnTo>
                        <a:pt x="78" y="412"/>
                      </a:lnTo>
                      <a:lnTo>
                        <a:pt x="78" y="411"/>
                      </a:lnTo>
                      <a:lnTo>
                        <a:pt x="78" y="410"/>
                      </a:lnTo>
                      <a:lnTo>
                        <a:pt x="77" y="410"/>
                      </a:lnTo>
                      <a:lnTo>
                        <a:pt x="77" y="409"/>
                      </a:lnTo>
                      <a:lnTo>
                        <a:pt x="77" y="408"/>
                      </a:lnTo>
                      <a:lnTo>
                        <a:pt x="76" y="408"/>
                      </a:lnTo>
                      <a:lnTo>
                        <a:pt x="76" y="407"/>
                      </a:lnTo>
                      <a:lnTo>
                        <a:pt x="74" y="407"/>
                      </a:lnTo>
                      <a:lnTo>
                        <a:pt x="74" y="406"/>
                      </a:lnTo>
                      <a:lnTo>
                        <a:pt x="74" y="405"/>
                      </a:lnTo>
                      <a:lnTo>
                        <a:pt x="73" y="405"/>
                      </a:lnTo>
                      <a:lnTo>
                        <a:pt x="72" y="405"/>
                      </a:lnTo>
                      <a:lnTo>
                        <a:pt x="72" y="404"/>
                      </a:lnTo>
                      <a:lnTo>
                        <a:pt x="71" y="403"/>
                      </a:lnTo>
                      <a:lnTo>
                        <a:pt x="70" y="403"/>
                      </a:lnTo>
                      <a:lnTo>
                        <a:pt x="70" y="402"/>
                      </a:lnTo>
                      <a:lnTo>
                        <a:pt x="70" y="401"/>
                      </a:lnTo>
                      <a:lnTo>
                        <a:pt x="69" y="401"/>
                      </a:lnTo>
                      <a:lnTo>
                        <a:pt x="69" y="399"/>
                      </a:lnTo>
                      <a:lnTo>
                        <a:pt x="68" y="399"/>
                      </a:lnTo>
                      <a:lnTo>
                        <a:pt x="67" y="399"/>
                      </a:lnTo>
                      <a:lnTo>
                        <a:pt x="66" y="398"/>
                      </a:lnTo>
                      <a:lnTo>
                        <a:pt x="65" y="398"/>
                      </a:lnTo>
                      <a:lnTo>
                        <a:pt x="65" y="397"/>
                      </a:lnTo>
                      <a:lnTo>
                        <a:pt x="64" y="397"/>
                      </a:lnTo>
                      <a:lnTo>
                        <a:pt x="63" y="397"/>
                      </a:lnTo>
                      <a:lnTo>
                        <a:pt x="63" y="398"/>
                      </a:lnTo>
                      <a:lnTo>
                        <a:pt x="62" y="398"/>
                      </a:lnTo>
                      <a:lnTo>
                        <a:pt x="62" y="399"/>
                      </a:lnTo>
                      <a:lnTo>
                        <a:pt x="61" y="399"/>
                      </a:lnTo>
                      <a:lnTo>
                        <a:pt x="60" y="399"/>
                      </a:lnTo>
                      <a:lnTo>
                        <a:pt x="60" y="401"/>
                      </a:lnTo>
                      <a:lnTo>
                        <a:pt x="59" y="401"/>
                      </a:lnTo>
                      <a:lnTo>
                        <a:pt x="58" y="399"/>
                      </a:lnTo>
                      <a:lnTo>
                        <a:pt x="58" y="398"/>
                      </a:lnTo>
                      <a:lnTo>
                        <a:pt x="57" y="398"/>
                      </a:lnTo>
                      <a:lnTo>
                        <a:pt x="57" y="397"/>
                      </a:lnTo>
                      <a:lnTo>
                        <a:pt x="57" y="396"/>
                      </a:lnTo>
                      <a:lnTo>
                        <a:pt x="56" y="396"/>
                      </a:lnTo>
                      <a:lnTo>
                        <a:pt x="56" y="395"/>
                      </a:lnTo>
                      <a:lnTo>
                        <a:pt x="56" y="394"/>
                      </a:lnTo>
                      <a:lnTo>
                        <a:pt x="54" y="394"/>
                      </a:lnTo>
                      <a:lnTo>
                        <a:pt x="54" y="393"/>
                      </a:lnTo>
                      <a:lnTo>
                        <a:pt x="53" y="393"/>
                      </a:lnTo>
                      <a:lnTo>
                        <a:pt x="53" y="392"/>
                      </a:lnTo>
                      <a:lnTo>
                        <a:pt x="52" y="391"/>
                      </a:lnTo>
                      <a:lnTo>
                        <a:pt x="52" y="390"/>
                      </a:lnTo>
                      <a:lnTo>
                        <a:pt x="52" y="389"/>
                      </a:lnTo>
                      <a:lnTo>
                        <a:pt x="51" y="389"/>
                      </a:lnTo>
                      <a:lnTo>
                        <a:pt x="51" y="388"/>
                      </a:lnTo>
                      <a:lnTo>
                        <a:pt x="51" y="387"/>
                      </a:lnTo>
                      <a:lnTo>
                        <a:pt x="50" y="386"/>
                      </a:lnTo>
                      <a:lnTo>
                        <a:pt x="50" y="385"/>
                      </a:lnTo>
                      <a:lnTo>
                        <a:pt x="49" y="385"/>
                      </a:lnTo>
                      <a:lnTo>
                        <a:pt x="49" y="384"/>
                      </a:lnTo>
                      <a:lnTo>
                        <a:pt x="48" y="384"/>
                      </a:lnTo>
                      <a:lnTo>
                        <a:pt x="48" y="383"/>
                      </a:lnTo>
                      <a:lnTo>
                        <a:pt x="48" y="382"/>
                      </a:lnTo>
                      <a:lnTo>
                        <a:pt x="47" y="382"/>
                      </a:lnTo>
                      <a:lnTo>
                        <a:pt x="47" y="380"/>
                      </a:lnTo>
                      <a:lnTo>
                        <a:pt x="46" y="380"/>
                      </a:lnTo>
                      <a:lnTo>
                        <a:pt x="46" y="379"/>
                      </a:lnTo>
                      <a:lnTo>
                        <a:pt x="45" y="379"/>
                      </a:lnTo>
                      <a:lnTo>
                        <a:pt x="44" y="379"/>
                      </a:lnTo>
                      <a:lnTo>
                        <a:pt x="44" y="378"/>
                      </a:lnTo>
                      <a:lnTo>
                        <a:pt x="45" y="378"/>
                      </a:lnTo>
                      <a:lnTo>
                        <a:pt x="45" y="379"/>
                      </a:lnTo>
                      <a:lnTo>
                        <a:pt x="45" y="378"/>
                      </a:lnTo>
                      <a:lnTo>
                        <a:pt x="44" y="378"/>
                      </a:lnTo>
                      <a:lnTo>
                        <a:pt x="44" y="377"/>
                      </a:lnTo>
                      <a:lnTo>
                        <a:pt x="43" y="377"/>
                      </a:lnTo>
                      <a:lnTo>
                        <a:pt x="42" y="376"/>
                      </a:lnTo>
                      <a:lnTo>
                        <a:pt x="41" y="376"/>
                      </a:lnTo>
                      <a:lnTo>
                        <a:pt x="40" y="377"/>
                      </a:lnTo>
                      <a:lnTo>
                        <a:pt x="40" y="378"/>
                      </a:lnTo>
                      <a:lnTo>
                        <a:pt x="39" y="378"/>
                      </a:lnTo>
                      <a:lnTo>
                        <a:pt x="39" y="377"/>
                      </a:lnTo>
                      <a:lnTo>
                        <a:pt x="38" y="377"/>
                      </a:lnTo>
                      <a:lnTo>
                        <a:pt x="38" y="376"/>
                      </a:lnTo>
                      <a:lnTo>
                        <a:pt x="37" y="376"/>
                      </a:lnTo>
                      <a:lnTo>
                        <a:pt x="35" y="376"/>
                      </a:lnTo>
                      <a:lnTo>
                        <a:pt x="35" y="375"/>
                      </a:lnTo>
                      <a:lnTo>
                        <a:pt x="34" y="375"/>
                      </a:lnTo>
                      <a:lnTo>
                        <a:pt x="34" y="374"/>
                      </a:lnTo>
                      <a:lnTo>
                        <a:pt x="33" y="374"/>
                      </a:lnTo>
                      <a:lnTo>
                        <a:pt x="32" y="374"/>
                      </a:lnTo>
                      <a:lnTo>
                        <a:pt x="32" y="373"/>
                      </a:lnTo>
                      <a:lnTo>
                        <a:pt x="31" y="373"/>
                      </a:lnTo>
                      <a:lnTo>
                        <a:pt x="30" y="373"/>
                      </a:lnTo>
                      <a:lnTo>
                        <a:pt x="30" y="372"/>
                      </a:lnTo>
                      <a:lnTo>
                        <a:pt x="29" y="372"/>
                      </a:lnTo>
                      <a:lnTo>
                        <a:pt x="28" y="372"/>
                      </a:lnTo>
                      <a:lnTo>
                        <a:pt x="27" y="372"/>
                      </a:lnTo>
                      <a:lnTo>
                        <a:pt x="26" y="372"/>
                      </a:lnTo>
                      <a:lnTo>
                        <a:pt x="26" y="371"/>
                      </a:lnTo>
                      <a:lnTo>
                        <a:pt x="25" y="371"/>
                      </a:lnTo>
                      <a:lnTo>
                        <a:pt x="24" y="370"/>
                      </a:lnTo>
                      <a:lnTo>
                        <a:pt x="23" y="370"/>
                      </a:lnTo>
                      <a:lnTo>
                        <a:pt x="23" y="369"/>
                      </a:lnTo>
                      <a:lnTo>
                        <a:pt x="22" y="369"/>
                      </a:lnTo>
                      <a:lnTo>
                        <a:pt x="22" y="368"/>
                      </a:lnTo>
                      <a:lnTo>
                        <a:pt x="21" y="368"/>
                      </a:lnTo>
                      <a:lnTo>
                        <a:pt x="21" y="367"/>
                      </a:lnTo>
                      <a:lnTo>
                        <a:pt x="20" y="367"/>
                      </a:lnTo>
                      <a:lnTo>
                        <a:pt x="19" y="367"/>
                      </a:lnTo>
                      <a:lnTo>
                        <a:pt x="18" y="367"/>
                      </a:lnTo>
                      <a:lnTo>
                        <a:pt x="18" y="366"/>
                      </a:lnTo>
                      <a:lnTo>
                        <a:pt x="16" y="366"/>
                      </a:lnTo>
                      <a:lnTo>
                        <a:pt x="15" y="366"/>
                      </a:lnTo>
                      <a:lnTo>
                        <a:pt x="14" y="365"/>
                      </a:lnTo>
                      <a:lnTo>
                        <a:pt x="13" y="365"/>
                      </a:lnTo>
                      <a:lnTo>
                        <a:pt x="12" y="365"/>
                      </a:lnTo>
                      <a:lnTo>
                        <a:pt x="12" y="364"/>
                      </a:lnTo>
                      <a:lnTo>
                        <a:pt x="11" y="364"/>
                      </a:lnTo>
                      <a:lnTo>
                        <a:pt x="10" y="364"/>
                      </a:lnTo>
                      <a:lnTo>
                        <a:pt x="10" y="363"/>
                      </a:lnTo>
                      <a:lnTo>
                        <a:pt x="10" y="362"/>
                      </a:lnTo>
                      <a:lnTo>
                        <a:pt x="9" y="362"/>
                      </a:lnTo>
                      <a:lnTo>
                        <a:pt x="10" y="362"/>
                      </a:lnTo>
                      <a:lnTo>
                        <a:pt x="9" y="360"/>
                      </a:lnTo>
                      <a:lnTo>
                        <a:pt x="8" y="360"/>
                      </a:lnTo>
                      <a:lnTo>
                        <a:pt x="8" y="359"/>
                      </a:lnTo>
                      <a:lnTo>
                        <a:pt x="7" y="359"/>
                      </a:lnTo>
                      <a:lnTo>
                        <a:pt x="8" y="359"/>
                      </a:lnTo>
                      <a:lnTo>
                        <a:pt x="8" y="358"/>
                      </a:lnTo>
                      <a:lnTo>
                        <a:pt x="8" y="357"/>
                      </a:lnTo>
                      <a:lnTo>
                        <a:pt x="9" y="357"/>
                      </a:lnTo>
                      <a:lnTo>
                        <a:pt x="9" y="356"/>
                      </a:lnTo>
                      <a:lnTo>
                        <a:pt x="9" y="355"/>
                      </a:lnTo>
                      <a:lnTo>
                        <a:pt x="9" y="354"/>
                      </a:lnTo>
                      <a:lnTo>
                        <a:pt x="10" y="354"/>
                      </a:lnTo>
                      <a:lnTo>
                        <a:pt x="11" y="354"/>
                      </a:lnTo>
                      <a:lnTo>
                        <a:pt x="11" y="353"/>
                      </a:lnTo>
                      <a:lnTo>
                        <a:pt x="12" y="353"/>
                      </a:lnTo>
                      <a:lnTo>
                        <a:pt x="13" y="353"/>
                      </a:lnTo>
                      <a:lnTo>
                        <a:pt x="13" y="352"/>
                      </a:lnTo>
                      <a:lnTo>
                        <a:pt x="12" y="351"/>
                      </a:lnTo>
                      <a:lnTo>
                        <a:pt x="12" y="350"/>
                      </a:lnTo>
                      <a:lnTo>
                        <a:pt x="11" y="350"/>
                      </a:lnTo>
                      <a:lnTo>
                        <a:pt x="11" y="349"/>
                      </a:lnTo>
                      <a:lnTo>
                        <a:pt x="10" y="349"/>
                      </a:lnTo>
                      <a:lnTo>
                        <a:pt x="9" y="349"/>
                      </a:lnTo>
                      <a:lnTo>
                        <a:pt x="8" y="348"/>
                      </a:lnTo>
                      <a:lnTo>
                        <a:pt x="7" y="347"/>
                      </a:lnTo>
                      <a:lnTo>
                        <a:pt x="7" y="346"/>
                      </a:lnTo>
                      <a:lnTo>
                        <a:pt x="6" y="346"/>
                      </a:lnTo>
                      <a:lnTo>
                        <a:pt x="7" y="346"/>
                      </a:lnTo>
                      <a:lnTo>
                        <a:pt x="6" y="345"/>
                      </a:lnTo>
                      <a:lnTo>
                        <a:pt x="6" y="344"/>
                      </a:lnTo>
                      <a:lnTo>
                        <a:pt x="6" y="343"/>
                      </a:lnTo>
                      <a:lnTo>
                        <a:pt x="5" y="343"/>
                      </a:lnTo>
                      <a:lnTo>
                        <a:pt x="5" y="341"/>
                      </a:lnTo>
                      <a:lnTo>
                        <a:pt x="5" y="340"/>
                      </a:lnTo>
                      <a:lnTo>
                        <a:pt x="4" y="340"/>
                      </a:lnTo>
                      <a:lnTo>
                        <a:pt x="3" y="339"/>
                      </a:lnTo>
                      <a:lnTo>
                        <a:pt x="3" y="338"/>
                      </a:lnTo>
                      <a:lnTo>
                        <a:pt x="2" y="338"/>
                      </a:lnTo>
                      <a:lnTo>
                        <a:pt x="2" y="337"/>
                      </a:lnTo>
                      <a:lnTo>
                        <a:pt x="1" y="337"/>
                      </a:lnTo>
                      <a:lnTo>
                        <a:pt x="1" y="336"/>
                      </a:lnTo>
                      <a:lnTo>
                        <a:pt x="0" y="336"/>
                      </a:lnTo>
                      <a:lnTo>
                        <a:pt x="0" y="335"/>
                      </a:lnTo>
                      <a:lnTo>
                        <a:pt x="0" y="334"/>
                      </a:lnTo>
                      <a:lnTo>
                        <a:pt x="1" y="334"/>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80" name="Freeform 44">
                  <a:extLst>
                    <a:ext uri="{FF2B5EF4-FFF2-40B4-BE49-F238E27FC236}">
                      <a16:creationId xmlns:a16="http://schemas.microsoft.com/office/drawing/2014/main" id="{2043DD36-9218-4680-AA35-11F567590990}"/>
                    </a:ext>
                  </a:extLst>
                </p:cNvPr>
                <p:cNvSpPr>
                  <a:spLocks/>
                </p:cNvSpPr>
                <p:nvPr/>
              </p:nvSpPr>
              <p:spPr bwMode="auto">
                <a:xfrm>
                  <a:off x="3614" y="3060"/>
                  <a:ext cx="335" cy="333"/>
                </a:xfrm>
                <a:custGeom>
                  <a:avLst/>
                  <a:gdLst>
                    <a:gd name="T0" fmla="*/ 154 w 335"/>
                    <a:gd name="T1" fmla="*/ 319 h 333"/>
                    <a:gd name="T2" fmla="*/ 142 w 335"/>
                    <a:gd name="T3" fmla="*/ 316 h 333"/>
                    <a:gd name="T4" fmla="*/ 133 w 335"/>
                    <a:gd name="T5" fmla="*/ 318 h 333"/>
                    <a:gd name="T6" fmla="*/ 130 w 335"/>
                    <a:gd name="T7" fmla="*/ 322 h 333"/>
                    <a:gd name="T8" fmla="*/ 126 w 335"/>
                    <a:gd name="T9" fmla="*/ 331 h 333"/>
                    <a:gd name="T10" fmla="*/ 117 w 335"/>
                    <a:gd name="T11" fmla="*/ 326 h 333"/>
                    <a:gd name="T12" fmla="*/ 111 w 335"/>
                    <a:gd name="T13" fmla="*/ 319 h 333"/>
                    <a:gd name="T14" fmla="*/ 102 w 335"/>
                    <a:gd name="T15" fmla="*/ 309 h 333"/>
                    <a:gd name="T16" fmla="*/ 96 w 335"/>
                    <a:gd name="T17" fmla="*/ 298 h 333"/>
                    <a:gd name="T18" fmla="*/ 93 w 335"/>
                    <a:gd name="T19" fmla="*/ 286 h 333"/>
                    <a:gd name="T20" fmla="*/ 89 w 335"/>
                    <a:gd name="T21" fmla="*/ 275 h 333"/>
                    <a:gd name="T22" fmla="*/ 86 w 335"/>
                    <a:gd name="T23" fmla="*/ 268 h 333"/>
                    <a:gd name="T24" fmla="*/ 78 w 335"/>
                    <a:gd name="T25" fmla="*/ 262 h 333"/>
                    <a:gd name="T26" fmla="*/ 67 w 335"/>
                    <a:gd name="T27" fmla="*/ 260 h 333"/>
                    <a:gd name="T28" fmla="*/ 58 w 335"/>
                    <a:gd name="T29" fmla="*/ 264 h 333"/>
                    <a:gd name="T30" fmla="*/ 58 w 335"/>
                    <a:gd name="T31" fmla="*/ 270 h 333"/>
                    <a:gd name="T32" fmla="*/ 50 w 335"/>
                    <a:gd name="T33" fmla="*/ 260 h 333"/>
                    <a:gd name="T34" fmla="*/ 42 w 335"/>
                    <a:gd name="T35" fmla="*/ 252 h 333"/>
                    <a:gd name="T36" fmla="*/ 31 w 335"/>
                    <a:gd name="T37" fmla="*/ 249 h 333"/>
                    <a:gd name="T38" fmla="*/ 25 w 335"/>
                    <a:gd name="T39" fmla="*/ 239 h 333"/>
                    <a:gd name="T40" fmla="*/ 23 w 335"/>
                    <a:gd name="T41" fmla="*/ 228 h 333"/>
                    <a:gd name="T42" fmla="*/ 18 w 335"/>
                    <a:gd name="T43" fmla="*/ 220 h 333"/>
                    <a:gd name="T44" fmla="*/ 10 w 335"/>
                    <a:gd name="T45" fmla="*/ 211 h 333"/>
                    <a:gd name="T46" fmla="*/ 2 w 335"/>
                    <a:gd name="T47" fmla="*/ 209 h 333"/>
                    <a:gd name="T48" fmla="*/ 4 w 335"/>
                    <a:gd name="T49" fmla="*/ 201 h 333"/>
                    <a:gd name="T50" fmla="*/ 11 w 335"/>
                    <a:gd name="T51" fmla="*/ 198 h 333"/>
                    <a:gd name="T52" fmla="*/ 14 w 335"/>
                    <a:gd name="T53" fmla="*/ 188 h 333"/>
                    <a:gd name="T54" fmla="*/ 9 w 335"/>
                    <a:gd name="T55" fmla="*/ 188 h 333"/>
                    <a:gd name="T56" fmla="*/ 2 w 335"/>
                    <a:gd name="T57" fmla="*/ 184 h 333"/>
                    <a:gd name="T58" fmla="*/ 6 w 335"/>
                    <a:gd name="T59" fmla="*/ 175 h 333"/>
                    <a:gd name="T60" fmla="*/ 9 w 335"/>
                    <a:gd name="T61" fmla="*/ 167 h 333"/>
                    <a:gd name="T62" fmla="*/ 8 w 335"/>
                    <a:gd name="T63" fmla="*/ 158 h 333"/>
                    <a:gd name="T64" fmla="*/ 5 w 335"/>
                    <a:gd name="T65" fmla="*/ 153 h 333"/>
                    <a:gd name="T66" fmla="*/ 9 w 335"/>
                    <a:gd name="T67" fmla="*/ 149 h 333"/>
                    <a:gd name="T68" fmla="*/ 9 w 335"/>
                    <a:gd name="T69" fmla="*/ 147 h 333"/>
                    <a:gd name="T70" fmla="*/ 10 w 335"/>
                    <a:gd name="T71" fmla="*/ 136 h 333"/>
                    <a:gd name="T72" fmla="*/ 10 w 335"/>
                    <a:gd name="T73" fmla="*/ 127 h 333"/>
                    <a:gd name="T74" fmla="*/ 19 w 335"/>
                    <a:gd name="T75" fmla="*/ 119 h 333"/>
                    <a:gd name="T76" fmla="*/ 30 w 335"/>
                    <a:gd name="T77" fmla="*/ 123 h 333"/>
                    <a:gd name="T78" fmla="*/ 42 w 335"/>
                    <a:gd name="T79" fmla="*/ 126 h 333"/>
                    <a:gd name="T80" fmla="*/ 51 w 335"/>
                    <a:gd name="T81" fmla="*/ 125 h 333"/>
                    <a:gd name="T82" fmla="*/ 56 w 335"/>
                    <a:gd name="T83" fmla="*/ 115 h 333"/>
                    <a:gd name="T84" fmla="*/ 66 w 335"/>
                    <a:gd name="T85" fmla="*/ 109 h 333"/>
                    <a:gd name="T86" fmla="*/ 69 w 335"/>
                    <a:gd name="T87" fmla="*/ 97 h 333"/>
                    <a:gd name="T88" fmla="*/ 74 w 335"/>
                    <a:gd name="T89" fmla="*/ 86 h 333"/>
                    <a:gd name="T90" fmla="*/ 85 w 335"/>
                    <a:gd name="T91" fmla="*/ 86 h 333"/>
                    <a:gd name="T92" fmla="*/ 98 w 335"/>
                    <a:gd name="T93" fmla="*/ 84 h 333"/>
                    <a:gd name="T94" fmla="*/ 108 w 335"/>
                    <a:gd name="T95" fmla="*/ 74 h 333"/>
                    <a:gd name="T96" fmla="*/ 136 w 335"/>
                    <a:gd name="T97" fmla="*/ 43 h 333"/>
                    <a:gd name="T98" fmla="*/ 204 w 335"/>
                    <a:gd name="T99" fmla="*/ 25 h 333"/>
                    <a:gd name="T100" fmla="*/ 285 w 335"/>
                    <a:gd name="T101" fmla="*/ 93 h 333"/>
                    <a:gd name="T102" fmla="*/ 325 w 335"/>
                    <a:gd name="T103" fmla="*/ 122 h 333"/>
                    <a:gd name="T104" fmla="*/ 326 w 335"/>
                    <a:gd name="T105" fmla="*/ 112 h 333"/>
                    <a:gd name="T106" fmla="*/ 329 w 335"/>
                    <a:gd name="T107" fmla="*/ 103 h 333"/>
                    <a:gd name="T108" fmla="*/ 333 w 335"/>
                    <a:gd name="T109" fmla="*/ 96 h 333"/>
                    <a:gd name="T110" fmla="*/ 332 w 335"/>
                    <a:gd name="T111" fmla="*/ 88 h 333"/>
                    <a:gd name="T112" fmla="*/ 328 w 335"/>
                    <a:gd name="T113" fmla="*/ 78 h 333"/>
                    <a:gd name="T114" fmla="*/ 329 w 335"/>
                    <a:gd name="T115" fmla="*/ 69 h 333"/>
                    <a:gd name="T116" fmla="*/ 329 w 335"/>
                    <a:gd name="T117" fmla="*/ 59 h 333"/>
                    <a:gd name="T118" fmla="*/ 332 w 335"/>
                    <a:gd name="T119" fmla="*/ 51 h 3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5" h="333">
                      <a:moveTo>
                        <a:pt x="161" y="324"/>
                      </a:moveTo>
                      <a:lnTo>
                        <a:pt x="162" y="324"/>
                      </a:lnTo>
                      <a:lnTo>
                        <a:pt x="163" y="324"/>
                      </a:lnTo>
                      <a:lnTo>
                        <a:pt x="163" y="323"/>
                      </a:lnTo>
                      <a:lnTo>
                        <a:pt x="162" y="322"/>
                      </a:lnTo>
                      <a:lnTo>
                        <a:pt x="162" y="321"/>
                      </a:lnTo>
                      <a:lnTo>
                        <a:pt x="161" y="321"/>
                      </a:lnTo>
                      <a:lnTo>
                        <a:pt x="160" y="321"/>
                      </a:lnTo>
                      <a:lnTo>
                        <a:pt x="159" y="321"/>
                      </a:lnTo>
                      <a:lnTo>
                        <a:pt x="159" y="320"/>
                      </a:lnTo>
                      <a:lnTo>
                        <a:pt x="158" y="320"/>
                      </a:lnTo>
                      <a:lnTo>
                        <a:pt x="156" y="319"/>
                      </a:lnTo>
                      <a:lnTo>
                        <a:pt x="155" y="319"/>
                      </a:lnTo>
                      <a:lnTo>
                        <a:pt x="154" y="319"/>
                      </a:lnTo>
                      <a:lnTo>
                        <a:pt x="153" y="319"/>
                      </a:lnTo>
                      <a:lnTo>
                        <a:pt x="152" y="319"/>
                      </a:lnTo>
                      <a:lnTo>
                        <a:pt x="151" y="319"/>
                      </a:lnTo>
                      <a:lnTo>
                        <a:pt x="150" y="319"/>
                      </a:lnTo>
                      <a:lnTo>
                        <a:pt x="150" y="318"/>
                      </a:lnTo>
                      <a:lnTo>
                        <a:pt x="149" y="318"/>
                      </a:lnTo>
                      <a:lnTo>
                        <a:pt x="148" y="318"/>
                      </a:lnTo>
                      <a:lnTo>
                        <a:pt x="147" y="317"/>
                      </a:lnTo>
                      <a:lnTo>
                        <a:pt x="146" y="317"/>
                      </a:lnTo>
                      <a:lnTo>
                        <a:pt x="145" y="317"/>
                      </a:lnTo>
                      <a:lnTo>
                        <a:pt x="145" y="316"/>
                      </a:lnTo>
                      <a:lnTo>
                        <a:pt x="144" y="316"/>
                      </a:lnTo>
                      <a:lnTo>
                        <a:pt x="143" y="316"/>
                      </a:lnTo>
                      <a:lnTo>
                        <a:pt x="142" y="316"/>
                      </a:lnTo>
                      <a:lnTo>
                        <a:pt x="141" y="316"/>
                      </a:lnTo>
                      <a:lnTo>
                        <a:pt x="141" y="317"/>
                      </a:lnTo>
                      <a:lnTo>
                        <a:pt x="140" y="317"/>
                      </a:lnTo>
                      <a:lnTo>
                        <a:pt x="140" y="318"/>
                      </a:lnTo>
                      <a:lnTo>
                        <a:pt x="139" y="318"/>
                      </a:lnTo>
                      <a:lnTo>
                        <a:pt x="137" y="318"/>
                      </a:lnTo>
                      <a:lnTo>
                        <a:pt x="137" y="319"/>
                      </a:lnTo>
                      <a:lnTo>
                        <a:pt x="136" y="319"/>
                      </a:lnTo>
                      <a:lnTo>
                        <a:pt x="136" y="320"/>
                      </a:lnTo>
                      <a:lnTo>
                        <a:pt x="136" y="319"/>
                      </a:lnTo>
                      <a:lnTo>
                        <a:pt x="136" y="318"/>
                      </a:lnTo>
                      <a:lnTo>
                        <a:pt x="135" y="318"/>
                      </a:lnTo>
                      <a:lnTo>
                        <a:pt x="134" y="318"/>
                      </a:lnTo>
                      <a:lnTo>
                        <a:pt x="133" y="318"/>
                      </a:lnTo>
                      <a:lnTo>
                        <a:pt x="132" y="318"/>
                      </a:lnTo>
                      <a:lnTo>
                        <a:pt x="132" y="319"/>
                      </a:lnTo>
                      <a:lnTo>
                        <a:pt x="132" y="318"/>
                      </a:lnTo>
                      <a:lnTo>
                        <a:pt x="131" y="318"/>
                      </a:lnTo>
                      <a:lnTo>
                        <a:pt x="130" y="318"/>
                      </a:lnTo>
                      <a:lnTo>
                        <a:pt x="129" y="318"/>
                      </a:lnTo>
                      <a:lnTo>
                        <a:pt x="128" y="318"/>
                      </a:lnTo>
                      <a:lnTo>
                        <a:pt x="128" y="319"/>
                      </a:lnTo>
                      <a:lnTo>
                        <a:pt x="127" y="319"/>
                      </a:lnTo>
                      <a:lnTo>
                        <a:pt x="127" y="320"/>
                      </a:lnTo>
                      <a:lnTo>
                        <a:pt x="127" y="321"/>
                      </a:lnTo>
                      <a:lnTo>
                        <a:pt x="128" y="321"/>
                      </a:lnTo>
                      <a:lnTo>
                        <a:pt x="129" y="322"/>
                      </a:lnTo>
                      <a:lnTo>
                        <a:pt x="130" y="322"/>
                      </a:lnTo>
                      <a:lnTo>
                        <a:pt x="130" y="323"/>
                      </a:lnTo>
                      <a:lnTo>
                        <a:pt x="130" y="324"/>
                      </a:lnTo>
                      <a:lnTo>
                        <a:pt x="129" y="324"/>
                      </a:lnTo>
                      <a:lnTo>
                        <a:pt x="130" y="325"/>
                      </a:lnTo>
                      <a:lnTo>
                        <a:pt x="129" y="325"/>
                      </a:lnTo>
                      <a:lnTo>
                        <a:pt x="129" y="326"/>
                      </a:lnTo>
                      <a:lnTo>
                        <a:pt x="129" y="327"/>
                      </a:lnTo>
                      <a:lnTo>
                        <a:pt x="129" y="328"/>
                      </a:lnTo>
                      <a:lnTo>
                        <a:pt x="128" y="328"/>
                      </a:lnTo>
                      <a:lnTo>
                        <a:pt x="128" y="329"/>
                      </a:lnTo>
                      <a:lnTo>
                        <a:pt x="128" y="330"/>
                      </a:lnTo>
                      <a:lnTo>
                        <a:pt x="128" y="331"/>
                      </a:lnTo>
                      <a:lnTo>
                        <a:pt x="127" y="331"/>
                      </a:lnTo>
                      <a:lnTo>
                        <a:pt x="126" y="331"/>
                      </a:lnTo>
                      <a:lnTo>
                        <a:pt x="126" y="333"/>
                      </a:lnTo>
                      <a:lnTo>
                        <a:pt x="125" y="331"/>
                      </a:lnTo>
                      <a:lnTo>
                        <a:pt x="124" y="330"/>
                      </a:lnTo>
                      <a:lnTo>
                        <a:pt x="123" y="331"/>
                      </a:lnTo>
                      <a:lnTo>
                        <a:pt x="123" y="330"/>
                      </a:lnTo>
                      <a:lnTo>
                        <a:pt x="122" y="330"/>
                      </a:lnTo>
                      <a:lnTo>
                        <a:pt x="122" y="329"/>
                      </a:lnTo>
                      <a:lnTo>
                        <a:pt x="122" y="328"/>
                      </a:lnTo>
                      <a:lnTo>
                        <a:pt x="121" y="328"/>
                      </a:lnTo>
                      <a:lnTo>
                        <a:pt x="120" y="328"/>
                      </a:lnTo>
                      <a:lnTo>
                        <a:pt x="120" y="327"/>
                      </a:lnTo>
                      <a:lnTo>
                        <a:pt x="118" y="327"/>
                      </a:lnTo>
                      <a:lnTo>
                        <a:pt x="118" y="326"/>
                      </a:lnTo>
                      <a:lnTo>
                        <a:pt x="117" y="326"/>
                      </a:lnTo>
                      <a:lnTo>
                        <a:pt x="117" y="325"/>
                      </a:lnTo>
                      <a:lnTo>
                        <a:pt x="116" y="325"/>
                      </a:lnTo>
                      <a:lnTo>
                        <a:pt x="116" y="324"/>
                      </a:lnTo>
                      <a:lnTo>
                        <a:pt x="115" y="324"/>
                      </a:lnTo>
                      <a:lnTo>
                        <a:pt x="115" y="323"/>
                      </a:lnTo>
                      <a:lnTo>
                        <a:pt x="114" y="322"/>
                      </a:lnTo>
                      <a:lnTo>
                        <a:pt x="115" y="322"/>
                      </a:lnTo>
                      <a:lnTo>
                        <a:pt x="114" y="322"/>
                      </a:lnTo>
                      <a:lnTo>
                        <a:pt x="114" y="321"/>
                      </a:lnTo>
                      <a:lnTo>
                        <a:pt x="114" y="320"/>
                      </a:lnTo>
                      <a:lnTo>
                        <a:pt x="113" y="320"/>
                      </a:lnTo>
                      <a:lnTo>
                        <a:pt x="112" y="320"/>
                      </a:lnTo>
                      <a:lnTo>
                        <a:pt x="111" y="320"/>
                      </a:lnTo>
                      <a:lnTo>
                        <a:pt x="111" y="319"/>
                      </a:lnTo>
                      <a:lnTo>
                        <a:pt x="111" y="318"/>
                      </a:lnTo>
                      <a:lnTo>
                        <a:pt x="110" y="318"/>
                      </a:lnTo>
                      <a:lnTo>
                        <a:pt x="109" y="318"/>
                      </a:lnTo>
                      <a:lnTo>
                        <a:pt x="109" y="317"/>
                      </a:lnTo>
                      <a:lnTo>
                        <a:pt x="108" y="317"/>
                      </a:lnTo>
                      <a:lnTo>
                        <a:pt x="108" y="316"/>
                      </a:lnTo>
                      <a:lnTo>
                        <a:pt x="107" y="315"/>
                      </a:lnTo>
                      <a:lnTo>
                        <a:pt x="106" y="314"/>
                      </a:lnTo>
                      <a:lnTo>
                        <a:pt x="105" y="314"/>
                      </a:lnTo>
                      <a:lnTo>
                        <a:pt x="105" y="313"/>
                      </a:lnTo>
                      <a:lnTo>
                        <a:pt x="104" y="313"/>
                      </a:lnTo>
                      <a:lnTo>
                        <a:pt x="104" y="311"/>
                      </a:lnTo>
                      <a:lnTo>
                        <a:pt x="103" y="310"/>
                      </a:lnTo>
                      <a:lnTo>
                        <a:pt x="102" y="309"/>
                      </a:lnTo>
                      <a:lnTo>
                        <a:pt x="102" y="308"/>
                      </a:lnTo>
                      <a:lnTo>
                        <a:pt x="101" y="308"/>
                      </a:lnTo>
                      <a:lnTo>
                        <a:pt x="101" y="307"/>
                      </a:lnTo>
                      <a:lnTo>
                        <a:pt x="101" y="306"/>
                      </a:lnTo>
                      <a:lnTo>
                        <a:pt x="100" y="306"/>
                      </a:lnTo>
                      <a:lnTo>
                        <a:pt x="100" y="305"/>
                      </a:lnTo>
                      <a:lnTo>
                        <a:pt x="100" y="304"/>
                      </a:lnTo>
                      <a:lnTo>
                        <a:pt x="98" y="304"/>
                      </a:lnTo>
                      <a:lnTo>
                        <a:pt x="98" y="303"/>
                      </a:lnTo>
                      <a:lnTo>
                        <a:pt x="98" y="302"/>
                      </a:lnTo>
                      <a:lnTo>
                        <a:pt x="98" y="301"/>
                      </a:lnTo>
                      <a:lnTo>
                        <a:pt x="97" y="300"/>
                      </a:lnTo>
                      <a:lnTo>
                        <a:pt x="97" y="299"/>
                      </a:lnTo>
                      <a:lnTo>
                        <a:pt x="96" y="298"/>
                      </a:lnTo>
                      <a:lnTo>
                        <a:pt x="96" y="297"/>
                      </a:lnTo>
                      <a:lnTo>
                        <a:pt x="95" y="297"/>
                      </a:lnTo>
                      <a:lnTo>
                        <a:pt x="95" y="296"/>
                      </a:lnTo>
                      <a:lnTo>
                        <a:pt x="95" y="295"/>
                      </a:lnTo>
                      <a:lnTo>
                        <a:pt x="94" y="295"/>
                      </a:lnTo>
                      <a:lnTo>
                        <a:pt x="94" y="294"/>
                      </a:lnTo>
                      <a:lnTo>
                        <a:pt x="94" y="292"/>
                      </a:lnTo>
                      <a:lnTo>
                        <a:pt x="94" y="291"/>
                      </a:lnTo>
                      <a:lnTo>
                        <a:pt x="93" y="291"/>
                      </a:lnTo>
                      <a:lnTo>
                        <a:pt x="93" y="290"/>
                      </a:lnTo>
                      <a:lnTo>
                        <a:pt x="93" y="289"/>
                      </a:lnTo>
                      <a:lnTo>
                        <a:pt x="93" y="288"/>
                      </a:lnTo>
                      <a:lnTo>
                        <a:pt x="93" y="287"/>
                      </a:lnTo>
                      <a:lnTo>
                        <a:pt x="93" y="286"/>
                      </a:lnTo>
                      <a:lnTo>
                        <a:pt x="92" y="286"/>
                      </a:lnTo>
                      <a:lnTo>
                        <a:pt x="92" y="285"/>
                      </a:lnTo>
                      <a:lnTo>
                        <a:pt x="92" y="284"/>
                      </a:lnTo>
                      <a:lnTo>
                        <a:pt x="91" y="284"/>
                      </a:lnTo>
                      <a:lnTo>
                        <a:pt x="91" y="283"/>
                      </a:lnTo>
                      <a:lnTo>
                        <a:pt x="91" y="282"/>
                      </a:lnTo>
                      <a:lnTo>
                        <a:pt x="90" y="281"/>
                      </a:lnTo>
                      <a:lnTo>
                        <a:pt x="89" y="281"/>
                      </a:lnTo>
                      <a:lnTo>
                        <a:pt x="89" y="280"/>
                      </a:lnTo>
                      <a:lnTo>
                        <a:pt x="89" y="279"/>
                      </a:lnTo>
                      <a:lnTo>
                        <a:pt x="89" y="278"/>
                      </a:lnTo>
                      <a:lnTo>
                        <a:pt x="89" y="277"/>
                      </a:lnTo>
                      <a:lnTo>
                        <a:pt x="89" y="276"/>
                      </a:lnTo>
                      <a:lnTo>
                        <a:pt x="89" y="275"/>
                      </a:lnTo>
                      <a:lnTo>
                        <a:pt x="89" y="274"/>
                      </a:lnTo>
                      <a:lnTo>
                        <a:pt x="89" y="272"/>
                      </a:lnTo>
                      <a:lnTo>
                        <a:pt x="90" y="272"/>
                      </a:lnTo>
                      <a:lnTo>
                        <a:pt x="90" y="271"/>
                      </a:lnTo>
                      <a:lnTo>
                        <a:pt x="91" y="271"/>
                      </a:lnTo>
                      <a:lnTo>
                        <a:pt x="91" y="270"/>
                      </a:lnTo>
                      <a:lnTo>
                        <a:pt x="90" y="270"/>
                      </a:lnTo>
                      <a:lnTo>
                        <a:pt x="90" y="269"/>
                      </a:lnTo>
                      <a:lnTo>
                        <a:pt x="89" y="270"/>
                      </a:lnTo>
                      <a:lnTo>
                        <a:pt x="88" y="270"/>
                      </a:lnTo>
                      <a:lnTo>
                        <a:pt x="87" y="269"/>
                      </a:lnTo>
                      <a:lnTo>
                        <a:pt x="88" y="269"/>
                      </a:lnTo>
                      <a:lnTo>
                        <a:pt x="87" y="268"/>
                      </a:lnTo>
                      <a:lnTo>
                        <a:pt x="86" y="268"/>
                      </a:lnTo>
                      <a:lnTo>
                        <a:pt x="85" y="267"/>
                      </a:lnTo>
                      <a:lnTo>
                        <a:pt x="84" y="267"/>
                      </a:lnTo>
                      <a:lnTo>
                        <a:pt x="84" y="268"/>
                      </a:lnTo>
                      <a:lnTo>
                        <a:pt x="83" y="267"/>
                      </a:lnTo>
                      <a:lnTo>
                        <a:pt x="84" y="266"/>
                      </a:lnTo>
                      <a:lnTo>
                        <a:pt x="84" y="265"/>
                      </a:lnTo>
                      <a:lnTo>
                        <a:pt x="83" y="265"/>
                      </a:lnTo>
                      <a:lnTo>
                        <a:pt x="83" y="264"/>
                      </a:lnTo>
                      <a:lnTo>
                        <a:pt x="82" y="264"/>
                      </a:lnTo>
                      <a:lnTo>
                        <a:pt x="82" y="263"/>
                      </a:lnTo>
                      <a:lnTo>
                        <a:pt x="81" y="263"/>
                      </a:lnTo>
                      <a:lnTo>
                        <a:pt x="81" y="262"/>
                      </a:lnTo>
                      <a:lnTo>
                        <a:pt x="79" y="262"/>
                      </a:lnTo>
                      <a:lnTo>
                        <a:pt x="78" y="262"/>
                      </a:lnTo>
                      <a:lnTo>
                        <a:pt x="78" y="261"/>
                      </a:lnTo>
                      <a:lnTo>
                        <a:pt x="77" y="261"/>
                      </a:lnTo>
                      <a:lnTo>
                        <a:pt x="76" y="261"/>
                      </a:lnTo>
                      <a:lnTo>
                        <a:pt x="75" y="261"/>
                      </a:lnTo>
                      <a:lnTo>
                        <a:pt x="75" y="260"/>
                      </a:lnTo>
                      <a:lnTo>
                        <a:pt x="74" y="260"/>
                      </a:lnTo>
                      <a:lnTo>
                        <a:pt x="73" y="260"/>
                      </a:lnTo>
                      <a:lnTo>
                        <a:pt x="72" y="260"/>
                      </a:lnTo>
                      <a:lnTo>
                        <a:pt x="71" y="260"/>
                      </a:lnTo>
                      <a:lnTo>
                        <a:pt x="71" y="259"/>
                      </a:lnTo>
                      <a:lnTo>
                        <a:pt x="70" y="259"/>
                      </a:lnTo>
                      <a:lnTo>
                        <a:pt x="69" y="259"/>
                      </a:lnTo>
                      <a:lnTo>
                        <a:pt x="68" y="259"/>
                      </a:lnTo>
                      <a:lnTo>
                        <a:pt x="67" y="260"/>
                      </a:lnTo>
                      <a:lnTo>
                        <a:pt x="67" y="259"/>
                      </a:lnTo>
                      <a:lnTo>
                        <a:pt x="66" y="260"/>
                      </a:lnTo>
                      <a:lnTo>
                        <a:pt x="66" y="259"/>
                      </a:lnTo>
                      <a:lnTo>
                        <a:pt x="65" y="260"/>
                      </a:lnTo>
                      <a:lnTo>
                        <a:pt x="64" y="260"/>
                      </a:lnTo>
                      <a:lnTo>
                        <a:pt x="63" y="260"/>
                      </a:lnTo>
                      <a:lnTo>
                        <a:pt x="62" y="261"/>
                      </a:lnTo>
                      <a:lnTo>
                        <a:pt x="60" y="261"/>
                      </a:lnTo>
                      <a:lnTo>
                        <a:pt x="59" y="261"/>
                      </a:lnTo>
                      <a:lnTo>
                        <a:pt x="58" y="262"/>
                      </a:lnTo>
                      <a:lnTo>
                        <a:pt x="59" y="262"/>
                      </a:lnTo>
                      <a:lnTo>
                        <a:pt x="59" y="263"/>
                      </a:lnTo>
                      <a:lnTo>
                        <a:pt x="58" y="263"/>
                      </a:lnTo>
                      <a:lnTo>
                        <a:pt x="58" y="264"/>
                      </a:lnTo>
                      <a:lnTo>
                        <a:pt x="57" y="264"/>
                      </a:lnTo>
                      <a:lnTo>
                        <a:pt x="56" y="265"/>
                      </a:lnTo>
                      <a:lnTo>
                        <a:pt x="55" y="266"/>
                      </a:lnTo>
                      <a:lnTo>
                        <a:pt x="55" y="267"/>
                      </a:lnTo>
                      <a:lnTo>
                        <a:pt x="56" y="267"/>
                      </a:lnTo>
                      <a:lnTo>
                        <a:pt x="56" y="268"/>
                      </a:lnTo>
                      <a:lnTo>
                        <a:pt x="57" y="267"/>
                      </a:lnTo>
                      <a:lnTo>
                        <a:pt x="57" y="268"/>
                      </a:lnTo>
                      <a:lnTo>
                        <a:pt x="58" y="268"/>
                      </a:lnTo>
                      <a:lnTo>
                        <a:pt x="58" y="267"/>
                      </a:lnTo>
                      <a:lnTo>
                        <a:pt x="59" y="267"/>
                      </a:lnTo>
                      <a:lnTo>
                        <a:pt x="59" y="268"/>
                      </a:lnTo>
                      <a:lnTo>
                        <a:pt x="58" y="269"/>
                      </a:lnTo>
                      <a:lnTo>
                        <a:pt x="58" y="270"/>
                      </a:lnTo>
                      <a:lnTo>
                        <a:pt x="57" y="270"/>
                      </a:lnTo>
                      <a:lnTo>
                        <a:pt x="56" y="270"/>
                      </a:lnTo>
                      <a:lnTo>
                        <a:pt x="55" y="270"/>
                      </a:lnTo>
                      <a:lnTo>
                        <a:pt x="55" y="269"/>
                      </a:lnTo>
                      <a:lnTo>
                        <a:pt x="54" y="269"/>
                      </a:lnTo>
                      <a:lnTo>
                        <a:pt x="53" y="269"/>
                      </a:lnTo>
                      <a:lnTo>
                        <a:pt x="53" y="268"/>
                      </a:lnTo>
                      <a:lnTo>
                        <a:pt x="52" y="268"/>
                      </a:lnTo>
                      <a:lnTo>
                        <a:pt x="52" y="267"/>
                      </a:lnTo>
                      <a:lnTo>
                        <a:pt x="52" y="266"/>
                      </a:lnTo>
                      <a:lnTo>
                        <a:pt x="51" y="263"/>
                      </a:lnTo>
                      <a:lnTo>
                        <a:pt x="50" y="262"/>
                      </a:lnTo>
                      <a:lnTo>
                        <a:pt x="50" y="261"/>
                      </a:lnTo>
                      <a:lnTo>
                        <a:pt x="50" y="260"/>
                      </a:lnTo>
                      <a:lnTo>
                        <a:pt x="50" y="259"/>
                      </a:lnTo>
                      <a:lnTo>
                        <a:pt x="49" y="258"/>
                      </a:lnTo>
                      <a:lnTo>
                        <a:pt x="49" y="257"/>
                      </a:lnTo>
                      <a:lnTo>
                        <a:pt x="48" y="257"/>
                      </a:lnTo>
                      <a:lnTo>
                        <a:pt x="48" y="256"/>
                      </a:lnTo>
                      <a:lnTo>
                        <a:pt x="47" y="256"/>
                      </a:lnTo>
                      <a:lnTo>
                        <a:pt x="46" y="256"/>
                      </a:lnTo>
                      <a:lnTo>
                        <a:pt x="46" y="255"/>
                      </a:lnTo>
                      <a:lnTo>
                        <a:pt x="45" y="255"/>
                      </a:lnTo>
                      <a:lnTo>
                        <a:pt x="45" y="253"/>
                      </a:lnTo>
                      <a:lnTo>
                        <a:pt x="44" y="253"/>
                      </a:lnTo>
                      <a:lnTo>
                        <a:pt x="43" y="253"/>
                      </a:lnTo>
                      <a:lnTo>
                        <a:pt x="43" y="252"/>
                      </a:lnTo>
                      <a:lnTo>
                        <a:pt x="42" y="252"/>
                      </a:lnTo>
                      <a:lnTo>
                        <a:pt x="40" y="252"/>
                      </a:lnTo>
                      <a:lnTo>
                        <a:pt x="39" y="252"/>
                      </a:lnTo>
                      <a:lnTo>
                        <a:pt x="38" y="252"/>
                      </a:lnTo>
                      <a:lnTo>
                        <a:pt x="37" y="252"/>
                      </a:lnTo>
                      <a:lnTo>
                        <a:pt x="37" y="251"/>
                      </a:lnTo>
                      <a:lnTo>
                        <a:pt x="37" y="252"/>
                      </a:lnTo>
                      <a:lnTo>
                        <a:pt x="36" y="252"/>
                      </a:lnTo>
                      <a:lnTo>
                        <a:pt x="36" y="251"/>
                      </a:lnTo>
                      <a:lnTo>
                        <a:pt x="36" y="252"/>
                      </a:lnTo>
                      <a:lnTo>
                        <a:pt x="35" y="251"/>
                      </a:lnTo>
                      <a:lnTo>
                        <a:pt x="34" y="251"/>
                      </a:lnTo>
                      <a:lnTo>
                        <a:pt x="33" y="250"/>
                      </a:lnTo>
                      <a:lnTo>
                        <a:pt x="32" y="250"/>
                      </a:lnTo>
                      <a:lnTo>
                        <a:pt x="31" y="249"/>
                      </a:lnTo>
                      <a:lnTo>
                        <a:pt x="31" y="248"/>
                      </a:lnTo>
                      <a:lnTo>
                        <a:pt x="30" y="248"/>
                      </a:lnTo>
                      <a:lnTo>
                        <a:pt x="29" y="248"/>
                      </a:lnTo>
                      <a:lnTo>
                        <a:pt x="29" y="247"/>
                      </a:lnTo>
                      <a:lnTo>
                        <a:pt x="28" y="246"/>
                      </a:lnTo>
                      <a:lnTo>
                        <a:pt x="27" y="246"/>
                      </a:lnTo>
                      <a:lnTo>
                        <a:pt x="27" y="245"/>
                      </a:lnTo>
                      <a:lnTo>
                        <a:pt x="27" y="244"/>
                      </a:lnTo>
                      <a:lnTo>
                        <a:pt x="26" y="244"/>
                      </a:lnTo>
                      <a:lnTo>
                        <a:pt x="26" y="243"/>
                      </a:lnTo>
                      <a:lnTo>
                        <a:pt x="26" y="242"/>
                      </a:lnTo>
                      <a:lnTo>
                        <a:pt x="26" y="241"/>
                      </a:lnTo>
                      <a:lnTo>
                        <a:pt x="25" y="240"/>
                      </a:lnTo>
                      <a:lnTo>
                        <a:pt x="25" y="239"/>
                      </a:lnTo>
                      <a:lnTo>
                        <a:pt x="25" y="238"/>
                      </a:lnTo>
                      <a:lnTo>
                        <a:pt x="25" y="237"/>
                      </a:lnTo>
                      <a:lnTo>
                        <a:pt x="25" y="236"/>
                      </a:lnTo>
                      <a:lnTo>
                        <a:pt x="26" y="236"/>
                      </a:lnTo>
                      <a:lnTo>
                        <a:pt x="26" y="234"/>
                      </a:lnTo>
                      <a:lnTo>
                        <a:pt x="25" y="234"/>
                      </a:lnTo>
                      <a:lnTo>
                        <a:pt x="25" y="233"/>
                      </a:lnTo>
                      <a:lnTo>
                        <a:pt x="25" y="232"/>
                      </a:lnTo>
                      <a:lnTo>
                        <a:pt x="25" y="231"/>
                      </a:lnTo>
                      <a:lnTo>
                        <a:pt x="25" y="230"/>
                      </a:lnTo>
                      <a:lnTo>
                        <a:pt x="25" y="229"/>
                      </a:lnTo>
                      <a:lnTo>
                        <a:pt x="24" y="229"/>
                      </a:lnTo>
                      <a:lnTo>
                        <a:pt x="23" y="229"/>
                      </a:lnTo>
                      <a:lnTo>
                        <a:pt x="23" y="228"/>
                      </a:lnTo>
                      <a:lnTo>
                        <a:pt x="23" y="227"/>
                      </a:lnTo>
                      <a:lnTo>
                        <a:pt x="21" y="226"/>
                      </a:lnTo>
                      <a:lnTo>
                        <a:pt x="21" y="225"/>
                      </a:lnTo>
                      <a:lnTo>
                        <a:pt x="21" y="224"/>
                      </a:lnTo>
                      <a:lnTo>
                        <a:pt x="23" y="224"/>
                      </a:lnTo>
                      <a:lnTo>
                        <a:pt x="23" y="223"/>
                      </a:lnTo>
                      <a:lnTo>
                        <a:pt x="21" y="223"/>
                      </a:lnTo>
                      <a:lnTo>
                        <a:pt x="21" y="222"/>
                      </a:lnTo>
                      <a:lnTo>
                        <a:pt x="20" y="222"/>
                      </a:lnTo>
                      <a:lnTo>
                        <a:pt x="20" y="221"/>
                      </a:lnTo>
                      <a:lnTo>
                        <a:pt x="19" y="221"/>
                      </a:lnTo>
                      <a:lnTo>
                        <a:pt x="18" y="221"/>
                      </a:lnTo>
                      <a:lnTo>
                        <a:pt x="19" y="220"/>
                      </a:lnTo>
                      <a:lnTo>
                        <a:pt x="18" y="220"/>
                      </a:lnTo>
                      <a:lnTo>
                        <a:pt x="17" y="220"/>
                      </a:lnTo>
                      <a:lnTo>
                        <a:pt x="16" y="219"/>
                      </a:lnTo>
                      <a:lnTo>
                        <a:pt x="15" y="219"/>
                      </a:lnTo>
                      <a:lnTo>
                        <a:pt x="15" y="220"/>
                      </a:lnTo>
                      <a:lnTo>
                        <a:pt x="14" y="220"/>
                      </a:lnTo>
                      <a:lnTo>
                        <a:pt x="13" y="220"/>
                      </a:lnTo>
                      <a:lnTo>
                        <a:pt x="12" y="218"/>
                      </a:lnTo>
                      <a:lnTo>
                        <a:pt x="12" y="217"/>
                      </a:lnTo>
                      <a:lnTo>
                        <a:pt x="12" y="216"/>
                      </a:lnTo>
                      <a:lnTo>
                        <a:pt x="12" y="214"/>
                      </a:lnTo>
                      <a:lnTo>
                        <a:pt x="12" y="213"/>
                      </a:lnTo>
                      <a:lnTo>
                        <a:pt x="11" y="213"/>
                      </a:lnTo>
                      <a:lnTo>
                        <a:pt x="11" y="212"/>
                      </a:lnTo>
                      <a:lnTo>
                        <a:pt x="10" y="211"/>
                      </a:lnTo>
                      <a:lnTo>
                        <a:pt x="9" y="211"/>
                      </a:lnTo>
                      <a:lnTo>
                        <a:pt x="8" y="212"/>
                      </a:lnTo>
                      <a:lnTo>
                        <a:pt x="8" y="213"/>
                      </a:lnTo>
                      <a:lnTo>
                        <a:pt x="8" y="214"/>
                      </a:lnTo>
                      <a:lnTo>
                        <a:pt x="8" y="216"/>
                      </a:lnTo>
                      <a:lnTo>
                        <a:pt x="7" y="216"/>
                      </a:lnTo>
                      <a:lnTo>
                        <a:pt x="6" y="216"/>
                      </a:lnTo>
                      <a:lnTo>
                        <a:pt x="6" y="214"/>
                      </a:lnTo>
                      <a:lnTo>
                        <a:pt x="5" y="213"/>
                      </a:lnTo>
                      <a:lnTo>
                        <a:pt x="4" y="212"/>
                      </a:lnTo>
                      <a:lnTo>
                        <a:pt x="4" y="211"/>
                      </a:lnTo>
                      <a:lnTo>
                        <a:pt x="2" y="211"/>
                      </a:lnTo>
                      <a:lnTo>
                        <a:pt x="2" y="210"/>
                      </a:lnTo>
                      <a:lnTo>
                        <a:pt x="2" y="209"/>
                      </a:lnTo>
                      <a:lnTo>
                        <a:pt x="4" y="209"/>
                      </a:lnTo>
                      <a:lnTo>
                        <a:pt x="4" y="208"/>
                      </a:lnTo>
                      <a:lnTo>
                        <a:pt x="5" y="208"/>
                      </a:lnTo>
                      <a:lnTo>
                        <a:pt x="6" y="207"/>
                      </a:lnTo>
                      <a:lnTo>
                        <a:pt x="5" y="207"/>
                      </a:lnTo>
                      <a:lnTo>
                        <a:pt x="5" y="206"/>
                      </a:lnTo>
                      <a:lnTo>
                        <a:pt x="4" y="206"/>
                      </a:lnTo>
                      <a:lnTo>
                        <a:pt x="4" y="205"/>
                      </a:lnTo>
                      <a:lnTo>
                        <a:pt x="2" y="205"/>
                      </a:lnTo>
                      <a:lnTo>
                        <a:pt x="2" y="204"/>
                      </a:lnTo>
                      <a:lnTo>
                        <a:pt x="2" y="203"/>
                      </a:lnTo>
                      <a:lnTo>
                        <a:pt x="2" y="202"/>
                      </a:lnTo>
                      <a:lnTo>
                        <a:pt x="2" y="201"/>
                      </a:lnTo>
                      <a:lnTo>
                        <a:pt x="4" y="201"/>
                      </a:lnTo>
                      <a:lnTo>
                        <a:pt x="5" y="201"/>
                      </a:lnTo>
                      <a:lnTo>
                        <a:pt x="5" y="202"/>
                      </a:lnTo>
                      <a:lnTo>
                        <a:pt x="6" y="202"/>
                      </a:lnTo>
                      <a:lnTo>
                        <a:pt x="7" y="202"/>
                      </a:lnTo>
                      <a:lnTo>
                        <a:pt x="8" y="203"/>
                      </a:lnTo>
                      <a:lnTo>
                        <a:pt x="9" y="203"/>
                      </a:lnTo>
                      <a:lnTo>
                        <a:pt x="9" y="202"/>
                      </a:lnTo>
                      <a:lnTo>
                        <a:pt x="10" y="202"/>
                      </a:lnTo>
                      <a:lnTo>
                        <a:pt x="11" y="202"/>
                      </a:lnTo>
                      <a:lnTo>
                        <a:pt x="12" y="201"/>
                      </a:lnTo>
                      <a:lnTo>
                        <a:pt x="12" y="200"/>
                      </a:lnTo>
                      <a:lnTo>
                        <a:pt x="12" y="199"/>
                      </a:lnTo>
                      <a:lnTo>
                        <a:pt x="12" y="198"/>
                      </a:lnTo>
                      <a:lnTo>
                        <a:pt x="11" y="198"/>
                      </a:lnTo>
                      <a:lnTo>
                        <a:pt x="11" y="197"/>
                      </a:lnTo>
                      <a:lnTo>
                        <a:pt x="10" y="197"/>
                      </a:lnTo>
                      <a:lnTo>
                        <a:pt x="9" y="195"/>
                      </a:lnTo>
                      <a:lnTo>
                        <a:pt x="9" y="194"/>
                      </a:lnTo>
                      <a:lnTo>
                        <a:pt x="9" y="193"/>
                      </a:lnTo>
                      <a:lnTo>
                        <a:pt x="10" y="193"/>
                      </a:lnTo>
                      <a:lnTo>
                        <a:pt x="11" y="193"/>
                      </a:lnTo>
                      <a:lnTo>
                        <a:pt x="11" y="192"/>
                      </a:lnTo>
                      <a:lnTo>
                        <a:pt x="12" y="192"/>
                      </a:lnTo>
                      <a:lnTo>
                        <a:pt x="13" y="191"/>
                      </a:lnTo>
                      <a:lnTo>
                        <a:pt x="14" y="191"/>
                      </a:lnTo>
                      <a:lnTo>
                        <a:pt x="14" y="190"/>
                      </a:lnTo>
                      <a:lnTo>
                        <a:pt x="14" y="189"/>
                      </a:lnTo>
                      <a:lnTo>
                        <a:pt x="14" y="188"/>
                      </a:lnTo>
                      <a:lnTo>
                        <a:pt x="15" y="188"/>
                      </a:lnTo>
                      <a:lnTo>
                        <a:pt x="15" y="187"/>
                      </a:lnTo>
                      <a:lnTo>
                        <a:pt x="14" y="187"/>
                      </a:lnTo>
                      <a:lnTo>
                        <a:pt x="14" y="186"/>
                      </a:lnTo>
                      <a:lnTo>
                        <a:pt x="13" y="186"/>
                      </a:lnTo>
                      <a:lnTo>
                        <a:pt x="12" y="186"/>
                      </a:lnTo>
                      <a:lnTo>
                        <a:pt x="11" y="185"/>
                      </a:lnTo>
                      <a:lnTo>
                        <a:pt x="10" y="185"/>
                      </a:lnTo>
                      <a:lnTo>
                        <a:pt x="9" y="185"/>
                      </a:lnTo>
                      <a:lnTo>
                        <a:pt x="9" y="186"/>
                      </a:lnTo>
                      <a:lnTo>
                        <a:pt x="8" y="186"/>
                      </a:lnTo>
                      <a:lnTo>
                        <a:pt x="8" y="187"/>
                      </a:lnTo>
                      <a:lnTo>
                        <a:pt x="9" y="187"/>
                      </a:lnTo>
                      <a:lnTo>
                        <a:pt x="9" y="188"/>
                      </a:lnTo>
                      <a:lnTo>
                        <a:pt x="9" y="189"/>
                      </a:lnTo>
                      <a:lnTo>
                        <a:pt x="8" y="189"/>
                      </a:lnTo>
                      <a:lnTo>
                        <a:pt x="8" y="190"/>
                      </a:lnTo>
                      <a:lnTo>
                        <a:pt x="7" y="190"/>
                      </a:lnTo>
                      <a:lnTo>
                        <a:pt x="6" y="190"/>
                      </a:lnTo>
                      <a:lnTo>
                        <a:pt x="6" y="189"/>
                      </a:lnTo>
                      <a:lnTo>
                        <a:pt x="5" y="189"/>
                      </a:lnTo>
                      <a:lnTo>
                        <a:pt x="5" y="188"/>
                      </a:lnTo>
                      <a:lnTo>
                        <a:pt x="5" y="187"/>
                      </a:lnTo>
                      <a:lnTo>
                        <a:pt x="5" y="186"/>
                      </a:lnTo>
                      <a:lnTo>
                        <a:pt x="5" y="185"/>
                      </a:lnTo>
                      <a:lnTo>
                        <a:pt x="4" y="185"/>
                      </a:lnTo>
                      <a:lnTo>
                        <a:pt x="4" y="184"/>
                      </a:lnTo>
                      <a:lnTo>
                        <a:pt x="2" y="184"/>
                      </a:lnTo>
                      <a:lnTo>
                        <a:pt x="1" y="183"/>
                      </a:lnTo>
                      <a:lnTo>
                        <a:pt x="1" y="182"/>
                      </a:lnTo>
                      <a:lnTo>
                        <a:pt x="0" y="182"/>
                      </a:lnTo>
                      <a:lnTo>
                        <a:pt x="0" y="181"/>
                      </a:lnTo>
                      <a:lnTo>
                        <a:pt x="0" y="180"/>
                      </a:lnTo>
                      <a:lnTo>
                        <a:pt x="0" y="179"/>
                      </a:lnTo>
                      <a:lnTo>
                        <a:pt x="1" y="179"/>
                      </a:lnTo>
                      <a:lnTo>
                        <a:pt x="1" y="178"/>
                      </a:lnTo>
                      <a:lnTo>
                        <a:pt x="1" y="177"/>
                      </a:lnTo>
                      <a:lnTo>
                        <a:pt x="2" y="177"/>
                      </a:lnTo>
                      <a:lnTo>
                        <a:pt x="4" y="177"/>
                      </a:lnTo>
                      <a:lnTo>
                        <a:pt x="5" y="177"/>
                      </a:lnTo>
                      <a:lnTo>
                        <a:pt x="6" y="177"/>
                      </a:lnTo>
                      <a:lnTo>
                        <a:pt x="6" y="175"/>
                      </a:lnTo>
                      <a:lnTo>
                        <a:pt x="6" y="174"/>
                      </a:lnTo>
                      <a:lnTo>
                        <a:pt x="6" y="173"/>
                      </a:lnTo>
                      <a:lnTo>
                        <a:pt x="5" y="173"/>
                      </a:lnTo>
                      <a:lnTo>
                        <a:pt x="5" y="172"/>
                      </a:lnTo>
                      <a:lnTo>
                        <a:pt x="6" y="171"/>
                      </a:lnTo>
                      <a:lnTo>
                        <a:pt x="7" y="171"/>
                      </a:lnTo>
                      <a:lnTo>
                        <a:pt x="8" y="171"/>
                      </a:lnTo>
                      <a:lnTo>
                        <a:pt x="9" y="171"/>
                      </a:lnTo>
                      <a:lnTo>
                        <a:pt x="9" y="170"/>
                      </a:lnTo>
                      <a:lnTo>
                        <a:pt x="9" y="169"/>
                      </a:lnTo>
                      <a:lnTo>
                        <a:pt x="8" y="169"/>
                      </a:lnTo>
                      <a:lnTo>
                        <a:pt x="8" y="168"/>
                      </a:lnTo>
                      <a:lnTo>
                        <a:pt x="8" y="167"/>
                      </a:lnTo>
                      <a:lnTo>
                        <a:pt x="9" y="167"/>
                      </a:lnTo>
                      <a:lnTo>
                        <a:pt x="10" y="167"/>
                      </a:lnTo>
                      <a:lnTo>
                        <a:pt x="11" y="167"/>
                      </a:lnTo>
                      <a:lnTo>
                        <a:pt x="11" y="166"/>
                      </a:lnTo>
                      <a:lnTo>
                        <a:pt x="12" y="166"/>
                      </a:lnTo>
                      <a:lnTo>
                        <a:pt x="12" y="165"/>
                      </a:lnTo>
                      <a:lnTo>
                        <a:pt x="11" y="164"/>
                      </a:lnTo>
                      <a:lnTo>
                        <a:pt x="10" y="163"/>
                      </a:lnTo>
                      <a:lnTo>
                        <a:pt x="10" y="162"/>
                      </a:lnTo>
                      <a:lnTo>
                        <a:pt x="10" y="161"/>
                      </a:lnTo>
                      <a:lnTo>
                        <a:pt x="10" y="160"/>
                      </a:lnTo>
                      <a:lnTo>
                        <a:pt x="10" y="159"/>
                      </a:lnTo>
                      <a:lnTo>
                        <a:pt x="10" y="158"/>
                      </a:lnTo>
                      <a:lnTo>
                        <a:pt x="9" y="158"/>
                      </a:lnTo>
                      <a:lnTo>
                        <a:pt x="8" y="158"/>
                      </a:lnTo>
                      <a:lnTo>
                        <a:pt x="7" y="159"/>
                      </a:lnTo>
                      <a:lnTo>
                        <a:pt x="7" y="160"/>
                      </a:lnTo>
                      <a:lnTo>
                        <a:pt x="6" y="161"/>
                      </a:lnTo>
                      <a:lnTo>
                        <a:pt x="5" y="160"/>
                      </a:lnTo>
                      <a:lnTo>
                        <a:pt x="4" y="160"/>
                      </a:lnTo>
                      <a:lnTo>
                        <a:pt x="2" y="160"/>
                      </a:lnTo>
                      <a:lnTo>
                        <a:pt x="2" y="159"/>
                      </a:lnTo>
                      <a:lnTo>
                        <a:pt x="2" y="158"/>
                      </a:lnTo>
                      <a:lnTo>
                        <a:pt x="2" y="156"/>
                      </a:lnTo>
                      <a:lnTo>
                        <a:pt x="2" y="155"/>
                      </a:lnTo>
                      <a:lnTo>
                        <a:pt x="1" y="155"/>
                      </a:lnTo>
                      <a:lnTo>
                        <a:pt x="2" y="154"/>
                      </a:lnTo>
                      <a:lnTo>
                        <a:pt x="4" y="153"/>
                      </a:lnTo>
                      <a:lnTo>
                        <a:pt x="5" y="153"/>
                      </a:lnTo>
                      <a:lnTo>
                        <a:pt x="6" y="153"/>
                      </a:lnTo>
                      <a:lnTo>
                        <a:pt x="7" y="154"/>
                      </a:lnTo>
                      <a:lnTo>
                        <a:pt x="8" y="154"/>
                      </a:lnTo>
                      <a:lnTo>
                        <a:pt x="9" y="154"/>
                      </a:lnTo>
                      <a:lnTo>
                        <a:pt x="9" y="153"/>
                      </a:lnTo>
                      <a:lnTo>
                        <a:pt x="10" y="152"/>
                      </a:lnTo>
                      <a:lnTo>
                        <a:pt x="10" y="151"/>
                      </a:lnTo>
                      <a:lnTo>
                        <a:pt x="11" y="151"/>
                      </a:lnTo>
                      <a:lnTo>
                        <a:pt x="11" y="150"/>
                      </a:lnTo>
                      <a:lnTo>
                        <a:pt x="11" y="149"/>
                      </a:lnTo>
                      <a:lnTo>
                        <a:pt x="11" y="148"/>
                      </a:lnTo>
                      <a:lnTo>
                        <a:pt x="10" y="148"/>
                      </a:lnTo>
                      <a:lnTo>
                        <a:pt x="9" y="148"/>
                      </a:lnTo>
                      <a:lnTo>
                        <a:pt x="9" y="149"/>
                      </a:lnTo>
                      <a:lnTo>
                        <a:pt x="8" y="149"/>
                      </a:lnTo>
                      <a:lnTo>
                        <a:pt x="7" y="150"/>
                      </a:lnTo>
                      <a:lnTo>
                        <a:pt x="6" y="150"/>
                      </a:lnTo>
                      <a:lnTo>
                        <a:pt x="5" y="149"/>
                      </a:lnTo>
                      <a:lnTo>
                        <a:pt x="5" y="148"/>
                      </a:lnTo>
                      <a:lnTo>
                        <a:pt x="4" y="148"/>
                      </a:lnTo>
                      <a:lnTo>
                        <a:pt x="4" y="147"/>
                      </a:lnTo>
                      <a:lnTo>
                        <a:pt x="4" y="146"/>
                      </a:lnTo>
                      <a:lnTo>
                        <a:pt x="5" y="146"/>
                      </a:lnTo>
                      <a:lnTo>
                        <a:pt x="6" y="146"/>
                      </a:lnTo>
                      <a:lnTo>
                        <a:pt x="6" y="147"/>
                      </a:lnTo>
                      <a:lnTo>
                        <a:pt x="7" y="147"/>
                      </a:lnTo>
                      <a:lnTo>
                        <a:pt x="8" y="147"/>
                      </a:lnTo>
                      <a:lnTo>
                        <a:pt x="9" y="147"/>
                      </a:lnTo>
                      <a:lnTo>
                        <a:pt x="9" y="146"/>
                      </a:lnTo>
                      <a:lnTo>
                        <a:pt x="10" y="146"/>
                      </a:lnTo>
                      <a:lnTo>
                        <a:pt x="10" y="145"/>
                      </a:lnTo>
                      <a:lnTo>
                        <a:pt x="11" y="144"/>
                      </a:lnTo>
                      <a:lnTo>
                        <a:pt x="11" y="143"/>
                      </a:lnTo>
                      <a:lnTo>
                        <a:pt x="11" y="142"/>
                      </a:lnTo>
                      <a:lnTo>
                        <a:pt x="10" y="142"/>
                      </a:lnTo>
                      <a:lnTo>
                        <a:pt x="10" y="141"/>
                      </a:lnTo>
                      <a:lnTo>
                        <a:pt x="9" y="141"/>
                      </a:lnTo>
                      <a:lnTo>
                        <a:pt x="9" y="140"/>
                      </a:lnTo>
                      <a:lnTo>
                        <a:pt x="9" y="139"/>
                      </a:lnTo>
                      <a:lnTo>
                        <a:pt x="9" y="138"/>
                      </a:lnTo>
                      <a:lnTo>
                        <a:pt x="9" y="136"/>
                      </a:lnTo>
                      <a:lnTo>
                        <a:pt x="10" y="136"/>
                      </a:lnTo>
                      <a:lnTo>
                        <a:pt x="10" y="135"/>
                      </a:lnTo>
                      <a:lnTo>
                        <a:pt x="10" y="134"/>
                      </a:lnTo>
                      <a:lnTo>
                        <a:pt x="10" y="133"/>
                      </a:lnTo>
                      <a:lnTo>
                        <a:pt x="9" y="133"/>
                      </a:lnTo>
                      <a:lnTo>
                        <a:pt x="8" y="133"/>
                      </a:lnTo>
                      <a:lnTo>
                        <a:pt x="7" y="133"/>
                      </a:lnTo>
                      <a:lnTo>
                        <a:pt x="6" y="133"/>
                      </a:lnTo>
                      <a:lnTo>
                        <a:pt x="6" y="132"/>
                      </a:lnTo>
                      <a:lnTo>
                        <a:pt x="6" y="131"/>
                      </a:lnTo>
                      <a:lnTo>
                        <a:pt x="7" y="130"/>
                      </a:lnTo>
                      <a:lnTo>
                        <a:pt x="7" y="129"/>
                      </a:lnTo>
                      <a:lnTo>
                        <a:pt x="8" y="129"/>
                      </a:lnTo>
                      <a:lnTo>
                        <a:pt x="9" y="128"/>
                      </a:lnTo>
                      <a:lnTo>
                        <a:pt x="10" y="127"/>
                      </a:lnTo>
                      <a:lnTo>
                        <a:pt x="10" y="126"/>
                      </a:lnTo>
                      <a:lnTo>
                        <a:pt x="11" y="125"/>
                      </a:lnTo>
                      <a:lnTo>
                        <a:pt x="12" y="124"/>
                      </a:lnTo>
                      <a:lnTo>
                        <a:pt x="13" y="124"/>
                      </a:lnTo>
                      <a:lnTo>
                        <a:pt x="13" y="123"/>
                      </a:lnTo>
                      <a:lnTo>
                        <a:pt x="14" y="123"/>
                      </a:lnTo>
                      <a:lnTo>
                        <a:pt x="14" y="122"/>
                      </a:lnTo>
                      <a:lnTo>
                        <a:pt x="15" y="122"/>
                      </a:lnTo>
                      <a:lnTo>
                        <a:pt x="16" y="121"/>
                      </a:lnTo>
                      <a:lnTo>
                        <a:pt x="17" y="121"/>
                      </a:lnTo>
                      <a:lnTo>
                        <a:pt x="17" y="120"/>
                      </a:lnTo>
                      <a:lnTo>
                        <a:pt x="18" y="120"/>
                      </a:lnTo>
                      <a:lnTo>
                        <a:pt x="19" y="120"/>
                      </a:lnTo>
                      <a:lnTo>
                        <a:pt x="19" y="119"/>
                      </a:lnTo>
                      <a:lnTo>
                        <a:pt x="20" y="119"/>
                      </a:lnTo>
                      <a:lnTo>
                        <a:pt x="20" y="120"/>
                      </a:lnTo>
                      <a:lnTo>
                        <a:pt x="21" y="120"/>
                      </a:lnTo>
                      <a:lnTo>
                        <a:pt x="23" y="120"/>
                      </a:lnTo>
                      <a:lnTo>
                        <a:pt x="23" y="121"/>
                      </a:lnTo>
                      <a:lnTo>
                        <a:pt x="24" y="121"/>
                      </a:lnTo>
                      <a:lnTo>
                        <a:pt x="25" y="121"/>
                      </a:lnTo>
                      <a:lnTo>
                        <a:pt x="25" y="122"/>
                      </a:lnTo>
                      <a:lnTo>
                        <a:pt x="26" y="122"/>
                      </a:lnTo>
                      <a:lnTo>
                        <a:pt x="27" y="122"/>
                      </a:lnTo>
                      <a:lnTo>
                        <a:pt x="27" y="123"/>
                      </a:lnTo>
                      <a:lnTo>
                        <a:pt x="28" y="123"/>
                      </a:lnTo>
                      <a:lnTo>
                        <a:pt x="29" y="123"/>
                      </a:lnTo>
                      <a:lnTo>
                        <a:pt x="30" y="123"/>
                      </a:lnTo>
                      <a:lnTo>
                        <a:pt x="30" y="124"/>
                      </a:lnTo>
                      <a:lnTo>
                        <a:pt x="31" y="124"/>
                      </a:lnTo>
                      <a:lnTo>
                        <a:pt x="32" y="124"/>
                      </a:lnTo>
                      <a:lnTo>
                        <a:pt x="33" y="124"/>
                      </a:lnTo>
                      <a:lnTo>
                        <a:pt x="34" y="125"/>
                      </a:lnTo>
                      <a:lnTo>
                        <a:pt x="35" y="125"/>
                      </a:lnTo>
                      <a:lnTo>
                        <a:pt x="36" y="125"/>
                      </a:lnTo>
                      <a:lnTo>
                        <a:pt x="37" y="125"/>
                      </a:lnTo>
                      <a:lnTo>
                        <a:pt x="38" y="124"/>
                      </a:lnTo>
                      <a:lnTo>
                        <a:pt x="39" y="124"/>
                      </a:lnTo>
                      <a:lnTo>
                        <a:pt x="40" y="124"/>
                      </a:lnTo>
                      <a:lnTo>
                        <a:pt x="40" y="125"/>
                      </a:lnTo>
                      <a:lnTo>
                        <a:pt x="40" y="126"/>
                      </a:lnTo>
                      <a:lnTo>
                        <a:pt x="42" y="126"/>
                      </a:lnTo>
                      <a:lnTo>
                        <a:pt x="43" y="126"/>
                      </a:lnTo>
                      <a:lnTo>
                        <a:pt x="43" y="127"/>
                      </a:lnTo>
                      <a:lnTo>
                        <a:pt x="44" y="127"/>
                      </a:lnTo>
                      <a:lnTo>
                        <a:pt x="44" y="128"/>
                      </a:lnTo>
                      <a:lnTo>
                        <a:pt x="45" y="128"/>
                      </a:lnTo>
                      <a:lnTo>
                        <a:pt x="46" y="128"/>
                      </a:lnTo>
                      <a:lnTo>
                        <a:pt x="46" y="127"/>
                      </a:lnTo>
                      <a:lnTo>
                        <a:pt x="47" y="127"/>
                      </a:lnTo>
                      <a:lnTo>
                        <a:pt x="48" y="127"/>
                      </a:lnTo>
                      <a:lnTo>
                        <a:pt x="49" y="127"/>
                      </a:lnTo>
                      <a:lnTo>
                        <a:pt x="50" y="127"/>
                      </a:lnTo>
                      <a:lnTo>
                        <a:pt x="50" y="126"/>
                      </a:lnTo>
                      <a:lnTo>
                        <a:pt x="51" y="126"/>
                      </a:lnTo>
                      <a:lnTo>
                        <a:pt x="51" y="125"/>
                      </a:lnTo>
                      <a:lnTo>
                        <a:pt x="52" y="125"/>
                      </a:lnTo>
                      <a:lnTo>
                        <a:pt x="52" y="124"/>
                      </a:lnTo>
                      <a:lnTo>
                        <a:pt x="53" y="124"/>
                      </a:lnTo>
                      <a:lnTo>
                        <a:pt x="53" y="123"/>
                      </a:lnTo>
                      <a:lnTo>
                        <a:pt x="53" y="122"/>
                      </a:lnTo>
                      <a:lnTo>
                        <a:pt x="54" y="122"/>
                      </a:lnTo>
                      <a:lnTo>
                        <a:pt x="54" y="121"/>
                      </a:lnTo>
                      <a:lnTo>
                        <a:pt x="54" y="120"/>
                      </a:lnTo>
                      <a:lnTo>
                        <a:pt x="55" y="120"/>
                      </a:lnTo>
                      <a:lnTo>
                        <a:pt x="55" y="119"/>
                      </a:lnTo>
                      <a:lnTo>
                        <a:pt x="55" y="117"/>
                      </a:lnTo>
                      <a:lnTo>
                        <a:pt x="55" y="116"/>
                      </a:lnTo>
                      <a:lnTo>
                        <a:pt x="56" y="116"/>
                      </a:lnTo>
                      <a:lnTo>
                        <a:pt x="56" y="115"/>
                      </a:lnTo>
                      <a:lnTo>
                        <a:pt x="57" y="115"/>
                      </a:lnTo>
                      <a:lnTo>
                        <a:pt x="56" y="114"/>
                      </a:lnTo>
                      <a:lnTo>
                        <a:pt x="57" y="114"/>
                      </a:lnTo>
                      <a:lnTo>
                        <a:pt x="58" y="114"/>
                      </a:lnTo>
                      <a:lnTo>
                        <a:pt x="58" y="113"/>
                      </a:lnTo>
                      <a:lnTo>
                        <a:pt x="59" y="112"/>
                      </a:lnTo>
                      <a:lnTo>
                        <a:pt x="60" y="112"/>
                      </a:lnTo>
                      <a:lnTo>
                        <a:pt x="60" y="111"/>
                      </a:lnTo>
                      <a:lnTo>
                        <a:pt x="62" y="110"/>
                      </a:lnTo>
                      <a:lnTo>
                        <a:pt x="62" y="109"/>
                      </a:lnTo>
                      <a:lnTo>
                        <a:pt x="63" y="109"/>
                      </a:lnTo>
                      <a:lnTo>
                        <a:pt x="64" y="109"/>
                      </a:lnTo>
                      <a:lnTo>
                        <a:pt x="65" y="109"/>
                      </a:lnTo>
                      <a:lnTo>
                        <a:pt x="66" y="109"/>
                      </a:lnTo>
                      <a:lnTo>
                        <a:pt x="66" y="108"/>
                      </a:lnTo>
                      <a:lnTo>
                        <a:pt x="67" y="108"/>
                      </a:lnTo>
                      <a:lnTo>
                        <a:pt x="67" y="107"/>
                      </a:lnTo>
                      <a:lnTo>
                        <a:pt x="67" y="106"/>
                      </a:lnTo>
                      <a:lnTo>
                        <a:pt x="68" y="105"/>
                      </a:lnTo>
                      <a:lnTo>
                        <a:pt x="68" y="104"/>
                      </a:lnTo>
                      <a:lnTo>
                        <a:pt x="68" y="103"/>
                      </a:lnTo>
                      <a:lnTo>
                        <a:pt x="67" y="103"/>
                      </a:lnTo>
                      <a:lnTo>
                        <a:pt x="68" y="102"/>
                      </a:lnTo>
                      <a:lnTo>
                        <a:pt x="68" y="101"/>
                      </a:lnTo>
                      <a:lnTo>
                        <a:pt x="68" y="100"/>
                      </a:lnTo>
                      <a:lnTo>
                        <a:pt x="68" y="99"/>
                      </a:lnTo>
                      <a:lnTo>
                        <a:pt x="69" y="99"/>
                      </a:lnTo>
                      <a:lnTo>
                        <a:pt x="69" y="97"/>
                      </a:lnTo>
                      <a:lnTo>
                        <a:pt x="69" y="96"/>
                      </a:lnTo>
                      <a:lnTo>
                        <a:pt x="70" y="96"/>
                      </a:lnTo>
                      <a:lnTo>
                        <a:pt x="70" y="95"/>
                      </a:lnTo>
                      <a:lnTo>
                        <a:pt x="71" y="94"/>
                      </a:lnTo>
                      <a:lnTo>
                        <a:pt x="72" y="93"/>
                      </a:lnTo>
                      <a:lnTo>
                        <a:pt x="72" y="92"/>
                      </a:lnTo>
                      <a:lnTo>
                        <a:pt x="73" y="92"/>
                      </a:lnTo>
                      <a:lnTo>
                        <a:pt x="73" y="91"/>
                      </a:lnTo>
                      <a:lnTo>
                        <a:pt x="74" y="91"/>
                      </a:lnTo>
                      <a:lnTo>
                        <a:pt x="74" y="90"/>
                      </a:lnTo>
                      <a:lnTo>
                        <a:pt x="74" y="89"/>
                      </a:lnTo>
                      <a:lnTo>
                        <a:pt x="74" y="88"/>
                      </a:lnTo>
                      <a:lnTo>
                        <a:pt x="74" y="87"/>
                      </a:lnTo>
                      <a:lnTo>
                        <a:pt x="74" y="86"/>
                      </a:lnTo>
                      <a:lnTo>
                        <a:pt x="75" y="86"/>
                      </a:lnTo>
                      <a:lnTo>
                        <a:pt x="75" y="85"/>
                      </a:lnTo>
                      <a:lnTo>
                        <a:pt x="76" y="85"/>
                      </a:lnTo>
                      <a:lnTo>
                        <a:pt x="77" y="85"/>
                      </a:lnTo>
                      <a:lnTo>
                        <a:pt x="78" y="85"/>
                      </a:lnTo>
                      <a:lnTo>
                        <a:pt x="79" y="85"/>
                      </a:lnTo>
                      <a:lnTo>
                        <a:pt x="81" y="85"/>
                      </a:lnTo>
                      <a:lnTo>
                        <a:pt x="81" y="86"/>
                      </a:lnTo>
                      <a:lnTo>
                        <a:pt x="82" y="86"/>
                      </a:lnTo>
                      <a:lnTo>
                        <a:pt x="82" y="87"/>
                      </a:lnTo>
                      <a:lnTo>
                        <a:pt x="83" y="87"/>
                      </a:lnTo>
                      <a:lnTo>
                        <a:pt x="84" y="87"/>
                      </a:lnTo>
                      <a:lnTo>
                        <a:pt x="84" y="86"/>
                      </a:lnTo>
                      <a:lnTo>
                        <a:pt x="85" y="86"/>
                      </a:lnTo>
                      <a:lnTo>
                        <a:pt x="86" y="86"/>
                      </a:lnTo>
                      <a:lnTo>
                        <a:pt x="87" y="86"/>
                      </a:lnTo>
                      <a:lnTo>
                        <a:pt x="88" y="86"/>
                      </a:lnTo>
                      <a:lnTo>
                        <a:pt x="89" y="86"/>
                      </a:lnTo>
                      <a:lnTo>
                        <a:pt x="90" y="87"/>
                      </a:lnTo>
                      <a:lnTo>
                        <a:pt x="91" y="87"/>
                      </a:lnTo>
                      <a:lnTo>
                        <a:pt x="92" y="87"/>
                      </a:lnTo>
                      <a:lnTo>
                        <a:pt x="93" y="86"/>
                      </a:lnTo>
                      <a:lnTo>
                        <a:pt x="94" y="86"/>
                      </a:lnTo>
                      <a:lnTo>
                        <a:pt x="94" y="85"/>
                      </a:lnTo>
                      <a:lnTo>
                        <a:pt x="95" y="85"/>
                      </a:lnTo>
                      <a:lnTo>
                        <a:pt x="96" y="84"/>
                      </a:lnTo>
                      <a:lnTo>
                        <a:pt x="97" y="84"/>
                      </a:lnTo>
                      <a:lnTo>
                        <a:pt x="98" y="84"/>
                      </a:lnTo>
                      <a:lnTo>
                        <a:pt x="98" y="83"/>
                      </a:lnTo>
                      <a:lnTo>
                        <a:pt x="100" y="83"/>
                      </a:lnTo>
                      <a:lnTo>
                        <a:pt x="100" y="82"/>
                      </a:lnTo>
                      <a:lnTo>
                        <a:pt x="101" y="82"/>
                      </a:lnTo>
                      <a:lnTo>
                        <a:pt x="101" y="81"/>
                      </a:lnTo>
                      <a:lnTo>
                        <a:pt x="102" y="81"/>
                      </a:lnTo>
                      <a:lnTo>
                        <a:pt x="103" y="80"/>
                      </a:lnTo>
                      <a:lnTo>
                        <a:pt x="104" y="78"/>
                      </a:lnTo>
                      <a:lnTo>
                        <a:pt x="104" y="77"/>
                      </a:lnTo>
                      <a:lnTo>
                        <a:pt x="105" y="77"/>
                      </a:lnTo>
                      <a:lnTo>
                        <a:pt x="105" y="76"/>
                      </a:lnTo>
                      <a:lnTo>
                        <a:pt x="106" y="76"/>
                      </a:lnTo>
                      <a:lnTo>
                        <a:pt x="107" y="75"/>
                      </a:lnTo>
                      <a:lnTo>
                        <a:pt x="108" y="74"/>
                      </a:lnTo>
                      <a:lnTo>
                        <a:pt x="109" y="73"/>
                      </a:lnTo>
                      <a:lnTo>
                        <a:pt x="109" y="72"/>
                      </a:lnTo>
                      <a:lnTo>
                        <a:pt x="110" y="71"/>
                      </a:lnTo>
                      <a:lnTo>
                        <a:pt x="111" y="70"/>
                      </a:lnTo>
                      <a:lnTo>
                        <a:pt x="112" y="70"/>
                      </a:lnTo>
                      <a:lnTo>
                        <a:pt x="112" y="69"/>
                      </a:lnTo>
                      <a:lnTo>
                        <a:pt x="116" y="64"/>
                      </a:lnTo>
                      <a:lnTo>
                        <a:pt x="121" y="61"/>
                      </a:lnTo>
                      <a:lnTo>
                        <a:pt x="122" y="59"/>
                      </a:lnTo>
                      <a:lnTo>
                        <a:pt x="123" y="58"/>
                      </a:lnTo>
                      <a:lnTo>
                        <a:pt x="124" y="57"/>
                      </a:lnTo>
                      <a:lnTo>
                        <a:pt x="127" y="53"/>
                      </a:lnTo>
                      <a:lnTo>
                        <a:pt x="130" y="50"/>
                      </a:lnTo>
                      <a:lnTo>
                        <a:pt x="136" y="43"/>
                      </a:lnTo>
                      <a:lnTo>
                        <a:pt x="141" y="39"/>
                      </a:lnTo>
                      <a:lnTo>
                        <a:pt x="144" y="35"/>
                      </a:lnTo>
                      <a:lnTo>
                        <a:pt x="145" y="34"/>
                      </a:lnTo>
                      <a:lnTo>
                        <a:pt x="147" y="32"/>
                      </a:lnTo>
                      <a:lnTo>
                        <a:pt x="153" y="25"/>
                      </a:lnTo>
                      <a:lnTo>
                        <a:pt x="161" y="17"/>
                      </a:lnTo>
                      <a:lnTo>
                        <a:pt x="164" y="13"/>
                      </a:lnTo>
                      <a:lnTo>
                        <a:pt x="165" y="12"/>
                      </a:lnTo>
                      <a:lnTo>
                        <a:pt x="170" y="7"/>
                      </a:lnTo>
                      <a:lnTo>
                        <a:pt x="175" y="0"/>
                      </a:lnTo>
                      <a:lnTo>
                        <a:pt x="182" y="6"/>
                      </a:lnTo>
                      <a:lnTo>
                        <a:pt x="191" y="14"/>
                      </a:lnTo>
                      <a:lnTo>
                        <a:pt x="197" y="18"/>
                      </a:lnTo>
                      <a:lnTo>
                        <a:pt x="204" y="25"/>
                      </a:lnTo>
                      <a:lnTo>
                        <a:pt x="217" y="35"/>
                      </a:lnTo>
                      <a:lnTo>
                        <a:pt x="227" y="44"/>
                      </a:lnTo>
                      <a:lnTo>
                        <a:pt x="238" y="53"/>
                      </a:lnTo>
                      <a:lnTo>
                        <a:pt x="241" y="55"/>
                      </a:lnTo>
                      <a:lnTo>
                        <a:pt x="244" y="58"/>
                      </a:lnTo>
                      <a:lnTo>
                        <a:pt x="249" y="63"/>
                      </a:lnTo>
                      <a:lnTo>
                        <a:pt x="255" y="68"/>
                      </a:lnTo>
                      <a:lnTo>
                        <a:pt x="261" y="72"/>
                      </a:lnTo>
                      <a:lnTo>
                        <a:pt x="263" y="74"/>
                      </a:lnTo>
                      <a:lnTo>
                        <a:pt x="267" y="77"/>
                      </a:lnTo>
                      <a:lnTo>
                        <a:pt x="275" y="85"/>
                      </a:lnTo>
                      <a:lnTo>
                        <a:pt x="284" y="92"/>
                      </a:lnTo>
                      <a:lnTo>
                        <a:pt x="284" y="93"/>
                      </a:lnTo>
                      <a:lnTo>
                        <a:pt x="285" y="93"/>
                      </a:lnTo>
                      <a:lnTo>
                        <a:pt x="294" y="102"/>
                      </a:lnTo>
                      <a:lnTo>
                        <a:pt x="310" y="115"/>
                      </a:lnTo>
                      <a:lnTo>
                        <a:pt x="320" y="124"/>
                      </a:lnTo>
                      <a:lnTo>
                        <a:pt x="324" y="127"/>
                      </a:lnTo>
                      <a:lnTo>
                        <a:pt x="324" y="126"/>
                      </a:lnTo>
                      <a:lnTo>
                        <a:pt x="324" y="125"/>
                      </a:lnTo>
                      <a:lnTo>
                        <a:pt x="325" y="126"/>
                      </a:lnTo>
                      <a:lnTo>
                        <a:pt x="325" y="125"/>
                      </a:lnTo>
                      <a:lnTo>
                        <a:pt x="326" y="125"/>
                      </a:lnTo>
                      <a:lnTo>
                        <a:pt x="326" y="124"/>
                      </a:lnTo>
                      <a:lnTo>
                        <a:pt x="326" y="123"/>
                      </a:lnTo>
                      <a:lnTo>
                        <a:pt x="326" y="122"/>
                      </a:lnTo>
                      <a:lnTo>
                        <a:pt x="326" y="121"/>
                      </a:lnTo>
                      <a:lnTo>
                        <a:pt x="325" y="122"/>
                      </a:lnTo>
                      <a:lnTo>
                        <a:pt x="325" y="121"/>
                      </a:lnTo>
                      <a:lnTo>
                        <a:pt x="326" y="121"/>
                      </a:lnTo>
                      <a:lnTo>
                        <a:pt x="326" y="120"/>
                      </a:lnTo>
                      <a:lnTo>
                        <a:pt x="325" y="120"/>
                      </a:lnTo>
                      <a:lnTo>
                        <a:pt x="326" y="120"/>
                      </a:lnTo>
                      <a:lnTo>
                        <a:pt x="325" y="119"/>
                      </a:lnTo>
                      <a:lnTo>
                        <a:pt x="325" y="117"/>
                      </a:lnTo>
                      <a:lnTo>
                        <a:pt x="325" y="116"/>
                      </a:lnTo>
                      <a:lnTo>
                        <a:pt x="325" y="115"/>
                      </a:lnTo>
                      <a:lnTo>
                        <a:pt x="325" y="114"/>
                      </a:lnTo>
                      <a:lnTo>
                        <a:pt x="326" y="114"/>
                      </a:lnTo>
                      <a:lnTo>
                        <a:pt x="327" y="114"/>
                      </a:lnTo>
                      <a:lnTo>
                        <a:pt x="327" y="113"/>
                      </a:lnTo>
                      <a:lnTo>
                        <a:pt x="326" y="112"/>
                      </a:lnTo>
                      <a:lnTo>
                        <a:pt x="326" y="111"/>
                      </a:lnTo>
                      <a:lnTo>
                        <a:pt x="326" y="110"/>
                      </a:lnTo>
                      <a:lnTo>
                        <a:pt x="326" y="109"/>
                      </a:lnTo>
                      <a:lnTo>
                        <a:pt x="327" y="109"/>
                      </a:lnTo>
                      <a:lnTo>
                        <a:pt x="328" y="109"/>
                      </a:lnTo>
                      <a:lnTo>
                        <a:pt x="328" y="108"/>
                      </a:lnTo>
                      <a:lnTo>
                        <a:pt x="328" y="107"/>
                      </a:lnTo>
                      <a:lnTo>
                        <a:pt x="328" y="106"/>
                      </a:lnTo>
                      <a:lnTo>
                        <a:pt x="328" y="105"/>
                      </a:lnTo>
                      <a:lnTo>
                        <a:pt x="329" y="105"/>
                      </a:lnTo>
                      <a:lnTo>
                        <a:pt x="329" y="104"/>
                      </a:lnTo>
                      <a:lnTo>
                        <a:pt x="328" y="104"/>
                      </a:lnTo>
                      <a:lnTo>
                        <a:pt x="329" y="104"/>
                      </a:lnTo>
                      <a:lnTo>
                        <a:pt x="329" y="103"/>
                      </a:lnTo>
                      <a:lnTo>
                        <a:pt x="330" y="103"/>
                      </a:lnTo>
                      <a:lnTo>
                        <a:pt x="330" y="102"/>
                      </a:lnTo>
                      <a:lnTo>
                        <a:pt x="329" y="102"/>
                      </a:lnTo>
                      <a:lnTo>
                        <a:pt x="330" y="102"/>
                      </a:lnTo>
                      <a:lnTo>
                        <a:pt x="330" y="101"/>
                      </a:lnTo>
                      <a:lnTo>
                        <a:pt x="332" y="101"/>
                      </a:lnTo>
                      <a:lnTo>
                        <a:pt x="332" y="100"/>
                      </a:lnTo>
                      <a:lnTo>
                        <a:pt x="332" y="99"/>
                      </a:lnTo>
                      <a:lnTo>
                        <a:pt x="330" y="99"/>
                      </a:lnTo>
                      <a:lnTo>
                        <a:pt x="332" y="99"/>
                      </a:lnTo>
                      <a:lnTo>
                        <a:pt x="330" y="97"/>
                      </a:lnTo>
                      <a:lnTo>
                        <a:pt x="332" y="97"/>
                      </a:lnTo>
                      <a:lnTo>
                        <a:pt x="333" y="97"/>
                      </a:lnTo>
                      <a:lnTo>
                        <a:pt x="333" y="96"/>
                      </a:lnTo>
                      <a:lnTo>
                        <a:pt x="333" y="95"/>
                      </a:lnTo>
                      <a:lnTo>
                        <a:pt x="333" y="94"/>
                      </a:lnTo>
                      <a:lnTo>
                        <a:pt x="334" y="94"/>
                      </a:lnTo>
                      <a:lnTo>
                        <a:pt x="334" y="93"/>
                      </a:lnTo>
                      <a:lnTo>
                        <a:pt x="333" y="93"/>
                      </a:lnTo>
                      <a:lnTo>
                        <a:pt x="334" y="93"/>
                      </a:lnTo>
                      <a:lnTo>
                        <a:pt x="334" y="92"/>
                      </a:lnTo>
                      <a:lnTo>
                        <a:pt x="333" y="92"/>
                      </a:lnTo>
                      <a:lnTo>
                        <a:pt x="333" y="91"/>
                      </a:lnTo>
                      <a:lnTo>
                        <a:pt x="333" y="90"/>
                      </a:lnTo>
                      <a:lnTo>
                        <a:pt x="332" y="90"/>
                      </a:lnTo>
                      <a:lnTo>
                        <a:pt x="332" y="89"/>
                      </a:lnTo>
                      <a:lnTo>
                        <a:pt x="333" y="88"/>
                      </a:lnTo>
                      <a:lnTo>
                        <a:pt x="332" y="88"/>
                      </a:lnTo>
                      <a:lnTo>
                        <a:pt x="333" y="87"/>
                      </a:lnTo>
                      <a:lnTo>
                        <a:pt x="332" y="87"/>
                      </a:lnTo>
                      <a:lnTo>
                        <a:pt x="332" y="86"/>
                      </a:lnTo>
                      <a:lnTo>
                        <a:pt x="333" y="86"/>
                      </a:lnTo>
                      <a:lnTo>
                        <a:pt x="333" y="85"/>
                      </a:lnTo>
                      <a:lnTo>
                        <a:pt x="333" y="84"/>
                      </a:lnTo>
                      <a:lnTo>
                        <a:pt x="332" y="83"/>
                      </a:lnTo>
                      <a:lnTo>
                        <a:pt x="332" y="82"/>
                      </a:lnTo>
                      <a:lnTo>
                        <a:pt x="330" y="82"/>
                      </a:lnTo>
                      <a:lnTo>
                        <a:pt x="330" y="81"/>
                      </a:lnTo>
                      <a:lnTo>
                        <a:pt x="330" y="80"/>
                      </a:lnTo>
                      <a:lnTo>
                        <a:pt x="330" y="78"/>
                      </a:lnTo>
                      <a:lnTo>
                        <a:pt x="329" y="78"/>
                      </a:lnTo>
                      <a:lnTo>
                        <a:pt x="328" y="78"/>
                      </a:lnTo>
                      <a:lnTo>
                        <a:pt x="328" y="77"/>
                      </a:lnTo>
                      <a:lnTo>
                        <a:pt x="328" y="76"/>
                      </a:lnTo>
                      <a:lnTo>
                        <a:pt x="328" y="75"/>
                      </a:lnTo>
                      <a:lnTo>
                        <a:pt x="328" y="74"/>
                      </a:lnTo>
                      <a:lnTo>
                        <a:pt x="327" y="74"/>
                      </a:lnTo>
                      <a:lnTo>
                        <a:pt x="327" y="73"/>
                      </a:lnTo>
                      <a:lnTo>
                        <a:pt x="328" y="72"/>
                      </a:lnTo>
                      <a:lnTo>
                        <a:pt x="328" y="71"/>
                      </a:lnTo>
                      <a:lnTo>
                        <a:pt x="329" y="71"/>
                      </a:lnTo>
                      <a:lnTo>
                        <a:pt x="329" y="70"/>
                      </a:lnTo>
                      <a:lnTo>
                        <a:pt x="329" y="69"/>
                      </a:lnTo>
                      <a:lnTo>
                        <a:pt x="330" y="69"/>
                      </a:lnTo>
                      <a:lnTo>
                        <a:pt x="330" y="68"/>
                      </a:lnTo>
                      <a:lnTo>
                        <a:pt x="329" y="69"/>
                      </a:lnTo>
                      <a:lnTo>
                        <a:pt x="329" y="68"/>
                      </a:lnTo>
                      <a:lnTo>
                        <a:pt x="330" y="68"/>
                      </a:lnTo>
                      <a:lnTo>
                        <a:pt x="329" y="67"/>
                      </a:lnTo>
                      <a:lnTo>
                        <a:pt x="329" y="66"/>
                      </a:lnTo>
                      <a:lnTo>
                        <a:pt x="330" y="66"/>
                      </a:lnTo>
                      <a:lnTo>
                        <a:pt x="330" y="65"/>
                      </a:lnTo>
                      <a:lnTo>
                        <a:pt x="330" y="64"/>
                      </a:lnTo>
                      <a:lnTo>
                        <a:pt x="329" y="64"/>
                      </a:lnTo>
                      <a:lnTo>
                        <a:pt x="329" y="63"/>
                      </a:lnTo>
                      <a:lnTo>
                        <a:pt x="329" y="62"/>
                      </a:lnTo>
                      <a:lnTo>
                        <a:pt x="330" y="62"/>
                      </a:lnTo>
                      <a:lnTo>
                        <a:pt x="330" y="61"/>
                      </a:lnTo>
                      <a:lnTo>
                        <a:pt x="329" y="61"/>
                      </a:lnTo>
                      <a:lnTo>
                        <a:pt x="329" y="59"/>
                      </a:lnTo>
                      <a:lnTo>
                        <a:pt x="330" y="59"/>
                      </a:lnTo>
                      <a:lnTo>
                        <a:pt x="330" y="58"/>
                      </a:lnTo>
                      <a:lnTo>
                        <a:pt x="330" y="57"/>
                      </a:lnTo>
                      <a:lnTo>
                        <a:pt x="332" y="56"/>
                      </a:lnTo>
                      <a:lnTo>
                        <a:pt x="332" y="55"/>
                      </a:lnTo>
                      <a:lnTo>
                        <a:pt x="333" y="55"/>
                      </a:lnTo>
                      <a:lnTo>
                        <a:pt x="332" y="54"/>
                      </a:lnTo>
                      <a:lnTo>
                        <a:pt x="333" y="54"/>
                      </a:lnTo>
                      <a:lnTo>
                        <a:pt x="333" y="53"/>
                      </a:lnTo>
                      <a:lnTo>
                        <a:pt x="332" y="53"/>
                      </a:lnTo>
                      <a:lnTo>
                        <a:pt x="332" y="52"/>
                      </a:lnTo>
                      <a:lnTo>
                        <a:pt x="333" y="52"/>
                      </a:lnTo>
                      <a:lnTo>
                        <a:pt x="332" y="52"/>
                      </a:lnTo>
                      <a:lnTo>
                        <a:pt x="332" y="51"/>
                      </a:lnTo>
                      <a:lnTo>
                        <a:pt x="333" y="51"/>
                      </a:lnTo>
                      <a:lnTo>
                        <a:pt x="333" y="50"/>
                      </a:lnTo>
                      <a:lnTo>
                        <a:pt x="333" y="49"/>
                      </a:lnTo>
                      <a:lnTo>
                        <a:pt x="334" y="49"/>
                      </a:lnTo>
                      <a:lnTo>
                        <a:pt x="334" y="48"/>
                      </a:lnTo>
                      <a:lnTo>
                        <a:pt x="335" y="48"/>
                      </a:lnTo>
                      <a:lnTo>
                        <a:pt x="335" y="47"/>
                      </a:lnTo>
                      <a:lnTo>
                        <a:pt x="335" y="46"/>
                      </a:lnTo>
                      <a:lnTo>
                        <a:pt x="335" y="45"/>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grpSp>
            <p:nvGrpSpPr>
              <p:cNvPr id="68" name="Group 45">
                <a:extLst>
                  <a:ext uri="{FF2B5EF4-FFF2-40B4-BE49-F238E27FC236}">
                    <a16:creationId xmlns:a16="http://schemas.microsoft.com/office/drawing/2014/main" id="{3B808834-F41D-4E2F-9DCA-95E7B353E222}"/>
                  </a:ext>
                </a:extLst>
              </p:cNvPr>
              <p:cNvGrpSpPr>
                <a:grpSpLocks/>
              </p:cNvGrpSpPr>
              <p:nvPr/>
            </p:nvGrpSpPr>
            <p:grpSpPr bwMode="auto">
              <a:xfrm>
                <a:off x="4074" y="2992"/>
                <a:ext cx="470" cy="493"/>
                <a:chOff x="2988" y="2778"/>
                <a:chExt cx="470" cy="493"/>
              </a:xfrm>
            </p:grpSpPr>
            <p:sp>
              <p:nvSpPr>
                <p:cNvPr id="77" name="Freeform 46">
                  <a:extLst>
                    <a:ext uri="{FF2B5EF4-FFF2-40B4-BE49-F238E27FC236}">
                      <a16:creationId xmlns:a16="http://schemas.microsoft.com/office/drawing/2014/main" id="{F0D37506-89B0-4D9F-B4CF-4FE8C1944D09}"/>
                    </a:ext>
                  </a:extLst>
                </p:cNvPr>
                <p:cNvSpPr>
                  <a:spLocks/>
                </p:cNvSpPr>
                <p:nvPr/>
              </p:nvSpPr>
              <p:spPr bwMode="auto">
                <a:xfrm>
                  <a:off x="3091" y="2778"/>
                  <a:ext cx="367" cy="455"/>
                </a:xfrm>
                <a:custGeom>
                  <a:avLst/>
                  <a:gdLst>
                    <a:gd name="T0" fmla="*/ 19 w 367"/>
                    <a:gd name="T1" fmla="*/ 5 h 455"/>
                    <a:gd name="T2" fmla="*/ 36 w 367"/>
                    <a:gd name="T3" fmla="*/ 2 h 455"/>
                    <a:gd name="T4" fmla="*/ 40 w 367"/>
                    <a:gd name="T5" fmla="*/ 9 h 455"/>
                    <a:gd name="T6" fmla="*/ 45 w 367"/>
                    <a:gd name="T7" fmla="*/ 16 h 455"/>
                    <a:gd name="T8" fmla="*/ 49 w 367"/>
                    <a:gd name="T9" fmla="*/ 23 h 455"/>
                    <a:gd name="T10" fmla="*/ 40 w 367"/>
                    <a:gd name="T11" fmla="*/ 29 h 455"/>
                    <a:gd name="T12" fmla="*/ 48 w 367"/>
                    <a:gd name="T13" fmla="*/ 38 h 455"/>
                    <a:gd name="T14" fmla="*/ 53 w 367"/>
                    <a:gd name="T15" fmla="*/ 37 h 455"/>
                    <a:gd name="T16" fmla="*/ 53 w 367"/>
                    <a:gd name="T17" fmla="*/ 44 h 455"/>
                    <a:gd name="T18" fmla="*/ 58 w 367"/>
                    <a:gd name="T19" fmla="*/ 48 h 455"/>
                    <a:gd name="T20" fmla="*/ 67 w 367"/>
                    <a:gd name="T21" fmla="*/ 56 h 455"/>
                    <a:gd name="T22" fmla="*/ 69 w 367"/>
                    <a:gd name="T23" fmla="*/ 68 h 455"/>
                    <a:gd name="T24" fmla="*/ 72 w 367"/>
                    <a:gd name="T25" fmla="*/ 79 h 455"/>
                    <a:gd name="T26" fmla="*/ 77 w 367"/>
                    <a:gd name="T27" fmla="*/ 87 h 455"/>
                    <a:gd name="T28" fmla="*/ 84 w 367"/>
                    <a:gd name="T29" fmla="*/ 94 h 455"/>
                    <a:gd name="T30" fmla="*/ 95 w 367"/>
                    <a:gd name="T31" fmla="*/ 101 h 455"/>
                    <a:gd name="T32" fmla="*/ 107 w 367"/>
                    <a:gd name="T33" fmla="*/ 106 h 455"/>
                    <a:gd name="T34" fmla="*/ 116 w 367"/>
                    <a:gd name="T35" fmla="*/ 115 h 455"/>
                    <a:gd name="T36" fmla="*/ 123 w 367"/>
                    <a:gd name="T37" fmla="*/ 121 h 455"/>
                    <a:gd name="T38" fmla="*/ 130 w 367"/>
                    <a:gd name="T39" fmla="*/ 124 h 455"/>
                    <a:gd name="T40" fmla="*/ 143 w 367"/>
                    <a:gd name="T41" fmla="*/ 126 h 455"/>
                    <a:gd name="T42" fmla="*/ 155 w 367"/>
                    <a:gd name="T43" fmla="*/ 135 h 455"/>
                    <a:gd name="T44" fmla="*/ 170 w 367"/>
                    <a:gd name="T45" fmla="*/ 133 h 455"/>
                    <a:gd name="T46" fmla="*/ 182 w 367"/>
                    <a:gd name="T47" fmla="*/ 136 h 455"/>
                    <a:gd name="T48" fmla="*/ 188 w 367"/>
                    <a:gd name="T49" fmla="*/ 147 h 455"/>
                    <a:gd name="T50" fmla="*/ 197 w 367"/>
                    <a:gd name="T51" fmla="*/ 156 h 455"/>
                    <a:gd name="T52" fmla="*/ 212 w 367"/>
                    <a:gd name="T53" fmla="*/ 157 h 455"/>
                    <a:gd name="T54" fmla="*/ 226 w 367"/>
                    <a:gd name="T55" fmla="*/ 155 h 455"/>
                    <a:gd name="T56" fmla="*/ 239 w 367"/>
                    <a:gd name="T57" fmla="*/ 155 h 455"/>
                    <a:gd name="T58" fmla="*/ 263 w 367"/>
                    <a:gd name="T59" fmla="*/ 177 h 455"/>
                    <a:gd name="T60" fmla="*/ 340 w 367"/>
                    <a:gd name="T61" fmla="*/ 249 h 455"/>
                    <a:gd name="T62" fmla="*/ 364 w 367"/>
                    <a:gd name="T63" fmla="*/ 280 h 455"/>
                    <a:gd name="T64" fmla="*/ 358 w 367"/>
                    <a:gd name="T65" fmla="*/ 298 h 455"/>
                    <a:gd name="T66" fmla="*/ 358 w 367"/>
                    <a:gd name="T67" fmla="*/ 312 h 455"/>
                    <a:gd name="T68" fmla="*/ 357 w 367"/>
                    <a:gd name="T69" fmla="*/ 323 h 455"/>
                    <a:gd name="T70" fmla="*/ 355 w 367"/>
                    <a:gd name="T71" fmla="*/ 336 h 455"/>
                    <a:gd name="T72" fmla="*/ 351 w 367"/>
                    <a:gd name="T73" fmla="*/ 347 h 455"/>
                    <a:gd name="T74" fmla="*/ 349 w 367"/>
                    <a:gd name="T75" fmla="*/ 357 h 455"/>
                    <a:gd name="T76" fmla="*/ 354 w 367"/>
                    <a:gd name="T77" fmla="*/ 370 h 455"/>
                    <a:gd name="T78" fmla="*/ 355 w 367"/>
                    <a:gd name="T79" fmla="*/ 380 h 455"/>
                    <a:gd name="T80" fmla="*/ 351 w 367"/>
                    <a:gd name="T81" fmla="*/ 388 h 455"/>
                    <a:gd name="T82" fmla="*/ 347 w 367"/>
                    <a:gd name="T83" fmla="*/ 400 h 455"/>
                    <a:gd name="T84" fmla="*/ 346 w 367"/>
                    <a:gd name="T85" fmla="*/ 410 h 455"/>
                    <a:gd name="T86" fmla="*/ 249 w 367"/>
                    <a:gd name="T87" fmla="*/ 328 h 455"/>
                    <a:gd name="T88" fmla="*/ 152 w 367"/>
                    <a:gd name="T89" fmla="*/ 334 h 455"/>
                    <a:gd name="T90" fmla="*/ 127 w 367"/>
                    <a:gd name="T91" fmla="*/ 361 h 455"/>
                    <a:gd name="T92" fmla="*/ 114 w 367"/>
                    <a:gd name="T93" fmla="*/ 371 h 455"/>
                    <a:gd name="T94" fmla="*/ 99 w 367"/>
                    <a:gd name="T95" fmla="*/ 369 h 455"/>
                    <a:gd name="T96" fmla="*/ 91 w 367"/>
                    <a:gd name="T97" fmla="*/ 380 h 455"/>
                    <a:gd name="T98" fmla="*/ 86 w 367"/>
                    <a:gd name="T99" fmla="*/ 393 h 455"/>
                    <a:gd name="T100" fmla="*/ 77 w 367"/>
                    <a:gd name="T101" fmla="*/ 404 h 455"/>
                    <a:gd name="T102" fmla="*/ 68 w 367"/>
                    <a:gd name="T103" fmla="*/ 412 h 455"/>
                    <a:gd name="T104" fmla="*/ 54 w 367"/>
                    <a:gd name="T105" fmla="*/ 408 h 455"/>
                    <a:gd name="T106" fmla="*/ 41 w 367"/>
                    <a:gd name="T107" fmla="*/ 403 h 455"/>
                    <a:gd name="T108" fmla="*/ 29 w 367"/>
                    <a:gd name="T109" fmla="*/ 413 h 455"/>
                    <a:gd name="T110" fmla="*/ 32 w 367"/>
                    <a:gd name="T111" fmla="*/ 425 h 455"/>
                    <a:gd name="T112" fmla="*/ 27 w 367"/>
                    <a:gd name="T113" fmla="*/ 432 h 455"/>
                    <a:gd name="T114" fmla="*/ 29 w 367"/>
                    <a:gd name="T115" fmla="*/ 438 h 455"/>
                    <a:gd name="T116" fmla="*/ 31 w 367"/>
                    <a:gd name="T117" fmla="*/ 442 h 455"/>
                    <a:gd name="T118" fmla="*/ 31 w 367"/>
                    <a:gd name="T119" fmla="*/ 453 h 4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7" h="455">
                      <a:moveTo>
                        <a:pt x="0" y="17"/>
                      </a:moveTo>
                      <a:lnTo>
                        <a:pt x="1" y="15"/>
                      </a:lnTo>
                      <a:lnTo>
                        <a:pt x="3" y="14"/>
                      </a:lnTo>
                      <a:lnTo>
                        <a:pt x="4" y="12"/>
                      </a:lnTo>
                      <a:lnTo>
                        <a:pt x="6" y="11"/>
                      </a:lnTo>
                      <a:lnTo>
                        <a:pt x="7" y="10"/>
                      </a:lnTo>
                      <a:lnTo>
                        <a:pt x="8" y="9"/>
                      </a:lnTo>
                      <a:lnTo>
                        <a:pt x="9" y="9"/>
                      </a:lnTo>
                      <a:lnTo>
                        <a:pt x="10" y="8"/>
                      </a:lnTo>
                      <a:lnTo>
                        <a:pt x="11" y="7"/>
                      </a:lnTo>
                      <a:lnTo>
                        <a:pt x="12" y="7"/>
                      </a:lnTo>
                      <a:lnTo>
                        <a:pt x="14" y="6"/>
                      </a:lnTo>
                      <a:lnTo>
                        <a:pt x="15" y="6"/>
                      </a:lnTo>
                      <a:lnTo>
                        <a:pt x="16" y="6"/>
                      </a:lnTo>
                      <a:lnTo>
                        <a:pt x="17" y="5"/>
                      </a:lnTo>
                      <a:lnTo>
                        <a:pt x="18" y="5"/>
                      </a:lnTo>
                      <a:lnTo>
                        <a:pt x="19" y="5"/>
                      </a:lnTo>
                      <a:lnTo>
                        <a:pt x="20" y="5"/>
                      </a:lnTo>
                      <a:lnTo>
                        <a:pt x="21" y="5"/>
                      </a:lnTo>
                      <a:lnTo>
                        <a:pt x="22" y="5"/>
                      </a:lnTo>
                      <a:lnTo>
                        <a:pt x="23" y="5"/>
                      </a:lnTo>
                      <a:lnTo>
                        <a:pt x="24" y="5"/>
                      </a:lnTo>
                      <a:lnTo>
                        <a:pt x="26" y="5"/>
                      </a:lnTo>
                      <a:lnTo>
                        <a:pt x="27" y="4"/>
                      </a:lnTo>
                      <a:lnTo>
                        <a:pt x="28" y="4"/>
                      </a:lnTo>
                      <a:lnTo>
                        <a:pt x="29" y="4"/>
                      </a:lnTo>
                      <a:lnTo>
                        <a:pt x="29" y="3"/>
                      </a:lnTo>
                      <a:lnTo>
                        <a:pt x="30" y="3"/>
                      </a:lnTo>
                      <a:lnTo>
                        <a:pt x="31" y="3"/>
                      </a:lnTo>
                      <a:lnTo>
                        <a:pt x="32" y="3"/>
                      </a:lnTo>
                      <a:lnTo>
                        <a:pt x="33" y="4"/>
                      </a:lnTo>
                      <a:lnTo>
                        <a:pt x="34" y="4"/>
                      </a:lnTo>
                      <a:lnTo>
                        <a:pt x="35" y="3"/>
                      </a:lnTo>
                      <a:lnTo>
                        <a:pt x="36" y="2"/>
                      </a:lnTo>
                      <a:lnTo>
                        <a:pt x="36" y="1"/>
                      </a:lnTo>
                      <a:lnTo>
                        <a:pt x="37" y="1"/>
                      </a:lnTo>
                      <a:lnTo>
                        <a:pt x="38" y="0"/>
                      </a:lnTo>
                      <a:lnTo>
                        <a:pt x="38" y="1"/>
                      </a:lnTo>
                      <a:lnTo>
                        <a:pt x="39" y="1"/>
                      </a:lnTo>
                      <a:lnTo>
                        <a:pt x="39" y="2"/>
                      </a:lnTo>
                      <a:lnTo>
                        <a:pt x="39" y="3"/>
                      </a:lnTo>
                      <a:lnTo>
                        <a:pt x="39" y="4"/>
                      </a:lnTo>
                      <a:lnTo>
                        <a:pt x="40" y="4"/>
                      </a:lnTo>
                      <a:lnTo>
                        <a:pt x="40" y="5"/>
                      </a:lnTo>
                      <a:lnTo>
                        <a:pt x="40" y="6"/>
                      </a:lnTo>
                      <a:lnTo>
                        <a:pt x="39" y="6"/>
                      </a:lnTo>
                      <a:lnTo>
                        <a:pt x="39" y="7"/>
                      </a:lnTo>
                      <a:lnTo>
                        <a:pt x="38" y="7"/>
                      </a:lnTo>
                      <a:lnTo>
                        <a:pt x="38" y="8"/>
                      </a:lnTo>
                      <a:lnTo>
                        <a:pt x="39" y="9"/>
                      </a:lnTo>
                      <a:lnTo>
                        <a:pt x="40" y="9"/>
                      </a:lnTo>
                      <a:lnTo>
                        <a:pt x="41" y="9"/>
                      </a:lnTo>
                      <a:lnTo>
                        <a:pt x="41" y="8"/>
                      </a:lnTo>
                      <a:lnTo>
                        <a:pt x="42" y="8"/>
                      </a:lnTo>
                      <a:lnTo>
                        <a:pt x="42" y="7"/>
                      </a:lnTo>
                      <a:lnTo>
                        <a:pt x="42" y="6"/>
                      </a:lnTo>
                      <a:lnTo>
                        <a:pt x="43" y="6"/>
                      </a:lnTo>
                      <a:lnTo>
                        <a:pt x="43" y="7"/>
                      </a:lnTo>
                      <a:lnTo>
                        <a:pt x="45" y="8"/>
                      </a:lnTo>
                      <a:lnTo>
                        <a:pt x="45" y="9"/>
                      </a:lnTo>
                      <a:lnTo>
                        <a:pt x="45" y="10"/>
                      </a:lnTo>
                      <a:lnTo>
                        <a:pt x="46" y="10"/>
                      </a:lnTo>
                      <a:lnTo>
                        <a:pt x="46" y="11"/>
                      </a:lnTo>
                      <a:lnTo>
                        <a:pt x="46" y="12"/>
                      </a:lnTo>
                      <a:lnTo>
                        <a:pt x="46" y="14"/>
                      </a:lnTo>
                      <a:lnTo>
                        <a:pt x="46" y="15"/>
                      </a:lnTo>
                      <a:lnTo>
                        <a:pt x="45" y="15"/>
                      </a:lnTo>
                      <a:lnTo>
                        <a:pt x="45" y="16"/>
                      </a:lnTo>
                      <a:lnTo>
                        <a:pt x="46" y="17"/>
                      </a:lnTo>
                      <a:lnTo>
                        <a:pt x="46" y="18"/>
                      </a:lnTo>
                      <a:lnTo>
                        <a:pt x="46" y="19"/>
                      </a:lnTo>
                      <a:lnTo>
                        <a:pt x="47" y="19"/>
                      </a:lnTo>
                      <a:lnTo>
                        <a:pt x="48" y="19"/>
                      </a:lnTo>
                      <a:lnTo>
                        <a:pt x="48" y="18"/>
                      </a:lnTo>
                      <a:lnTo>
                        <a:pt x="49" y="18"/>
                      </a:lnTo>
                      <a:lnTo>
                        <a:pt x="49" y="17"/>
                      </a:lnTo>
                      <a:lnTo>
                        <a:pt x="50" y="17"/>
                      </a:lnTo>
                      <a:lnTo>
                        <a:pt x="51" y="17"/>
                      </a:lnTo>
                      <a:lnTo>
                        <a:pt x="51" y="18"/>
                      </a:lnTo>
                      <a:lnTo>
                        <a:pt x="51" y="19"/>
                      </a:lnTo>
                      <a:lnTo>
                        <a:pt x="50" y="19"/>
                      </a:lnTo>
                      <a:lnTo>
                        <a:pt x="50" y="20"/>
                      </a:lnTo>
                      <a:lnTo>
                        <a:pt x="50" y="21"/>
                      </a:lnTo>
                      <a:lnTo>
                        <a:pt x="49" y="22"/>
                      </a:lnTo>
                      <a:lnTo>
                        <a:pt x="49" y="23"/>
                      </a:lnTo>
                      <a:lnTo>
                        <a:pt x="48" y="23"/>
                      </a:lnTo>
                      <a:lnTo>
                        <a:pt x="47" y="24"/>
                      </a:lnTo>
                      <a:lnTo>
                        <a:pt x="46" y="24"/>
                      </a:lnTo>
                      <a:lnTo>
                        <a:pt x="46" y="25"/>
                      </a:lnTo>
                      <a:lnTo>
                        <a:pt x="45" y="25"/>
                      </a:lnTo>
                      <a:lnTo>
                        <a:pt x="43" y="25"/>
                      </a:lnTo>
                      <a:lnTo>
                        <a:pt x="43" y="24"/>
                      </a:lnTo>
                      <a:lnTo>
                        <a:pt x="43" y="23"/>
                      </a:lnTo>
                      <a:lnTo>
                        <a:pt x="42" y="23"/>
                      </a:lnTo>
                      <a:lnTo>
                        <a:pt x="42" y="22"/>
                      </a:lnTo>
                      <a:lnTo>
                        <a:pt x="41" y="23"/>
                      </a:lnTo>
                      <a:lnTo>
                        <a:pt x="41" y="24"/>
                      </a:lnTo>
                      <a:lnTo>
                        <a:pt x="41" y="25"/>
                      </a:lnTo>
                      <a:lnTo>
                        <a:pt x="41" y="26"/>
                      </a:lnTo>
                      <a:lnTo>
                        <a:pt x="41" y="27"/>
                      </a:lnTo>
                      <a:lnTo>
                        <a:pt x="40" y="28"/>
                      </a:lnTo>
                      <a:lnTo>
                        <a:pt x="40" y="29"/>
                      </a:lnTo>
                      <a:lnTo>
                        <a:pt x="40" y="30"/>
                      </a:lnTo>
                      <a:lnTo>
                        <a:pt x="40" y="31"/>
                      </a:lnTo>
                      <a:lnTo>
                        <a:pt x="41" y="31"/>
                      </a:lnTo>
                      <a:lnTo>
                        <a:pt x="41" y="33"/>
                      </a:lnTo>
                      <a:lnTo>
                        <a:pt x="42" y="33"/>
                      </a:lnTo>
                      <a:lnTo>
                        <a:pt x="42" y="34"/>
                      </a:lnTo>
                      <a:lnTo>
                        <a:pt x="43" y="34"/>
                      </a:lnTo>
                      <a:lnTo>
                        <a:pt x="45" y="33"/>
                      </a:lnTo>
                      <a:lnTo>
                        <a:pt x="46" y="33"/>
                      </a:lnTo>
                      <a:lnTo>
                        <a:pt x="47" y="34"/>
                      </a:lnTo>
                      <a:lnTo>
                        <a:pt x="47" y="35"/>
                      </a:lnTo>
                      <a:lnTo>
                        <a:pt x="47" y="36"/>
                      </a:lnTo>
                      <a:lnTo>
                        <a:pt x="46" y="36"/>
                      </a:lnTo>
                      <a:lnTo>
                        <a:pt x="46" y="37"/>
                      </a:lnTo>
                      <a:lnTo>
                        <a:pt x="47" y="37"/>
                      </a:lnTo>
                      <a:lnTo>
                        <a:pt x="47" y="38"/>
                      </a:lnTo>
                      <a:lnTo>
                        <a:pt x="48" y="38"/>
                      </a:lnTo>
                      <a:lnTo>
                        <a:pt x="48" y="37"/>
                      </a:lnTo>
                      <a:lnTo>
                        <a:pt x="49" y="37"/>
                      </a:lnTo>
                      <a:lnTo>
                        <a:pt x="49" y="36"/>
                      </a:lnTo>
                      <a:lnTo>
                        <a:pt x="49" y="35"/>
                      </a:lnTo>
                      <a:lnTo>
                        <a:pt x="49" y="34"/>
                      </a:lnTo>
                      <a:lnTo>
                        <a:pt x="49" y="33"/>
                      </a:lnTo>
                      <a:lnTo>
                        <a:pt x="50" y="33"/>
                      </a:lnTo>
                      <a:lnTo>
                        <a:pt x="51" y="34"/>
                      </a:lnTo>
                      <a:lnTo>
                        <a:pt x="52" y="34"/>
                      </a:lnTo>
                      <a:lnTo>
                        <a:pt x="53" y="34"/>
                      </a:lnTo>
                      <a:lnTo>
                        <a:pt x="53" y="35"/>
                      </a:lnTo>
                      <a:lnTo>
                        <a:pt x="54" y="35"/>
                      </a:lnTo>
                      <a:lnTo>
                        <a:pt x="54" y="34"/>
                      </a:lnTo>
                      <a:lnTo>
                        <a:pt x="55" y="34"/>
                      </a:lnTo>
                      <a:lnTo>
                        <a:pt x="55" y="35"/>
                      </a:lnTo>
                      <a:lnTo>
                        <a:pt x="54" y="36"/>
                      </a:lnTo>
                      <a:lnTo>
                        <a:pt x="53" y="37"/>
                      </a:lnTo>
                      <a:lnTo>
                        <a:pt x="53" y="38"/>
                      </a:lnTo>
                      <a:lnTo>
                        <a:pt x="54" y="38"/>
                      </a:lnTo>
                      <a:lnTo>
                        <a:pt x="55" y="38"/>
                      </a:lnTo>
                      <a:lnTo>
                        <a:pt x="55" y="39"/>
                      </a:lnTo>
                      <a:lnTo>
                        <a:pt x="55" y="40"/>
                      </a:lnTo>
                      <a:lnTo>
                        <a:pt x="54" y="40"/>
                      </a:lnTo>
                      <a:lnTo>
                        <a:pt x="54" y="41"/>
                      </a:lnTo>
                      <a:lnTo>
                        <a:pt x="53" y="41"/>
                      </a:lnTo>
                      <a:lnTo>
                        <a:pt x="52" y="41"/>
                      </a:lnTo>
                      <a:lnTo>
                        <a:pt x="51" y="40"/>
                      </a:lnTo>
                      <a:lnTo>
                        <a:pt x="50" y="41"/>
                      </a:lnTo>
                      <a:lnTo>
                        <a:pt x="50" y="42"/>
                      </a:lnTo>
                      <a:lnTo>
                        <a:pt x="51" y="42"/>
                      </a:lnTo>
                      <a:lnTo>
                        <a:pt x="51" y="43"/>
                      </a:lnTo>
                      <a:lnTo>
                        <a:pt x="52" y="43"/>
                      </a:lnTo>
                      <a:lnTo>
                        <a:pt x="52" y="44"/>
                      </a:lnTo>
                      <a:lnTo>
                        <a:pt x="53" y="44"/>
                      </a:lnTo>
                      <a:lnTo>
                        <a:pt x="53" y="45"/>
                      </a:lnTo>
                      <a:lnTo>
                        <a:pt x="53" y="46"/>
                      </a:lnTo>
                      <a:lnTo>
                        <a:pt x="53" y="47"/>
                      </a:lnTo>
                      <a:lnTo>
                        <a:pt x="54" y="47"/>
                      </a:lnTo>
                      <a:lnTo>
                        <a:pt x="54" y="46"/>
                      </a:lnTo>
                      <a:lnTo>
                        <a:pt x="54" y="45"/>
                      </a:lnTo>
                      <a:lnTo>
                        <a:pt x="54" y="44"/>
                      </a:lnTo>
                      <a:lnTo>
                        <a:pt x="55" y="44"/>
                      </a:lnTo>
                      <a:lnTo>
                        <a:pt x="56" y="44"/>
                      </a:lnTo>
                      <a:lnTo>
                        <a:pt x="57" y="44"/>
                      </a:lnTo>
                      <a:lnTo>
                        <a:pt x="57" y="45"/>
                      </a:lnTo>
                      <a:lnTo>
                        <a:pt x="56" y="46"/>
                      </a:lnTo>
                      <a:lnTo>
                        <a:pt x="57" y="46"/>
                      </a:lnTo>
                      <a:lnTo>
                        <a:pt x="58" y="46"/>
                      </a:lnTo>
                      <a:lnTo>
                        <a:pt x="58" y="47"/>
                      </a:lnTo>
                      <a:lnTo>
                        <a:pt x="57" y="47"/>
                      </a:lnTo>
                      <a:lnTo>
                        <a:pt x="58" y="48"/>
                      </a:lnTo>
                      <a:lnTo>
                        <a:pt x="58" y="49"/>
                      </a:lnTo>
                      <a:lnTo>
                        <a:pt x="58" y="50"/>
                      </a:lnTo>
                      <a:lnTo>
                        <a:pt x="59" y="50"/>
                      </a:lnTo>
                      <a:lnTo>
                        <a:pt x="60" y="50"/>
                      </a:lnTo>
                      <a:lnTo>
                        <a:pt x="61" y="50"/>
                      </a:lnTo>
                      <a:lnTo>
                        <a:pt x="62" y="49"/>
                      </a:lnTo>
                      <a:lnTo>
                        <a:pt x="64" y="49"/>
                      </a:lnTo>
                      <a:lnTo>
                        <a:pt x="65" y="49"/>
                      </a:lnTo>
                      <a:lnTo>
                        <a:pt x="66" y="49"/>
                      </a:lnTo>
                      <a:lnTo>
                        <a:pt x="66" y="50"/>
                      </a:lnTo>
                      <a:lnTo>
                        <a:pt x="67" y="51"/>
                      </a:lnTo>
                      <a:lnTo>
                        <a:pt x="67" y="53"/>
                      </a:lnTo>
                      <a:lnTo>
                        <a:pt x="67" y="54"/>
                      </a:lnTo>
                      <a:lnTo>
                        <a:pt x="68" y="54"/>
                      </a:lnTo>
                      <a:lnTo>
                        <a:pt x="68" y="55"/>
                      </a:lnTo>
                      <a:lnTo>
                        <a:pt x="67" y="55"/>
                      </a:lnTo>
                      <a:lnTo>
                        <a:pt x="67" y="56"/>
                      </a:lnTo>
                      <a:lnTo>
                        <a:pt x="68" y="57"/>
                      </a:lnTo>
                      <a:lnTo>
                        <a:pt x="68" y="58"/>
                      </a:lnTo>
                      <a:lnTo>
                        <a:pt x="67" y="58"/>
                      </a:lnTo>
                      <a:lnTo>
                        <a:pt x="67" y="59"/>
                      </a:lnTo>
                      <a:lnTo>
                        <a:pt x="67" y="60"/>
                      </a:lnTo>
                      <a:lnTo>
                        <a:pt x="67" y="61"/>
                      </a:lnTo>
                      <a:lnTo>
                        <a:pt x="68" y="61"/>
                      </a:lnTo>
                      <a:lnTo>
                        <a:pt x="68" y="62"/>
                      </a:lnTo>
                      <a:lnTo>
                        <a:pt x="69" y="62"/>
                      </a:lnTo>
                      <a:lnTo>
                        <a:pt x="69" y="63"/>
                      </a:lnTo>
                      <a:lnTo>
                        <a:pt x="70" y="63"/>
                      </a:lnTo>
                      <a:lnTo>
                        <a:pt x="70" y="64"/>
                      </a:lnTo>
                      <a:lnTo>
                        <a:pt x="70" y="65"/>
                      </a:lnTo>
                      <a:lnTo>
                        <a:pt x="70" y="66"/>
                      </a:lnTo>
                      <a:lnTo>
                        <a:pt x="70" y="67"/>
                      </a:lnTo>
                      <a:lnTo>
                        <a:pt x="69" y="67"/>
                      </a:lnTo>
                      <a:lnTo>
                        <a:pt x="69" y="68"/>
                      </a:lnTo>
                      <a:lnTo>
                        <a:pt x="70" y="68"/>
                      </a:lnTo>
                      <a:lnTo>
                        <a:pt x="69" y="69"/>
                      </a:lnTo>
                      <a:lnTo>
                        <a:pt x="69" y="70"/>
                      </a:lnTo>
                      <a:lnTo>
                        <a:pt x="69" y="72"/>
                      </a:lnTo>
                      <a:lnTo>
                        <a:pt x="69" y="73"/>
                      </a:lnTo>
                      <a:lnTo>
                        <a:pt x="69" y="74"/>
                      </a:lnTo>
                      <a:lnTo>
                        <a:pt x="68" y="74"/>
                      </a:lnTo>
                      <a:lnTo>
                        <a:pt x="68" y="75"/>
                      </a:lnTo>
                      <a:lnTo>
                        <a:pt x="68" y="76"/>
                      </a:lnTo>
                      <a:lnTo>
                        <a:pt x="68" y="77"/>
                      </a:lnTo>
                      <a:lnTo>
                        <a:pt x="69" y="77"/>
                      </a:lnTo>
                      <a:lnTo>
                        <a:pt x="69" y="78"/>
                      </a:lnTo>
                      <a:lnTo>
                        <a:pt x="70" y="79"/>
                      </a:lnTo>
                      <a:lnTo>
                        <a:pt x="71" y="79"/>
                      </a:lnTo>
                      <a:lnTo>
                        <a:pt x="71" y="80"/>
                      </a:lnTo>
                      <a:lnTo>
                        <a:pt x="72" y="80"/>
                      </a:lnTo>
                      <a:lnTo>
                        <a:pt x="72" y="79"/>
                      </a:lnTo>
                      <a:lnTo>
                        <a:pt x="73" y="79"/>
                      </a:lnTo>
                      <a:lnTo>
                        <a:pt x="73" y="80"/>
                      </a:lnTo>
                      <a:lnTo>
                        <a:pt x="74" y="81"/>
                      </a:lnTo>
                      <a:lnTo>
                        <a:pt x="74" y="80"/>
                      </a:lnTo>
                      <a:lnTo>
                        <a:pt x="75" y="81"/>
                      </a:lnTo>
                      <a:lnTo>
                        <a:pt x="75" y="82"/>
                      </a:lnTo>
                      <a:lnTo>
                        <a:pt x="76" y="82"/>
                      </a:lnTo>
                      <a:lnTo>
                        <a:pt x="77" y="82"/>
                      </a:lnTo>
                      <a:lnTo>
                        <a:pt x="77" y="83"/>
                      </a:lnTo>
                      <a:lnTo>
                        <a:pt x="76" y="83"/>
                      </a:lnTo>
                      <a:lnTo>
                        <a:pt x="77" y="84"/>
                      </a:lnTo>
                      <a:lnTo>
                        <a:pt x="77" y="85"/>
                      </a:lnTo>
                      <a:lnTo>
                        <a:pt x="76" y="85"/>
                      </a:lnTo>
                      <a:lnTo>
                        <a:pt x="76" y="86"/>
                      </a:lnTo>
                      <a:lnTo>
                        <a:pt x="77" y="86"/>
                      </a:lnTo>
                      <a:lnTo>
                        <a:pt x="76" y="87"/>
                      </a:lnTo>
                      <a:lnTo>
                        <a:pt x="77" y="87"/>
                      </a:lnTo>
                      <a:lnTo>
                        <a:pt x="78" y="87"/>
                      </a:lnTo>
                      <a:lnTo>
                        <a:pt x="78" y="88"/>
                      </a:lnTo>
                      <a:lnTo>
                        <a:pt x="78" y="89"/>
                      </a:lnTo>
                      <a:lnTo>
                        <a:pt x="79" y="89"/>
                      </a:lnTo>
                      <a:lnTo>
                        <a:pt x="79" y="88"/>
                      </a:lnTo>
                      <a:lnTo>
                        <a:pt x="80" y="88"/>
                      </a:lnTo>
                      <a:lnTo>
                        <a:pt x="80" y="89"/>
                      </a:lnTo>
                      <a:lnTo>
                        <a:pt x="81" y="89"/>
                      </a:lnTo>
                      <a:lnTo>
                        <a:pt x="81" y="88"/>
                      </a:lnTo>
                      <a:lnTo>
                        <a:pt x="82" y="88"/>
                      </a:lnTo>
                      <a:lnTo>
                        <a:pt x="82" y="89"/>
                      </a:lnTo>
                      <a:lnTo>
                        <a:pt x="84" y="90"/>
                      </a:lnTo>
                      <a:lnTo>
                        <a:pt x="84" y="92"/>
                      </a:lnTo>
                      <a:lnTo>
                        <a:pt x="82" y="92"/>
                      </a:lnTo>
                      <a:lnTo>
                        <a:pt x="82" y="93"/>
                      </a:lnTo>
                      <a:lnTo>
                        <a:pt x="84" y="93"/>
                      </a:lnTo>
                      <a:lnTo>
                        <a:pt x="84" y="94"/>
                      </a:lnTo>
                      <a:lnTo>
                        <a:pt x="84" y="93"/>
                      </a:lnTo>
                      <a:lnTo>
                        <a:pt x="85" y="93"/>
                      </a:lnTo>
                      <a:lnTo>
                        <a:pt x="85" y="94"/>
                      </a:lnTo>
                      <a:lnTo>
                        <a:pt x="86" y="94"/>
                      </a:lnTo>
                      <a:lnTo>
                        <a:pt x="87" y="94"/>
                      </a:lnTo>
                      <a:lnTo>
                        <a:pt x="87" y="95"/>
                      </a:lnTo>
                      <a:lnTo>
                        <a:pt x="88" y="95"/>
                      </a:lnTo>
                      <a:lnTo>
                        <a:pt x="89" y="95"/>
                      </a:lnTo>
                      <a:lnTo>
                        <a:pt x="90" y="95"/>
                      </a:lnTo>
                      <a:lnTo>
                        <a:pt x="91" y="95"/>
                      </a:lnTo>
                      <a:lnTo>
                        <a:pt x="92" y="96"/>
                      </a:lnTo>
                      <a:lnTo>
                        <a:pt x="93" y="96"/>
                      </a:lnTo>
                      <a:lnTo>
                        <a:pt x="94" y="97"/>
                      </a:lnTo>
                      <a:lnTo>
                        <a:pt x="95" y="98"/>
                      </a:lnTo>
                      <a:lnTo>
                        <a:pt x="95" y="99"/>
                      </a:lnTo>
                      <a:lnTo>
                        <a:pt x="95" y="100"/>
                      </a:lnTo>
                      <a:lnTo>
                        <a:pt x="95" y="101"/>
                      </a:lnTo>
                      <a:lnTo>
                        <a:pt x="96" y="101"/>
                      </a:lnTo>
                      <a:lnTo>
                        <a:pt x="96" y="102"/>
                      </a:lnTo>
                      <a:lnTo>
                        <a:pt x="97" y="102"/>
                      </a:lnTo>
                      <a:lnTo>
                        <a:pt x="98" y="102"/>
                      </a:lnTo>
                      <a:lnTo>
                        <a:pt x="99" y="102"/>
                      </a:lnTo>
                      <a:lnTo>
                        <a:pt x="99" y="103"/>
                      </a:lnTo>
                      <a:lnTo>
                        <a:pt x="100" y="103"/>
                      </a:lnTo>
                      <a:lnTo>
                        <a:pt x="101" y="103"/>
                      </a:lnTo>
                      <a:lnTo>
                        <a:pt x="101" y="104"/>
                      </a:lnTo>
                      <a:lnTo>
                        <a:pt x="101" y="103"/>
                      </a:lnTo>
                      <a:lnTo>
                        <a:pt x="103" y="103"/>
                      </a:lnTo>
                      <a:lnTo>
                        <a:pt x="104" y="103"/>
                      </a:lnTo>
                      <a:lnTo>
                        <a:pt x="104" y="104"/>
                      </a:lnTo>
                      <a:lnTo>
                        <a:pt x="105" y="104"/>
                      </a:lnTo>
                      <a:lnTo>
                        <a:pt x="106" y="104"/>
                      </a:lnTo>
                      <a:lnTo>
                        <a:pt x="106" y="105"/>
                      </a:lnTo>
                      <a:lnTo>
                        <a:pt x="107" y="106"/>
                      </a:lnTo>
                      <a:lnTo>
                        <a:pt x="107" y="107"/>
                      </a:lnTo>
                      <a:lnTo>
                        <a:pt x="107" y="108"/>
                      </a:lnTo>
                      <a:lnTo>
                        <a:pt x="107" y="109"/>
                      </a:lnTo>
                      <a:lnTo>
                        <a:pt x="108" y="109"/>
                      </a:lnTo>
                      <a:lnTo>
                        <a:pt x="108" y="111"/>
                      </a:lnTo>
                      <a:lnTo>
                        <a:pt x="109" y="111"/>
                      </a:lnTo>
                      <a:lnTo>
                        <a:pt x="110" y="111"/>
                      </a:lnTo>
                      <a:lnTo>
                        <a:pt x="110" y="112"/>
                      </a:lnTo>
                      <a:lnTo>
                        <a:pt x="111" y="112"/>
                      </a:lnTo>
                      <a:lnTo>
                        <a:pt x="111" y="113"/>
                      </a:lnTo>
                      <a:lnTo>
                        <a:pt x="111" y="114"/>
                      </a:lnTo>
                      <a:lnTo>
                        <a:pt x="112" y="114"/>
                      </a:lnTo>
                      <a:lnTo>
                        <a:pt x="113" y="114"/>
                      </a:lnTo>
                      <a:lnTo>
                        <a:pt x="114" y="114"/>
                      </a:lnTo>
                      <a:lnTo>
                        <a:pt x="115" y="114"/>
                      </a:lnTo>
                      <a:lnTo>
                        <a:pt x="116" y="114"/>
                      </a:lnTo>
                      <a:lnTo>
                        <a:pt x="116" y="115"/>
                      </a:lnTo>
                      <a:lnTo>
                        <a:pt x="116" y="116"/>
                      </a:lnTo>
                      <a:lnTo>
                        <a:pt x="115" y="117"/>
                      </a:lnTo>
                      <a:lnTo>
                        <a:pt x="115" y="118"/>
                      </a:lnTo>
                      <a:lnTo>
                        <a:pt x="115" y="119"/>
                      </a:lnTo>
                      <a:lnTo>
                        <a:pt x="115" y="120"/>
                      </a:lnTo>
                      <a:lnTo>
                        <a:pt x="115" y="121"/>
                      </a:lnTo>
                      <a:lnTo>
                        <a:pt x="115" y="122"/>
                      </a:lnTo>
                      <a:lnTo>
                        <a:pt x="116" y="122"/>
                      </a:lnTo>
                      <a:lnTo>
                        <a:pt x="117" y="123"/>
                      </a:lnTo>
                      <a:lnTo>
                        <a:pt x="117" y="122"/>
                      </a:lnTo>
                      <a:lnTo>
                        <a:pt x="118" y="122"/>
                      </a:lnTo>
                      <a:lnTo>
                        <a:pt x="118" y="121"/>
                      </a:lnTo>
                      <a:lnTo>
                        <a:pt x="119" y="121"/>
                      </a:lnTo>
                      <a:lnTo>
                        <a:pt x="120" y="121"/>
                      </a:lnTo>
                      <a:lnTo>
                        <a:pt x="122" y="121"/>
                      </a:lnTo>
                      <a:lnTo>
                        <a:pt x="123" y="120"/>
                      </a:lnTo>
                      <a:lnTo>
                        <a:pt x="123" y="121"/>
                      </a:lnTo>
                      <a:lnTo>
                        <a:pt x="124" y="121"/>
                      </a:lnTo>
                      <a:lnTo>
                        <a:pt x="125" y="121"/>
                      </a:lnTo>
                      <a:lnTo>
                        <a:pt x="125" y="120"/>
                      </a:lnTo>
                      <a:lnTo>
                        <a:pt x="125" y="121"/>
                      </a:lnTo>
                      <a:lnTo>
                        <a:pt x="126" y="121"/>
                      </a:lnTo>
                      <a:lnTo>
                        <a:pt x="126" y="120"/>
                      </a:lnTo>
                      <a:lnTo>
                        <a:pt x="127" y="121"/>
                      </a:lnTo>
                      <a:lnTo>
                        <a:pt x="126" y="121"/>
                      </a:lnTo>
                      <a:lnTo>
                        <a:pt x="127" y="122"/>
                      </a:lnTo>
                      <a:lnTo>
                        <a:pt x="128" y="122"/>
                      </a:lnTo>
                      <a:lnTo>
                        <a:pt x="127" y="122"/>
                      </a:lnTo>
                      <a:lnTo>
                        <a:pt x="127" y="123"/>
                      </a:lnTo>
                      <a:lnTo>
                        <a:pt x="127" y="124"/>
                      </a:lnTo>
                      <a:lnTo>
                        <a:pt x="128" y="124"/>
                      </a:lnTo>
                      <a:lnTo>
                        <a:pt x="129" y="124"/>
                      </a:lnTo>
                      <a:lnTo>
                        <a:pt x="129" y="125"/>
                      </a:lnTo>
                      <a:lnTo>
                        <a:pt x="130" y="124"/>
                      </a:lnTo>
                      <a:lnTo>
                        <a:pt x="130" y="123"/>
                      </a:lnTo>
                      <a:lnTo>
                        <a:pt x="131" y="123"/>
                      </a:lnTo>
                      <a:lnTo>
                        <a:pt x="132" y="123"/>
                      </a:lnTo>
                      <a:lnTo>
                        <a:pt x="133" y="123"/>
                      </a:lnTo>
                      <a:lnTo>
                        <a:pt x="134" y="123"/>
                      </a:lnTo>
                      <a:lnTo>
                        <a:pt x="134" y="124"/>
                      </a:lnTo>
                      <a:lnTo>
                        <a:pt x="135" y="124"/>
                      </a:lnTo>
                      <a:lnTo>
                        <a:pt x="136" y="124"/>
                      </a:lnTo>
                      <a:lnTo>
                        <a:pt x="136" y="125"/>
                      </a:lnTo>
                      <a:lnTo>
                        <a:pt x="137" y="125"/>
                      </a:lnTo>
                      <a:lnTo>
                        <a:pt x="137" y="124"/>
                      </a:lnTo>
                      <a:lnTo>
                        <a:pt x="138" y="124"/>
                      </a:lnTo>
                      <a:lnTo>
                        <a:pt x="139" y="124"/>
                      </a:lnTo>
                      <a:lnTo>
                        <a:pt x="139" y="125"/>
                      </a:lnTo>
                      <a:lnTo>
                        <a:pt x="140" y="125"/>
                      </a:lnTo>
                      <a:lnTo>
                        <a:pt x="142" y="126"/>
                      </a:lnTo>
                      <a:lnTo>
                        <a:pt x="143" y="126"/>
                      </a:lnTo>
                      <a:lnTo>
                        <a:pt x="143" y="127"/>
                      </a:lnTo>
                      <a:lnTo>
                        <a:pt x="144" y="127"/>
                      </a:lnTo>
                      <a:lnTo>
                        <a:pt x="145" y="127"/>
                      </a:lnTo>
                      <a:lnTo>
                        <a:pt x="146" y="127"/>
                      </a:lnTo>
                      <a:lnTo>
                        <a:pt x="146" y="128"/>
                      </a:lnTo>
                      <a:lnTo>
                        <a:pt x="147" y="128"/>
                      </a:lnTo>
                      <a:lnTo>
                        <a:pt x="147" y="129"/>
                      </a:lnTo>
                      <a:lnTo>
                        <a:pt x="148" y="129"/>
                      </a:lnTo>
                      <a:lnTo>
                        <a:pt x="149" y="131"/>
                      </a:lnTo>
                      <a:lnTo>
                        <a:pt x="149" y="132"/>
                      </a:lnTo>
                      <a:lnTo>
                        <a:pt x="150" y="132"/>
                      </a:lnTo>
                      <a:lnTo>
                        <a:pt x="151" y="133"/>
                      </a:lnTo>
                      <a:lnTo>
                        <a:pt x="152" y="133"/>
                      </a:lnTo>
                      <a:lnTo>
                        <a:pt x="152" y="134"/>
                      </a:lnTo>
                      <a:lnTo>
                        <a:pt x="153" y="135"/>
                      </a:lnTo>
                      <a:lnTo>
                        <a:pt x="154" y="135"/>
                      </a:lnTo>
                      <a:lnTo>
                        <a:pt x="155" y="135"/>
                      </a:lnTo>
                      <a:lnTo>
                        <a:pt x="156" y="135"/>
                      </a:lnTo>
                      <a:lnTo>
                        <a:pt x="157" y="135"/>
                      </a:lnTo>
                      <a:lnTo>
                        <a:pt x="158" y="135"/>
                      </a:lnTo>
                      <a:lnTo>
                        <a:pt x="158" y="134"/>
                      </a:lnTo>
                      <a:lnTo>
                        <a:pt x="159" y="134"/>
                      </a:lnTo>
                      <a:lnTo>
                        <a:pt x="161" y="134"/>
                      </a:lnTo>
                      <a:lnTo>
                        <a:pt x="162" y="134"/>
                      </a:lnTo>
                      <a:lnTo>
                        <a:pt x="163" y="134"/>
                      </a:lnTo>
                      <a:lnTo>
                        <a:pt x="163" y="135"/>
                      </a:lnTo>
                      <a:lnTo>
                        <a:pt x="164" y="135"/>
                      </a:lnTo>
                      <a:lnTo>
                        <a:pt x="164" y="134"/>
                      </a:lnTo>
                      <a:lnTo>
                        <a:pt x="165" y="134"/>
                      </a:lnTo>
                      <a:lnTo>
                        <a:pt x="166" y="134"/>
                      </a:lnTo>
                      <a:lnTo>
                        <a:pt x="167" y="133"/>
                      </a:lnTo>
                      <a:lnTo>
                        <a:pt x="168" y="133"/>
                      </a:lnTo>
                      <a:lnTo>
                        <a:pt x="169" y="133"/>
                      </a:lnTo>
                      <a:lnTo>
                        <a:pt x="170" y="133"/>
                      </a:lnTo>
                      <a:lnTo>
                        <a:pt x="170" y="132"/>
                      </a:lnTo>
                      <a:lnTo>
                        <a:pt x="171" y="133"/>
                      </a:lnTo>
                      <a:lnTo>
                        <a:pt x="172" y="133"/>
                      </a:lnTo>
                      <a:lnTo>
                        <a:pt x="172" y="132"/>
                      </a:lnTo>
                      <a:lnTo>
                        <a:pt x="172" y="133"/>
                      </a:lnTo>
                      <a:lnTo>
                        <a:pt x="173" y="133"/>
                      </a:lnTo>
                      <a:lnTo>
                        <a:pt x="174" y="133"/>
                      </a:lnTo>
                      <a:lnTo>
                        <a:pt x="175" y="133"/>
                      </a:lnTo>
                      <a:lnTo>
                        <a:pt x="176" y="133"/>
                      </a:lnTo>
                      <a:lnTo>
                        <a:pt x="177" y="133"/>
                      </a:lnTo>
                      <a:lnTo>
                        <a:pt x="177" y="134"/>
                      </a:lnTo>
                      <a:lnTo>
                        <a:pt x="178" y="134"/>
                      </a:lnTo>
                      <a:lnTo>
                        <a:pt x="180" y="134"/>
                      </a:lnTo>
                      <a:lnTo>
                        <a:pt x="180" y="135"/>
                      </a:lnTo>
                      <a:lnTo>
                        <a:pt x="181" y="135"/>
                      </a:lnTo>
                      <a:lnTo>
                        <a:pt x="181" y="136"/>
                      </a:lnTo>
                      <a:lnTo>
                        <a:pt x="182" y="136"/>
                      </a:lnTo>
                      <a:lnTo>
                        <a:pt x="183" y="136"/>
                      </a:lnTo>
                      <a:lnTo>
                        <a:pt x="183" y="137"/>
                      </a:lnTo>
                      <a:lnTo>
                        <a:pt x="184" y="136"/>
                      </a:lnTo>
                      <a:lnTo>
                        <a:pt x="185" y="137"/>
                      </a:lnTo>
                      <a:lnTo>
                        <a:pt x="186" y="137"/>
                      </a:lnTo>
                      <a:lnTo>
                        <a:pt x="186" y="138"/>
                      </a:lnTo>
                      <a:lnTo>
                        <a:pt x="187" y="139"/>
                      </a:lnTo>
                      <a:lnTo>
                        <a:pt x="187" y="140"/>
                      </a:lnTo>
                      <a:lnTo>
                        <a:pt x="187" y="141"/>
                      </a:lnTo>
                      <a:lnTo>
                        <a:pt x="187" y="142"/>
                      </a:lnTo>
                      <a:lnTo>
                        <a:pt x="187" y="143"/>
                      </a:lnTo>
                      <a:lnTo>
                        <a:pt x="188" y="143"/>
                      </a:lnTo>
                      <a:lnTo>
                        <a:pt x="188" y="144"/>
                      </a:lnTo>
                      <a:lnTo>
                        <a:pt x="187" y="145"/>
                      </a:lnTo>
                      <a:lnTo>
                        <a:pt x="187" y="146"/>
                      </a:lnTo>
                      <a:lnTo>
                        <a:pt x="187" y="147"/>
                      </a:lnTo>
                      <a:lnTo>
                        <a:pt x="188" y="147"/>
                      </a:lnTo>
                      <a:lnTo>
                        <a:pt x="188" y="148"/>
                      </a:lnTo>
                      <a:lnTo>
                        <a:pt x="187" y="148"/>
                      </a:lnTo>
                      <a:lnTo>
                        <a:pt x="187" y="150"/>
                      </a:lnTo>
                      <a:lnTo>
                        <a:pt x="188" y="150"/>
                      </a:lnTo>
                      <a:lnTo>
                        <a:pt x="188" y="151"/>
                      </a:lnTo>
                      <a:lnTo>
                        <a:pt x="189" y="152"/>
                      </a:lnTo>
                      <a:lnTo>
                        <a:pt x="189" y="153"/>
                      </a:lnTo>
                      <a:lnTo>
                        <a:pt x="190" y="153"/>
                      </a:lnTo>
                      <a:lnTo>
                        <a:pt x="190" y="154"/>
                      </a:lnTo>
                      <a:lnTo>
                        <a:pt x="191" y="154"/>
                      </a:lnTo>
                      <a:lnTo>
                        <a:pt x="192" y="155"/>
                      </a:lnTo>
                      <a:lnTo>
                        <a:pt x="193" y="155"/>
                      </a:lnTo>
                      <a:lnTo>
                        <a:pt x="194" y="155"/>
                      </a:lnTo>
                      <a:lnTo>
                        <a:pt x="195" y="155"/>
                      </a:lnTo>
                      <a:lnTo>
                        <a:pt x="195" y="156"/>
                      </a:lnTo>
                      <a:lnTo>
                        <a:pt x="196" y="156"/>
                      </a:lnTo>
                      <a:lnTo>
                        <a:pt x="197" y="156"/>
                      </a:lnTo>
                      <a:lnTo>
                        <a:pt x="198" y="156"/>
                      </a:lnTo>
                      <a:lnTo>
                        <a:pt x="200" y="156"/>
                      </a:lnTo>
                      <a:lnTo>
                        <a:pt x="200" y="157"/>
                      </a:lnTo>
                      <a:lnTo>
                        <a:pt x="201" y="157"/>
                      </a:lnTo>
                      <a:lnTo>
                        <a:pt x="202" y="157"/>
                      </a:lnTo>
                      <a:lnTo>
                        <a:pt x="202" y="158"/>
                      </a:lnTo>
                      <a:lnTo>
                        <a:pt x="203" y="158"/>
                      </a:lnTo>
                      <a:lnTo>
                        <a:pt x="204" y="158"/>
                      </a:lnTo>
                      <a:lnTo>
                        <a:pt x="205" y="158"/>
                      </a:lnTo>
                      <a:lnTo>
                        <a:pt x="206" y="157"/>
                      </a:lnTo>
                      <a:lnTo>
                        <a:pt x="207" y="157"/>
                      </a:lnTo>
                      <a:lnTo>
                        <a:pt x="208" y="157"/>
                      </a:lnTo>
                      <a:lnTo>
                        <a:pt x="208" y="158"/>
                      </a:lnTo>
                      <a:lnTo>
                        <a:pt x="209" y="157"/>
                      </a:lnTo>
                      <a:lnTo>
                        <a:pt x="210" y="157"/>
                      </a:lnTo>
                      <a:lnTo>
                        <a:pt x="211" y="157"/>
                      </a:lnTo>
                      <a:lnTo>
                        <a:pt x="212" y="157"/>
                      </a:lnTo>
                      <a:lnTo>
                        <a:pt x="213" y="157"/>
                      </a:lnTo>
                      <a:lnTo>
                        <a:pt x="214" y="157"/>
                      </a:lnTo>
                      <a:lnTo>
                        <a:pt x="214" y="158"/>
                      </a:lnTo>
                      <a:lnTo>
                        <a:pt x="215" y="158"/>
                      </a:lnTo>
                      <a:lnTo>
                        <a:pt x="216" y="158"/>
                      </a:lnTo>
                      <a:lnTo>
                        <a:pt x="217" y="158"/>
                      </a:lnTo>
                      <a:lnTo>
                        <a:pt x="219" y="158"/>
                      </a:lnTo>
                      <a:lnTo>
                        <a:pt x="219" y="157"/>
                      </a:lnTo>
                      <a:lnTo>
                        <a:pt x="220" y="157"/>
                      </a:lnTo>
                      <a:lnTo>
                        <a:pt x="220" y="156"/>
                      </a:lnTo>
                      <a:lnTo>
                        <a:pt x="221" y="156"/>
                      </a:lnTo>
                      <a:lnTo>
                        <a:pt x="222" y="156"/>
                      </a:lnTo>
                      <a:lnTo>
                        <a:pt x="223" y="156"/>
                      </a:lnTo>
                      <a:lnTo>
                        <a:pt x="223" y="155"/>
                      </a:lnTo>
                      <a:lnTo>
                        <a:pt x="224" y="155"/>
                      </a:lnTo>
                      <a:lnTo>
                        <a:pt x="225" y="155"/>
                      </a:lnTo>
                      <a:lnTo>
                        <a:pt x="226" y="155"/>
                      </a:lnTo>
                      <a:lnTo>
                        <a:pt x="227" y="155"/>
                      </a:lnTo>
                      <a:lnTo>
                        <a:pt x="228" y="154"/>
                      </a:lnTo>
                      <a:lnTo>
                        <a:pt x="229" y="154"/>
                      </a:lnTo>
                      <a:lnTo>
                        <a:pt x="230" y="154"/>
                      </a:lnTo>
                      <a:lnTo>
                        <a:pt x="231" y="153"/>
                      </a:lnTo>
                      <a:lnTo>
                        <a:pt x="232" y="154"/>
                      </a:lnTo>
                      <a:lnTo>
                        <a:pt x="233" y="154"/>
                      </a:lnTo>
                      <a:lnTo>
                        <a:pt x="233" y="153"/>
                      </a:lnTo>
                      <a:lnTo>
                        <a:pt x="234" y="153"/>
                      </a:lnTo>
                      <a:lnTo>
                        <a:pt x="234" y="152"/>
                      </a:lnTo>
                      <a:lnTo>
                        <a:pt x="235" y="152"/>
                      </a:lnTo>
                      <a:lnTo>
                        <a:pt x="236" y="152"/>
                      </a:lnTo>
                      <a:lnTo>
                        <a:pt x="236" y="153"/>
                      </a:lnTo>
                      <a:lnTo>
                        <a:pt x="238" y="153"/>
                      </a:lnTo>
                      <a:lnTo>
                        <a:pt x="238" y="154"/>
                      </a:lnTo>
                      <a:lnTo>
                        <a:pt x="239" y="154"/>
                      </a:lnTo>
                      <a:lnTo>
                        <a:pt x="239" y="155"/>
                      </a:lnTo>
                      <a:lnTo>
                        <a:pt x="240" y="155"/>
                      </a:lnTo>
                      <a:lnTo>
                        <a:pt x="240" y="156"/>
                      </a:lnTo>
                      <a:lnTo>
                        <a:pt x="241" y="156"/>
                      </a:lnTo>
                      <a:lnTo>
                        <a:pt x="241" y="157"/>
                      </a:lnTo>
                      <a:lnTo>
                        <a:pt x="242" y="157"/>
                      </a:lnTo>
                      <a:lnTo>
                        <a:pt x="242" y="158"/>
                      </a:lnTo>
                      <a:lnTo>
                        <a:pt x="243" y="158"/>
                      </a:lnTo>
                      <a:lnTo>
                        <a:pt x="243" y="159"/>
                      </a:lnTo>
                      <a:lnTo>
                        <a:pt x="244" y="159"/>
                      </a:lnTo>
                      <a:lnTo>
                        <a:pt x="245" y="160"/>
                      </a:lnTo>
                      <a:lnTo>
                        <a:pt x="247" y="162"/>
                      </a:lnTo>
                      <a:lnTo>
                        <a:pt x="250" y="165"/>
                      </a:lnTo>
                      <a:lnTo>
                        <a:pt x="253" y="167"/>
                      </a:lnTo>
                      <a:lnTo>
                        <a:pt x="255" y="170"/>
                      </a:lnTo>
                      <a:lnTo>
                        <a:pt x="258" y="172"/>
                      </a:lnTo>
                      <a:lnTo>
                        <a:pt x="260" y="174"/>
                      </a:lnTo>
                      <a:lnTo>
                        <a:pt x="263" y="177"/>
                      </a:lnTo>
                      <a:lnTo>
                        <a:pt x="267" y="180"/>
                      </a:lnTo>
                      <a:lnTo>
                        <a:pt x="271" y="184"/>
                      </a:lnTo>
                      <a:lnTo>
                        <a:pt x="277" y="190"/>
                      </a:lnTo>
                      <a:lnTo>
                        <a:pt x="287" y="198"/>
                      </a:lnTo>
                      <a:lnTo>
                        <a:pt x="291" y="203"/>
                      </a:lnTo>
                      <a:lnTo>
                        <a:pt x="292" y="203"/>
                      </a:lnTo>
                      <a:lnTo>
                        <a:pt x="299" y="210"/>
                      </a:lnTo>
                      <a:lnTo>
                        <a:pt x="303" y="214"/>
                      </a:lnTo>
                      <a:lnTo>
                        <a:pt x="307" y="218"/>
                      </a:lnTo>
                      <a:lnTo>
                        <a:pt x="317" y="226"/>
                      </a:lnTo>
                      <a:lnTo>
                        <a:pt x="328" y="237"/>
                      </a:lnTo>
                      <a:lnTo>
                        <a:pt x="330" y="239"/>
                      </a:lnTo>
                      <a:lnTo>
                        <a:pt x="330" y="240"/>
                      </a:lnTo>
                      <a:lnTo>
                        <a:pt x="331" y="240"/>
                      </a:lnTo>
                      <a:lnTo>
                        <a:pt x="335" y="243"/>
                      </a:lnTo>
                      <a:lnTo>
                        <a:pt x="339" y="248"/>
                      </a:lnTo>
                      <a:lnTo>
                        <a:pt x="340" y="249"/>
                      </a:lnTo>
                      <a:lnTo>
                        <a:pt x="342" y="250"/>
                      </a:lnTo>
                      <a:lnTo>
                        <a:pt x="343" y="251"/>
                      </a:lnTo>
                      <a:lnTo>
                        <a:pt x="351" y="259"/>
                      </a:lnTo>
                      <a:lnTo>
                        <a:pt x="358" y="265"/>
                      </a:lnTo>
                      <a:lnTo>
                        <a:pt x="359" y="267"/>
                      </a:lnTo>
                      <a:lnTo>
                        <a:pt x="360" y="268"/>
                      </a:lnTo>
                      <a:lnTo>
                        <a:pt x="364" y="272"/>
                      </a:lnTo>
                      <a:lnTo>
                        <a:pt x="367" y="274"/>
                      </a:lnTo>
                      <a:lnTo>
                        <a:pt x="367" y="275"/>
                      </a:lnTo>
                      <a:lnTo>
                        <a:pt x="366" y="276"/>
                      </a:lnTo>
                      <a:lnTo>
                        <a:pt x="366" y="277"/>
                      </a:lnTo>
                      <a:lnTo>
                        <a:pt x="366" y="278"/>
                      </a:lnTo>
                      <a:lnTo>
                        <a:pt x="365" y="278"/>
                      </a:lnTo>
                      <a:lnTo>
                        <a:pt x="365" y="279"/>
                      </a:lnTo>
                      <a:lnTo>
                        <a:pt x="364" y="279"/>
                      </a:lnTo>
                      <a:lnTo>
                        <a:pt x="365" y="279"/>
                      </a:lnTo>
                      <a:lnTo>
                        <a:pt x="364" y="280"/>
                      </a:lnTo>
                      <a:lnTo>
                        <a:pt x="364" y="281"/>
                      </a:lnTo>
                      <a:lnTo>
                        <a:pt x="364" y="282"/>
                      </a:lnTo>
                      <a:lnTo>
                        <a:pt x="363" y="283"/>
                      </a:lnTo>
                      <a:lnTo>
                        <a:pt x="363" y="284"/>
                      </a:lnTo>
                      <a:lnTo>
                        <a:pt x="363" y="286"/>
                      </a:lnTo>
                      <a:lnTo>
                        <a:pt x="363" y="287"/>
                      </a:lnTo>
                      <a:lnTo>
                        <a:pt x="363" y="288"/>
                      </a:lnTo>
                      <a:lnTo>
                        <a:pt x="363" y="289"/>
                      </a:lnTo>
                      <a:lnTo>
                        <a:pt x="362" y="290"/>
                      </a:lnTo>
                      <a:lnTo>
                        <a:pt x="361" y="291"/>
                      </a:lnTo>
                      <a:lnTo>
                        <a:pt x="361" y="292"/>
                      </a:lnTo>
                      <a:lnTo>
                        <a:pt x="360" y="293"/>
                      </a:lnTo>
                      <a:lnTo>
                        <a:pt x="359" y="294"/>
                      </a:lnTo>
                      <a:lnTo>
                        <a:pt x="359" y="295"/>
                      </a:lnTo>
                      <a:lnTo>
                        <a:pt x="359" y="296"/>
                      </a:lnTo>
                      <a:lnTo>
                        <a:pt x="358" y="297"/>
                      </a:lnTo>
                      <a:lnTo>
                        <a:pt x="358" y="298"/>
                      </a:lnTo>
                      <a:lnTo>
                        <a:pt x="357" y="298"/>
                      </a:lnTo>
                      <a:lnTo>
                        <a:pt x="357" y="299"/>
                      </a:lnTo>
                      <a:lnTo>
                        <a:pt x="356" y="300"/>
                      </a:lnTo>
                      <a:lnTo>
                        <a:pt x="356" y="301"/>
                      </a:lnTo>
                      <a:lnTo>
                        <a:pt x="356" y="302"/>
                      </a:lnTo>
                      <a:lnTo>
                        <a:pt x="356" y="303"/>
                      </a:lnTo>
                      <a:lnTo>
                        <a:pt x="355" y="303"/>
                      </a:lnTo>
                      <a:lnTo>
                        <a:pt x="356" y="304"/>
                      </a:lnTo>
                      <a:lnTo>
                        <a:pt x="357" y="304"/>
                      </a:lnTo>
                      <a:lnTo>
                        <a:pt x="357" y="306"/>
                      </a:lnTo>
                      <a:lnTo>
                        <a:pt x="357" y="307"/>
                      </a:lnTo>
                      <a:lnTo>
                        <a:pt x="357" y="308"/>
                      </a:lnTo>
                      <a:lnTo>
                        <a:pt x="358" y="308"/>
                      </a:lnTo>
                      <a:lnTo>
                        <a:pt x="358" y="309"/>
                      </a:lnTo>
                      <a:lnTo>
                        <a:pt x="358" y="310"/>
                      </a:lnTo>
                      <a:lnTo>
                        <a:pt x="358" y="311"/>
                      </a:lnTo>
                      <a:lnTo>
                        <a:pt x="358" y="312"/>
                      </a:lnTo>
                      <a:lnTo>
                        <a:pt x="357" y="312"/>
                      </a:lnTo>
                      <a:lnTo>
                        <a:pt x="357" y="313"/>
                      </a:lnTo>
                      <a:lnTo>
                        <a:pt x="358" y="313"/>
                      </a:lnTo>
                      <a:lnTo>
                        <a:pt x="358" y="314"/>
                      </a:lnTo>
                      <a:lnTo>
                        <a:pt x="357" y="314"/>
                      </a:lnTo>
                      <a:lnTo>
                        <a:pt x="357" y="315"/>
                      </a:lnTo>
                      <a:lnTo>
                        <a:pt x="357" y="316"/>
                      </a:lnTo>
                      <a:lnTo>
                        <a:pt x="357" y="317"/>
                      </a:lnTo>
                      <a:lnTo>
                        <a:pt x="357" y="318"/>
                      </a:lnTo>
                      <a:lnTo>
                        <a:pt x="358" y="318"/>
                      </a:lnTo>
                      <a:lnTo>
                        <a:pt x="358" y="319"/>
                      </a:lnTo>
                      <a:lnTo>
                        <a:pt x="358" y="320"/>
                      </a:lnTo>
                      <a:lnTo>
                        <a:pt x="357" y="320"/>
                      </a:lnTo>
                      <a:lnTo>
                        <a:pt x="357" y="321"/>
                      </a:lnTo>
                      <a:lnTo>
                        <a:pt x="358" y="321"/>
                      </a:lnTo>
                      <a:lnTo>
                        <a:pt x="357" y="322"/>
                      </a:lnTo>
                      <a:lnTo>
                        <a:pt x="357" y="323"/>
                      </a:lnTo>
                      <a:lnTo>
                        <a:pt x="357" y="325"/>
                      </a:lnTo>
                      <a:lnTo>
                        <a:pt x="356" y="325"/>
                      </a:lnTo>
                      <a:lnTo>
                        <a:pt x="356" y="326"/>
                      </a:lnTo>
                      <a:lnTo>
                        <a:pt x="357" y="327"/>
                      </a:lnTo>
                      <a:lnTo>
                        <a:pt x="357" y="328"/>
                      </a:lnTo>
                      <a:lnTo>
                        <a:pt x="357" y="329"/>
                      </a:lnTo>
                      <a:lnTo>
                        <a:pt x="357" y="330"/>
                      </a:lnTo>
                      <a:lnTo>
                        <a:pt x="357" y="331"/>
                      </a:lnTo>
                      <a:lnTo>
                        <a:pt x="357" y="332"/>
                      </a:lnTo>
                      <a:lnTo>
                        <a:pt x="356" y="332"/>
                      </a:lnTo>
                      <a:lnTo>
                        <a:pt x="356" y="333"/>
                      </a:lnTo>
                      <a:lnTo>
                        <a:pt x="355" y="333"/>
                      </a:lnTo>
                      <a:lnTo>
                        <a:pt x="355" y="334"/>
                      </a:lnTo>
                      <a:lnTo>
                        <a:pt x="355" y="335"/>
                      </a:lnTo>
                      <a:lnTo>
                        <a:pt x="354" y="335"/>
                      </a:lnTo>
                      <a:lnTo>
                        <a:pt x="354" y="336"/>
                      </a:lnTo>
                      <a:lnTo>
                        <a:pt x="355" y="336"/>
                      </a:lnTo>
                      <a:lnTo>
                        <a:pt x="354" y="336"/>
                      </a:lnTo>
                      <a:lnTo>
                        <a:pt x="354" y="337"/>
                      </a:lnTo>
                      <a:lnTo>
                        <a:pt x="355" y="337"/>
                      </a:lnTo>
                      <a:lnTo>
                        <a:pt x="355" y="338"/>
                      </a:lnTo>
                      <a:lnTo>
                        <a:pt x="354" y="338"/>
                      </a:lnTo>
                      <a:lnTo>
                        <a:pt x="355" y="339"/>
                      </a:lnTo>
                      <a:lnTo>
                        <a:pt x="354" y="339"/>
                      </a:lnTo>
                      <a:lnTo>
                        <a:pt x="354" y="340"/>
                      </a:lnTo>
                      <a:lnTo>
                        <a:pt x="352" y="341"/>
                      </a:lnTo>
                      <a:lnTo>
                        <a:pt x="352" y="342"/>
                      </a:lnTo>
                      <a:lnTo>
                        <a:pt x="352" y="343"/>
                      </a:lnTo>
                      <a:lnTo>
                        <a:pt x="351" y="343"/>
                      </a:lnTo>
                      <a:lnTo>
                        <a:pt x="351" y="345"/>
                      </a:lnTo>
                      <a:lnTo>
                        <a:pt x="352" y="345"/>
                      </a:lnTo>
                      <a:lnTo>
                        <a:pt x="352" y="346"/>
                      </a:lnTo>
                      <a:lnTo>
                        <a:pt x="351" y="346"/>
                      </a:lnTo>
                      <a:lnTo>
                        <a:pt x="351" y="347"/>
                      </a:lnTo>
                      <a:lnTo>
                        <a:pt x="351" y="348"/>
                      </a:lnTo>
                      <a:lnTo>
                        <a:pt x="352" y="348"/>
                      </a:lnTo>
                      <a:lnTo>
                        <a:pt x="352" y="349"/>
                      </a:lnTo>
                      <a:lnTo>
                        <a:pt x="352" y="350"/>
                      </a:lnTo>
                      <a:lnTo>
                        <a:pt x="351" y="350"/>
                      </a:lnTo>
                      <a:lnTo>
                        <a:pt x="351" y="351"/>
                      </a:lnTo>
                      <a:lnTo>
                        <a:pt x="352" y="352"/>
                      </a:lnTo>
                      <a:lnTo>
                        <a:pt x="351" y="352"/>
                      </a:lnTo>
                      <a:lnTo>
                        <a:pt x="351" y="353"/>
                      </a:lnTo>
                      <a:lnTo>
                        <a:pt x="352" y="352"/>
                      </a:lnTo>
                      <a:lnTo>
                        <a:pt x="352" y="353"/>
                      </a:lnTo>
                      <a:lnTo>
                        <a:pt x="351" y="353"/>
                      </a:lnTo>
                      <a:lnTo>
                        <a:pt x="351" y="354"/>
                      </a:lnTo>
                      <a:lnTo>
                        <a:pt x="351" y="355"/>
                      </a:lnTo>
                      <a:lnTo>
                        <a:pt x="350" y="355"/>
                      </a:lnTo>
                      <a:lnTo>
                        <a:pt x="350" y="356"/>
                      </a:lnTo>
                      <a:lnTo>
                        <a:pt x="349" y="357"/>
                      </a:lnTo>
                      <a:lnTo>
                        <a:pt x="349" y="358"/>
                      </a:lnTo>
                      <a:lnTo>
                        <a:pt x="350" y="358"/>
                      </a:lnTo>
                      <a:lnTo>
                        <a:pt x="350" y="359"/>
                      </a:lnTo>
                      <a:lnTo>
                        <a:pt x="350" y="360"/>
                      </a:lnTo>
                      <a:lnTo>
                        <a:pt x="350" y="361"/>
                      </a:lnTo>
                      <a:lnTo>
                        <a:pt x="350" y="362"/>
                      </a:lnTo>
                      <a:lnTo>
                        <a:pt x="351" y="362"/>
                      </a:lnTo>
                      <a:lnTo>
                        <a:pt x="352" y="362"/>
                      </a:lnTo>
                      <a:lnTo>
                        <a:pt x="352" y="364"/>
                      </a:lnTo>
                      <a:lnTo>
                        <a:pt x="352" y="365"/>
                      </a:lnTo>
                      <a:lnTo>
                        <a:pt x="352" y="366"/>
                      </a:lnTo>
                      <a:lnTo>
                        <a:pt x="354" y="366"/>
                      </a:lnTo>
                      <a:lnTo>
                        <a:pt x="354" y="367"/>
                      </a:lnTo>
                      <a:lnTo>
                        <a:pt x="355" y="368"/>
                      </a:lnTo>
                      <a:lnTo>
                        <a:pt x="355" y="369"/>
                      </a:lnTo>
                      <a:lnTo>
                        <a:pt x="355" y="370"/>
                      </a:lnTo>
                      <a:lnTo>
                        <a:pt x="354" y="370"/>
                      </a:lnTo>
                      <a:lnTo>
                        <a:pt x="354" y="371"/>
                      </a:lnTo>
                      <a:lnTo>
                        <a:pt x="355" y="371"/>
                      </a:lnTo>
                      <a:lnTo>
                        <a:pt x="354" y="372"/>
                      </a:lnTo>
                      <a:lnTo>
                        <a:pt x="355" y="372"/>
                      </a:lnTo>
                      <a:lnTo>
                        <a:pt x="354" y="373"/>
                      </a:lnTo>
                      <a:lnTo>
                        <a:pt x="354" y="374"/>
                      </a:lnTo>
                      <a:lnTo>
                        <a:pt x="355" y="374"/>
                      </a:lnTo>
                      <a:lnTo>
                        <a:pt x="355" y="375"/>
                      </a:lnTo>
                      <a:lnTo>
                        <a:pt x="355" y="376"/>
                      </a:lnTo>
                      <a:lnTo>
                        <a:pt x="356" y="376"/>
                      </a:lnTo>
                      <a:lnTo>
                        <a:pt x="356" y="377"/>
                      </a:lnTo>
                      <a:lnTo>
                        <a:pt x="355" y="377"/>
                      </a:lnTo>
                      <a:lnTo>
                        <a:pt x="356" y="377"/>
                      </a:lnTo>
                      <a:lnTo>
                        <a:pt x="356" y="378"/>
                      </a:lnTo>
                      <a:lnTo>
                        <a:pt x="355" y="378"/>
                      </a:lnTo>
                      <a:lnTo>
                        <a:pt x="355" y="379"/>
                      </a:lnTo>
                      <a:lnTo>
                        <a:pt x="355" y="380"/>
                      </a:lnTo>
                      <a:lnTo>
                        <a:pt x="355" y="381"/>
                      </a:lnTo>
                      <a:lnTo>
                        <a:pt x="354" y="381"/>
                      </a:lnTo>
                      <a:lnTo>
                        <a:pt x="352" y="381"/>
                      </a:lnTo>
                      <a:lnTo>
                        <a:pt x="354" y="383"/>
                      </a:lnTo>
                      <a:lnTo>
                        <a:pt x="352" y="383"/>
                      </a:lnTo>
                      <a:lnTo>
                        <a:pt x="354" y="383"/>
                      </a:lnTo>
                      <a:lnTo>
                        <a:pt x="354" y="384"/>
                      </a:lnTo>
                      <a:lnTo>
                        <a:pt x="354" y="385"/>
                      </a:lnTo>
                      <a:lnTo>
                        <a:pt x="352" y="385"/>
                      </a:lnTo>
                      <a:lnTo>
                        <a:pt x="352" y="386"/>
                      </a:lnTo>
                      <a:lnTo>
                        <a:pt x="351" y="386"/>
                      </a:lnTo>
                      <a:lnTo>
                        <a:pt x="352" y="386"/>
                      </a:lnTo>
                      <a:lnTo>
                        <a:pt x="352" y="387"/>
                      </a:lnTo>
                      <a:lnTo>
                        <a:pt x="351" y="387"/>
                      </a:lnTo>
                      <a:lnTo>
                        <a:pt x="351" y="388"/>
                      </a:lnTo>
                      <a:lnTo>
                        <a:pt x="350" y="388"/>
                      </a:lnTo>
                      <a:lnTo>
                        <a:pt x="351" y="388"/>
                      </a:lnTo>
                      <a:lnTo>
                        <a:pt x="351" y="389"/>
                      </a:lnTo>
                      <a:lnTo>
                        <a:pt x="350" y="389"/>
                      </a:lnTo>
                      <a:lnTo>
                        <a:pt x="350" y="390"/>
                      </a:lnTo>
                      <a:lnTo>
                        <a:pt x="350" y="391"/>
                      </a:lnTo>
                      <a:lnTo>
                        <a:pt x="350" y="392"/>
                      </a:lnTo>
                      <a:lnTo>
                        <a:pt x="350" y="393"/>
                      </a:lnTo>
                      <a:lnTo>
                        <a:pt x="349" y="393"/>
                      </a:lnTo>
                      <a:lnTo>
                        <a:pt x="348" y="393"/>
                      </a:lnTo>
                      <a:lnTo>
                        <a:pt x="348" y="394"/>
                      </a:lnTo>
                      <a:lnTo>
                        <a:pt x="348" y="395"/>
                      </a:lnTo>
                      <a:lnTo>
                        <a:pt x="348" y="396"/>
                      </a:lnTo>
                      <a:lnTo>
                        <a:pt x="349" y="397"/>
                      </a:lnTo>
                      <a:lnTo>
                        <a:pt x="349" y="398"/>
                      </a:lnTo>
                      <a:lnTo>
                        <a:pt x="348" y="398"/>
                      </a:lnTo>
                      <a:lnTo>
                        <a:pt x="347" y="398"/>
                      </a:lnTo>
                      <a:lnTo>
                        <a:pt x="347" y="399"/>
                      </a:lnTo>
                      <a:lnTo>
                        <a:pt x="347" y="400"/>
                      </a:lnTo>
                      <a:lnTo>
                        <a:pt x="347" y="401"/>
                      </a:lnTo>
                      <a:lnTo>
                        <a:pt x="347" y="403"/>
                      </a:lnTo>
                      <a:lnTo>
                        <a:pt x="348" y="404"/>
                      </a:lnTo>
                      <a:lnTo>
                        <a:pt x="347" y="404"/>
                      </a:lnTo>
                      <a:lnTo>
                        <a:pt x="348" y="404"/>
                      </a:lnTo>
                      <a:lnTo>
                        <a:pt x="348" y="405"/>
                      </a:lnTo>
                      <a:lnTo>
                        <a:pt x="347" y="405"/>
                      </a:lnTo>
                      <a:lnTo>
                        <a:pt x="347" y="406"/>
                      </a:lnTo>
                      <a:lnTo>
                        <a:pt x="348" y="405"/>
                      </a:lnTo>
                      <a:lnTo>
                        <a:pt x="348" y="406"/>
                      </a:lnTo>
                      <a:lnTo>
                        <a:pt x="348" y="407"/>
                      </a:lnTo>
                      <a:lnTo>
                        <a:pt x="348" y="408"/>
                      </a:lnTo>
                      <a:lnTo>
                        <a:pt x="348" y="409"/>
                      </a:lnTo>
                      <a:lnTo>
                        <a:pt x="347" y="409"/>
                      </a:lnTo>
                      <a:lnTo>
                        <a:pt x="347" y="410"/>
                      </a:lnTo>
                      <a:lnTo>
                        <a:pt x="346" y="409"/>
                      </a:lnTo>
                      <a:lnTo>
                        <a:pt x="346" y="410"/>
                      </a:lnTo>
                      <a:lnTo>
                        <a:pt x="346" y="411"/>
                      </a:lnTo>
                      <a:lnTo>
                        <a:pt x="342" y="408"/>
                      </a:lnTo>
                      <a:lnTo>
                        <a:pt x="332" y="399"/>
                      </a:lnTo>
                      <a:lnTo>
                        <a:pt x="316" y="386"/>
                      </a:lnTo>
                      <a:lnTo>
                        <a:pt x="307" y="377"/>
                      </a:lnTo>
                      <a:lnTo>
                        <a:pt x="306" y="377"/>
                      </a:lnTo>
                      <a:lnTo>
                        <a:pt x="306" y="376"/>
                      </a:lnTo>
                      <a:lnTo>
                        <a:pt x="297" y="369"/>
                      </a:lnTo>
                      <a:lnTo>
                        <a:pt x="289" y="361"/>
                      </a:lnTo>
                      <a:lnTo>
                        <a:pt x="285" y="358"/>
                      </a:lnTo>
                      <a:lnTo>
                        <a:pt x="283" y="356"/>
                      </a:lnTo>
                      <a:lnTo>
                        <a:pt x="277" y="352"/>
                      </a:lnTo>
                      <a:lnTo>
                        <a:pt x="271" y="347"/>
                      </a:lnTo>
                      <a:lnTo>
                        <a:pt x="266" y="342"/>
                      </a:lnTo>
                      <a:lnTo>
                        <a:pt x="263" y="339"/>
                      </a:lnTo>
                      <a:lnTo>
                        <a:pt x="260" y="337"/>
                      </a:lnTo>
                      <a:lnTo>
                        <a:pt x="249" y="328"/>
                      </a:lnTo>
                      <a:lnTo>
                        <a:pt x="239" y="319"/>
                      </a:lnTo>
                      <a:lnTo>
                        <a:pt x="226" y="309"/>
                      </a:lnTo>
                      <a:lnTo>
                        <a:pt x="219" y="302"/>
                      </a:lnTo>
                      <a:lnTo>
                        <a:pt x="213" y="298"/>
                      </a:lnTo>
                      <a:lnTo>
                        <a:pt x="204" y="290"/>
                      </a:lnTo>
                      <a:lnTo>
                        <a:pt x="197" y="284"/>
                      </a:lnTo>
                      <a:lnTo>
                        <a:pt x="192" y="291"/>
                      </a:lnTo>
                      <a:lnTo>
                        <a:pt x="187" y="296"/>
                      </a:lnTo>
                      <a:lnTo>
                        <a:pt x="186" y="297"/>
                      </a:lnTo>
                      <a:lnTo>
                        <a:pt x="183" y="301"/>
                      </a:lnTo>
                      <a:lnTo>
                        <a:pt x="175" y="309"/>
                      </a:lnTo>
                      <a:lnTo>
                        <a:pt x="169" y="316"/>
                      </a:lnTo>
                      <a:lnTo>
                        <a:pt x="167" y="318"/>
                      </a:lnTo>
                      <a:lnTo>
                        <a:pt x="166" y="319"/>
                      </a:lnTo>
                      <a:lnTo>
                        <a:pt x="163" y="323"/>
                      </a:lnTo>
                      <a:lnTo>
                        <a:pt x="158" y="327"/>
                      </a:lnTo>
                      <a:lnTo>
                        <a:pt x="152" y="334"/>
                      </a:lnTo>
                      <a:lnTo>
                        <a:pt x="149" y="337"/>
                      </a:lnTo>
                      <a:lnTo>
                        <a:pt x="146" y="341"/>
                      </a:lnTo>
                      <a:lnTo>
                        <a:pt x="145" y="342"/>
                      </a:lnTo>
                      <a:lnTo>
                        <a:pt x="144" y="343"/>
                      </a:lnTo>
                      <a:lnTo>
                        <a:pt x="143" y="345"/>
                      </a:lnTo>
                      <a:lnTo>
                        <a:pt x="138" y="348"/>
                      </a:lnTo>
                      <a:lnTo>
                        <a:pt x="134" y="353"/>
                      </a:lnTo>
                      <a:lnTo>
                        <a:pt x="134" y="354"/>
                      </a:lnTo>
                      <a:lnTo>
                        <a:pt x="133" y="354"/>
                      </a:lnTo>
                      <a:lnTo>
                        <a:pt x="132" y="355"/>
                      </a:lnTo>
                      <a:lnTo>
                        <a:pt x="131" y="356"/>
                      </a:lnTo>
                      <a:lnTo>
                        <a:pt x="131" y="357"/>
                      </a:lnTo>
                      <a:lnTo>
                        <a:pt x="130" y="358"/>
                      </a:lnTo>
                      <a:lnTo>
                        <a:pt x="129" y="359"/>
                      </a:lnTo>
                      <a:lnTo>
                        <a:pt x="128" y="360"/>
                      </a:lnTo>
                      <a:lnTo>
                        <a:pt x="127" y="360"/>
                      </a:lnTo>
                      <a:lnTo>
                        <a:pt x="127" y="361"/>
                      </a:lnTo>
                      <a:lnTo>
                        <a:pt x="126" y="361"/>
                      </a:lnTo>
                      <a:lnTo>
                        <a:pt x="126" y="362"/>
                      </a:lnTo>
                      <a:lnTo>
                        <a:pt x="125" y="364"/>
                      </a:lnTo>
                      <a:lnTo>
                        <a:pt x="124" y="365"/>
                      </a:lnTo>
                      <a:lnTo>
                        <a:pt x="123" y="365"/>
                      </a:lnTo>
                      <a:lnTo>
                        <a:pt x="123" y="366"/>
                      </a:lnTo>
                      <a:lnTo>
                        <a:pt x="122" y="366"/>
                      </a:lnTo>
                      <a:lnTo>
                        <a:pt x="122" y="367"/>
                      </a:lnTo>
                      <a:lnTo>
                        <a:pt x="120" y="367"/>
                      </a:lnTo>
                      <a:lnTo>
                        <a:pt x="120" y="368"/>
                      </a:lnTo>
                      <a:lnTo>
                        <a:pt x="119" y="368"/>
                      </a:lnTo>
                      <a:lnTo>
                        <a:pt x="118" y="368"/>
                      </a:lnTo>
                      <a:lnTo>
                        <a:pt x="117" y="369"/>
                      </a:lnTo>
                      <a:lnTo>
                        <a:pt x="116" y="369"/>
                      </a:lnTo>
                      <a:lnTo>
                        <a:pt x="116" y="370"/>
                      </a:lnTo>
                      <a:lnTo>
                        <a:pt x="115" y="370"/>
                      </a:lnTo>
                      <a:lnTo>
                        <a:pt x="114" y="371"/>
                      </a:lnTo>
                      <a:lnTo>
                        <a:pt x="113" y="371"/>
                      </a:lnTo>
                      <a:lnTo>
                        <a:pt x="112" y="371"/>
                      </a:lnTo>
                      <a:lnTo>
                        <a:pt x="111" y="370"/>
                      </a:lnTo>
                      <a:lnTo>
                        <a:pt x="110" y="370"/>
                      </a:lnTo>
                      <a:lnTo>
                        <a:pt x="109" y="370"/>
                      </a:lnTo>
                      <a:lnTo>
                        <a:pt x="108" y="370"/>
                      </a:lnTo>
                      <a:lnTo>
                        <a:pt x="107" y="370"/>
                      </a:lnTo>
                      <a:lnTo>
                        <a:pt x="106" y="370"/>
                      </a:lnTo>
                      <a:lnTo>
                        <a:pt x="106" y="371"/>
                      </a:lnTo>
                      <a:lnTo>
                        <a:pt x="105" y="371"/>
                      </a:lnTo>
                      <a:lnTo>
                        <a:pt x="104" y="371"/>
                      </a:lnTo>
                      <a:lnTo>
                        <a:pt x="104" y="370"/>
                      </a:lnTo>
                      <a:lnTo>
                        <a:pt x="103" y="370"/>
                      </a:lnTo>
                      <a:lnTo>
                        <a:pt x="103" y="369"/>
                      </a:lnTo>
                      <a:lnTo>
                        <a:pt x="101" y="369"/>
                      </a:lnTo>
                      <a:lnTo>
                        <a:pt x="100" y="369"/>
                      </a:lnTo>
                      <a:lnTo>
                        <a:pt x="99" y="369"/>
                      </a:lnTo>
                      <a:lnTo>
                        <a:pt x="98" y="369"/>
                      </a:lnTo>
                      <a:lnTo>
                        <a:pt x="97" y="369"/>
                      </a:lnTo>
                      <a:lnTo>
                        <a:pt x="97" y="370"/>
                      </a:lnTo>
                      <a:lnTo>
                        <a:pt x="96" y="370"/>
                      </a:lnTo>
                      <a:lnTo>
                        <a:pt x="96" y="371"/>
                      </a:lnTo>
                      <a:lnTo>
                        <a:pt x="96" y="372"/>
                      </a:lnTo>
                      <a:lnTo>
                        <a:pt x="96" y="373"/>
                      </a:lnTo>
                      <a:lnTo>
                        <a:pt x="96" y="374"/>
                      </a:lnTo>
                      <a:lnTo>
                        <a:pt x="96" y="375"/>
                      </a:lnTo>
                      <a:lnTo>
                        <a:pt x="95" y="375"/>
                      </a:lnTo>
                      <a:lnTo>
                        <a:pt x="95" y="376"/>
                      </a:lnTo>
                      <a:lnTo>
                        <a:pt x="94" y="376"/>
                      </a:lnTo>
                      <a:lnTo>
                        <a:pt x="94" y="377"/>
                      </a:lnTo>
                      <a:lnTo>
                        <a:pt x="93" y="378"/>
                      </a:lnTo>
                      <a:lnTo>
                        <a:pt x="92" y="379"/>
                      </a:lnTo>
                      <a:lnTo>
                        <a:pt x="92" y="380"/>
                      </a:lnTo>
                      <a:lnTo>
                        <a:pt x="91" y="380"/>
                      </a:lnTo>
                      <a:lnTo>
                        <a:pt x="91" y="381"/>
                      </a:lnTo>
                      <a:lnTo>
                        <a:pt x="91" y="383"/>
                      </a:lnTo>
                      <a:lnTo>
                        <a:pt x="90" y="383"/>
                      </a:lnTo>
                      <a:lnTo>
                        <a:pt x="90" y="384"/>
                      </a:lnTo>
                      <a:lnTo>
                        <a:pt x="90" y="385"/>
                      </a:lnTo>
                      <a:lnTo>
                        <a:pt x="90" y="386"/>
                      </a:lnTo>
                      <a:lnTo>
                        <a:pt x="89" y="387"/>
                      </a:lnTo>
                      <a:lnTo>
                        <a:pt x="90" y="387"/>
                      </a:lnTo>
                      <a:lnTo>
                        <a:pt x="90" y="388"/>
                      </a:lnTo>
                      <a:lnTo>
                        <a:pt x="90" y="389"/>
                      </a:lnTo>
                      <a:lnTo>
                        <a:pt x="89" y="390"/>
                      </a:lnTo>
                      <a:lnTo>
                        <a:pt x="89" y="391"/>
                      </a:lnTo>
                      <a:lnTo>
                        <a:pt x="89" y="392"/>
                      </a:lnTo>
                      <a:lnTo>
                        <a:pt x="88" y="392"/>
                      </a:lnTo>
                      <a:lnTo>
                        <a:pt x="88" y="393"/>
                      </a:lnTo>
                      <a:lnTo>
                        <a:pt x="87" y="393"/>
                      </a:lnTo>
                      <a:lnTo>
                        <a:pt x="86" y="393"/>
                      </a:lnTo>
                      <a:lnTo>
                        <a:pt x="85" y="393"/>
                      </a:lnTo>
                      <a:lnTo>
                        <a:pt x="84" y="393"/>
                      </a:lnTo>
                      <a:lnTo>
                        <a:pt x="84" y="394"/>
                      </a:lnTo>
                      <a:lnTo>
                        <a:pt x="82" y="395"/>
                      </a:lnTo>
                      <a:lnTo>
                        <a:pt x="82" y="396"/>
                      </a:lnTo>
                      <a:lnTo>
                        <a:pt x="81" y="396"/>
                      </a:lnTo>
                      <a:lnTo>
                        <a:pt x="80" y="397"/>
                      </a:lnTo>
                      <a:lnTo>
                        <a:pt x="80" y="398"/>
                      </a:lnTo>
                      <a:lnTo>
                        <a:pt x="79" y="398"/>
                      </a:lnTo>
                      <a:lnTo>
                        <a:pt x="78" y="398"/>
                      </a:lnTo>
                      <a:lnTo>
                        <a:pt x="79" y="399"/>
                      </a:lnTo>
                      <a:lnTo>
                        <a:pt x="78" y="399"/>
                      </a:lnTo>
                      <a:lnTo>
                        <a:pt x="78" y="400"/>
                      </a:lnTo>
                      <a:lnTo>
                        <a:pt x="77" y="400"/>
                      </a:lnTo>
                      <a:lnTo>
                        <a:pt x="77" y="401"/>
                      </a:lnTo>
                      <a:lnTo>
                        <a:pt x="77" y="403"/>
                      </a:lnTo>
                      <a:lnTo>
                        <a:pt x="77" y="404"/>
                      </a:lnTo>
                      <a:lnTo>
                        <a:pt x="76" y="404"/>
                      </a:lnTo>
                      <a:lnTo>
                        <a:pt x="76" y="405"/>
                      </a:lnTo>
                      <a:lnTo>
                        <a:pt x="76" y="406"/>
                      </a:lnTo>
                      <a:lnTo>
                        <a:pt x="75" y="406"/>
                      </a:lnTo>
                      <a:lnTo>
                        <a:pt x="75" y="407"/>
                      </a:lnTo>
                      <a:lnTo>
                        <a:pt x="75" y="408"/>
                      </a:lnTo>
                      <a:lnTo>
                        <a:pt x="74" y="408"/>
                      </a:lnTo>
                      <a:lnTo>
                        <a:pt x="74" y="409"/>
                      </a:lnTo>
                      <a:lnTo>
                        <a:pt x="73" y="409"/>
                      </a:lnTo>
                      <a:lnTo>
                        <a:pt x="73" y="410"/>
                      </a:lnTo>
                      <a:lnTo>
                        <a:pt x="72" y="410"/>
                      </a:lnTo>
                      <a:lnTo>
                        <a:pt x="72" y="411"/>
                      </a:lnTo>
                      <a:lnTo>
                        <a:pt x="71" y="411"/>
                      </a:lnTo>
                      <a:lnTo>
                        <a:pt x="70" y="411"/>
                      </a:lnTo>
                      <a:lnTo>
                        <a:pt x="69" y="411"/>
                      </a:lnTo>
                      <a:lnTo>
                        <a:pt x="68" y="411"/>
                      </a:lnTo>
                      <a:lnTo>
                        <a:pt x="68" y="412"/>
                      </a:lnTo>
                      <a:lnTo>
                        <a:pt x="67" y="412"/>
                      </a:lnTo>
                      <a:lnTo>
                        <a:pt x="66" y="412"/>
                      </a:lnTo>
                      <a:lnTo>
                        <a:pt x="66" y="411"/>
                      </a:lnTo>
                      <a:lnTo>
                        <a:pt x="65" y="411"/>
                      </a:lnTo>
                      <a:lnTo>
                        <a:pt x="65" y="410"/>
                      </a:lnTo>
                      <a:lnTo>
                        <a:pt x="64" y="410"/>
                      </a:lnTo>
                      <a:lnTo>
                        <a:pt x="62" y="410"/>
                      </a:lnTo>
                      <a:lnTo>
                        <a:pt x="62" y="409"/>
                      </a:lnTo>
                      <a:lnTo>
                        <a:pt x="62" y="408"/>
                      </a:lnTo>
                      <a:lnTo>
                        <a:pt x="61" y="408"/>
                      </a:lnTo>
                      <a:lnTo>
                        <a:pt x="60" y="408"/>
                      </a:lnTo>
                      <a:lnTo>
                        <a:pt x="59" y="409"/>
                      </a:lnTo>
                      <a:lnTo>
                        <a:pt x="58" y="409"/>
                      </a:lnTo>
                      <a:lnTo>
                        <a:pt x="57" y="409"/>
                      </a:lnTo>
                      <a:lnTo>
                        <a:pt x="56" y="409"/>
                      </a:lnTo>
                      <a:lnTo>
                        <a:pt x="55" y="408"/>
                      </a:lnTo>
                      <a:lnTo>
                        <a:pt x="54" y="408"/>
                      </a:lnTo>
                      <a:lnTo>
                        <a:pt x="53" y="408"/>
                      </a:lnTo>
                      <a:lnTo>
                        <a:pt x="52" y="408"/>
                      </a:lnTo>
                      <a:lnTo>
                        <a:pt x="52" y="407"/>
                      </a:lnTo>
                      <a:lnTo>
                        <a:pt x="51" y="407"/>
                      </a:lnTo>
                      <a:lnTo>
                        <a:pt x="50" y="407"/>
                      </a:lnTo>
                      <a:lnTo>
                        <a:pt x="49" y="407"/>
                      </a:lnTo>
                      <a:lnTo>
                        <a:pt x="49" y="406"/>
                      </a:lnTo>
                      <a:lnTo>
                        <a:pt x="48" y="406"/>
                      </a:lnTo>
                      <a:lnTo>
                        <a:pt x="47" y="406"/>
                      </a:lnTo>
                      <a:lnTo>
                        <a:pt x="47" y="405"/>
                      </a:lnTo>
                      <a:lnTo>
                        <a:pt x="46" y="405"/>
                      </a:lnTo>
                      <a:lnTo>
                        <a:pt x="45" y="405"/>
                      </a:lnTo>
                      <a:lnTo>
                        <a:pt x="45" y="404"/>
                      </a:lnTo>
                      <a:lnTo>
                        <a:pt x="43" y="404"/>
                      </a:lnTo>
                      <a:lnTo>
                        <a:pt x="42" y="404"/>
                      </a:lnTo>
                      <a:lnTo>
                        <a:pt x="42" y="403"/>
                      </a:lnTo>
                      <a:lnTo>
                        <a:pt x="41" y="403"/>
                      </a:lnTo>
                      <a:lnTo>
                        <a:pt x="41" y="404"/>
                      </a:lnTo>
                      <a:lnTo>
                        <a:pt x="40" y="404"/>
                      </a:lnTo>
                      <a:lnTo>
                        <a:pt x="39" y="404"/>
                      </a:lnTo>
                      <a:lnTo>
                        <a:pt x="39" y="405"/>
                      </a:lnTo>
                      <a:lnTo>
                        <a:pt x="38" y="405"/>
                      </a:lnTo>
                      <a:lnTo>
                        <a:pt x="37" y="406"/>
                      </a:lnTo>
                      <a:lnTo>
                        <a:pt x="36" y="406"/>
                      </a:lnTo>
                      <a:lnTo>
                        <a:pt x="36" y="407"/>
                      </a:lnTo>
                      <a:lnTo>
                        <a:pt x="35" y="407"/>
                      </a:lnTo>
                      <a:lnTo>
                        <a:pt x="35" y="408"/>
                      </a:lnTo>
                      <a:lnTo>
                        <a:pt x="34" y="408"/>
                      </a:lnTo>
                      <a:lnTo>
                        <a:pt x="33" y="409"/>
                      </a:lnTo>
                      <a:lnTo>
                        <a:pt x="32" y="410"/>
                      </a:lnTo>
                      <a:lnTo>
                        <a:pt x="32" y="411"/>
                      </a:lnTo>
                      <a:lnTo>
                        <a:pt x="31" y="412"/>
                      </a:lnTo>
                      <a:lnTo>
                        <a:pt x="30" y="413"/>
                      </a:lnTo>
                      <a:lnTo>
                        <a:pt x="29" y="413"/>
                      </a:lnTo>
                      <a:lnTo>
                        <a:pt x="29" y="414"/>
                      </a:lnTo>
                      <a:lnTo>
                        <a:pt x="28" y="415"/>
                      </a:lnTo>
                      <a:lnTo>
                        <a:pt x="28" y="416"/>
                      </a:lnTo>
                      <a:lnTo>
                        <a:pt x="28" y="417"/>
                      </a:lnTo>
                      <a:lnTo>
                        <a:pt x="29" y="417"/>
                      </a:lnTo>
                      <a:lnTo>
                        <a:pt x="30" y="417"/>
                      </a:lnTo>
                      <a:lnTo>
                        <a:pt x="31" y="417"/>
                      </a:lnTo>
                      <a:lnTo>
                        <a:pt x="32" y="417"/>
                      </a:lnTo>
                      <a:lnTo>
                        <a:pt x="32" y="418"/>
                      </a:lnTo>
                      <a:lnTo>
                        <a:pt x="32" y="419"/>
                      </a:lnTo>
                      <a:lnTo>
                        <a:pt x="32" y="420"/>
                      </a:lnTo>
                      <a:lnTo>
                        <a:pt x="31" y="420"/>
                      </a:lnTo>
                      <a:lnTo>
                        <a:pt x="31" y="422"/>
                      </a:lnTo>
                      <a:lnTo>
                        <a:pt x="31" y="423"/>
                      </a:lnTo>
                      <a:lnTo>
                        <a:pt x="31" y="424"/>
                      </a:lnTo>
                      <a:lnTo>
                        <a:pt x="31" y="425"/>
                      </a:lnTo>
                      <a:lnTo>
                        <a:pt x="32" y="425"/>
                      </a:lnTo>
                      <a:lnTo>
                        <a:pt x="32" y="426"/>
                      </a:lnTo>
                      <a:lnTo>
                        <a:pt x="33" y="426"/>
                      </a:lnTo>
                      <a:lnTo>
                        <a:pt x="33" y="427"/>
                      </a:lnTo>
                      <a:lnTo>
                        <a:pt x="33" y="428"/>
                      </a:lnTo>
                      <a:lnTo>
                        <a:pt x="32" y="429"/>
                      </a:lnTo>
                      <a:lnTo>
                        <a:pt x="32" y="430"/>
                      </a:lnTo>
                      <a:lnTo>
                        <a:pt x="31" y="430"/>
                      </a:lnTo>
                      <a:lnTo>
                        <a:pt x="31" y="431"/>
                      </a:lnTo>
                      <a:lnTo>
                        <a:pt x="30" y="431"/>
                      </a:lnTo>
                      <a:lnTo>
                        <a:pt x="29" y="431"/>
                      </a:lnTo>
                      <a:lnTo>
                        <a:pt x="28" y="431"/>
                      </a:lnTo>
                      <a:lnTo>
                        <a:pt x="28" y="430"/>
                      </a:lnTo>
                      <a:lnTo>
                        <a:pt x="27" y="430"/>
                      </a:lnTo>
                      <a:lnTo>
                        <a:pt x="26" y="430"/>
                      </a:lnTo>
                      <a:lnTo>
                        <a:pt x="26" y="431"/>
                      </a:lnTo>
                      <a:lnTo>
                        <a:pt x="26" y="432"/>
                      </a:lnTo>
                      <a:lnTo>
                        <a:pt x="27" y="432"/>
                      </a:lnTo>
                      <a:lnTo>
                        <a:pt x="27" y="433"/>
                      </a:lnTo>
                      <a:lnTo>
                        <a:pt x="28" y="434"/>
                      </a:lnTo>
                      <a:lnTo>
                        <a:pt x="29" y="434"/>
                      </a:lnTo>
                      <a:lnTo>
                        <a:pt x="30" y="433"/>
                      </a:lnTo>
                      <a:lnTo>
                        <a:pt x="31" y="433"/>
                      </a:lnTo>
                      <a:lnTo>
                        <a:pt x="31" y="432"/>
                      </a:lnTo>
                      <a:lnTo>
                        <a:pt x="32" y="432"/>
                      </a:lnTo>
                      <a:lnTo>
                        <a:pt x="33" y="432"/>
                      </a:lnTo>
                      <a:lnTo>
                        <a:pt x="33" y="433"/>
                      </a:lnTo>
                      <a:lnTo>
                        <a:pt x="33" y="434"/>
                      </a:lnTo>
                      <a:lnTo>
                        <a:pt x="33" y="435"/>
                      </a:lnTo>
                      <a:lnTo>
                        <a:pt x="32" y="435"/>
                      </a:lnTo>
                      <a:lnTo>
                        <a:pt x="32" y="436"/>
                      </a:lnTo>
                      <a:lnTo>
                        <a:pt x="31" y="437"/>
                      </a:lnTo>
                      <a:lnTo>
                        <a:pt x="31" y="438"/>
                      </a:lnTo>
                      <a:lnTo>
                        <a:pt x="30" y="438"/>
                      </a:lnTo>
                      <a:lnTo>
                        <a:pt x="29" y="438"/>
                      </a:lnTo>
                      <a:lnTo>
                        <a:pt x="28" y="437"/>
                      </a:lnTo>
                      <a:lnTo>
                        <a:pt x="27" y="437"/>
                      </a:lnTo>
                      <a:lnTo>
                        <a:pt x="26" y="437"/>
                      </a:lnTo>
                      <a:lnTo>
                        <a:pt x="24" y="438"/>
                      </a:lnTo>
                      <a:lnTo>
                        <a:pt x="23" y="439"/>
                      </a:lnTo>
                      <a:lnTo>
                        <a:pt x="24" y="439"/>
                      </a:lnTo>
                      <a:lnTo>
                        <a:pt x="24" y="440"/>
                      </a:lnTo>
                      <a:lnTo>
                        <a:pt x="24" y="442"/>
                      </a:lnTo>
                      <a:lnTo>
                        <a:pt x="24" y="443"/>
                      </a:lnTo>
                      <a:lnTo>
                        <a:pt x="24" y="444"/>
                      </a:lnTo>
                      <a:lnTo>
                        <a:pt x="26" y="444"/>
                      </a:lnTo>
                      <a:lnTo>
                        <a:pt x="27" y="444"/>
                      </a:lnTo>
                      <a:lnTo>
                        <a:pt x="28" y="445"/>
                      </a:lnTo>
                      <a:lnTo>
                        <a:pt x="29" y="444"/>
                      </a:lnTo>
                      <a:lnTo>
                        <a:pt x="29" y="443"/>
                      </a:lnTo>
                      <a:lnTo>
                        <a:pt x="30" y="442"/>
                      </a:lnTo>
                      <a:lnTo>
                        <a:pt x="31" y="442"/>
                      </a:lnTo>
                      <a:lnTo>
                        <a:pt x="32" y="442"/>
                      </a:lnTo>
                      <a:lnTo>
                        <a:pt x="32" y="443"/>
                      </a:lnTo>
                      <a:lnTo>
                        <a:pt x="32" y="444"/>
                      </a:lnTo>
                      <a:lnTo>
                        <a:pt x="32" y="445"/>
                      </a:lnTo>
                      <a:lnTo>
                        <a:pt x="32" y="446"/>
                      </a:lnTo>
                      <a:lnTo>
                        <a:pt x="32" y="447"/>
                      </a:lnTo>
                      <a:lnTo>
                        <a:pt x="33" y="448"/>
                      </a:lnTo>
                      <a:lnTo>
                        <a:pt x="34" y="449"/>
                      </a:lnTo>
                      <a:lnTo>
                        <a:pt x="34" y="450"/>
                      </a:lnTo>
                      <a:lnTo>
                        <a:pt x="33" y="450"/>
                      </a:lnTo>
                      <a:lnTo>
                        <a:pt x="33" y="451"/>
                      </a:lnTo>
                      <a:lnTo>
                        <a:pt x="32" y="451"/>
                      </a:lnTo>
                      <a:lnTo>
                        <a:pt x="31" y="451"/>
                      </a:lnTo>
                      <a:lnTo>
                        <a:pt x="30" y="451"/>
                      </a:lnTo>
                      <a:lnTo>
                        <a:pt x="30" y="452"/>
                      </a:lnTo>
                      <a:lnTo>
                        <a:pt x="30" y="453"/>
                      </a:lnTo>
                      <a:lnTo>
                        <a:pt x="31" y="453"/>
                      </a:lnTo>
                      <a:lnTo>
                        <a:pt x="31" y="454"/>
                      </a:lnTo>
                      <a:lnTo>
                        <a:pt x="31" y="455"/>
                      </a:lnTo>
                      <a:lnTo>
                        <a:pt x="30" y="455"/>
                      </a:lnTo>
                      <a:lnTo>
                        <a:pt x="29" y="455"/>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78" name="Freeform 47">
                  <a:extLst>
                    <a:ext uri="{FF2B5EF4-FFF2-40B4-BE49-F238E27FC236}">
                      <a16:creationId xmlns:a16="http://schemas.microsoft.com/office/drawing/2014/main" id="{8564214F-1546-4724-B915-366BA4258419}"/>
                    </a:ext>
                  </a:extLst>
                </p:cNvPr>
                <p:cNvSpPr>
                  <a:spLocks/>
                </p:cNvSpPr>
                <p:nvPr/>
              </p:nvSpPr>
              <p:spPr bwMode="auto">
                <a:xfrm>
                  <a:off x="2988" y="2784"/>
                  <a:ext cx="145" cy="487"/>
                </a:xfrm>
                <a:custGeom>
                  <a:avLst/>
                  <a:gdLst>
                    <a:gd name="T0" fmla="*/ 131 w 145"/>
                    <a:gd name="T1" fmla="*/ 446 h 487"/>
                    <a:gd name="T2" fmla="*/ 135 w 145"/>
                    <a:gd name="T3" fmla="*/ 456 h 487"/>
                    <a:gd name="T4" fmla="*/ 141 w 145"/>
                    <a:gd name="T5" fmla="*/ 452 h 487"/>
                    <a:gd name="T6" fmla="*/ 141 w 145"/>
                    <a:gd name="T7" fmla="*/ 460 h 487"/>
                    <a:gd name="T8" fmla="*/ 139 w 145"/>
                    <a:gd name="T9" fmla="*/ 469 h 487"/>
                    <a:gd name="T10" fmla="*/ 134 w 145"/>
                    <a:gd name="T11" fmla="*/ 473 h 487"/>
                    <a:gd name="T12" fmla="*/ 136 w 145"/>
                    <a:gd name="T13" fmla="*/ 483 h 487"/>
                    <a:gd name="T14" fmla="*/ 142 w 145"/>
                    <a:gd name="T15" fmla="*/ 485 h 487"/>
                    <a:gd name="T16" fmla="*/ 135 w 145"/>
                    <a:gd name="T17" fmla="*/ 481 h 487"/>
                    <a:gd name="T18" fmla="*/ 123 w 145"/>
                    <a:gd name="T19" fmla="*/ 477 h 487"/>
                    <a:gd name="T20" fmla="*/ 118 w 145"/>
                    <a:gd name="T21" fmla="*/ 469 h 487"/>
                    <a:gd name="T22" fmla="*/ 112 w 145"/>
                    <a:gd name="T23" fmla="*/ 461 h 487"/>
                    <a:gd name="T24" fmla="*/ 107 w 145"/>
                    <a:gd name="T25" fmla="*/ 453 h 487"/>
                    <a:gd name="T26" fmla="*/ 101 w 145"/>
                    <a:gd name="T27" fmla="*/ 442 h 487"/>
                    <a:gd name="T28" fmla="*/ 95 w 145"/>
                    <a:gd name="T29" fmla="*/ 431 h 487"/>
                    <a:gd name="T30" fmla="*/ 90 w 145"/>
                    <a:gd name="T31" fmla="*/ 421 h 487"/>
                    <a:gd name="T32" fmla="*/ 84 w 145"/>
                    <a:gd name="T33" fmla="*/ 414 h 487"/>
                    <a:gd name="T34" fmla="*/ 77 w 145"/>
                    <a:gd name="T35" fmla="*/ 414 h 487"/>
                    <a:gd name="T36" fmla="*/ 72 w 145"/>
                    <a:gd name="T37" fmla="*/ 410 h 487"/>
                    <a:gd name="T38" fmla="*/ 66 w 145"/>
                    <a:gd name="T39" fmla="*/ 406 h 487"/>
                    <a:gd name="T40" fmla="*/ 58 w 145"/>
                    <a:gd name="T41" fmla="*/ 400 h 487"/>
                    <a:gd name="T42" fmla="*/ 49 w 145"/>
                    <a:gd name="T43" fmla="*/ 397 h 487"/>
                    <a:gd name="T44" fmla="*/ 41 w 145"/>
                    <a:gd name="T45" fmla="*/ 389 h 487"/>
                    <a:gd name="T46" fmla="*/ 29 w 145"/>
                    <a:gd name="T47" fmla="*/ 387 h 487"/>
                    <a:gd name="T48" fmla="*/ 18 w 145"/>
                    <a:gd name="T49" fmla="*/ 384 h 487"/>
                    <a:gd name="T50" fmla="*/ 13 w 145"/>
                    <a:gd name="T51" fmla="*/ 373 h 487"/>
                    <a:gd name="T52" fmla="*/ 12 w 145"/>
                    <a:gd name="T53" fmla="*/ 359 h 487"/>
                    <a:gd name="T54" fmla="*/ 13 w 145"/>
                    <a:gd name="T55" fmla="*/ 344 h 487"/>
                    <a:gd name="T56" fmla="*/ 19 w 145"/>
                    <a:gd name="T57" fmla="*/ 350 h 487"/>
                    <a:gd name="T58" fmla="*/ 29 w 145"/>
                    <a:gd name="T59" fmla="*/ 349 h 487"/>
                    <a:gd name="T60" fmla="*/ 28 w 145"/>
                    <a:gd name="T61" fmla="*/ 337 h 487"/>
                    <a:gd name="T62" fmla="*/ 26 w 145"/>
                    <a:gd name="T63" fmla="*/ 323 h 487"/>
                    <a:gd name="T64" fmla="*/ 28 w 145"/>
                    <a:gd name="T65" fmla="*/ 311 h 487"/>
                    <a:gd name="T66" fmla="*/ 29 w 145"/>
                    <a:gd name="T67" fmla="*/ 297 h 487"/>
                    <a:gd name="T68" fmla="*/ 23 w 145"/>
                    <a:gd name="T69" fmla="*/ 285 h 487"/>
                    <a:gd name="T70" fmla="*/ 32 w 145"/>
                    <a:gd name="T71" fmla="*/ 275 h 487"/>
                    <a:gd name="T72" fmla="*/ 40 w 145"/>
                    <a:gd name="T73" fmla="*/ 265 h 487"/>
                    <a:gd name="T74" fmla="*/ 44 w 145"/>
                    <a:gd name="T75" fmla="*/ 254 h 487"/>
                    <a:gd name="T76" fmla="*/ 38 w 145"/>
                    <a:gd name="T77" fmla="*/ 236 h 487"/>
                    <a:gd name="T78" fmla="*/ 27 w 145"/>
                    <a:gd name="T79" fmla="*/ 230 h 487"/>
                    <a:gd name="T80" fmla="*/ 19 w 145"/>
                    <a:gd name="T81" fmla="*/ 221 h 487"/>
                    <a:gd name="T82" fmla="*/ 9 w 145"/>
                    <a:gd name="T83" fmla="*/ 216 h 487"/>
                    <a:gd name="T84" fmla="*/ 2 w 145"/>
                    <a:gd name="T85" fmla="*/ 206 h 487"/>
                    <a:gd name="T86" fmla="*/ 1 w 145"/>
                    <a:gd name="T87" fmla="*/ 194 h 487"/>
                    <a:gd name="T88" fmla="*/ 0 w 145"/>
                    <a:gd name="T89" fmla="*/ 179 h 487"/>
                    <a:gd name="T90" fmla="*/ 8 w 145"/>
                    <a:gd name="T91" fmla="*/ 167 h 487"/>
                    <a:gd name="T92" fmla="*/ 15 w 145"/>
                    <a:gd name="T93" fmla="*/ 158 h 487"/>
                    <a:gd name="T94" fmla="*/ 26 w 145"/>
                    <a:gd name="T95" fmla="*/ 154 h 487"/>
                    <a:gd name="T96" fmla="*/ 33 w 145"/>
                    <a:gd name="T97" fmla="*/ 143 h 487"/>
                    <a:gd name="T98" fmla="*/ 41 w 145"/>
                    <a:gd name="T99" fmla="*/ 134 h 487"/>
                    <a:gd name="T100" fmla="*/ 46 w 145"/>
                    <a:gd name="T101" fmla="*/ 121 h 487"/>
                    <a:gd name="T102" fmla="*/ 48 w 145"/>
                    <a:gd name="T103" fmla="*/ 107 h 487"/>
                    <a:gd name="T104" fmla="*/ 50 w 145"/>
                    <a:gd name="T105" fmla="*/ 95 h 487"/>
                    <a:gd name="T106" fmla="*/ 61 w 145"/>
                    <a:gd name="T107" fmla="*/ 88 h 487"/>
                    <a:gd name="T108" fmla="*/ 66 w 145"/>
                    <a:gd name="T109" fmla="*/ 77 h 487"/>
                    <a:gd name="T110" fmla="*/ 77 w 145"/>
                    <a:gd name="T111" fmla="*/ 73 h 487"/>
                    <a:gd name="T112" fmla="*/ 80 w 145"/>
                    <a:gd name="T113" fmla="*/ 60 h 487"/>
                    <a:gd name="T114" fmla="*/ 82 w 145"/>
                    <a:gd name="T115" fmla="*/ 48 h 487"/>
                    <a:gd name="T116" fmla="*/ 88 w 145"/>
                    <a:gd name="T117" fmla="*/ 38 h 487"/>
                    <a:gd name="T118" fmla="*/ 91 w 145"/>
                    <a:gd name="T119" fmla="*/ 24 h 487"/>
                    <a:gd name="T120" fmla="*/ 96 w 145"/>
                    <a:gd name="T121" fmla="*/ 10 h 487"/>
                    <a:gd name="T122" fmla="*/ 106 w 145"/>
                    <a:gd name="T123" fmla="*/ 3 h 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 h="487">
                      <a:moveTo>
                        <a:pt x="137" y="438"/>
                      </a:moveTo>
                      <a:lnTo>
                        <a:pt x="136" y="438"/>
                      </a:lnTo>
                      <a:lnTo>
                        <a:pt x="135" y="439"/>
                      </a:lnTo>
                      <a:lnTo>
                        <a:pt x="135" y="440"/>
                      </a:lnTo>
                      <a:lnTo>
                        <a:pt x="136" y="440"/>
                      </a:lnTo>
                      <a:lnTo>
                        <a:pt x="136" y="441"/>
                      </a:lnTo>
                      <a:lnTo>
                        <a:pt x="136" y="442"/>
                      </a:lnTo>
                      <a:lnTo>
                        <a:pt x="136" y="444"/>
                      </a:lnTo>
                      <a:lnTo>
                        <a:pt x="135" y="444"/>
                      </a:lnTo>
                      <a:lnTo>
                        <a:pt x="134" y="444"/>
                      </a:lnTo>
                      <a:lnTo>
                        <a:pt x="132" y="444"/>
                      </a:lnTo>
                      <a:lnTo>
                        <a:pt x="131" y="444"/>
                      </a:lnTo>
                      <a:lnTo>
                        <a:pt x="131" y="445"/>
                      </a:lnTo>
                      <a:lnTo>
                        <a:pt x="131" y="446"/>
                      </a:lnTo>
                      <a:lnTo>
                        <a:pt x="130" y="446"/>
                      </a:lnTo>
                      <a:lnTo>
                        <a:pt x="130" y="447"/>
                      </a:lnTo>
                      <a:lnTo>
                        <a:pt x="130" y="448"/>
                      </a:lnTo>
                      <a:lnTo>
                        <a:pt x="130" y="449"/>
                      </a:lnTo>
                      <a:lnTo>
                        <a:pt x="131" y="449"/>
                      </a:lnTo>
                      <a:lnTo>
                        <a:pt x="131" y="450"/>
                      </a:lnTo>
                      <a:lnTo>
                        <a:pt x="132" y="451"/>
                      </a:lnTo>
                      <a:lnTo>
                        <a:pt x="134" y="451"/>
                      </a:lnTo>
                      <a:lnTo>
                        <a:pt x="134" y="452"/>
                      </a:lnTo>
                      <a:lnTo>
                        <a:pt x="135" y="452"/>
                      </a:lnTo>
                      <a:lnTo>
                        <a:pt x="135" y="453"/>
                      </a:lnTo>
                      <a:lnTo>
                        <a:pt x="135" y="454"/>
                      </a:lnTo>
                      <a:lnTo>
                        <a:pt x="135" y="455"/>
                      </a:lnTo>
                      <a:lnTo>
                        <a:pt x="135" y="456"/>
                      </a:lnTo>
                      <a:lnTo>
                        <a:pt x="136" y="456"/>
                      </a:lnTo>
                      <a:lnTo>
                        <a:pt x="136" y="457"/>
                      </a:lnTo>
                      <a:lnTo>
                        <a:pt x="137" y="457"/>
                      </a:lnTo>
                      <a:lnTo>
                        <a:pt x="138" y="457"/>
                      </a:lnTo>
                      <a:lnTo>
                        <a:pt x="138" y="456"/>
                      </a:lnTo>
                      <a:lnTo>
                        <a:pt x="139" y="456"/>
                      </a:lnTo>
                      <a:lnTo>
                        <a:pt x="139" y="455"/>
                      </a:lnTo>
                      <a:lnTo>
                        <a:pt x="139" y="454"/>
                      </a:lnTo>
                      <a:lnTo>
                        <a:pt x="138" y="454"/>
                      </a:lnTo>
                      <a:lnTo>
                        <a:pt x="138" y="453"/>
                      </a:lnTo>
                      <a:lnTo>
                        <a:pt x="139" y="453"/>
                      </a:lnTo>
                      <a:lnTo>
                        <a:pt x="139" y="452"/>
                      </a:lnTo>
                      <a:lnTo>
                        <a:pt x="140" y="452"/>
                      </a:lnTo>
                      <a:lnTo>
                        <a:pt x="141" y="452"/>
                      </a:lnTo>
                      <a:lnTo>
                        <a:pt x="142" y="453"/>
                      </a:lnTo>
                      <a:lnTo>
                        <a:pt x="143" y="453"/>
                      </a:lnTo>
                      <a:lnTo>
                        <a:pt x="144" y="453"/>
                      </a:lnTo>
                      <a:lnTo>
                        <a:pt x="144" y="454"/>
                      </a:lnTo>
                      <a:lnTo>
                        <a:pt x="145" y="454"/>
                      </a:lnTo>
                      <a:lnTo>
                        <a:pt x="145" y="455"/>
                      </a:lnTo>
                      <a:lnTo>
                        <a:pt x="144" y="455"/>
                      </a:lnTo>
                      <a:lnTo>
                        <a:pt x="144" y="456"/>
                      </a:lnTo>
                      <a:lnTo>
                        <a:pt x="144" y="457"/>
                      </a:lnTo>
                      <a:lnTo>
                        <a:pt x="144" y="458"/>
                      </a:lnTo>
                      <a:lnTo>
                        <a:pt x="143" y="458"/>
                      </a:lnTo>
                      <a:lnTo>
                        <a:pt x="142" y="459"/>
                      </a:lnTo>
                      <a:lnTo>
                        <a:pt x="141" y="459"/>
                      </a:lnTo>
                      <a:lnTo>
                        <a:pt x="141" y="460"/>
                      </a:lnTo>
                      <a:lnTo>
                        <a:pt x="140" y="460"/>
                      </a:lnTo>
                      <a:lnTo>
                        <a:pt x="139" y="460"/>
                      </a:lnTo>
                      <a:lnTo>
                        <a:pt x="139" y="461"/>
                      </a:lnTo>
                      <a:lnTo>
                        <a:pt x="139" y="462"/>
                      </a:lnTo>
                      <a:lnTo>
                        <a:pt x="140" y="464"/>
                      </a:lnTo>
                      <a:lnTo>
                        <a:pt x="141" y="464"/>
                      </a:lnTo>
                      <a:lnTo>
                        <a:pt x="141" y="465"/>
                      </a:lnTo>
                      <a:lnTo>
                        <a:pt x="142" y="465"/>
                      </a:lnTo>
                      <a:lnTo>
                        <a:pt x="142" y="466"/>
                      </a:lnTo>
                      <a:lnTo>
                        <a:pt x="142" y="467"/>
                      </a:lnTo>
                      <a:lnTo>
                        <a:pt x="142" y="468"/>
                      </a:lnTo>
                      <a:lnTo>
                        <a:pt x="141" y="469"/>
                      </a:lnTo>
                      <a:lnTo>
                        <a:pt x="140" y="469"/>
                      </a:lnTo>
                      <a:lnTo>
                        <a:pt x="139" y="469"/>
                      </a:lnTo>
                      <a:lnTo>
                        <a:pt x="139" y="470"/>
                      </a:lnTo>
                      <a:lnTo>
                        <a:pt x="138" y="470"/>
                      </a:lnTo>
                      <a:lnTo>
                        <a:pt x="137" y="469"/>
                      </a:lnTo>
                      <a:lnTo>
                        <a:pt x="136" y="469"/>
                      </a:lnTo>
                      <a:lnTo>
                        <a:pt x="135" y="469"/>
                      </a:lnTo>
                      <a:lnTo>
                        <a:pt x="135" y="468"/>
                      </a:lnTo>
                      <a:lnTo>
                        <a:pt x="134" y="468"/>
                      </a:lnTo>
                      <a:lnTo>
                        <a:pt x="132" y="468"/>
                      </a:lnTo>
                      <a:lnTo>
                        <a:pt x="132" y="469"/>
                      </a:lnTo>
                      <a:lnTo>
                        <a:pt x="132" y="470"/>
                      </a:lnTo>
                      <a:lnTo>
                        <a:pt x="132" y="471"/>
                      </a:lnTo>
                      <a:lnTo>
                        <a:pt x="132" y="472"/>
                      </a:lnTo>
                      <a:lnTo>
                        <a:pt x="134" y="472"/>
                      </a:lnTo>
                      <a:lnTo>
                        <a:pt x="134" y="473"/>
                      </a:lnTo>
                      <a:lnTo>
                        <a:pt x="135" y="473"/>
                      </a:lnTo>
                      <a:lnTo>
                        <a:pt x="135" y="474"/>
                      </a:lnTo>
                      <a:lnTo>
                        <a:pt x="136" y="474"/>
                      </a:lnTo>
                      <a:lnTo>
                        <a:pt x="135" y="475"/>
                      </a:lnTo>
                      <a:lnTo>
                        <a:pt x="134" y="475"/>
                      </a:lnTo>
                      <a:lnTo>
                        <a:pt x="134" y="476"/>
                      </a:lnTo>
                      <a:lnTo>
                        <a:pt x="132" y="476"/>
                      </a:lnTo>
                      <a:lnTo>
                        <a:pt x="132" y="477"/>
                      </a:lnTo>
                      <a:lnTo>
                        <a:pt x="132" y="478"/>
                      </a:lnTo>
                      <a:lnTo>
                        <a:pt x="134" y="478"/>
                      </a:lnTo>
                      <a:lnTo>
                        <a:pt x="134" y="479"/>
                      </a:lnTo>
                      <a:lnTo>
                        <a:pt x="135" y="480"/>
                      </a:lnTo>
                      <a:lnTo>
                        <a:pt x="136" y="481"/>
                      </a:lnTo>
                      <a:lnTo>
                        <a:pt x="136" y="483"/>
                      </a:lnTo>
                      <a:lnTo>
                        <a:pt x="137" y="483"/>
                      </a:lnTo>
                      <a:lnTo>
                        <a:pt x="138" y="483"/>
                      </a:lnTo>
                      <a:lnTo>
                        <a:pt x="138" y="481"/>
                      </a:lnTo>
                      <a:lnTo>
                        <a:pt x="138" y="480"/>
                      </a:lnTo>
                      <a:lnTo>
                        <a:pt x="138" y="479"/>
                      </a:lnTo>
                      <a:lnTo>
                        <a:pt x="139" y="478"/>
                      </a:lnTo>
                      <a:lnTo>
                        <a:pt x="140" y="478"/>
                      </a:lnTo>
                      <a:lnTo>
                        <a:pt x="141" y="479"/>
                      </a:lnTo>
                      <a:lnTo>
                        <a:pt x="141" y="480"/>
                      </a:lnTo>
                      <a:lnTo>
                        <a:pt x="142" y="480"/>
                      </a:lnTo>
                      <a:lnTo>
                        <a:pt x="142" y="481"/>
                      </a:lnTo>
                      <a:lnTo>
                        <a:pt x="142" y="483"/>
                      </a:lnTo>
                      <a:lnTo>
                        <a:pt x="142" y="484"/>
                      </a:lnTo>
                      <a:lnTo>
                        <a:pt x="142" y="485"/>
                      </a:lnTo>
                      <a:lnTo>
                        <a:pt x="143" y="487"/>
                      </a:lnTo>
                      <a:lnTo>
                        <a:pt x="142" y="487"/>
                      </a:lnTo>
                      <a:lnTo>
                        <a:pt x="142" y="486"/>
                      </a:lnTo>
                      <a:lnTo>
                        <a:pt x="141" y="487"/>
                      </a:lnTo>
                      <a:lnTo>
                        <a:pt x="141" y="486"/>
                      </a:lnTo>
                      <a:lnTo>
                        <a:pt x="140" y="487"/>
                      </a:lnTo>
                      <a:lnTo>
                        <a:pt x="139" y="487"/>
                      </a:lnTo>
                      <a:lnTo>
                        <a:pt x="138" y="487"/>
                      </a:lnTo>
                      <a:lnTo>
                        <a:pt x="137" y="487"/>
                      </a:lnTo>
                      <a:lnTo>
                        <a:pt x="137" y="486"/>
                      </a:lnTo>
                      <a:lnTo>
                        <a:pt x="137" y="485"/>
                      </a:lnTo>
                      <a:lnTo>
                        <a:pt x="137" y="484"/>
                      </a:lnTo>
                      <a:lnTo>
                        <a:pt x="137" y="483"/>
                      </a:lnTo>
                      <a:lnTo>
                        <a:pt x="135" y="481"/>
                      </a:lnTo>
                      <a:lnTo>
                        <a:pt x="135" y="480"/>
                      </a:lnTo>
                      <a:lnTo>
                        <a:pt x="134" y="480"/>
                      </a:lnTo>
                      <a:lnTo>
                        <a:pt x="132" y="478"/>
                      </a:lnTo>
                      <a:lnTo>
                        <a:pt x="131" y="478"/>
                      </a:lnTo>
                      <a:lnTo>
                        <a:pt x="130" y="478"/>
                      </a:lnTo>
                      <a:lnTo>
                        <a:pt x="129" y="478"/>
                      </a:lnTo>
                      <a:lnTo>
                        <a:pt x="128" y="479"/>
                      </a:lnTo>
                      <a:lnTo>
                        <a:pt x="127" y="479"/>
                      </a:lnTo>
                      <a:lnTo>
                        <a:pt x="126" y="479"/>
                      </a:lnTo>
                      <a:lnTo>
                        <a:pt x="125" y="479"/>
                      </a:lnTo>
                      <a:lnTo>
                        <a:pt x="125" y="478"/>
                      </a:lnTo>
                      <a:lnTo>
                        <a:pt x="124" y="478"/>
                      </a:lnTo>
                      <a:lnTo>
                        <a:pt x="123" y="478"/>
                      </a:lnTo>
                      <a:lnTo>
                        <a:pt x="123" y="477"/>
                      </a:lnTo>
                      <a:lnTo>
                        <a:pt x="122" y="477"/>
                      </a:lnTo>
                      <a:lnTo>
                        <a:pt x="121" y="476"/>
                      </a:lnTo>
                      <a:lnTo>
                        <a:pt x="121" y="475"/>
                      </a:lnTo>
                      <a:lnTo>
                        <a:pt x="120" y="475"/>
                      </a:lnTo>
                      <a:lnTo>
                        <a:pt x="120" y="474"/>
                      </a:lnTo>
                      <a:lnTo>
                        <a:pt x="120" y="473"/>
                      </a:lnTo>
                      <a:lnTo>
                        <a:pt x="120" y="472"/>
                      </a:lnTo>
                      <a:lnTo>
                        <a:pt x="119" y="472"/>
                      </a:lnTo>
                      <a:lnTo>
                        <a:pt x="119" y="471"/>
                      </a:lnTo>
                      <a:lnTo>
                        <a:pt x="118" y="471"/>
                      </a:lnTo>
                      <a:lnTo>
                        <a:pt x="117" y="470"/>
                      </a:lnTo>
                      <a:lnTo>
                        <a:pt x="118" y="470"/>
                      </a:lnTo>
                      <a:lnTo>
                        <a:pt x="117" y="470"/>
                      </a:lnTo>
                      <a:lnTo>
                        <a:pt x="118" y="469"/>
                      </a:lnTo>
                      <a:lnTo>
                        <a:pt x="118" y="468"/>
                      </a:lnTo>
                      <a:lnTo>
                        <a:pt x="117" y="468"/>
                      </a:lnTo>
                      <a:lnTo>
                        <a:pt x="117" y="467"/>
                      </a:lnTo>
                      <a:lnTo>
                        <a:pt x="116" y="467"/>
                      </a:lnTo>
                      <a:lnTo>
                        <a:pt x="115" y="467"/>
                      </a:lnTo>
                      <a:lnTo>
                        <a:pt x="115" y="466"/>
                      </a:lnTo>
                      <a:lnTo>
                        <a:pt x="115" y="465"/>
                      </a:lnTo>
                      <a:lnTo>
                        <a:pt x="115" y="464"/>
                      </a:lnTo>
                      <a:lnTo>
                        <a:pt x="114" y="464"/>
                      </a:lnTo>
                      <a:lnTo>
                        <a:pt x="112" y="464"/>
                      </a:lnTo>
                      <a:lnTo>
                        <a:pt x="111" y="464"/>
                      </a:lnTo>
                      <a:lnTo>
                        <a:pt x="111" y="462"/>
                      </a:lnTo>
                      <a:lnTo>
                        <a:pt x="112" y="462"/>
                      </a:lnTo>
                      <a:lnTo>
                        <a:pt x="112" y="461"/>
                      </a:lnTo>
                      <a:lnTo>
                        <a:pt x="112" y="460"/>
                      </a:lnTo>
                      <a:lnTo>
                        <a:pt x="111" y="460"/>
                      </a:lnTo>
                      <a:lnTo>
                        <a:pt x="110" y="460"/>
                      </a:lnTo>
                      <a:lnTo>
                        <a:pt x="110" y="459"/>
                      </a:lnTo>
                      <a:lnTo>
                        <a:pt x="109" y="459"/>
                      </a:lnTo>
                      <a:lnTo>
                        <a:pt x="109" y="458"/>
                      </a:lnTo>
                      <a:lnTo>
                        <a:pt x="108" y="458"/>
                      </a:lnTo>
                      <a:lnTo>
                        <a:pt x="108" y="457"/>
                      </a:lnTo>
                      <a:lnTo>
                        <a:pt x="109" y="457"/>
                      </a:lnTo>
                      <a:lnTo>
                        <a:pt x="109" y="456"/>
                      </a:lnTo>
                      <a:lnTo>
                        <a:pt x="109" y="455"/>
                      </a:lnTo>
                      <a:lnTo>
                        <a:pt x="108" y="454"/>
                      </a:lnTo>
                      <a:lnTo>
                        <a:pt x="107" y="454"/>
                      </a:lnTo>
                      <a:lnTo>
                        <a:pt x="107" y="453"/>
                      </a:lnTo>
                      <a:lnTo>
                        <a:pt x="107" y="452"/>
                      </a:lnTo>
                      <a:lnTo>
                        <a:pt x="106" y="452"/>
                      </a:lnTo>
                      <a:lnTo>
                        <a:pt x="105" y="451"/>
                      </a:lnTo>
                      <a:lnTo>
                        <a:pt x="105" y="450"/>
                      </a:lnTo>
                      <a:lnTo>
                        <a:pt x="105" y="449"/>
                      </a:lnTo>
                      <a:lnTo>
                        <a:pt x="104" y="448"/>
                      </a:lnTo>
                      <a:lnTo>
                        <a:pt x="103" y="448"/>
                      </a:lnTo>
                      <a:lnTo>
                        <a:pt x="103" y="447"/>
                      </a:lnTo>
                      <a:lnTo>
                        <a:pt x="102" y="447"/>
                      </a:lnTo>
                      <a:lnTo>
                        <a:pt x="102" y="446"/>
                      </a:lnTo>
                      <a:lnTo>
                        <a:pt x="102" y="445"/>
                      </a:lnTo>
                      <a:lnTo>
                        <a:pt x="101" y="444"/>
                      </a:lnTo>
                      <a:lnTo>
                        <a:pt x="102" y="444"/>
                      </a:lnTo>
                      <a:lnTo>
                        <a:pt x="101" y="442"/>
                      </a:lnTo>
                      <a:lnTo>
                        <a:pt x="99" y="441"/>
                      </a:lnTo>
                      <a:lnTo>
                        <a:pt x="99" y="440"/>
                      </a:lnTo>
                      <a:lnTo>
                        <a:pt x="99" y="439"/>
                      </a:lnTo>
                      <a:lnTo>
                        <a:pt x="99" y="438"/>
                      </a:lnTo>
                      <a:lnTo>
                        <a:pt x="98" y="438"/>
                      </a:lnTo>
                      <a:lnTo>
                        <a:pt x="98" y="437"/>
                      </a:lnTo>
                      <a:lnTo>
                        <a:pt x="98" y="436"/>
                      </a:lnTo>
                      <a:lnTo>
                        <a:pt x="97" y="435"/>
                      </a:lnTo>
                      <a:lnTo>
                        <a:pt x="96" y="435"/>
                      </a:lnTo>
                      <a:lnTo>
                        <a:pt x="96" y="434"/>
                      </a:lnTo>
                      <a:lnTo>
                        <a:pt x="95" y="434"/>
                      </a:lnTo>
                      <a:lnTo>
                        <a:pt x="95" y="433"/>
                      </a:lnTo>
                      <a:lnTo>
                        <a:pt x="96" y="432"/>
                      </a:lnTo>
                      <a:lnTo>
                        <a:pt x="95" y="431"/>
                      </a:lnTo>
                      <a:lnTo>
                        <a:pt x="95" y="430"/>
                      </a:lnTo>
                      <a:lnTo>
                        <a:pt x="95" y="429"/>
                      </a:lnTo>
                      <a:lnTo>
                        <a:pt x="93" y="430"/>
                      </a:lnTo>
                      <a:lnTo>
                        <a:pt x="93" y="429"/>
                      </a:lnTo>
                      <a:lnTo>
                        <a:pt x="95" y="429"/>
                      </a:lnTo>
                      <a:lnTo>
                        <a:pt x="95" y="428"/>
                      </a:lnTo>
                      <a:lnTo>
                        <a:pt x="93" y="427"/>
                      </a:lnTo>
                      <a:lnTo>
                        <a:pt x="93" y="426"/>
                      </a:lnTo>
                      <a:lnTo>
                        <a:pt x="93" y="425"/>
                      </a:lnTo>
                      <a:lnTo>
                        <a:pt x="92" y="425"/>
                      </a:lnTo>
                      <a:lnTo>
                        <a:pt x="91" y="425"/>
                      </a:lnTo>
                      <a:lnTo>
                        <a:pt x="91" y="423"/>
                      </a:lnTo>
                      <a:lnTo>
                        <a:pt x="91" y="422"/>
                      </a:lnTo>
                      <a:lnTo>
                        <a:pt x="90" y="421"/>
                      </a:lnTo>
                      <a:lnTo>
                        <a:pt x="90" y="420"/>
                      </a:lnTo>
                      <a:lnTo>
                        <a:pt x="90" y="419"/>
                      </a:lnTo>
                      <a:lnTo>
                        <a:pt x="90" y="418"/>
                      </a:lnTo>
                      <a:lnTo>
                        <a:pt x="89" y="417"/>
                      </a:lnTo>
                      <a:lnTo>
                        <a:pt x="88" y="416"/>
                      </a:lnTo>
                      <a:lnTo>
                        <a:pt x="89" y="416"/>
                      </a:lnTo>
                      <a:lnTo>
                        <a:pt x="88" y="415"/>
                      </a:lnTo>
                      <a:lnTo>
                        <a:pt x="88" y="414"/>
                      </a:lnTo>
                      <a:lnTo>
                        <a:pt x="87" y="414"/>
                      </a:lnTo>
                      <a:lnTo>
                        <a:pt x="87" y="413"/>
                      </a:lnTo>
                      <a:lnTo>
                        <a:pt x="86" y="413"/>
                      </a:lnTo>
                      <a:lnTo>
                        <a:pt x="85" y="413"/>
                      </a:lnTo>
                      <a:lnTo>
                        <a:pt x="85" y="414"/>
                      </a:lnTo>
                      <a:lnTo>
                        <a:pt x="84" y="414"/>
                      </a:lnTo>
                      <a:lnTo>
                        <a:pt x="83" y="414"/>
                      </a:lnTo>
                      <a:lnTo>
                        <a:pt x="83" y="413"/>
                      </a:lnTo>
                      <a:lnTo>
                        <a:pt x="83" y="414"/>
                      </a:lnTo>
                      <a:lnTo>
                        <a:pt x="82" y="414"/>
                      </a:lnTo>
                      <a:lnTo>
                        <a:pt x="81" y="414"/>
                      </a:lnTo>
                      <a:lnTo>
                        <a:pt x="81" y="415"/>
                      </a:lnTo>
                      <a:lnTo>
                        <a:pt x="81" y="416"/>
                      </a:lnTo>
                      <a:lnTo>
                        <a:pt x="80" y="416"/>
                      </a:lnTo>
                      <a:lnTo>
                        <a:pt x="80" y="415"/>
                      </a:lnTo>
                      <a:lnTo>
                        <a:pt x="79" y="414"/>
                      </a:lnTo>
                      <a:lnTo>
                        <a:pt x="78" y="414"/>
                      </a:lnTo>
                      <a:lnTo>
                        <a:pt x="77" y="414"/>
                      </a:lnTo>
                      <a:lnTo>
                        <a:pt x="77" y="415"/>
                      </a:lnTo>
                      <a:lnTo>
                        <a:pt x="77" y="414"/>
                      </a:lnTo>
                      <a:lnTo>
                        <a:pt x="76" y="414"/>
                      </a:lnTo>
                      <a:lnTo>
                        <a:pt x="76" y="413"/>
                      </a:lnTo>
                      <a:lnTo>
                        <a:pt x="74" y="413"/>
                      </a:lnTo>
                      <a:lnTo>
                        <a:pt x="73" y="413"/>
                      </a:lnTo>
                      <a:lnTo>
                        <a:pt x="72" y="413"/>
                      </a:lnTo>
                      <a:lnTo>
                        <a:pt x="72" y="412"/>
                      </a:lnTo>
                      <a:lnTo>
                        <a:pt x="72" y="411"/>
                      </a:lnTo>
                      <a:lnTo>
                        <a:pt x="71" y="411"/>
                      </a:lnTo>
                      <a:lnTo>
                        <a:pt x="70" y="411"/>
                      </a:lnTo>
                      <a:lnTo>
                        <a:pt x="69" y="411"/>
                      </a:lnTo>
                      <a:lnTo>
                        <a:pt x="70" y="411"/>
                      </a:lnTo>
                      <a:lnTo>
                        <a:pt x="70" y="410"/>
                      </a:lnTo>
                      <a:lnTo>
                        <a:pt x="71" y="410"/>
                      </a:lnTo>
                      <a:lnTo>
                        <a:pt x="72" y="410"/>
                      </a:lnTo>
                      <a:lnTo>
                        <a:pt x="72" y="409"/>
                      </a:lnTo>
                      <a:lnTo>
                        <a:pt x="72" y="408"/>
                      </a:lnTo>
                      <a:lnTo>
                        <a:pt x="71" y="408"/>
                      </a:lnTo>
                      <a:lnTo>
                        <a:pt x="71" y="409"/>
                      </a:lnTo>
                      <a:lnTo>
                        <a:pt x="70" y="409"/>
                      </a:lnTo>
                      <a:lnTo>
                        <a:pt x="69" y="409"/>
                      </a:lnTo>
                      <a:lnTo>
                        <a:pt x="69" y="410"/>
                      </a:lnTo>
                      <a:lnTo>
                        <a:pt x="68" y="410"/>
                      </a:lnTo>
                      <a:lnTo>
                        <a:pt x="68" y="409"/>
                      </a:lnTo>
                      <a:lnTo>
                        <a:pt x="67" y="408"/>
                      </a:lnTo>
                      <a:lnTo>
                        <a:pt x="66" y="408"/>
                      </a:lnTo>
                      <a:lnTo>
                        <a:pt x="66" y="407"/>
                      </a:lnTo>
                      <a:lnTo>
                        <a:pt x="65" y="406"/>
                      </a:lnTo>
                      <a:lnTo>
                        <a:pt x="66" y="406"/>
                      </a:lnTo>
                      <a:lnTo>
                        <a:pt x="66" y="405"/>
                      </a:lnTo>
                      <a:lnTo>
                        <a:pt x="65" y="405"/>
                      </a:lnTo>
                      <a:lnTo>
                        <a:pt x="65" y="403"/>
                      </a:lnTo>
                      <a:lnTo>
                        <a:pt x="65" y="402"/>
                      </a:lnTo>
                      <a:lnTo>
                        <a:pt x="64" y="402"/>
                      </a:lnTo>
                      <a:lnTo>
                        <a:pt x="64" y="401"/>
                      </a:lnTo>
                      <a:lnTo>
                        <a:pt x="64" y="402"/>
                      </a:lnTo>
                      <a:lnTo>
                        <a:pt x="63" y="402"/>
                      </a:lnTo>
                      <a:lnTo>
                        <a:pt x="63" y="401"/>
                      </a:lnTo>
                      <a:lnTo>
                        <a:pt x="62" y="401"/>
                      </a:lnTo>
                      <a:lnTo>
                        <a:pt x="61" y="401"/>
                      </a:lnTo>
                      <a:lnTo>
                        <a:pt x="60" y="400"/>
                      </a:lnTo>
                      <a:lnTo>
                        <a:pt x="59" y="400"/>
                      </a:lnTo>
                      <a:lnTo>
                        <a:pt x="58" y="400"/>
                      </a:lnTo>
                      <a:lnTo>
                        <a:pt x="57" y="400"/>
                      </a:lnTo>
                      <a:lnTo>
                        <a:pt x="57" y="401"/>
                      </a:lnTo>
                      <a:lnTo>
                        <a:pt x="56" y="401"/>
                      </a:lnTo>
                      <a:lnTo>
                        <a:pt x="54" y="402"/>
                      </a:lnTo>
                      <a:lnTo>
                        <a:pt x="54" y="401"/>
                      </a:lnTo>
                      <a:lnTo>
                        <a:pt x="54" y="400"/>
                      </a:lnTo>
                      <a:lnTo>
                        <a:pt x="54" y="399"/>
                      </a:lnTo>
                      <a:lnTo>
                        <a:pt x="54" y="398"/>
                      </a:lnTo>
                      <a:lnTo>
                        <a:pt x="53" y="398"/>
                      </a:lnTo>
                      <a:lnTo>
                        <a:pt x="52" y="398"/>
                      </a:lnTo>
                      <a:lnTo>
                        <a:pt x="51" y="398"/>
                      </a:lnTo>
                      <a:lnTo>
                        <a:pt x="50" y="398"/>
                      </a:lnTo>
                      <a:lnTo>
                        <a:pt x="50" y="397"/>
                      </a:lnTo>
                      <a:lnTo>
                        <a:pt x="49" y="397"/>
                      </a:lnTo>
                      <a:lnTo>
                        <a:pt x="49" y="396"/>
                      </a:lnTo>
                      <a:lnTo>
                        <a:pt x="48" y="396"/>
                      </a:lnTo>
                      <a:lnTo>
                        <a:pt x="48" y="395"/>
                      </a:lnTo>
                      <a:lnTo>
                        <a:pt x="48" y="394"/>
                      </a:lnTo>
                      <a:lnTo>
                        <a:pt x="48" y="393"/>
                      </a:lnTo>
                      <a:lnTo>
                        <a:pt x="48" y="392"/>
                      </a:lnTo>
                      <a:lnTo>
                        <a:pt x="47" y="391"/>
                      </a:lnTo>
                      <a:lnTo>
                        <a:pt x="47" y="390"/>
                      </a:lnTo>
                      <a:lnTo>
                        <a:pt x="46" y="389"/>
                      </a:lnTo>
                      <a:lnTo>
                        <a:pt x="45" y="389"/>
                      </a:lnTo>
                      <a:lnTo>
                        <a:pt x="44" y="389"/>
                      </a:lnTo>
                      <a:lnTo>
                        <a:pt x="43" y="389"/>
                      </a:lnTo>
                      <a:lnTo>
                        <a:pt x="42" y="389"/>
                      </a:lnTo>
                      <a:lnTo>
                        <a:pt x="41" y="389"/>
                      </a:lnTo>
                      <a:lnTo>
                        <a:pt x="40" y="389"/>
                      </a:lnTo>
                      <a:lnTo>
                        <a:pt x="39" y="389"/>
                      </a:lnTo>
                      <a:lnTo>
                        <a:pt x="39" y="388"/>
                      </a:lnTo>
                      <a:lnTo>
                        <a:pt x="38" y="388"/>
                      </a:lnTo>
                      <a:lnTo>
                        <a:pt x="38" y="387"/>
                      </a:lnTo>
                      <a:lnTo>
                        <a:pt x="37" y="387"/>
                      </a:lnTo>
                      <a:lnTo>
                        <a:pt x="35" y="388"/>
                      </a:lnTo>
                      <a:lnTo>
                        <a:pt x="35" y="387"/>
                      </a:lnTo>
                      <a:lnTo>
                        <a:pt x="34" y="387"/>
                      </a:lnTo>
                      <a:lnTo>
                        <a:pt x="33" y="387"/>
                      </a:lnTo>
                      <a:lnTo>
                        <a:pt x="32" y="387"/>
                      </a:lnTo>
                      <a:lnTo>
                        <a:pt x="31" y="387"/>
                      </a:lnTo>
                      <a:lnTo>
                        <a:pt x="30" y="387"/>
                      </a:lnTo>
                      <a:lnTo>
                        <a:pt x="29" y="387"/>
                      </a:lnTo>
                      <a:lnTo>
                        <a:pt x="28" y="387"/>
                      </a:lnTo>
                      <a:lnTo>
                        <a:pt x="27" y="387"/>
                      </a:lnTo>
                      <a:lnTo>
                        <a:pt x="26" y="387"/>
                      </a:lnTo>
                      <a:lnTo>
                        <a:pt x="25" y="387"/>
                      </a:lnTo>
                      <a:lnTo>
                        <a:pt x="24" y="387"/>
                      </a:lnTo>
                      <a:lnTo>
                        <a:pt x="23" y="387"/>
                      </a:lnTo>
                      <a:lnTo>
                        <a:pt x="23" y="386"/>
                      </a:lnTo>
                      <a:lnTo>
                        <a:pt x="22" y="386"/>
                      </a:lnTo>
                      <a:lnTo>
                        <a:pt x="22" y="387"/>
                      </a:lnTo>
                      <a:lnTo>
                        <a:pt x="21" y="387"/>
                      </a:lnTo>
                      <a:lnTo>
                        <a:pt x="20" y="387"/>
                      </a:lnTo>
                      <a:lnTo>
                        <a:pt x="19" y="386"/>
                      </a:lnTo>
                      <a:lnTo>
                        <a:pt x="19" y="384"/>
                      </a:lnTo>
                      <a:lnTo>
                        <a:pt x="18" y="384"/>
                      </a:lnTo>
                      <a:lnTo>
                        <a:pt x="18" y="383"/>
                      </a:lnTo>
                      <a:lnTo>
                        <a:pt x="16" y="382"/>
                      </a:lnTo>
                      <a:lnTo>
                        <a:pt x="16" y="381"/>
                      </a:lnTo>
                      <a:lnTo>
                        <a:pt x="15" y="381"/>
                      </a:lnTo>
                      <a:lnTo>
                        <a:pt x="15" y="380"/>
                      </a:lnTo>
                      <a:lnTo>
                        <a:pt x="15" y="379"/>
                      </a:lnTo>
                      <a:lnTo>
                        <a:pt x="14" y="379"/>
                      </a:lnTo>
                      <a:lnTo>
                        <a:pt x="14" y="378"/>
                      </a:lnTo>
                      <a:lnTo>
                        <a:pt x="14" y="377"/>
                      </a:lnTo>
                      <a:lnTo>
                        <a:pt x="13" y="377"/>
                      </a:lnTo>
                      <a:lnTo>
                        <a:pt x="13" y="376"/>
                      </a:lnTo>
                      <a:lnTo>
                        <a:pt x="13" y="375"/>
                      </a:lnTo>
                      <a:lnTo>
                        <a:pt x="13" y="374"/>
                      </a:lnTo>
                      <a:lnTo>
                        <a:pt x="13" y="373"/>
                      </a:lnTo>
                      <a:lnTo>
                        <a:pt x="13" y="372"/>
                      </a:lnTo>
                      <a:lnTo>
                        <a:pt x="13" y="371"/>
                      </a:lnTo>
                      <a:lnTo>
                        <a:pt x="12" y="371"/>
                      </a:lnTo>
                      <a:lnTo>
                        <a:pt x="12" y="370"/>
                      </a:lnTo>
                      <a:lnTo>
                        <a:pt x="12" y="369"/>
                      </a:lnTo>
                      <a:lnTo>
                        <a:pt x="12" y="368"/>
                      </a:lnTo>
                      <a:lnTo>
                        <a:pt x="12" y="367"/>
                      </a:lnTo>
                      <a:lnTo>
                        <a:pt x="12" y="366"/>
                      </a:lnTo>
                      <a:lnTo>
                        <a:pt x="12" y="364"/>
                      </a:lnTo>
                      <a:lnTo>
                        <a:pt x="12" y="363"/>
                      </a:lnTo>
                      <a:lnTo>
                        <a:pt x="12" y="362"/>
                      </a:lnTo>
                      <a:lnTo>
                        <a:pt x="12" y="361"/>
                      </a:lnTo>
                      <a:lnTo>
                        <a:pt x="12" y="360"/>
                      </a:lnTo>
                      <a:lnTo>
                        <a:pt x="12" y="359"/>
                      </a:lnTo>
                      <a:lnTo>
                        <a:pt x="12" y="358"/>
                      </a:lnTo>
                      <a:lnTo>
                        <a:pt x="12" y="357"/>
                      </a:lnTo>
                      <a:lnTo>
                        <a:pt x="12" y="356"/>
                      </a:lnTo>
                      <a:lnTo>
                        <a:pt x="12" y="355"/>
                      </a:lnTo>
                      <a:lnTo>
                        <a:pt x="13" y="354"/>
                      </a:lnTo>
                      <a:lnTo>
                        <a:pt x="13" y="353"/>
                      </a:lnTo>
                      <a:lnTo>
                        <a:pt x="13" y="352"/>
                      </a:lnTo>
                      <a:lnTo>
                        <a:pt x="13" y="351"/>
                      </a:lnTo>
                      <a:lnTo>
                        <a:pt x="13" y="350"/>
                      </a:lnTo>
                      <a:lnTo>
                        <a:pt x="13" y="349"/>
                      </a:lnTo>
                      <a:lnTo>
                        <a:pt x="13" y="348"/>
                      </a:lnTo>
                      <a:lnTo>
                        <a:pt x="13" y="347"/>
                      </a:lnTo>
                      <a:lnTo>
                        <a:pt x="13" y="345"/>
                      </a:lnTo>
                      <a:lnTo>
                        <a:pt x="13" y="344"/>
                      </a:lnTo>
                      <a:lnTo>
                        <a:pt x="13" y="343"/>
                      </a:lnTo>
                      <a:lnTo>
                        <a:pt x="13" y="342"/>
                      </a:lnTo>
                      <a:lnTo>
                        <a:pt x="14" y="342"/>
                      </a:lnTo>
                      <a:lnTo>
                        <a:pt x="15" y="342"/>
                      </a:lnTo>
                      <a:lnTo>
                        <a:pt x="18" y="341"/>
                      </a:lnTo>
                      <a:lnTo>
                        <a:pt x="18" y="342"/>
                      </a:lnTo>
                      <a:lnTo>
                        <a:pt x="18" y="343"/>
                      </a:lnTo>
                      <a:lnTo>
                        <a:pt x="19" y="343"/>
                      </a:lnTo>
                      <a:lnTo>
                        <a:pt x="19" y="344"/>
                      </a:lnTo>
                      <a:lnTo>
                        <a:pt x="19" y="345"/>
                      </a:lnTo>
                      <a:lnTo>
                        <a:pt x="19" y="347"/>
                      </a:lnTo>
                      <a:lnTo>
                        <a:pt x="19" y="348"/>
                      </a:lnTo>
                      <a:lnTo>
                        <a:pt x="19" y="349"/>
                      </a:lnTo>
                      <a:lnTo>
                        <a:pt x="19" y="350"/>
                      </a:lnTo>
                      <a:lnTo>
                        <a:pt x="19" y="351"/>
                      </a:lnTo>
                      <a:lnTo>
                        <a:pt x="20" y="351"/>
                      </a:lnTo>
                      <a:lnTo>
                        <a:pt x="21" y="351"/>
                      </a:lnTo>
                      <a:lnTo>
                        <a:pt x="22" y="351"/>
                      </a:lnTo>
                      <a:lnTo>
                        <a:pt x="22" y="352"/>
                      </a:lnTo>
                      <a:lnTo>
                        <a:pt x="23" y="352"/>
                      </a:lnTo>
                      <a:lnTo>
                        <a:pt x="24" y="352"/>
                      </a:lnTo>
                      <a:lnTo>
                        <a:pt x="24" y="351"/>
                      </a:lnTo>
                      <a:lnTo>
                        <a:pt x="25" y="351"/>
                      </a:lnTo>
                      <a:lnTo>
                        <a:pt x="25" y="350"/>
                      </a:lnTo>
                      <a:lnTo>
                        <a:pt x="26" y="350"/>
                      </a:lnTo>
                      <a:lnTo>
                        <a:pt x="27" y="350"/>
                      </a:lnTo>
                      <a:lnTo>
                        <a:pt x="28" y="349"/>
                      </a:lnTo>
                      <a:lnTo>
                        <a:pt x="29" y="349"/>
                      </a:lnTo>
                      <a:lnTo>
                        <a:pt x="29" y="348"/>
                      </a:lnTo>
                      <a:lnTo>
                        <a:pt x="30" y="348"/>
                      </a:lnTo>
                      <a:lnTo>
                        <a:pt x="29" y="348"/>
                      </a:lnTo>
                      <a:lnTo>
                        <a:pt x="30" y="347"/>
                      </a:lnTo>
                      <a:lnTo>
                        <a:pt x="29" y="345"/>
                      </a:lnTo>
                      <a:lnTo>
                        <a:pt x="29" y="344"/>
                      </a:lnTo>
                      <a:lnTo>
                        <a:pt x="29" y="343"/>
                      </a:lnTo>
                      <a:lnTo>
                        <a:pt x="29" y="342"/>
                      </a:lnTo>
                      <a:lnTo>
                        <a:pt x="28" y="341"/>
                      </a:lnTo>
                      <a:lnTo>
                        <a:pt x="28" y="340"/>
                      </a:lnTo>
                      <a:lnTo>
                        <a:pt x="28" y="339"/>
                      </a:lnTo>
                      <a:lnTo>
                        <a:pt x="29" y="338"/>
                      </a:lnTo>
                      <a:lnTo>
                        <a:pt x="28" y="338"/>
                      </a:lnTo>
                      <a:lnTo>
                        <a:pt x="28" y="337"/>
                      </a:lnTo>
                      <a:lnTo>
                        <a:pt x="27" y="337"/>
                      </a:lnTo>
                      <a:lnTo>
                        <a:pt x="27" y="336"/>
                      </a:lnTo>
                      <a:lnTo>
                        <a:pt x="27" y="335"/>
                      </a:lnTo>
                      <a:lnTo>
                        <a:pt x="26" y="334"/>
                      </a:lnTo>
                      <a:lnTo>
                        <a:pt x="26" y="333"/>
                      </a:lnTo>
                      <a:lnTo>
                        <a:pt x="26" y="332"/>
                      </a:lnTo>
                      <a:lnTo>
                        <a:pt x="26" y="331"/>
                      </a:lnTo>
                      <a:lnTo>
                        <a:pt x="26" y="330"/>
                      </a:lnTo>
                      <a:lnTo>
                        <a:pt x="26" y="329"/>
                      </a:lnTo>
                      <a:lnTo>
                        <a:pt x="26" y="328"/>
                      </a:lnTo>
                      <a:lnTo>
                        <a:pt x="26" y="326"/>
                      </a:lnTo>
                      <a:lnTo>
                        <a:pt x="26" y="325"/>
                      </a:lnTo>
                      <a:lnTo>
                        <a:pt x="26" y="324"/>
                      </a:lnTo>
                      <a:lnTo>
                        <a:pt x="26" y="323"/>
                      </a:lnTo>
                      <a:lnTo>
                        <a:pt x="27" y="322"/>
                      </a:lnTo>
                      <a:lnTo>
                        <a:pt x="27" y="321"/>
                      </a:lnTo>
                      <a:lnTo>
                        <a:pt x="27" y="320"/>
                      </a:lnTo>
                      <a:lnTo>
                        <a:pt x="28" y="320"/>
                      </a:lnTo>
                      <a:lnTo>
                        <a:pt x="28" y="319"/>
                      </a:lnTo>
                      <a:lnTo>
                        <a:pt x="29" y="318"/>
                      </a:lnTo>
                      <a:lnTo>
                        <a:pt x="29" y="317"/>
                      </a:lnTo>
                      <a:lnTo>
                        <a:pt x="29" y="316"/>
                      </a:lnTo>
                      <a:lnTo>
                        <a:pt x="28" y="316"/>
                      </a:lnTo>
                      <a:lnTo>
                        <a:pt x="28" y="315"/>
                      </a:lnTo>
                      <a:lnTo>
                        <a:pt x="28" y="314"/>
                      </a:lnTo>
                      <a:lnTo>
                        <a:pt x="28" y="313"/>
                      </a:lnTo>
                      <a:lnTo>
                        <a:pt x="28" y="312"/>
                      </a:lnTo>
                      <a:lnTo>
                        <a:pt x="28" y="311"/>
                      </a:lnTo>
                      <a:lnTo>
                        <a:pt x="29" y="311"/>
                      </a:lnTo>
                      <a:lnTo>
                        <a:pt x="29" y="310"/>
                      </a:lnTo>
                      <a:lnTo>
                        <a:pt x="29" y="309"/>
                      </a:lnTo>
                      <a:lnTo>
                        <a:pt x="29" y="308"/>
                      </a:lnTo>
                      <a:lnTo>
                        <a:pt x="29" y="306"/>
                      </a:lnTo>
                      <a:lnTo>
                        <a:pt x="29" y="305"/>
                      </a:lnTo>
                      <a:lnTo>
                        <a:pt x="29" y="304"/>
                      </a:lnTo>
                      <a:lnTo>
                        <a:pt x="29" y="303"/>
                      </a:lnTo>
                      <a:lnTo>
                        <a:pt x="29" y="302"/>
                      </a:lnTo>
                      <a:lnTo>
                        <a:pt x="29" y="301"/>
                      </a:lnTo>
                      <a:lnTo>
                        <a:pt x="29" y="300"/>
                      </a:lnTo>
                      <a:lnTo>
                        <a:pt x="29" y="299"/>
                      </a:lnTo>
                      <a:lnTo>
                        <a:pt x="29" y="298"/>
                      </a:lnTo>
                      <a:lnTo>
                        <a:pt x="29" y="297"/>
                      </a:lnTo>
                      <a:lnTo>
                        <a:pt x="29" y="296"/>
                      </a:lnTo>
                      <a:lnTo>
                        <a:pt x="29" y="295"/>
                      </a:lnTo>
                      <a:lnTo>
                        <a:pt x="28" y="294"/>
                      </a:lnTo>
                      <a:lnTo>
                        <a:pt x="27" y="293"/>
                      </a:lnTo>
                      <a:lnTo>
                        <a:pt x="26" y="293"/>
                      </a:lnTo>
                      <a:lnTo>
                        <a:pt x="25" y="293"/>
                      </a:lnTo>
                      <a:lnTo>
                        <a:pt x="25" y="292"/>
                      </a:lnTo>
                      <a:lnTo>
                        <a:pt x="24" y="291"/>
                      </a:lnTo>
                      <a:lnTo>
                        <a:pt x="24" y="290"/>
                      </a:lnTo>
                      <a:lnTo>
                        <a:pt x="23" y="290"/>
                      </a:lnTo>
                      <a:lnTo>
                        <a:pt x="23" y="289"/>
                      </a:lnTo>
                      <a:lnTo>
                        <a:pt x="23" y="287"/>
                      </a:lnTo>
                      <a:lnTo>
                        <a:pt x="23" y="286"/>
                      </a:lnTo>
                      <a:lnTo>
                        <a:pt x="23" y="285"/>
                      </a:lnTo>
                      <a:lnTo>
                        <a:pt x="24" y="285"/>
                      </a:lnTo>
                      <a:lnTo>
                        <a:pt x="24" y="284"/>
                      </a:lnTo>
                      <a:lnTo>
                        <a:pt x="25" y="284"/>
                      </a:lnTo>
                      <a:lnTo>
                        <a:pt x="25" y="283"/>
                      </a:lnTo>
                      <a:lnTo>
                        <a:pt x="26" y="283"/>
                      </a:lnTo>
                      <a:lnTo>
                        <a:pt x="26" y="282"/>
                      </a:lnTo>
                      <a:lnTo>
                        <a:pt x="27" y="281"/>
                      </a:lnTo>
                      <a:lnTo>
                        <a:pt x="28" y="280"/>
                      </a:lnTo>
                      <a:lnTo>
                        <a:pt x="29" y="279"/>
                      </a:lnTo>
                      <a:lnTo>
                        <a:pt x="30" y="279"/>
                      </a:lnTo>
                      <a:lnTo>
                        <a:pt x="30" y="278"/>
                      </a:lnTo>
                      <a:lnTo>
                        <a:pt x="31" y="277"/>
                      </a:lnTo>
                      <a:lnTo>
                        <a:pt x="32" y="276"/>
                      </a:lnTo>
                      <a:lnTo>
                        <a:pt x="32" y="275"/>
                      </a:lnTo>
                      <a:lnTo>
                        <a:pt x="33" y="275"/>
                      </a:lnTo>
                      <a:lnTo>
                        <a:pt x="33" y="274"/>
                      </a:lnTo>
                      <a:lnTo>
                        <a:pt x="34" y="274"/>
                      </a:lnTo>
                      <a:lnTo>
                        <a:pt x="34" y="273"/>
                      </a:lnTo>
                      <a:lnTo>
                        <a:pt x="35" y="273"/>
                      </a:lnTo>
                      <a:lnTo>
                        <a:pt x="35" y="272"/>
                      </a:lnTo>
                      <a:lnTo>
                        <a:pt x="37" y="272"/>
                      </a:lnTo>
                      <a:lnTo>
                        <a:pt x="37" y="271"/>
                      </a:lnTo>
                      <a:lnTo>
                        <a:pt x="37" y="270"/>
                      </a:lnTo>
                      <a:lnTo>
                        <a:pt x="38" y="270"/>
                      </a:lnTo>
                      <a:lnTo>
                        <a:pt x="38" y="269"/>
                      </a:lnTo>
                      <a:lnTo>
                        <a:pt x="39" y="267"/>
                      </a:lnTo>
                      <a:lnTo>
                        <a:pt x="39" y="266"/>
                      </a:lnTo>
                      <a:lnTo>
                        <a:pt x="40" y="265"/>
                      </a:lnTo>
                      <a:lnTo>
                        <a:pt x="40" y="264"/>
                      </a:lnTo>
                      <a:lnTo>
                        <a:pt x="40" y="263"/>
                      </a:lnTo>
                      <a:lnTo>
                        <a:pt x="41" y="263"/>
                      </a:lnTo>
                      <a:lnTo>
                        <a:pt x="41" y="262"/>
                      </a:lnTo>
                      <a:lnTo>
                        <a:pt x="41" y="261"/>
                      </a:lnTo>
                      <a:lnTo>
                        <a:pt x="42" y="260"/>
                      </a:lnTo>
                      <a:lnTo>
                        <a:pt x="42" y="259"/>
                      </a:lnTo>
                      <a:lnTo>
                        <a:pt x="42" y="258"/>
                      </a:lnTo>
                      <a:lnTo>
                        <a:pt x="43" y="258"/>
                      </a:lnTo>
                      <a:lnTo>
                        <a:pt x="43" y="257"/>
                      </a:lnTo>
                      <a:lnTo>
                        <a:pt x="43" y="256"/>
                      </a:lnTo>
                      <a:lnTo>
                        <a:pt x="44" y="256"/>
                      </a:lnTo>
                      <a:lnTo>
                        <a:pt x="44" y="255"/>
                      </a:lnTo>
                      <a:lnTo>
                        <a:pt x="44" y="254"/>
                      </a:lnTo>
                      <a:lnTo>
                        <a:pt x="44" y="253"/>
                      </a:lnTo>
                      <a:lnTo>
                        <a:pt x="44" y="252"/>
                      </a:lnTo>
                      <a:lnTo>
                        <a:pt x="44" y="247"/>
                      </a:lnTo>
                      <a:lnTo>
                        <a:pt x="44" y="244"/>
                      </a:lnTo>
                      <a:lnTo>
                        <a:pt x="44" y="241"/>
                      </a:lnTo>
                      <a:lnTo>
                        <a:pt x="43" y="241"/>
                      </a:lnTo>
                      <a:lnTo>
                        <a:pt x="43" y="240"/>
                      </a:lnTo>
                      <a:lnTo>
                        <a:pt x="42" y="240"/>
                      </a:lnTo>
                      <a:lnTo>
                        <a:pt x="42" y="239"/>
                      </a:lnTo>
                      <a:lnTo>
                        <a:pt x="42" y="238"/>
                      </a:lnTo>
                      <a:lnTo>
                        <a:pt x="41" y="238"/>
                      </a:lnTo>
                      <a:lnTo>
                        <a:pt x="40" y="237"/>
                      </a:lnTo>
                      <a:lnTo>
                        <a:pt x="39" y="236"/>
                      </a:lnTo>
                      <a:lnTo>
                        <a:pt x="38" y="236"/>
                      </a:lnTo>
                      <a:lnTo>
                        <a:pt x="38" y="235"/>
                      </a:lnTo>
                      <a:lnTo>
                        <a:pt x="37" y="235"/>
                      </a:lnTo>
                      <a:lnTo>
                        <a:pt x="35" y="235"/>
                      </a:lnTo>
                      <a:lnTo>
                        <a:pt x="34" y="235"/>
                      </a:lnTo>
                      <a:lnTo>
                        <a:pt x="33" y="235"/>
                      </a:lnTo>
                      <a:lnTo>
                        <a:pt x="32" y="235"/>
                      </a:lnTo>
                      <a:lnTo>
                        <a:pt x="32" y="234"/>
                      </a:lnTo>
                      <a:lnTo>
                        <a:pt x="31" y="234"/>
                      </a:lnTo>
                      <a:lnTo>
                        <a:pt x="30" y="234"/>
                      </a:lnTo>
                      <a:lnTo>
                        <a:pt x="29" y="234"/>
                      </a:lnTo>
                      <a:lnTo>
                        <a:pt x="29" y="233"/>
                      </a:lnTo>
                      <a:lnTo>
                        <a:pt x="28" y="232"/>
                      </a:lnTo>
                      <a:lnTo>
                        <a:pt x="27" y="231"/>
                      </a:lnTo>
                      <a:lnTo>
                        <a:pt x="27" y="230"/>
                      </a:lnTo>
                      <a:lnTo>
                        <a:pt x="26" y="230"/>
                      </a:lnTo>
                      <a:lnTo>
                        <a:pt x="26" y="228"/>
                      </a:lnTo>
                      <a:lnTo>
                        <a:pt x="25" y="227"/>
                      </a:lnTo>
                      <a:lnTo>
                        <a:pt x="24" y="227"/>
                      </a:lnTo>
                      <a:lnTo>
                        <a:pt x="24" y="226"/>
                      </a:lnTo>
                      <a:lnTo>
                        <a:pt x="23" y="226"/>
                      </a:lnTo>
                      <a:lnTo>
                        <a:pt x="23" y="225"/>
                      </a:lnTo>
                      <a:lnTo>
                        <a:pt x="22" y="225"/>
                      </a:lnTo>
                      <a:lnTo>
                        <a:pt x="21" y="224"/>
                      </a:lnTo>
                      <a:lnTo>
                        <a:pt x="21" y="223"/>
                      </a:lnTo>
                      <a:lnTo>
                        <a:pt x="21" y="222"/>
                      </a:lnTo>
                      <a:lnTo>
                        <a:pt x="20" y="222"/>
                      </a:lnTo>
                      <a:lnTo>
                        <a:pt x="19" y="222"/>
                      </a:lnTo>
                      <a:lnTo>
                        <a:pt x="19" y="221"/>
                      </a:lnTo>
                      <a:lnTo>
                        <a:pt x="18" y="221"/>
                      </a:lnTo>
                      <a:lnTo>
                        <a:pt x="16" y="221"/>
                      </a:lnTo>
                      <a:lnTo>
                        <a:pt x="15" y="221"/>
                      </a:lnTo>
                      <a:lnTo>
                        <a:pt x="15" y="220"/>
                      </a:lnTo>
                      <a:lnTo>
                        <a:pt x="14" y="220"/>
                      </a:lnTo>
                      <a:lnTo>
                        <a:pt x="14" y="219"/>
                      </a:lnTo>
                      <a:lnTo>
                        <a:pt x="13" y="219"/>
                      </a:lnTo>
                      <a:lnTo>
                        <a:pt x="13" y="218"/>
                      </a:lnTo>
                      <a:lnTo>
                        <a:pt x="12" y="218"/>
                      </a:lnTo>
                      <a:lnTo>
                        <a:pt x="11" y="218"/>
                      </a:lnTo>
                      <a:lnTo>
                        <a:pt x="11" y="217"/>
                      </a:lnTo>
                      <a:lnTo>
                        <a:pt x="10" y="217"/>
                      </a:lnTo>
                      <a:lnTo>
                        <a:pt x="10" y="216"/>
                      </a:lnTo>
                      <a:lnTo>
                        <a:pt x="9" y="216"/>
                      </a:lnTo>
                      <a:lnTo>
                        <a:pt x="9" y="215"/>
                      </a:lnTo>
                      <a:lnTo>
                        <a:pt x="8" y="214"/>
                      </a:lnTo>
                      <a:lnTo>
                        <a:pt x="7" y="213"/>
                      </a:lnTo>
                      <a:lnTo>
                        <a:pt x="6" y="213"/>
                      </a:lnTo>
                      <a:lnTo>
                        <a:pt x="5" y="213"/>
                      </a:lnTo>
                      <a:lnTo>
                        <a:pt x="5" y="212"/>
                      </a:lnTo>
                      <a:lnTo>
                        <a:pt x="5" y="211"/>
                      </a:lnTo>
                      <a:lnTo>
                        <a:pt x="5" y="209"/>
                      </a:lnTo>
                      <a:lnTo>
                        <a:pt x="4" y="209"/>
                      </a:lnTo>
                      <a:lnTo>
                        <a:pt x="4" y="208"/>
                      </a:lnTo>
                      <a:lnTo>
                        <a:pt x="3" y="208"/>
                      </a:lnTo>
                      <a:lnTo>
                        <a:pt x="3" y="207"/>
                      </a:lnTo>
                      <a:lnTo>
                        <a:pt x="3" y="206"/>
                      </a:lnTo>
                      <a:lnTo>
                        <a:pt x="2" y="206"/>
                      </a:lnTo>
                      <a:lnTo>
                        <a:pt x="2" y="205"/>
                      </a:lnTo>
                      <a:lnTo>
                        <a:pt x="2" y="204"/>
                      </a:lnTo>
                      <a:lnTo>
                        <a:pt x="2" y="203"/>
                      </a:lnTo>
                      <a:lnTo>
                        <a:pt x="1" y="202"/>
                      </a:lnTo>
                      <a:lnTo>
                        <a:pt x="1" y="201"/>
                      </a:lnTo>
                      <a:lnTo>
                        <a:pt x="2" y="201"/>
                      </a:lnTo>
                      <a:lnTo>
                        <a:pt x="2" y="200"/>
                      </a:lnTo>
                      <a:lnTo>
                        <a:pt x="2" y="199"/>
                      </a:lnTo>
                      <a:lnTo>
                        <a:pt x="2" y="198"/>
                      </a:lnTo>
                      <a:lnTo>
                        <a:pt x="2" y="197"/>
                      </a:lnTo>
                      <a:lnTo>
                        <a:pt x="1" y="197"/>
                      </a:lnTo>
                      <a:lnTo>
                        <a:pt x="1" y="196"/>
                      </a:lnTo>
                      <a:lnTo>
                        <a:pt x="1" y="195"/>
                      </a:lnTo>
                      <a:lnTo>
                        <a:pt x="1" y="194"/>
                      </a:lnTo>
                      <a:lnTo>
                        <a:pt x="1" y="193"/>
                      </a:lnTo>
                      <a:lnTo>
                        <a:pt x="1" y="192"/>
                      </a:lnTo>
                      <a:lnTo>
                        <a:pt x="0" y="192"/>
                      </a:lnTo>
                      <a:lnTo>
                        <a:pt x="0" y="191"/>
                      </a:lnTo>
                      <a:lnTo>
                        <a:pt x="0" y="189"/>
                      </a:lnTo>
                      <a:lnTo>
                        <a:pt x="0" y="188"/>
                      </a:lnTo>
                      <a:lnTo>
                        <a:pt x="0" y="187"/>
                      </a:lnTo>
                      <a:lnTo>
                        <a:pt x="0" y="186"/>
                      </a:lnTo>
                      <a:lnTo>
                        <a:pt x="0" y="185"/>
                      </a:lnTo>
                      <a:lnTo>
                        <a:pt x="0" y="184"/>
                      </a:lnTo>
                      <a:lnTo>
                        <a:pt x="0" y="183"/>
                      </a:lnTo>
                      <a:lnTo>
                        <a:pt x="0" y="182"/>
                      </a:lnTo>
                      <a:lnTo>
                        <a:pt x="0" y="180"/>
                      </a:lnTo>
                      <a:lnTo>
                        <a:pt x="0" y="179"/>
                      </a:lnTo>
                      <a:lnTo>
                        <a:pt x="0" y="178"/>
                      </a:lnTo>
                      <a:lnTo>
                        <a:pt x="1" y="177"/>
                      </a:lnTo>
                      <a:lnTo>
                        <a:pt x="1" y="176"/>
                      </a:lnTo>
                      <a:lnTo>
                        <a:pt x="1" y="175"/>
                      </a:lnTo>
                      <a:lnTo>
                        <a:pt x="2" y="175"/>
                      </a:lnTo>
                      <a:lnTo>
                        <a:pt x="2" y="174"/>
                      </a:lnTo>
                      <a:lnTo>
                        <a:pt x="2" y="173"/>
                      </a:lnTo>
                      <a:lnTo>
                        <a:pt x="3" y="173"/>
                      </a:lnTo>
                      <a:lnTo>
                        <a:pt x="3" y="172"/>
                      </a:lnTo>
                      <a:lnTo>
                        <a:pt x="4" y="170"/>
                      </a:lnTo>
                      <a:lnTo>
                        <a:pt x="5" y="169"/>
                      </a:lnTo>
                      <a:lnTo>
                        <a:pt x="6" y="168"/>
                      </a:lnTo>
                      <a:lnTo>
                        <a:pt x="7" y="168"/>
                      </a:lnTo>
                      <a:lnTo>
                        <a:pt x="8" y="167"/>
                      </a:lnTo>
                      <a:lnTo>
                        <a:pt x="9" y="167"/>
                      </a:lnTo>
                      <a:lnTo>
                        <a:pt x="10" y="167"/>
                      </a:lnTo>
                      <a:lnTo>
                        <a:pt x="10" y="166"/>
                      </a:lnTo>
                      <a:lnTo>
                        <a:pt x="11" y="165"/>
                      </a:lnTo>
                      <a:lnTo>
                        <a:pt x="11" y="164"/>
                      </a:lnTo>
                      <a:lnTo>
                        <a:pt x="12" y="164"/>
                      </a:lnTo>
                      <a:lnTo>
                        <a:pt x="12" y="163"/>
                      </a:lnTo>
                      <a:lnTo>
                        <a:pt x="13" y="163"/>
                      </a:lnTo>
                      <a:lnTo>
                        <a:pt x="13" y="162"/>
                      </a:lnTo>
                      <a:lnTo>
                        <a:pt x="14" y="161"/>
                      </a:lnTo>
                      <a:lnTo>
                        <a:pt x="14" y="160"/>
                      </a:lnTo>
                      <a:lnTo>
                        <a:pt x="15" y="160"/>
                      </a:lnTo>
                      <a:lnTo>
                        <a:pt x="15" y="159"/>
                      </a:lnTo>
                      <a:lnTo>
                        <a:pt x="15" y="158"/>
                      </a:lnTo>
                      <a:lnTo>
                        <a:pt x="16" y="158"/>
                      </a:lnTo>
                      <a:lnTo>
                        <a:pt x="16" y="157"/>
                      </a:lnTo>
                      <a:lnTo>
                        <a:pt x="18" y="158"/>
                      </a:lnTo>
                      <a:lnTo>
                        <a:pt x="19" y="157"/>
                      </a:lnTo>
                      <a:lnTo>
                        <a:pt x="20" y="157"/>
                      </a:lnTo>
                      <a:lnTo>
                        <a:pt x="21" y="157"/>
                      </a:lnTo>
                      <a:lnTo>
                        <a:pt x="21" y="156"/>
                      </a:lnTo>
                      <a:lnTo>
                        <a:pt x="22" y="156"/>
                      </a:lnTo>
                      <a:lnTo>
                        <a:pt x="23" y="156"/>
                      </a:lnTo>
                      <a:lnTo>
                        <a:pt x="24" y="156"/>
                      </a:lnTo>
                      <a:lnTo>
                        <a:pt x="24" y="155"/>
                      </a:lnTo>
                      <a:lnTo>
                        <a:pt x="25" y="155"/>
                      </a:lnTo>
                      <a:lnTo>
                        <a:pt x="25" y="154"/>
                      </a:lnTo>
                      <a:lnTo>
                        <a:pt x="26" y="154"/>
                      </a:lnTo>
                      <a:lnTo>
                        <a:pt x="26" y="153"/>
                      </a:lnTo>
                      <a:lnTo>
                        <a:pt x="27" y="153"/>
                      </a:lnTo>
                      <a:lnTo>
                        <a:pt x="27" y="152"/>
                      </a:lnTo>
                      <a:lnTo>
                        <a:pt x="28" y="152"/>
                      </a:lnTo>
                      <a:lnTo>
                        <a:pt x="28" y="150"/>
                      </a:lnTo>
                      <a:lnTo>
                        <a:pt x="29" y="149"/>
                      </a:lnTo>
                      <a:lnTo>
                        <a:pt x="29" y="148"/>
                      </a:lnTo>
                      <a:lnTo>
                        <a:pt x="30" y="148"/>
                      </a:lnTo>
                      <a:lnTo>
                        <a:pt x="30" y="147"/>
                      </a:lnTo>
                      <a:lnTo>
                        <a:pt x="31" y="147"/>
                      </a:lnTo>
                      <a:lnTo>
                        <a:pt x="31" y="146"/>
                      </a:lnTo>
                      <a:lnTo>
                        <a:pt x="31" y="145"/>
                      </a:lnTo>
                      <a:lnTo>
                        <a:pt x="32" y="144"/>
                      </a:lnTo>
                      <a:lnTo>
                        <a:pt x="33" y="143"/>
                      </a:lnTo>
                      <a:lnTo>
                        <a:pt x="33" y="142"/>
                      </a:lnTo>
                      <a:lnTo>
                        <a:pt x="34" y="142"/>
                      </a:lnTo>
                      <a:lnTo>
                        <a:pt x="34" y="141"/>
                      </a:lnTo>
                      <a:lnTo>
                        <a:pt x="35" y="140"/>
                      </a:lnTo>
                      <a:lnTo>
                        <a:pt x="35" y="139"/>
                      </a:lnTo>
                      <a:lnTo>
                        <a:pt x="37" y="139"/>
                      </a:lnTo>
                      <a:lnTo>
                        <a:pt x="37" y="138"/>
                      </a:lnTo>
                      <a:lnTo>
                        <a:pt x="38" y="138"/>
                      </a:lnTo>
                      <a:lnTo>
                        <a:pt x="38" y="137"/>
                      </a:lnTo>
                      <a:lnTo>
                        <a:pt x="39" y="137"/>
                      </a:lnTo>
                      <a:lnTo>
                        <a:pt x="39" y="136"/>
                      </a:lnTo>
                      <a:lnTo>
                        <a:pt x="40" y="136"/>
                      </a:lnTo>
                      <a:lnTo>
                        <a:pt x="40" y="135"/>
                      </a:lnTo>
                      <a:lnTo>
                        <a:pt x="41" y="134"/>
                      </a:lnTo>
                      <a:lnTo>
                        <a:pt x="42" y="133"/>
                      </a:lnTo>
                      <a:lnTo>
                        <a:pt x="42" y="131"/>
                      </a:lnTo>
                      <a:lnTo>
                        <a:pt x="43" y="130"/>
                      </a:lnTo>
                      <a:lnTo>
                        <a:pt x="43" y="129"/>
                      </a:lnTo>
                      <a:lnTo>
                        <a:pt x="44" y="129"/>
                      </a:lnTo>
                      <a:lnTo>
                        <a:pt x="44" y="128"/>
                      </a:lnTo>
                      <a:lnTo>
                        <a:pt x="44" y="127"/>
                      </a:lnTo>
                      <a:lnTo>
                        <a:pt x="45" y="126"/>
                      </a:lnTo>
                      <a:lnTo>
                        <a:pt x="45" y="125"/>
                      </a:lnTo>
                      <a:lnTo>
                        <a:pt x="45" y="124"/>
                      </a:lnTo>
                      <a:lnTo>
                        <a:pt x="46" y="124"/>
                      </a:lnTo>
                      <a:lnTo>
                        <a:pt x="46" y="123"/>
                      </a:lnTo>
                      <a:lnTo>
                        <a:pt x="46" y="122"/>
                      </a:lnTo>
                      <a:lnTo>
                        <a:pt x="46" y="121"/>
                      </a:lnTo>
                      <a:lnTo>
                        <a:pt x="46" y="120"/>
                      </a:lnTo>
                      <a:lnTo>
                        <a:pt x="47" y="120"/>
                      </a:lnTo>
                      <a:lnTo>
                        <a:pt x="47" y="119"/>
                      </a:lnTo>
                      <a:lnTo>
                        <a:pt x="47" y="118"/>
                      </a:lnTo>
                      <a:lnTo>
                        <a:pt x="47" y="117"/>
                      </a:lnTo>
                      <a:lnTo>
                        <a:pt x="47" y="116"/>
                      </a:lnTo>
                      <a:lnTo>
                        <a:pt x="47" y="115"/>
                      </a:lnTo>
                      <a:lnTo>
                        <a:pt x="47" y="114"/>
                      </a:lnTo>
                      <a:lnTo>
                        <a:pt x="48" y="111"/>
                      </a:lnTo>
                      <a:lnTo>
                        <a:pt x="48" y="110"/>
                      </a:lnTo>
                      <a:lnTo>
                        <a:pt x="48" y="109"/>
                      </a:lnTo>
                      <a:lnTo>
                        <a:pt x="49" y="108"/>
                      </a:lnTo>
                      <a:lnTo>
                        <a:pt x="48" y="108"/>
                      </a:lnTo>
                      <a:lnTo>
                        <a:pt x="48" y="107"/>
                      </a:lnTo>
                      <a:lnTo>
                        <a:pt x="48" y="106"/>
                      </a:lnTo>
                      <a:lnTo>
                        <a:pt x="48" y="105"/>
                      </a:lnTo>
                      <a:lnTo>
                        <a:pt x="48" y="104"/>
                      </a:lnTo>
                      <a:lnTo>
                        <a:pt x="48" y="103"/>
                      </a:lnTo>
                      <a:lnTo>
                        <a:pt x="48" y="102"/>
                      </a:lnTo>
                      <a:lnTo>
                        <a:pt x="48" y="101"/>
                      </a:lnTo>
                      <a:lnTo>
                        <a:pt x="48" y="100"/>
                      </a:lnTo>
                      <a:lnTo>
                        <a:pt x="48" y="99"/>
                      </a:lnTo>
                      <a:lnTo>
                        <a:pt x="48" y="98"/>
                      </a:lnTo>
                      <a:lnTo>
                        <a:pt x="49" y="98"/>
                      </a:lnTo>
                      <a:lnTo>
                        <a:pt x="49" y="97"/>
                      </a:lnTo>
                      <a:lnTo>
                        <a:pt x="49" y="96"/>
                      </a:lnTo>
                      <a:lnTo>
                        <a:pt x="50" y="96"/>
                      </a:lnTo>
                      <a:lnTo>
                        <a:pt x="50" y="95"/>
                      </a:lnTo>
                      <a:lnTo>
                        <a:pt x="51" y="95"/>
                      </a:lnTo>
                      <a:lnTo>
                        <a:pt x="51" y="94"/>
                      </a:lnTo>
                      <a:lnTo>
                        <a:pt x="52" y="94"/>
                      </a:lnTo>
                      <a:lnTo>
                        <a:pt x="53" y="92"/>
                      </a:lnTo>
                      <a:lnTo>
                        <a:pt x="54" y="92"/>
                      </a:lnTo>
                      <a:lnTo>
                        <a:pt x="56" y="92"/>
                      </a:lnTo>
                      <a:lnTo>
                        <a:pt x="56" y="91"/>
                      </a:lnTo>
                      <a:lnTo>
                        <a:pt x="57" y="91"/>
                      </a:lnTo>
                      <a:lnTo>
                        <a:pt x="58" y="91"/>
                      </a:lnTo>
                      <a:lnTo>
                        <a:pt x="58" y="90"/>
                      </a:lnTo>
                      <a:lnTo>
                        <a:pt x="59" y="90"/>
                      </a:lnTo>
                      <a:lnTo>
                        <a:pt x="60" y="90"/>
                      </a:lnTo>
                      <a:lnTo>
                        <a:pt x="61" y="89"/>
                      </a:lnTo>
                      <a:lnTo>
                        <a:pt x="61" y="88"/>
                      </a:lnTo>
                      <a:lnTo>
                        <a:pt x="62" y="86"/>
                      </a:lnTo>
                      <a:lnTo>
                        <a:pt x="62" y="85"/>
                      </a:lnTo>
                      <a:lnTo>
                        <a:pt x="63" y="84"/>
                      </a:lnTo>
                      <a:lnTo>
                        <a:pt x="63" y="83"/>
                      </a:lnTo>
                      <a:lnTo>
                        <a:pt x="63" y="82"/>
                      </a:lnTo>
                      <a:lnTo>
                        <a:pt x="64" y="82"/>
                      </a:lnTo>
                      <a:lnTo>
                        <a:pt x="64" y="81"/>
                      </a:lnTo>
                      <a:lnTo>
                        <a:pt x="65" y="80"/>
                      </a:lnTo>
                      <a:lnTo>
                        <a:pt x="65" y="79"/>
                      </a:lnTo>
                      <a:lnTo>
                        <a:pt x="66" y="79"/>
                      </a:lnTo>
                      <a:lnTo>
                        <a:pt x="66" y="78"/>
                      </a:lnTo>
                      <a:lnTo>
                        <a:pt x="65" y="78"/>
                      </a:lnTo>
                      <a:lnTo>
                        <a:pt x="66" y="78"/>
                      </a:lnTo>
                      <a:lnTo>
                        <a:pt x="66" y="77"/>
                      </a:lnTo>
                      <a:lnTo>
                        <a:pt x="66" y="76"/>
                      </a:lnTo>
                      <a:lnTo>
                        <a:pt x="67" y="76"/>
                      </a:lnTo>
                      <a:lnTo>
                        <a:pt x="67" y="75"/>
                      </a:lnTo>
                      <a:lnTo>
                        <a:pt x="68" y="73"/>
                      </a:lnTo>
                      <a:lnTo>
                        <a:pt x="69" y="72"/>
                      </a:lnTo>
                      <a:lnTo>
                        <a:pt x="70" y="72"/>
                      </a:lnTo>
                      <a:lnTo>
                        <a:pt x="70" y="71"/>
                      </a:lnTo>
                      <a:lnTo>
                        <a:pt x="71" y="71"/>
                      </a:lnTo>
                      <a:lnTo>
                        <a:pt x="72" y="71"/>
                      </a:lnTo>
                      <a:lnTo>
                        <a:pt x="73" y="71"/>
                      </a:lnTo>
                      <a:lnTo>
                        <a:pt x="73" y="72"/>
                      </a:lnTo>
                      <a:lnTo>
                        <a:pt x="74" y="73"/>
                      </a:lnTo>
                      <a:lnTo>
                        <a:pt x="76" y="73"/>
                      </a:lnTo>
                      <a:lnTo>
                        <a:pt x="77" y="73"/>
                      </a:lnTo>
                      <a:lnTo>
                        <a:pt x="78" y="73"/>
                      </a:lnTo>
                      <a:lnTo>
                        <a:pt x="79" y="72"/>
                      </a:lnTo>
                      <a:lnTo>
                        <a:pt x="80" y="72"/>
                      </a:lnTo>
                      <a:lnTo>
                        <a:pt x="80" y="71"/>
                      </a:lnTo>
                      <a:lnTo>
                        <a:pt x="80" y="70"/>
                      </a:lnTo>
                      <a:lnTo>
                        <a:pt x="80" y="69"/>
                      </a:lnTo>
                      <a:lnTo>
                        <a:pt x="80" y="68"/>
                      </a:lnTo>
                      <a:lnTo>
                        <a:pt x="81" y="67"/>
                      </a:lnTo>
                      <a:lnTo>
                        <a:pt x="80" y="65"/>
                      </a:lnTo>
                      <a:lnTo>
                        <a:pt x="80" y="64"/>
                      </a:lnTo>
                      <a:lnTo>
                        <a:pt x="80" y="63"/>
                      </a:lnTo>
                      <a:lnTo>
                        <a:pt x="80" y="62"/>
                      </a:lnTo>
                      <a:lnTo>
                        <a:pt x="80" y="61"/>
                      </a:lnTo>
                      <a:lnTo>
                        <a:pt x="80" y="60"/>
                      </a:lnTo>
                      <a:lnTo>
                        <a:pt x="80" y="59"/>
                      </a:lnTo>
                      <a:lnTo>
                        <a:pt x="81" y="59"/>
                      </a:lnTo>
                      <a:lnTo>
                        <a:pt x="81" y="58"/>
                      </a:lnTo>
                      <a:lnTo>
                        <a:pt x="81" y="57"/>
                      </a:lnTo>
                      <a:lnTo>
                        <a:pt x="82" y="56"/>
                      </a:lnTo>
                      <a:lnTo>
                        <a:pt x="82" y="55"/>
                      </a:lnTo>
                      <a:lnTo>
                        <a:pt x="82" y="53"/>
                      </a:lnTo>
                      <a:lnTo>
                        <a:pt x="82" y="52"/>
                      </a:lnTo>
                      <a:lnTo>
                        <a:pt x="81" y="52"/>
                      </a:lnTo>
                      <a:lnTo>
                        <a:pt x="81" y="51"/>
                      </a:lnTo>
                      <a:lnTo>
                        <a:pt x="81" y="50"/>
                      </a:lnTo>
                      <a:lnTo>
                        <a:pt x="81" y="49"/>
                      </a:lnTo>
                      <a:lnTo>
                        <a:pt x="82" y="49"/>
                      </a:lnTo>
                      <a:lnTo>
                        <a:pt x="82" y="48"/>
                      </a:lnTo>
                      <a:lnTo>
                        <a:pt x="82" y="47"/>
                      </a:lnTo>
                      <a:lnTo>
                        <a:pt x="83" y="47"/>
                      </a:lnTo>
                      <a:lnTo>
                        <a:pt x="83" y="46"/>
                      </a:lnTo>
                      <a:lnTo>
                        <a:pt x="83" y="45"/>
                      </a:lnTo>
                      <a:lnTo>
                        <a:pt x="84" y="44"/>
                      </a:lnTo>
                      <a:lnTo>
                        <a:pt x="84" y="43"/>
                      </a:lnTo>
                      <a:lnTo>
                        <a:pt x="85" y="43"/>
                      </a:lnTo>
                      <a:lnTo>
                        <a:pt x="85" y="42"/>
                      </a:lnTo>
                      <a:lnTo>
                        <a:pt x="86" y="41"/>
                      </a:lnTo>
                      <a:lnTo>
                        <a:pt x="86" y="40"/>
                      </a:lnTo>
                      <a:lnTo>
                        <a:pt x="86" y="39"/>
                      </a:lnTo>
                      <a:lnTo>
                        <a:pt x="87" y="39"/>
                      </a:lnTo>
                      <a:lnTo>
                        <a:pt x="87" y="38"/>
                      </a:lnTo>
                      <a:lnTo>
                        <a:pt x="88" y="38"/>
                      </a:lnTo>
                      <a:lnTo>
                        <a:pt x="88" y="37"/>
                      </a:lnTo>
                      <a:lnTo>
                        <a:pt x="88" y="36"/>
                      </a:lnTo>
                      <a:lnTo>
                        <a:pt x="88" y="34"/>
                      </a:lnTo>
                      <a:lnTo>
                        <a:pt x="88" y="33"/>
                      </a:lnTo>
                      <a:lnTo>
                        <a:pt x="89" y="32"/>
                      </a:lnTo>
                      <a:lnTo>
                        <a:pt x="89" y="31"/>
                      </a:lnTo>
                      <a:lnTo>
                        <a:pt x="89" y="30"/>
                      </a:lnTo>
                      <a:lnTo>
                        <a:pt x="90" y="30"/>
                      </a:lnTo>
                      <a:lnTo>
                        <a:pt x="90" y="29"/>
                      </a:lnTo>
                      <a:lnTo>
                        <a:pt x="90" y="28"/>
                      </a:lnTo>
                      <a:lnTo>
                        <a:pt x="91" y="27"/>
                      </a:lnTo>
                      <a:lnTo>
                        <a:pt x="91" y="26"/>
                      </a:lnTo>
                      <a:lnTo>
                        <a:pt x="91" y="25"/>
                      </a:lnTo>
                      <a:lnTo>
                        <a:pt x="91" y="24"/>
                      </a:lnTo>
                      <a:lnTo>
                        <a:pt x="92" y="23"/>
                      </a:lnTo>
                      <a:lnTo>
                        <a:pt x="92" y="22"/>
                      </a:lnTo>
                      <a:lnTo>
                        <a:pt x="92" y="21"/>
                      </a:lnTo>
                      <a:lnTo>
                        <a:pt x="93" y="21"/>
                      </a:lnTo>
                      <a:lnTo>
                        <a:pt x="93" y="20"/>
                      </a:lnTo>
                      <a:lnTo>
                        <a:pt x="93" y="19"/>
                      </a:lnTo>
                      <a:lnTo>
                        <a:pt x="93" y="18"/>
                      </a:lnTo>
                      <a:lnTo>
                        <a:pt x="93" y="17"/>
                      </a:lnTo>
                      <a:lnTo>
                        <a:pt x="93" y="16"/>
                      </a:lnTo>
                      <a:lnTo>
                        <a:pt x="93" y="14"/>
                      </a:lnTo>
                      <a:lnTo>
                        <a:pt x="93" y="13"/>
                      </a:lnTo>
                      <a:lnTo>
                        <a:pt x="95" y="12"/>
                      </a:lnTo>
                      <a:lnTo>
                        <a:pt x="96" y="11"/>
                      </a:lnTo>
                      <a:lnTo>
                        <a:pt x="96" y="10"/>
                      </a:lnTo>
                      <a:lnTo>
                        <a:pt x="97" y="10"/>
                      </a:lnTo>
                      <a:lnTo>
                        <a:pt x="98" y="9"/>
                      </a:lnTo>
                      <a:lnTo>
                        <a:pt x="99" y="9"/>
                      </a:lnTo>
                      <a:lnTo>
                        <a:pt x="100" y="9"/>
                      </a:lnTo>
                      <a:lnTo>
                        <a:pt x="101" y="9"/>
                      </a:lnTo>
                      <a:lnTo>
                        <a:pt x="101" y="8"/>
                      </a:lnTo>
                      <a:lnTo>
                        <a:pt x="102" y="8"/>
                      </a:lnTo>
                      <a:lnTo>
                        <a:pt x="102" y="7"/>
                      </a:lnTo>
                      <a:lnTo>
                        <a:pt x="103" y="7"/>
                      </a:lnTo>
                      <a:lnTo>
                        <a:pt x="104" y="6"/>
                      </a:lnTo>
                      <a:lnTo>
                        <a:pt x="104" y="5"/>
                      </a:lnTo>
                      <a:lnTo>
                        <a:pt x="105" y="5"/>
                      </a:lnTo>
                      <a:lnTo>
                        <a:pt x="105" y="4"/>
                      </a:lnTo>
                      <a:lnTo>
                        <a:pt x="106" y="3"/>
                      </a:lnTo>
                      <a:lnTo>
                        <a:pt x="107" y="3"/>
                      </a:lnTo>
                      <a:lnTo>
                        <a:pt x="107" y="2"/>
                      </a:lnTo>
                      <a:lnTo>
                        <a:pt x="108" y="1"/>
                      </a:lnTo>
                      <a:lnTo>
                        <a:pt x="108" y="0"/>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grpSp>
            <p:nvGrpSpPr>
              <p:cNvPr id="69" name="Group 48">
                <a:extLst>
                  <a:ext uri="{FF2B5EF4-FFF2-40B4-BE49-F238E27FC236}">
                    <a16:creationId xmlns:a16="http://schemas.microsoft.com/office/drawing/2014/main" id="{D722920B-42D5-4DD6-A5FF-DC01C1009ADE}"/>
                  </a:ext>
                </a:extLst>
              </p:cNvPr>
              <p:cNvGrpSpPr>
                <a:grpSpLocks/>
              </p:cNvGrpSpPr>
              <p:nvPr/>
            </p:nvGrpSpPr>
            <p:grpSpPr bwMode="auto">
              <a:xfrm>
                <a:off x="4410" y="1050"/>
                <a:ext cx="888" cy="1263"/>
                <a:chOff x="1632" y="930"/>
                <a:chExt cx="888" cy="1263"/>
              </a:xfrm>
            </p:grpSpPr>
            <p:sp>
              <p:nvSpPr>
                <p:cNvPr id="70" name="Freeform 49">
                  <a:extLst>
                    <a:ext uri="{FF2B5EF4-FFF2-40B4-BE49-F238E27FC236}">
                      <a16:creationId xmlns:a16="http://schemas.microsoft.com/office/drawing/2014/main" id="{52B03141-638B-49E7-B063-A05AC1BB55F8}"/>
                    </a:ext>
                  </a:extLst>
                </p:cNvPr>
                <p:cNvSpPr>
                  <a:spLocks/>
                </p:cNvSpPr>
                <p:nvPr/>
              </p:nvSpPr>
              <p:spPr bwMode="auto">
                <a:xfrm>
                  <a:off x="1833" y="930"/>
                  <a:ext cx="587" cy="567"/>
                </a:xfrm>
                <a:custGeom>
                  <a:avLst/>
                  <a:gdLst>
                    <a:gd name="T0" fmla="*/ 81 w 587"/>
                    <a:gd name="T1" fmla="*/ 251 h 567"/>
                    <a:gd name="T2" fmla="*/ 88 w 587"/>
                    <a:gd name="T3" fmla="*/ 235 h 567"/>
                    <a:gd name="T4" fmla="*/ 100 w 587"/>
                    <a:gd name="T5" fmla="*/ 224 h 567"/>
                    <a:gd name="T6" fmla="*/ 108 w 587"/>
                    <a:gd name="T7" fmla="*/ 206 h 567"/>
                    <a:gd name="T8" fmla="*/ 116 w 587"/>
                    <a:gd name="T9" fmla="*/ 187 h 567"/>
                    <a:gd name="T10" fmla="*/ 125 w 587"/>
                    <a:gd name="T11" fmla="*/ 172 h 567"/>
                    <a:gd name="T12" fmla="*/ 118 w 587"/>
                    <a:gd name="T13" fmla="*/ 159 h 567"/>
                    <a:gd name="T14" fmla="*/ 124 w 587"/>
                    <a:gd name="T15" fmla="*/ 145 h 567"/>
                    <a:gd name="T16" fmla="*/ 133 w 587"/>
                    <a:gd name="T17" fmla="*/ 132 h 567"/>
                    <a:gd name="T18" fmla="*/ 138 w 587"/>
                    <a:gd name="T19" fmla="*/ 119 h 567"/>
                    <a:gd name="T20" fmla="*/ 144 w 587"/>
                    <a:gd name="T21" fmla="*/ 107 h 567"/>
                    <a:gd name="T22" fmla="*/ 152 w 587"/>
                    <a:gd name="T23" fmla="*/ 91 h 567"/>
                    <a:gd name="T24" fmla="*/ 162 w 587"/>
                    <a:gd name="T25" fmla="*/ 78 h 567"/>
                    <a:gd name="T26" fmla="*/ 174 w 587"/>
                    <a:gd name="T27" fmla="*/ 68 h 567"/>
                    <a:gd name="T28" fmla="*/ 186 w 587"/>
                    <a:gd name="T29" fmla="*/ 60 h 567"/>
                    <a:gd name="T30" fmla="*/ 185 w 587"/>
                    <a:gd name="T31" fmla="*/ 49 h 567"/>
                    <a:gd name="T32" fmla="*/ 199 w 587"/>
                    <a:gd name="T33" fmla="*/ 41 h 567"/>
                    <a:gd name="T34" fmla="*/ 213 w 587"/>
                    <a:gd name="T35" fmla="*/ 35 h 567"/>
                    <a:gd name="T36" fmla="*/ 221 w 587"/>
                    <a:gd name="T37" fmla="*/ 19 h 567"/>
                    <a:gd name="T38" fmla="*/ 237 w 587"/>
                    <a:gd name="T39" fmla="*/ 14 h 567"/>
                    <a:gd name="T40" fmla="*/ 263 w 587"/>
                    <a:gd name="T41" fmla="*/ 9 h 567"/>
                    <a:gd name="T42" fmla="*/ 282 w 587"/>
                    <a:gd name="T43" fmla="*/ 3 h 567"/>
                    <a:gd name="T44" fmla="*/ 453 w 587"/>
                    <a:gd name="T45" fmla="*/ 107 h 567"/>
                    <a:gd name="T46" fmla="*/ 565 w 587"/>
                    <a:gd name="T47" fmla="*/ 177 h 567"/>
                    <a:gd name="T48" fmla="*/ 579 w 587"/>
                    <a:gd name="T49" fmla="*/ 188 h 567"/>
                    <a:gd name="T50" fmla="*/ 501 w 587"/>
                    <a:gd name="T51" fmla="*/ 288 h 567"/>
                    <a:gd name="T52" fmla="*/ 474 w 587"/>
                    <a:gd name="T53" fmla="*/ 319 h 567"/>
                    <a:gd name="T54" fmla="*/ 436 w 587"/>
                    <a:gd name="T55" fmla="*/ 362 h 567"/>
                    <a:gd name="T56" fmla="*/ 419 w 587"/>
                    <a:gd name="T57" fmla="*/ 383 h 567"/>
                    <a:gd name="T58" fmla="*/ 383 w 587"/>
                    <a:gd name="T59" fmla="*/ 425 h 567"/>
                    <a:gd name="T60" fmla="*/ 352 w 587"/>
                    <a:gd name="T61" fmla="*/ 458 h 567"/>
                    <a:gd name="T62" fmla="*/ 336 w 587"/>
                    <a:gd name="T63" fmla="*/ 480 h 567"/>
                    <a:gd name="T64" fmla="*/ 328 w 587"/>
                    <a:gd name="T65" fmla="*/ 494 h 567"/>
                    <a:gd name="T66" fmla="*/ 334 w 587"/>
                    <a:gd name="T67" fmla="*/ 505 h 567"/>
                    <a:gd name="T68" fmla="*/ 330 w 587"/>
                    <a:gd name="T69" fmla="*/ 520 h 567"/>
                    <a:gd name="T70" fmla="*/ 317 w 587"/>
                    <a:gd name="T71" fmla="*/ 533 h 567"/>
                    <a:gd name="T72" fmla="*/ 311 w 587"/>
                    <a:gd name="T73" fmla="*/ 543 h 567"/>
                    <a:gd name="T74" fmla="*/ 299 w 587"/>
                    <a:gd name="T75" fmla="*/ 550 h 567"/>
                    <a:gd name="T76" fmla="*/ 290 w 587"/>
                    <a:gd name="T77" fmla="*/ 555 h 567"/>
                    <a:gd name="T78" fmla="*/ 282 w 587"/>
                    <a:gd name="T79" fmla="*/ 562 h 567"/>
                    <a:gd name="T80" fmla="*/ 270 w 587"/>
                    <a:gd name="T81" fmla="*/ 564 h 567"/>
                    <a:gd name="T82" fmla="*/ 262 w 587"/>
                    <a:gd name="T83" fmla="*/ 561 h 567"/>
                    <a:gd name="T84" fmla="*/ 256 w 587"/>
                    <a:gd name="T85" fmla="*/ 550 h 567"/>
                    <a:gd name="T86" fmla="*/ 246 w 587"/>
                    <a:gd name="T87" fmla="*/ 544 h 567"/>
                    <a:gd name="T88" fmla="*/ 235 w 587"/>
                    <a:gd name="T89" fmla="*/ 542 h 567"/>
                    <a:gd name="T90" fmla="*/ 225 w 587"/>
                    <a:gd name="T91" fmla="*/ 546 h 567"/>
                    <a:gd name="T92" fmla="*/ 215 w 587"/>
                    <a:gd name="T93" fmla="*/ 550 h 567"/>
                    <a:gd name="T94" fmla="*/ 194 w 587"/>
                    <a:gd name="T95" fmla="*/ 534 h 567"/>
                    <a:gd name="T96" fmla="*/ 166 w 587"/>
                    <a:gd name="T97" fmla="*/ 499 h 567"/>
                    <a:gd name="T98" fmla="*/ 125 w 587"/>
                    <a:gd name="T99" fmla="*/ 448 h 567"/>
                    <a:gd name="T100" fmla="*/ 100 w 587"/>
                    <a:gd name="T101" fmla="*/ 420 h 567"/>
                    <a:gd name="T102" fmla="*/ 49 w 587"/>
                    <a:gd name="T103" fmla="*/ 355 h 567"/>
                    <a:gd name="T104" fmla="*/ 22 w 587"/>
                    <a:gd name="T105" fmla="*/ 323 h 567"/>
                    <a:gd name="T106" fmla="*/ 8 w 587"/>
                    <a:gd name="T107" fmla="*/ 332 h 567"/>
                    <a:gd name="T108" fmla="*/ 2 w 587"/>
                    <a:gd name="T109" fmla="*/ 325 h 567"/>
                    <a:gd name="T110" fmla="*/ 9 w 587"/>
                    <a:gd name="T111" fmla="*/ 312 h 567"/>
                    <a:gd name="T112" fmla="*/ 17 w 587"/>
                    <a:gd name="T113" fmla="*/ 303 h 567"/>
                    <a:gd name="T114" fmla="*/ 31 w 587"/>
                    <a:gd name="T115" fmla="*/ 297 h 567"/>
                    <a:gd name="T116" fmla="*/ 42 w 587"/>
                    <a:gd name="T117" fmla="*/ 289 h 567"/>
                    <a:gd name="T118" fmla="*/ 60 w 587"/>
                    <a:gd name="T119" fmla="*/ 275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7" h="567">
                      <a:moveTo>
                        <a:pt x="70" y="265"/>
                      </a:moveTo>
                      <a:lnTo>
                        <a:pt x="70" y="264"/>
                      </a:lnTo>
                      <a:lnTo>
                        <a:pt x="71" y="263"/>
                      </a:lnTo>
                      <a:lnTo>
                        <a:pt x="72" y="262"/>
                      </a:lnTo>
                      <a:lnTo>
                        <a:pt x="73" y="261"/>
                      </a:lnTo>
                      <a:lnTo>
                        <a:pt x="74" y="260"/>
                      </a:lnTo>
                      <a:lnTo>
                        <a:pt x="75" y="258"/>
                      </a:lnTo>
                      <a:lnTo>
                        <a:pt x="76" y="257"/>
                      </a:lnTo>
                      <a:lnTo>
                        <a:pt x="76" y="256"/>
                      </a:lnTo>
                      <a:lnTo>
                        <a:pt x="77" y="255"/>
                      </a:lnTo>
                      <a:lnTo>
                        <a:pt x="78" y="254"/>
                      </a:lnTo>
                      <a:lnTo>
                        <a:pt x="79" y="253"/>
                      </a:lnTo>
                      <a:lnTo>
                        <a:pt x="79" y="252"/>
                      </a:lnTo>
                      <a:lnTo>
                        <a:pt x="80" y="251"/>
                      </a:lnTo>
                      <a:lnTo>
                        <a:pt x="81" y="251"/>
                      </a:lnTo>
                      <a:lnTo>
                        <a:pt x="82" y="249"/>
                      </a:lnTo>
                      <a:lnTo>
                        <a:pt x="82" y="248"/>
                      </a:lnTo>
                      <a:lnTo>
                        <a:pt x="83" y="248"/>
                      </a:lnTo>
                      <a:lnTo>
                        <a:pt x="83" y="247"/>
                      </a:lnTo>
                      <a:lnTo>
                        <a:pt x="85" y="246"/>
                      </a:lnTo>
                      <a:lnTo>
                        <a:pt x="85" y="245"/>
                      </a:lnTo>
                      <a:lnTo>
                        <a:pt x="85" y="244"/>
                      </a:lnTo>
                      <a:lnTo>
                        <a:pt x="86" y="244"/>
                      </a:lnTo>
                      <a:lnTo>
                        <a:pt x="86" y="243"/>
                      </a:lnTo>
                      <a:lnTo>
                        <a:pt x="86" y="242"/>
                      </a:lnTo>
                      <a:lnTo>
                        <a:pt x="86" y="240"/>
                      </a:lnTo>
                      <a:lnTo>
                        <a:pt x="87" y="238"/>
                      </a:lnTo>
                      <a:lnTo>
                        <a:pt x="87" y="237"/>
                      </a:lnTo>
                      <a:lnTo>
                        <a:pt x="88" y="236"/>
                      </a:lnTo>
                      <a:lnTo>
                        <a:pt x="88" y="235"/>
                      </a:lnTo>
                      <a:lnTo>
                        <a:pt x="89" y="235"/>
                      </a:lnTo>
                      <a:lnTo>
                        <a:pt x="90" y="234"/>
                      </a:lnTo>
                      <a:lnTo>
                        <a:pt x="90" y="233"/>
                      </a:lnTo>
                      <a:lnTo>
                        <a:pt x="91" y="233"/>
                      </a:lnTo>
                      <a:lnTo>
                        <a:pt x="92" y="233"/>
                      </a:lnTo>
                      <a:lnTo>
                        <a:pt x="92" y="232"/>
                      </a:lnTo>
                      <a:lnTo>
                        <a:pt x="93" y="231"/>
                      </a:lnTo>
                      <a:lnTo>
                        <a:pt x="94" y="230"/>
                      </a:lnTo>
                      <a:lnTo>
                        <a:pt x="95" y="229"/>
                      </a:lnTo>
                      <a:lnTo>
                        <a:pt x="96" y="228"/>
                      </a:lnTo>
                      <a:lnTo>
                        <a:pt x="97" y="227"/>
                      </a:lnTo>
                      <a:lnTo>
                        <a:pt x="98" y="227"/>
                      </a:lnTo>
                      <a:lnTo>
                        <a:pt x="98" y="226"/>
                      </a:lnTo>
                      <a:lnTo>
                        <a:pt x="99" y="225"/>
                      </a:lnTo>
                      <a:lnTo>
                        <a:pt x="100" y="224"/>
                      </a:lnTo>
                      <a:lnTo>
                        <a:pt x="101" y="223"/>
                      </a:lnTo>
                      <a:lnTo>
                        <a:pt x="102" y="221"/>
                      </a:lnTo>
                      <a:lnTo>
                        <a:pt x="104" y="219"/>
                      </a:lnTo>
                      <a:lnTo>
                        <a:pt x="104" y="218"/>
                      </a:lnTo>
                      <a:lnTo>
                        <a:pt x="105" y="217"/>
                      </a:lnTo>
                      <a:lnTo>
                        <a:pt x="105" y="216"/>
                      </a:lnTo>
                      <a:lnTo>
                        <a:pt x="105" y="215"/>
                      </a:lnTo>
                      <a:lnTo>
                        <a:pt x="106" y="214"/>
                      </a:lnTo>
                      <a:lnTo>
                        <a:pt x="107" y="212"/>
                      </a:lnTo>
                      <a:lnTo>
                        <a:pt x="107" y="211"/>
                      </a:lnTo>
                      <a:lnTo>
                        <a:pt x="108" y="210"/>
                      </a:lnTo>
                      <a:lnTo>
                        <a:pt x="108" y="209"/>
                      </a:lnTo>
                      <a:lnTo>
                        <a:pt x="108" y="208"/>
                      </a:lnTo>
                      <a:lnTo>
                        <a:pt x="108" y="207"/>
                      </a:lnTo>
                      <a:lnTo>
                        <a:pt x="108" y="206"/>
                      </a:lnTo>
                      <a:lnTo>
                        <a:pt x="109" y="205"/>
                      </a:lnTo>
                      <a:lnTo>
                        <a:pt x="109" y="204"/>
                      </a:lnTo>
                      <a:lnTo>
                        <a:pt x="109" y="203"/>
                      </a:lnTo>
                      <a:lnTo>
                        <a:pt x="110" y="200"/>
                      </a:lnTo>
                      <a:lnTo>
                        <a:pt x="111" y="199"/>
                      </a:lnTo>
                      <a:lnTo>
                        <a:pt x="111" y="197"/>
                      </a:lnTo>
                      <a:lnTo>
                        <a:pt x="112" y="197"/>
                      </a:lnTo>
                      <a:lnTo>
                        <a:pt x="112" y="196"/>
                      </a:lnTo>
                      <a:lnTo>
                        <a:pt x="113" y="195"/>
                      </a:lnTo>
                      <a:lnTo>
                        <a:pt x="114" y="193"/>
                      </a:lnTo>
                      <a:lnTo>
                        <a:pt x="114" y="192"/>
                      </a:lnTo>
                      <a:lnTo>
                        <a:pt x="115" y="191"/>
                      </a:lnTo>
                      <a:lnTo>
                        <a:pt x="115" y="190"/>
                      </a:lnTo>
                      <a:lnTo>
                        <a:pt x="116" y="188"/>
                      </a:lnTo>
                      <a:lnTo>
                        <a:pt x="116" y="187"/>
                      </a:lnTo>
                      <a:lnTo>
                        <a:pt x="117" y="186"/>
                      </a:lnTo>
                      <a:lnTo>
                        <a:pt x="118" y="185"/>
                      </a:lnTo>
                      <a:lnTo>
                        <a:pt x="118" y="184"/>
                      </a:lnTo>
                      <a:lnTo>
                        <a:pt x="119" y="183"/>
                      </a:lnTo>
                      <a:lnTo>
                        <a:pt x="119" y="182"/>
                      </a:lnTo>
                      <a:lnTo>
                        <a:pt x="120" y="182"/>
                      </a:lnTo>
                      <a:lnTo>
                        <a:pt x="120" y="180"/>
                      </a:lnTo>
                      <a:lnTo>
                        <a:pt x="121" y="179"/>
                      </a:lnTo>
                      <a:lnTo>
                        <a:pt x="121" y="178"/>
                      </a:lnTo>
                      <a:lnTo>
                        <a:pt x="123" y="177"/>
                      </a:lnTo>
                      <a:lnTo>
                        <a:pt x="123" y="176"/>
                      </a:lnTo>
                      <a:lnTo>
                        <a:pt x="124" y="175"/>
                      </a:lnTo>
                      <a:lnTo>
                        <a:pt x="124" y="174"/>
                      </a:lnTo>
                      <a:lnTo>
                        <a:pt x="125" y="173"/>
                      </a:lnTo>
                      <a:lnTo>
                        <a:pt x="125" y="172"/>
                      </a:lnTo>
                      <a:lnTo>
                        <a:pt x="126" y="172"/>
                      </a:lnTo>
                      <a:lnTo>
                        <a:pt x="126" y="171"/>
                      </a:lnTo>
                      <a:lnTo>
                        <a:pt x="126" y="170"/>
                      </a:lnTo>
                      <a:lnTo>
                        <a:pt x="126" y="169"/>
                      </a:lnTo>
                      <a:lnTo>
                        <a:pt x="125" y="169"/>
                      </a:lnTo>
                      <a:lnTo>
                        <a:pt x="125" y="168"/>
                      </a:lnTo>
                      <a:lnTo>
                        <a:pt x="124" y="167"/>
                      </a:lnTo>
                      <a:lnTo>
                        <a:pt x="123" y="166"/>
                      </a:lnTo>
                      <a:lnTo>
                        <a:pt x="121" y="165"/>
                      </a:lnTo>
                      <a:lnTo>
                        <a:pt x="120" y="164"/>
                      </a:lnTo>
                      <a:lnTo>
                        <a:pt x="119" y="164"/>
                      </a:lnTo>
                      <a:lnTo>
                        <a:pt x="119" y="163"/>
                      </a:lnTo>
                      <a:lnTo>
                        <a:pt x="118" y="161"/>
                      </a:lnTo>
                      <a:lnTo>
                        <a:pt x="118" y="160"/>
                      </a:lnTo>
                      <a:lnTo>
                        <a:pt x="118" y="159"/>
                      </a:lnTo>
                      <a:lnTo>
                        <a:pt x="118" y="158"/>
                      </a:lnTo>
                      <a:lnTo>
                        <a:pt x="118" y="157"/>
                      </a:lnTo>
                      <a:lnTo>
                        <a:pt x="118" y="156"/>
                      </a:lnTo>
                      <a:lnTo>
                        <a:pt x="119" y="155"/>
                      </a:lnTo>
                      <a:lnTo>
                        <a:pt x="119" y="154"/>
                      </a:lnTo>
                      <a:lnTo>
                        <a:pt x="120" y="153"/>
                      </a:lnTo>
                      <a:lnTo>
                        <a:pt x="120" y="152"/>
                      </a:lnTo>
                      <a:lnTo>
                        <a:pt x="121" y="152"/>
                      </a:lnTo>
                      <a:lnTo>
                        <a:pt x="121" y="151"/>
                      </a:lnTo>
                      <a:lnTo>
                        <a:pt x="121" y="150"/>
                      </a:lnTo>
                      <a:lnTo>
                        <a:pt x="123" y="149"/>
                      </a:lnTo>
                      <a:lnTo>
                        <a:pt x="124" y="148"/>
                      </a:lnTo>
                      <a:lnTo>
                        <a:pt x="124" y="147"/>
                      </a:lnTo>
                      <a:lnTo>
                        <a:pt x="124" y="146"/>
                      </a:lnTo>
                      <a:lnTo>
                        <a:pt x="124" y="145"/>
                      </a:lnTo>
                      <a:lnTo>
                        <a:pt x="124" y="144"/>
                      </a:lnTo>
                      <a:lnTo>
                        <a:pt x="124" y="143"/>
                      </a:lnTo>
                      <a:lnTo>
                        <a:pt x="124" y="141"/>
                      </a:lnTo>
                      <a:lnTo>
                        <a:pt x="125" y="140"/>
                      </a:lnTo>
                      <a:lnTo>
                        <a:pt x="125" y="139"/>
                      </a:lnTo>
                      <a:lnTo>
                        <a:pt x="126" y="138"/>
                      </a:lnTo>
                      <a:lnTo>
                        <a:pt x="126" y="137"/>
                      </a:lnTo>
                      <a:lnTo>
                        <a:pt x="127" y="136"/>
                      </a:lnTo>
                      <a:lnTo>
                        <a:pt x="127" y="135"/>
                      </a:lnTo>
                      <a:lnTo>
                        <a:pt x="128" y="134"/>
                      </a:lnTo>
                      <a:lnTo>
                        <a:pt x="129" y="133"/>
                      </a:lnTo>
                      <a:lnTo>
                        <a:pt x="130" y="132"/>
                      </a:lnTo>
                      <a:lnTo>
                        <a:pt x="131" y="132"/>
                      </a:lnTo>
                      <a:lnTo>
                        <a:pt x="132" y="132"/>
                      </a:lnTo>
                      <a:lnTo>
                        <a:pt x="133" y="132"/>
                      </a:lnTo>
                      <a:lnTo>
                        <a:pt x="134" y="132"/>
                      </a:lnTo>
                      <a:lnTo>
                        <a:pt x="135" y="132"/>
                      </a:lnTo>
                      <a:lnTo>
                        <a:pt x="136" y="131"/>
                      </a:lnTo>
                      <a:lnTo>
                        <a:pt x="136" y="130"/>
                      </a:lnTo>
                      <a:lnTo>
                        <a:pt x="137" y="130"/>
                      </a:lnTo>
                      <a:lnTo>
                        <a:pt x="137" y="129"/>
                      </a:lnTo>
                      <a:lnTo>
                        <a:pt x="137" y="128"/>
                      </a:lnTo>
                      <a:lnTo>
                        <a:pt x="138" y="127"/>
                      </a:lnTo>
                      <a:lnTo>
                        <a:pt x="138" y="126"/>
                      </a:lnTo>
                      <a:lnTo>
                        <a:pt x="138" y="125"/>
                      </a:lnTo>
                      <a:lnTo>
                        <a:pt x="139" y="124"/>
                      </a:lnTo>
                      <a:lnTo>
                        <a:pt x="139" y="122"/>
                      </a:lnTo>
                      <a:lnTo>
                        <a:pt x="138" y="121"/>
                      </a:lnTo>
                      <a:lnTo>
                        <a:pt x="138" y="120"/>
                      </a:lnTo>
                      <a:lnTo>
                        <a:pt x="138" y="119"/>
                      </a:lnTo>
                      <a:lnTo>
                        <a:pt x="137" y="118"/>
                      </a:lnTo>
                      <a:lnTo>
                        <a:pt x="137" y="117"/>
                      </a:lnTo>
                      <a:lnTo>
                        <a:pt x="138" y="117"/>
                      </a:lnTo>
                      <a:lnTo>
                        <a:pt x="138" y="116"/>
                      </a:lnTo>
                      <a:lnTo>
                        <a:pt x="138" y="115"/>
                      </a:lnTo>
                      <a:lnTo>
                        <a:pt x="139" y="114"/>
                      </a:lnTo>
                      <a:lnTo>
                        <a:pt x="139" y="113"/>
                      </a:lnTo>
                      <a:lnTo>
                        <a:pt x="140" y="113"/>
                      </a:lnTo>
                      <a:lnTo>
                        <a:pt x="140" y="111"/>
                      </a:lnTo>
                      <a:lnTo>
                        <a:pt x="141" y="111"/>
                      </a:lnTo>
                      <a:lnTo>
                        <a:pt x="141" y="110"/>
                      </a:lnTo>
                      <a:lnTo>
                        <a:pt x="141" y="109"/>
                      </a:lnTo>
                      <a:lnTo>
                        <a:pt x="143" y="108"/>
                      </a:lnTo>
                      <a:lnTo>
                        <a:pt x="143" y="107"/>
                      </a:lnTo>
                      <a:lnTo>
                        <a:pt x="144" y="107"/>
                      </a:lnTo>
                      <a:lnTo>
                        <a:pt x="144" y="106"/>
                      </a:lnTo>
                      <a:lnTo>
                        <a:pt x="144" y="105"/>
                      </a:lnTo>
                      <a:lnTo>
                        <a:pt x="144" y="104"/>
                      </a:lnTo>
                      <a:lnTo>
                        <a:pt x="144" y="102"/>
                      </a:lnTo>
                      <a:lnTo>
                        <a:pt x="145" y="101"/>
                      </a:lnTo>
                      <a:lnTo>
                        <a:pt x="145" y="100"/>
                      </a:lnTo>
                      <a:lnTo>
                        <a:pt x="146" y="99"/>
                      </a:lnTo>
                      <a:lnTo>
                        <a:pt x="146" y="98"/>
                      </a:lnTo>
                      <a:lnTo>
                        <a:pt x="147" y="97"/>
                      </a:lnTo>
                      <a:lnTo>
                        <a:pt x="148" y="96"/>
                      </a:lnTo>
                      <a:lnTo>
                        <a:pt x="149" y="95"/>
                      </a:lnTo>
                      <a:lnTo>
                        <a:pt x="150" y="94"/>
                      </a:lnTo>
                      <a:lnTo>
                        <a:pt x="150" y="93"/>
                      </a:lnTo>
                      <a:lnTo>
                        <a:pt x="151" y="92"/>
                      </a:lnTo>
                      <a:lnTo>
                        <a:pt x="152" y="91"/>
                      </a:lnTo>
                      <a:lnTo>
                        <a:pt x="152" y="90"/>
                      </a:lnTo>
                      <a:lnTo>
                        <a:pt x="152" y="89"/>
                      </a:lnTo>
                      <a:lnTo>
                        <a:pt x="153" y="88"/>
                      </a:lnTo>
                      <a:lnTo>
                        <a:pt x="153" y="87"/>
                      </a:lnTo>
                      <a:lnTo>
                        <a:pt x="154" y="86"/>
                      </a:lnTo>
                      <a:lnTo>
                        <a:pt x="155" y="85"/>
                      </a:lnTo>
                      <a:lnTo>
                        <a:pt x="156" y="85"/>
                      </a:lnTo>
                      <a:lnTo>
                        <a:pt x="156" y="83"/>
                      </a:lnTo>
                      <a:lnTo>
                        <a:pt x="157" y="83"/>
                      </a:lnTo>
                      <a:lnTo>
                        <a:pt x="157" y="82"/>
                      </a:lnTo>
                      <a:lnTo>
                        <a:pt x="158" y="81"/>
                      </a:lnTo>
                      <a:lnTo>
                        <a:pt x="158" y="80"/>
                      </a:lnTo>
                      <a:lnTo>
                        <a:pt x="159" y="79"/>
                      </a:lnTo>
                      <a:lnTo>
                        <a:pt x="160" y="79"/>
                      </a:lnTo>
                      <a:lnTo>
                        <a:pt x="162" y="78"/>
                      </a:lnTo>
                      <a:lnTo>
                        <a:pt x="163" y="78"/>
                      </a:lnTo>
                      <a:lnTo>
                        <a:pt x="164" y="77"/>
                      </a:lnTo>
                      <a:lnTo>
                        <a:pt x="165" y="77"/>
                      </a:lnTo>
                      <a:lnTo>
                        <a:pt x="166" y="76"/>
                      </a:lnTo>
                      <a:lnTo>
                        <a:pt x="167" y="76"/>
                      </a:lnTo>
                      <a:lnTo>
                        <a:pt x="167" y="75"/>
                      </a:lnTo>
                      <a:lnTo>
                        <a:pt x="168" y="75"/>
                      </a:lnTo>
                      <a:lnTo>
                        <a:pt x="169" y="74"/>
                      </a:lnTo>
                      <a:lnTo>
                        <a:pt x="170" y="74"/>
                      </a:lnTo>
                      <a:lnTo>
                        <a:pt x="170" y="73"/>
                      </a:lnTo>
                      <a:lnTo>
                        <a:pt x="171" y="72"/>
                      </a:lnTo>
                      <a:lnTo>
                        <a:pt x="172" y="71"/>
                      </a:lnTo>
                      <a:lnTo>
                        <a:pt x="172" y="70"/>
                      </a:lnTo>
                      <a:lnTo>
                        <a:pt x="173" y="69"/>
                      </a:lnTo>
                      <a:lnTo>
                        <a:pt x="174" y="68"/>
                      </a:lnTo>
                      <a:lnTo>
                        <a:pt x="175" y="68"/>
                      </a:lnTo>
                      <a:lnTo>
                        <a:pt x="175" y="67"/>
                      </a:lnTo>
                      <a:lnTo>
                        <a:pt x="176" y="67"/>
                      </a:lnTo>
                      <a:lnTo>
                        <a:pt x="176" y="66"/>
                      </a:lnTo>
                      <a:lnTo>
                        <a:pt x="177" y="66"/>
                      </a:lnTo>
                      <a:lnTo>
                        <a:pt x="178" y="65"/>
                      </a:lnTo>
                      <a:lnTo>
                        <a:pt x="179" y="65"/>
                      </a:lnTo>
                      <a:lnTo>
                        <a:pt x="179" y="63"/>
                      </a:lnTo>
                      <a:lnTo>
                        <a:pt x="181" y="63"/>
                      </a:lnTo>
                      <a:lnTo>
                        <a:pt x="182" y="62"/>
                      </a:lnTo>
                      <a:lnTo>
                        <a:pt x="183" y="62"/>
                      </a:lnTo>
                      <a:lnTo>
                        <a:pt x="183" y="61"/>
                      </a:lnTo>
                      <a:lnTo>
                        <a:pt x="184" y="61"/>
                      </a:lnTo>
                      <a:lnTo>
                        <a:pt x="185" y="61"/>
                      </a:lnTo>
                      <a:lnTo>
                        <a:pt x="186" y="60"/>
                      </a:lnTo>
                      <a:lnTo>
                        <a:pt x="187" y="60"/>
                      </a:lnTo>
                      <a:lnTo>
                        <a:pt x="187" y="59"/>
                      </a:lnTo>
                      <a:lnTo>
                        <a:pt x="188" y="59"/>
                      </a:lnTo>
                      <a:lnTo>
                        <a:pt x="188" y="58"/>
                      </a:lnTo>
                      <a:lnTo>
                        <a:pt x="189" y="57"/>
                      </a:lnTo>
                      <a:lnTo>
                        <a:pt x="189" y="56"/>
                      </a:lnTo>
                      <a:lnTo>
                        <a:pt x="189" y="55"/>
                      </a:lnTo>
                      <a:lnTo>
                        <a:pt x="189" y="54"/>
                      </a:lnTo>
                      <a:lnTo>
                        <a:pt x="188" y="54"/>
                      </a:lnTo>
                      <a:lnTo>
                        <a:pt x="188" y="53"/>
                      </a:lnTo>
                      <a:lnTo>
                        <a:pt x="187" y="52"/>
                      </a:lnTo>
                      <a:lnTo>
                        <a:pt x="187" y="51"/>
                      </a:lnTo>
                      <a:lnTo>
                        <a:pt x="186" y="50"/>
                      </a:lnTo>
                      <a:lnTo>
                        <a:pt x="186" y="49"/>
                      </a:lnTo>
                      <a:lnTo>
                        <a:pt x="185" y="49"/>
                      </a:lnTo>
                      <a:lnTo>
                        <a:pt x="185" y="48"/>
                      </a:lnTo>
                      <a:lnTo>
                        <a:pt x="186" y="48"/>
                      </a:lnTo>
                      <a:lnTo>
                        <a:pt x="186" y="47"/>
                      </a:lnTo>
                      <a:lnTo>
                        <a:pt x="187" y="46"/>
                      </a:lnTo>
                      <a:lnTo>
                        <a:pt x="187" y="44"/>
                      </a:lnTo>
                      <a:lnTo>
                        <a:pt x="188" y="44"/>
                      </a:lnTo>
                      <a:lnTo>
                        <a:pt x="189" y="43"/>
                      </a:lnTo>
                      <a:lnTo>
                        <a:pt x="190" y="43"/>
                      </a:lnTo>
                      <a:lnTo>
                        <a:pt x="192" y="42"/>
                      </a:lnTo>
                      <a:lnTo>
                        <a:pt x="193" y="42"/>
                      </a:lnTo>
                      <a:lnTo>
                        <a:pt x="194" y="42"/>
                      </a:lnTo>
                      <a:lnTo>
                        <a:pt x="195" y="41"/>
                      </a:lnTo>
                      <a:lnTo>
                        <a:pt x="197" y="41"/>
                      </a:lnTo>
                      <a:lnTo>
                        <a:pt x="198" y="41"/>
                      </a:lnTo>
                      <a:lnTo>
                        <a:pt x="199" y="41"/>
                      </a:lnTo>
                      <a:lnTo>
                        <a:pt x="201" y="41"/>
                      </a:lnTo>
                      <a:lnTo>
                        <a:pt x="202" y="41"/>
                      </a:lnTo>
                      <a:lnTo>
                        <a:pt x="203" y="41"/>
                      </a:lnTo>
                      <a:lnTo>
                        <a:pt x="204" y="41"/>
                      </a:lnTo>
                      <a:lnTo>
                        <a:pt x="205" y="41"/>
                      </a:lnTo>
                      <a:lnTo>
                        <a:pt x="206" y="41"/>
                      </a:lnTo>
                      <a:lnTo>
                        <a:pt x="207" y="41"/>
                      </a:lnTo>
                      <a:lnTo>
                        <a:pt x="208" y="40"/>
                      </a:lnTo>
                      <a:lnTo>
                        <a:pt x="209" y="40"/>
                      </a:lnTo>
                      <a:lnTo>
                        <a:pt x="209" y="39"/>
                      </a:lnTo>
                      <a:lnTo>
                        <a:pt x="210" y="38"/>
                      </a:lnTo>
                      <a:lnTo>
                        <a:pt x="211" y="37"/>
                      </a:lnTo>
                      <a:lnTo>
                        <a:pt x="212" y="36"/>
                      </a:lnTo>
                      <a:lnTo>
                        <a:pt x="213" y="36"/>
                      </a:lnTo>
                      <a:lnTo>
                        <a:pt x="213" y="35"/>
                      </a:lnTo>
                      <a:lnTo>
                        <a:pt x="214" y="34"/>
                      </a:lnTo>
                      <a:lnTo>
                        <a:pt x="215" y="33"/>
                      </a:lnTo>
                      <a:lnTo>
                        <a:pt x="215" y="32"/>
                      </a:lnTo>
                      <a:lnTo>
                        <a:pt x="216" y="31"/>
                      </a:lnTo>
                      <a:lnTo>
                        <a:pt x="216" y="30"/>
                      </a:lnTo>
                      <a:lnTo>
                        <a:pt x="216" y="29"/>
                      </a:lnTo>
                      <a:lnTo>
                        <a:pt x="216" y="28"/>
                      </a:lnTo>
                      <a:lnTo>
                        <a:pt x="217" y="25"/>
                      </a:lnTo>
                      <a:lnTo>
                        <a:pt x="217" y="24"/>
                      </a:lnTo>
                      <a:lnTo>
                        <a:pt x="217" y="23"/>
                      </a:lnTo>
                      <a:lnTo>
                        <a:pt x="218" y="22"/>
                      </a:lnTo>
                      <a:lnTo>
                        <a:pt x="218" y="21"/>
                      </a:lnTo>
                      <a:lnTo>
                        <a:pt x="220" y="20"/>
                      </a:lnTo>
                      <a:lnTo>
                        <a:pt x="220" y="19"/>
                      </a:lnTo>
                      <a:lnTo>
                        <a:pt x="221" y="19"/>
                      </a:lnTo>
                      <a:lnTo>
                        <a:pt x="221" y="18"/>
                      </a:lnTo>
                      <a:lnTo>
                        <a:pt x="222" y="18"/>
                      </a:lnTo>
                      <a:lnTo>
                        <a:pt x="222" y="17"/>
                      </a:lnTo>
                      <a:lnTo>
                        <a:pt x="223" y="16"/>
                      </a:lnTo>
                      <a:lnTo>
                        <a:pt x="223" y="15"/>
                      </a:lnTo>
                      <a:lnTo>
                        <a:pt x="224" y="15"/>
                      </a:lnTo>
                      <a:lnTo>
                        <a:pt x="225" y="14"/>
                      </a:lnTo>
                      <a:lnTo>
                        <a:pt x="226" y="14"/>
                      </a:lnTo>
                      <a:lnTo>
                        <a:pt x="227" y="14"/>
                      </a:lnTo>
                      <a:lnTo>
                        <a:pt x="228" y="14"/>
                      </a:lnTo>
                      <a:lnTo>
                        <a:pt x="230" y="14"/>
                      </a:lnTo>
                      <a:lnTo>
                        <a:pt x="231" y="14"/>
                      </a:lnTo>
                      <a:lnTo>
                        <a:pt x="233" y="14"/>
                      </a:lnTo>
                      <a:lnTo>
                        <a:pt x="235" y="14"/>
                      </a:lnTo>
                      <a:lnTo>
                        <a:pt x="237" y="14"/>
                      </a:lnTo>
                      <a:lnTo>
                        <a:pt x="239" y="14"/>
                      </a:lnTo>
                      <a:lnTo>
                        <a:pt x="241" y="14"/>
                      </a:lnTo>
                      <a:lnTo>
                        <a:pt x="242" y="14"/>
                      </a:lnTo>
                      <a:lnTo>
                        <a:pt x="243" y="14"/>
                      </a:lnTo>
                      <a:lnTo>
                        <a:pt x="245" y="14"/>
                      </a:lnTo>
                      <a:lnTo>
                        <a:pt x="246" y="15"/>
                      </a:lnTo>
                      <a:lnTo>
                        <a:pt x="248" y="15"/>
                      </a:lnTo>
                      <a:lnTo>
                        <a:pt x="250" y="14"/>
                      </a:lnTo>
                      <a:lnTo>
                        <a:pt x="252" y="14"/>
                      </a:lnTo>
                      <a:lnTo>
                        <a:pt x="254" y="13"/>
                      </a:lnTo>
                      <a:lnTo>
                        <a:pt x="256" y="13"/>
                      </a:lnTo>
                      <a:lnTo>
                        <a:pt x="259" y="12"/>
                      </a:lnTo>
                      <a:lnTo>
                        <a:pt x="261" y="11"/>
                      </a:lnTo>
                      <a:lnTo>
                        <a:pt x="262" y="10"/>
                      </a:lnTo>
                      <a:lnTo>
                        <a:pt x="263" y="9"/>
                      </a:lnTo>
                      <a:lnTo>
                        <a:pt x="264" y="8"/>
                      </a:lnTo>
                      <a:lnTo>
                        <a:pt x="266" y="7"/>
                      </a:lnTo>
                      <a:lnTo>
                        <a:pt x="267" y="7"/>
                      </a:lnTo>
                      <a:lnTo>
                        <a:pt x="269" y="5"/>
                      </a:lnTo>
                      <a:lnTo>
                        <a:pt x="270" y="5"/>
                      </a:lnTo>
                      <a:lnTo>
                        <a:pt x="271" y="4"/>
                      </a:lnTo>
                      <a:lnTo>
                        <a:pt x="273" y="4"/>
                      </a:lnTo>
                      <a:lnTo>
                        <a:pt x="274" y="4"/>
                      </a:lnTo>
                      <a:lnTo>
                        <a:pt x="275" y="3"/>
                      </a:lnTo>
                      <a:lnTo>
                        <a:pt x="276" y="3"/>
                      </a:lnTo>
                      <a:lnTo>
                        <a:pt x="276" y="2"/>
                      </a:lnTo>
                      <a:lnTo>
                        <a:pt x="278" y="1"/>
                      </a:lnTo>
                      <a:lnTo>
                        <a:pt x="279" y="0"/>
                      </a:lnTo>
                      <a:lnTo>
                        <a:pt x="280" y="1"/>
                      </a:lnTo>
                      <a:lnTo>
                        <a:pt x="282" y="3"/>
                      </a:lnTo>
                      <a:lnTo>
                        <a:pt x="290" y="8"/>
                      </a:lnTo>
                      <a:lnTo>
                        <a:pt x="305" y="17"/>
                      </a:lnTo>
                      <a:lnTo>
                        <a:pt x="319" y="25"/>
                      </a:lnTo>
                      <a:lnTo>
                        <a:pt x="322" y="28"/>
                      </a:lnTo>
                      <a:lnTo>
                        <a:pt x="326" y="30"/>
                      </a:lnTo>
                      <a:lnTo>
                        <a:pt x="333" y="34"/>
                      </a:lnTo>
                      <a:lnTo>
                        <a:pt x="340" y="38"/>
                      </a:lnTo>
                      <a:lnTo>
                        <a:pt x="345" y="40"/>
                      </a:lnTo>
                      <a:lnTo>
                        <a:pt x="347" y="42"/>
                      </a:lnTo>
                      <a:lnTo>
                        <a:pt x="352" y="46"/>
                      </a:lnTo>
                      <a:lnTo>
                        <a:pt x="395" y="71"/>
                      </a:lnTo>
                      <a:lnTo>
                        <a:pt x="416" y="83"/>
                      </a:lnTo>
                      <a:lnTo>
                        <a:pt x="427" y="91"/>
                      </a:lnTo>
                      <a:lnTo>
                        <a:pt x="435" y="95"/>
                      </a:lnTo>
                      <a:lnTo>
                        <a:pt x="453" y="107"/>
                      </a:lnTo>
                      <a:lnTo>
                        <a:pt x="462" y="112"/>
                      </a:lnTo>
                      <a:lnTo>
                        <a:pt x="465" y="114"/>
                      </a:lnTo>
                      <a:lnTo>
                        <a:pt x="475" y="120"/>
                      </a:lnTo>
                      <a:lnTo>
                        <a:pt x="488" y="129"/>
                      </a:lnTo>
                      <a:lnTo>
                        <a:pt x="497" y="134"/>
                      </a:lnTo>
                      <a:lnTo>
                        <a:pt x="498" y="134"/>
                      </a:lnTo>
                      <a:lnTo>
                        <a:pt x="504" y="138"/>
                      </a:lnTo>
                      <a:lnTo>
                        <a:pt x="530" y="154"/>
                      </a:lnTo>
                      <a:lnTo>
                        <a:pt x="559" y="173"/>
                      </a:lnTo>
                      <a:lnTo>
                        <a:pt x="559" y="174"/>
                      </a:lnTo>
                      <a:lnTo>
                        <a:pt x="560" y="174"/>
                      </a:lnTo>
                      <a:lnTo>
                        <a:pt x="561" y="175"/>
                      </a:lnTo>
                      <a:lnTo>
                        <a:pt x="562" y="176"/>
                      </a:lnTo>
                      <a:lnTo>
                        <a:pt x="563" y="176"/>
                      </a:lnTo>
                      <a:lnTo>
                        <a:pt x="565" y="177"/>
                      </a:lnTo>
                      <a:lnTo>
                        <a:pt x="566" y="178"/>
                      </a:lnTo>
                      <a:lnTo>
                        <a:pt x="568" y="179"/>
                      </a:lnTo>
                      <a:lnTo>
                        <a:pt x="569" y="180"/>
                      </a:lnTo>
                      <a:lnTo>
                        <a:pt x="570" y="180"/>
                      </a:lnTo>
                      <a:lnTo>
                        <a:pt x="571" y="182"/>
                      </a:lnTo>
                      <a:lnTo>
                        <a:pt x="572" y="183"/>
                      </a:lnTo>
                      <a:lnTo>
                        <a:pt x="573" y="184"/>
                      </a:lnTo>
                      <a:lnTo>
                        <a:pt x="574" y="184"/>
                      </a:lnTo>
                      <a:lnTo>
                        <a:pt x="575" y="185"/>
                      </a:lnTo>
                      <a:lnTo>
                        <a:pt x="576" y="185"/>
                      </a:lnTo>
                      <a:lnTo>
                        <a:pt x="576" y="186"/>
                      </a:lnTo>
                      <a:lnTo>
                        <a:pt x="577" y="186"/>
                      </a:lnTo>
                      <a:lnTo>
                        <a:pt x="577" y="187"/>
                      </a:lnTo>
                      <a:lnTo>
                        <a:pt x="578" y="187"/>
                      </a:lnTo>
                      <a:lnTo>
                        <a:pt x="579" y="188"/>
                      </a:lnTo>
                      <a:lnTo>
                        <a:pt x="587" y="192"/>
                      </a:lnTo>
                      <a:lnTo>
                        <a:pt x="587" y="193"/>
                      </a:lnTo>
                      <a:lnTo>
                        <a:pt x="585" y="193"/>
                      </a:lnTo>
                      <a:lnTo>
                        <a:pt x="584" y="194"/>
                      </a:lnTo>
                      <a:lnTo>
                        <a:pt x="583" y="195"/>
                      </a:lnTo>
                      <a:lnTo>
                        <a:pt x="582" y="197"/>
                      </a:lnTo>
                      <a:lnTo>
                        <a:pt x="581" y="198"/>
                      </a:lnTo>
                      <a:lnTo>
                        <a:pt x="580" y="199"/>
                      </a:lnTo>
                      <a:lnTo>
                        <a:pt x="578" y="202"/>
                      </a:lnTo>
                      <a:lnTo>
                        <a:pt x="577" y="204"/>
                      </a:lnTo>
                      <a:lnTo>
                        <a:pt x="565" y="216"/>
                      </a:lnTo>
                      <a:lnTo>
                        <a:pt x="536" y="249"/>
                      </a:lnTo>
                      <a:lnTo>
                        <a:pt x="522" y="264"/>
                      </a:lnTo>
                      <a:lnTo>
                        <a:pt x="503" y="285"/>
                      </a:lnTo>
                      <a:lnTo>
                        <a:pt x="501" y="288"/>
                      </a:lnTo>
                      <a:lnTo>
                        <a:pt x="499" y="290"/>
                      </a:lnTo>
                      <a:lnTo>
                        <a:pt x="496" y="293"/>
                      </a:lnTo>
                      <a:lnTo>
                        <a:pt x="494" y="295"/>
                      </a:lnTo>
                      <a:lnTo>
                        <a:pt x="492" y="299"/>
                      </a:lnTo>
                      <a:lnTo>
                        <a:pt x="489" y="302"/>
                      </a:lnTo>
                      <a:lnTo>
                        <a:pt x="487" y="303"/>
                      </a:lnTo>
                      <a:lnTo>
                        <a:pt x="486" y="304"/>
                      </a:lnTo>
                      <a:lnTo>
                        <a:pt x="486" y="305"/>
                      </a:lnTo>
                      <a:lnTo>
                        <a:pt x="484" y="307"/>
                      </a:lnTo>
                      <a:lnTo>
                        <a:pt x="482" y="309"/>
                      </a:lnTo>
                      <a:lnTo>
                        <a:pt x="481" y="310"/>
                      </a:lnTo>
                      <a:lnTo>
                        <a:pt x="479" y="312"/>
                      </a:lnTo>
                      <a:lnTo>
                        <a:pt x="478" y="314"/>
                      </a:lnTo>
                      <a:lnTo>
                        <a:pt x="476" y="316"/>
                      </a:lnTo>
                      <a:lnTo>
                        <a:pt x="474" y="319"/>
                      </a:lnTo>
                      <a:lnTo>
                        <a:pt x="471" y="323"/>
                      </a:lnTo>
                      <a:lnTo>
                        <a:pt x="467" y="326"/>
                      </a:lnTo>
                      <a:lnTo>
                        <a:pt x="466" y="328"/>
                      </a:lnTo>
                      <a:lnTo>
                        <a:pt x="463" y="331"/>
                      </a:lnTo>
                      <a:lnTo>
                        <a:pt x="462" y="333"/>
                      </a:lnTo>
                      <a:lnTo>
                        <a:pt x="460" y="335"/>
                      </a:lnTo>
                      <a:lnTo>
                        <a:pt x="459" y="336"/>
                      </a:lnTo>
                      <a:lnTo>
                        <a:pt x="457" y="339"/>
                      </a:lnTo>
                      <a:lnTo>
                        <a:pt x="454" y="342"/>
                      </a:lnTo>
                      <a:lnTo>
                        <a:pt x="447" y="349"/>
                      </a:lnTo>
                      <a:lnTo>
                        <a:pt x="445" y="351"/>
                      </a:lnTo>
                      <a:lnTo>
                        <a:pt x="443" y="353"/>
                      </a:lnTo>
                      <a:lnTo>
                        <a:pt x="440" y="357"/>
                      </a:lnTo>
                      <a:lnTo>
                        <a:pt x="438" y="360"/>
                      </a:lnTo>
                      <a:lnTo>
                        <a:pt x="436" y="362"/>
                      </a:lnTo>
                      <a:lnTo>
                        <a:pt x="434" y="365"/>
                      </a:lnTo>
                      <a:lnTo>
                        <a:pt x="430" y="368"/>
                      </a:lnTo>
                      <a:lnTo>
                        <a:pt x="429" y="369"/>
                      </a:lnTo>
                      <a:lnTo>
                        <a:pt x="429" y="370"/>
                      </a:lnTo>
                      <a:lnTo>
                        <a:pt x="428" y="370"/>
                      </a:lnTo>
                      <a:lnTo>
                        <a:pt x="428" y="371"/>
                      </a:lnTo>
                      <a:lnTo>
                        <a:pt x="427" y="371"/>
                      </a:lnTo>
                      <a:lnTo>
                        <a:pt x="427" y="372"/>
                      </a:lnTo>
                      <a:lnTo>
                        <a:pt x="426" y="372"/>
                      </a:lnTo>
                      <a:lnTo>
                        <a:pt x="426" y="373"/>
                      </a:lnTo>
                      <a:lnTo>
                        <a:pt x="425" y="374"/>
                      </a:lnTo>
                      <a:lnTo>
                        <a:pt x="424" y="377"/>
                      </a:lnTo>
                      <a:lnTo>
                        <a:pt x="422" y="379"/>
                      </a:lnTo>
                      <a:lnTo>
                        <a:pt x="420" y="381"/>
                      </a:lnTo>
                      <a:lnTo>
                        <a:pt x="419" y="383"/>
                      </a:lnTo>
                      <a:lnTo>
                        <a:pt x="417" y="384"/>
                      </a:lnTo>
                      <a:lnTo>
                        <a:pt x="416" y="386"/>
                      </a:lnTo>
                      <a:lnTo>
                        <a:pt x="415" y="388"/>
                      </a:lnTo>
                      <a:lnTo>
                        <a:pt x="415" y="389"/>
                      </a:lnTo>
                      <a:lnTo>
                        <a:pt x="414" y="390"/>
                      </a:lnTo>
                      <a:lnTo>
                        <a:pt x="414" y="391"/>
                      </a:lnTo>
                      <a:lnTo>
                        <a:pt x="410" y="394"/>
                      </a:lnTo>
                      <a:lnTo>
                        <a:pt x="407" y="398"/>
                      </a:lnTo>
                      <a:lnTo>
                        <a:pt x="405" y="401"/>
                      </a:lnTo>
                      <a:lnTo>
                        <a:pt x="402" y="404"/>
                      </a:lnTo>
                      <a:lnTo>
                        <a:pt x="399" y="407"/>
                      </a:lnTo>
                      <a:lnTo>
                        <a:pt x="396" y="410"/>
                      </a:lnTo>
                      <a:lnTo>
                        <a:pt x="391" y="416"/>
                      </a:lnTo>
                      <a:lnTo>
                        <a:pt x="387" y="420"/>
                      </a:lnTo>
                      <a:lnTo>
                        <a:pt x="383" y="425"/>
                      </a:lnTo>
                      <a:lnTo>
                        <a:pt x="379" y="429"/>
                      </a:lnTo>
                      <a:lnTo>
                        <a:pt x="376" y="433"/>
                      </a:lnTo>
                      <a:lnTo>
                        <a:pt x="371" y="437"/>
                      </a:lnTo>
                      <a:lnTo>
                        <a:pt x="368" y="440"/>
                      </a:lnTo>
                      <a:lnTo>
                        <a:pt x="367" y="442"/>
                      </a:lnTo>
                      <a:lnTo>
                        <a:pt x="366" y="443"/>
                      </a:lnTo>
                      <a:lnTo>
                        <a:pt x="364" y="445"/>
                      </a:lnTo>
                      <a:lnTo>
                        <a:pt x="362" y="447"/>
                      </a:lnTo>
                      <a:lnTo>
                        <a:pt x="360" y="449"/>
                      </a:lnTo>
                      <a:lnTo>
                        <a:pt x="359" y="450"/>
                      </a:lnTo>
                      <a:lnTo>
                        <a:pt x="358" y="451"/>
                      </a:lnTo>
                      <a:lnTo>
                        <a:pt x="356" y="454"/>
                      </a:lnTo>
                      <a:lnTo>
                        <a:pt x="356" y="455"/>
                      </a:lnTo>
                      <a:lnTo>
                        <a:pt x="355" y="456"/>
                      </a:lnTo>
                      <a:lnTo>
                        <a:pt x="352" y="458"/>
                      </a:lnTo>
                      <a:lnTo>
                        <a:pt x="350" y="460"/>
                      </a:lnTo>
                      <a:lnTo>
                        <a:pt x="348" y="464"/>
                      </a:lnTo>
                      <a:lnTo>
                        <a:pt x="346" y="466"/>
                      </a:lnTo>
                      <a:lnTo>
                        <a:pt x="344" y="468"/>
                      </a:lnTo>
                      <a:lnTo>
                        <a:pt x="341" y="472"/>
                      </a:lnTo>
                      <a:lnTo>
                        <a:pt x="340" y="474"/>
                      </a:lnTo>
                      <a:lnTo>
                        <a:pt x="340" y="475"/>
                      </a:lnTo>
                      <a:lnTo>
                        <a:pt x="339" y="475"/>
                      </a:lnTo>
                      <a:lnTo>
                        <a:pt x="339" y="476"/>
                      </a:lnTo>
                      <a:lnTo>
                        <a:pt x="338" y="476"/>
                      </a:lnTo>
                      <a:lnTo>
                        <a:pt x="338" y="477"/>
                      </a:lnTo>
                      <a:lnTo>
                        <a:pt x="338" y="478"/>
                      </a:lnTo>
                      <a:lnTo>
                        <a:pt x="337" y="478"/>
                      </a:lnTo>
                      <a:lnTo>
                        <a:pt x="337" y="479"/>
                      </a:lnTo>
                      <a:lnTo>
                        <a:pt x="336" y="480"/>
                      </a:lnTo>
                      <a:lnTo>
                        <a:pt x="334" y="480"/>
                      </a:lnTo>
                      <a:lnTo>
                        <a:pt x="334" y="481"/>
                      </a:lnTo>
                      <a:lnTo>
                        <a:pt x="333" y="482"/>
                      </a:lnTo>
                      <a:lnTo>
                        <a:pt x="333" y="483"/>
                      </a:lnTo>
                      <a:lnTo>
                        <a:pt x="332" y="484"/>
                      </a:lnTo>
                      <a:lnTo>
                        <a:pt x="331" y="485"/>
                      </a:lnTo>
                      <a:lnTo>
                        <a:pt x="330" y="486"/>
                      </a:lnTo>
                      <a:lnTo>
                        <a:pt x="329" y="487"/>
                      </a:lnTo>
                      <a:lnTo>
                        <a:pt x="328" y="488"/>
                      </a:lnTo>
                      <a:lnTo>
                        <a:pt x="328" y="489"/>
                      </a:lnTo>
                      <a:lnTo>
                        <a:pt x="327" y="490"/>
                      </a:lnTo>
                      <a:lnTo>
                        <a:pt x="327" y="491"/>
                      </a:lnTo>
                      <a:lnTo>
                        <a:pt x="327" y="493"/>
                      </a:lnTo>
                      <a:lnTo>
                        <a:pt x="327" y="494"/>
                      </a:lnTo>
                      <a:lnTo>
                        <a:pt x="328" y="494"/>
                      </a:lnTo>
                      <a:lnTo>
                        <a:pt x="328" y="495"/>
                      </a:lnTo>
                      <a:lnTo>
                        <a:pt x="328" y="496"/>
                      </a:lnTo>
                      <a:lnTo>
                        <a:pt x="329" y="496"/>
                      </a:lnTo>
                      <a:lnTo>
                        <a:pt x="329" y="497"/>
                      </a:lnTo>
                      <a:lnTo>
                        <a:pt x="330" y="497"/>
                      </a:lnTo>
                      <a:lnTo>
                        <a:pt x="330" y="498"/>
                      </a:lnTo>
                      <a:lnTo>
                        <a:pt x="331" y="499"/>
                      </a:lnTo>
                      <a:lnTo>
                        <a:pt x="332" y="500"/>
                      </a:lnTo>
                      <a:lnTo>
                        <a:pt x="332" y="501"/>
                      </a:lnTo>
                      <a:lnTo>
                        <a:pt x="333" y="501"/>
                      </a:lnTo>
                      <a:lnTo>
                        <a:pt x="333" y="502"/>
                      </a:lnTo>
                      <a:lnTo>
                        <a:pt x="333" y="503"/>
                      </a:lnTo>
                      <a:lnTo>
                        <a:pt x="334" y="503"/>
                      </a:lnTo>
                      <a:lnTo>
                        <a:pt x="334" y="504"/>
                      </a:lnTo>
                      <a:lnTo>
                        <a:pt x="334" y="505"/>
                      </a:lnTo>
                      <a:lnTo>
                        <a:pt x="334" y="506"/>
                      </a:lnTo>
                      <a:lnTo>
                        <a:pt x="334" y="507"/>
                      </a:lnTo>
                      <a:lnTo>
                        <a:pt x="334" y="508"/>
                      </a:lnTo>
                      <a:lnTo>
                        <a:pt x="334" y="509"/>
                      </a:lnTo>
                      <a:lnTo>
                        <a:pt x="334" y="510"/>
                      </a:lnTo>
                      <a:lnTo>
                        <a:pt x="334" y="511"/>
                      </a:lnTo>
                      <a:lnTo>
                        <a:pt x="333" y="513"/>
                      </a:lnTo>
                      <a:lnTo>
                        <a:pt x="333" y="514"/>
                      </a:lnTo>
                      <a:lnTo>
                        <a:pt x="333" y="515"/>
                      </a:lnTo>
                      <a:lnTo>
                        <a:pt x="333" y="516"/>
                      </a:lnTo>
                      <a:lnTo>
                        <a:pt x="332" y="517"/>
                      </a:lnTo>
                      <a:lnTo>
                        <a:pt x="332" y="518"/>
                      </a:lnTo>
                      <a:lnTo>
                        <a:pt x="331" y="518"/>
                      </a:lnTo>
                      <a:lnTo>
                        <a:pt x="331" y="519"/>
                      </a:lnTo>
                      <a:lnTo>
                        <a:pt x="330" y="520"/>
                      </a:lnTo>
                      <a:lnTo>
                        <a:pt x="329" y="521"/>
                      </a:lnTo>
                      <a:lnTo>
                        <a:pt x="328" y="522"/>
                      </a:lnTo>
                      <a:lnTo>
                        <a:pt x="327" y="523"/>
                      </a:lnTo>
                      <a:lnTo>
                        <a:pt x="326" y="524"/>
                      </a:lnTo>
                      <a:lnTo>
                        <a:pt x="325" y="524"/>
                      </a:lnTo>
                      <a:lnTo>
                        <a:pt x="324" y="525"/>
                      </a:lnTo>
                      <a:lnTo>
                        <a:pt x="323" y="526"/>
                      </a:lnTo>
                      <a:lnTo>
                        <a:pt x="322" y="526"/>
                      </a:lnTo>
                      <a:lnTo>
                        <a:pt x="321" y="527"/>
                      </a:lnTo>
                      <a:lnTo>
                        <a:pt x="320" y="528"/>
                      </a:lnTo>
                      <a:lnTo>
                        <a:pt x="319" y="529"/>
                      </a:lnTo>
                      <a:lnTo>
                        <a:pt x="318" y="530"/>
                      </a:lnTo>
                      <a:lnTo>
                        <a:pt x="318" y="532"/>
                      </a:lnTo>
                      <a:lnTo>
                        <a:pt x="317" y="532"/>
                      </a:lnTo>
                      <a:lnTo>
                        <a:pt x="317" y="533"/>
                      </a:lnTo>
                      <a:lnTo>
                        <a:pt x="317" y="534"/>
                      </a:lnTo>
                      <a:lnTo>
                        <a:pt x="317" y="535"/>
                      </a:lnTo>
                      <a:lnTo>
                        <a:pt x="318" y="535"/>
                      </a:lnTo>
                      <a:lnTo>
                        <a:pt x="318" y="536"/>
                      </a:lnTo>
                      <a:lnTo>
                        <a:pt x="319" y="537"/>
                      </a:lnTo>
                      <a:lnTo>
                        <a:pt x="319" y="538"/>
                      </a:lnTo>
                      <a:lnTo>
                        <a:pt x="319" y="539"/>
                      </a:lnTo>
                      <a:lnTo>
                        <a:pt x="318" y="540"/>
                      </a:lnTo>
                      <a:lnTo>
                        <a:pt x="317" y="540"/>
                      </a:lnTo>
                      <a:lnTo>
                        <a:pt x="317" y="541"/>
                      </a:lnTo>
                      <a:lnTo>
                        <a:pt x="315" y="541"/>
                      </a:lnTo>
                      <a:lnTo>
                        <a:pt x="314" y="541"/>
                      </a:lnTo>
                      <a:lnTo>
                        <a:pt x="313" y="542"/>
                      </a:lnTo>
                      <a:lnTo>
                        <a:pt x="312" y="542"/>
                      </a:lnTo>
                      <a:lnTo>
                        <a:pt x="311" y="543"/>
                      </a:lnTo>
                      <a:lnTo>
                        <a:pt x="310" y="543"/>
                      </a:lnTo>
                      <a:lnTo>
                        <a:pt x="309" y="544"/>
                      </a:lnTo>
                      <a:lnTo>
                        <a:pt x="308" y="544"/>
                      </a:lnTo>
                      <a:lnTo>
                        <a:pt x="307" y="545"/>
                      </a:lnTo>
                      <a:lnTo>
                        <a:pt x="306" y="545"/>
                      </a:lnTo>
                      <a:lnTo>
                        <a:pt x="305" y="546"/>
                      </a:lnTo>
                      <a:lnTo>
                        <a:pt x="305" y="547"/>
                      </a:lnTo>
                      <a:lnTo>
                        <a:pt x="304" y="547"/>
                      </a:lnTo>
                      <a:lnTo>
                        <a:pt x="303" y="547"/>
                      </a:lnTo>
                      <a:lnTo>
                        <a:pt x="303" y="548"/>
                      </a:lnTo>
                      <a:lnTo>
                        <a:pt x="302" y="549"/>
                      </a:lnTo>
                      <a:lnTo>
                        <a:pt x="301" y="549"/>
                      </a:lnTo>
                      <a:lnTo>
                        <a:pt x="301" y="550"/>
                      </a:lnTo>
                      <a:lnTo>
                        <a:pt x="300" y="550"/>
                      </a:lnTo>
                      <a:lnTo>
                        <a:pt x="299" y="550"/>
                      </a:lnTo>
                      <a:lnTo>
                        <a:pt x="299" y="552"/>
                      </a:lnTo>
                      <a:lnTo>
                        <a:pt x="299" y="553"/>
                      </a:lnTo>
                      <a:lnTo>
                        <a:pt x="298" y="553"/>
                      </a:lnTo>
                      <a:lnTo>
                        <a:pt x="297" y="553"/>
                      </a:lnTo>
                      <a:lnTo>
                        <a:pt x="295" y="553"/>
                      </a:lnTo>
                      <a:lnTo>
                        <a:pt x="295" y="554"/>
                      </a:lnTo>
                      <a:lnTo>
                        <a:pt x="294" y="554"/>
                      </a:lnTo>
                      <a:lnTo>
                        <a:pt x="294" y="555"/>
                      </a:lnTo>
                      <a:lnTo>
                        <a:pt x="293" y="555"/>
                      </a:lnTo>
                      <a:lnTo>
                        <a:pt x="293" y="556"/>
                      </a:lnTo>
                      <a:lnTo>
                        <a:pt x="292" y="556"/>
                      </a:lnTo>
                      <a:lnTo>
                        <a:pt x="291" y="556"/>
                      </a:lnTo>
                      <a:lnTo>
                        <a:pt x="290" y="556"/>
                      </a:lnTo>
                      <a:lnTo>
                        <a:pt x="291" y="555"/>
                      </a:lnTo>
                      <a:lnTo>
                        <a:pt x="290" y="555"/>
                      </a:lnTo>
                      <a:lnTo>
                        <a:pt x="290" y="554"/>
                      </a:lnTo>
                      <a:lnTo>
                        <a:pt x="289" y="554"/>
                      </a:lnTo>
                      <a:lnTo>
                        <a:pt x="288" y="555"/>
                      </a:lnTo>
                      <a:lnTo>
                        <a:pt x="287" y="555"/>
                      </a:lnTo>
                      <a:lnTo>
                        <a:pt x="286" y="555"/>
                      </a:lnTo>
                      <a:lnTo>
                        <a:pt x="285" y="555"/>
                      </a:lnTo>
                      <a:lnTo>
                        <a:pt x="285" y="556"/>
                      </a:lnTo>
                      <a:lnTo>
                        <a:pt x="284" y="557"/>
                      </a:lnTo>
                      <a:lnTo>
                        <a:pt x="284" y="558"/>
                      </a:lnTo>
                      <a:lnTo>
                        <a:pt x="284" y="559"/>
                      </a:lnTo>
                      <a:lnTo>
                        <a:pt x="284" y="560"/>
                      </a:lnTo>
                      <a:lnTo>
                        <a:pt x="284" y="561"/>
                      </a:lnTo>
                      <a:lnTo>
                        <a:pt x="283" y="561"/>
                      </a:lnTo>
                      <a:lnTo>
                        <a:pt x="283" y="562"/>
                      </a:lnTo>
                      <a:lnTo>
                        <a:pt x="282" y="562"/>
                      </a:lnTo>
                      <a:lnTo>
                        <a:pt x="281" y="561"/>
                      </a:lnTo>
                      <a:lnTo>
                        <a:pt x="280" y="560"/>
                      </a:lnTo>
                      <a:lnTo>
                        <a:pt x="279" y="559"/>
                      </a:lnTo>
                      <a:lnTo>
                        <a:pt x="278" y="559"/>
                      </a:lnTo>
                      <a:lnTo>
                        <a:pt x="276" y="559"/>
                      </a:lnTo>
                      <a:lnTo>
                        <a:pt x="275" y="559"/>
                      </a:lnTo>
                      <a:lnTo>
                        <a:pt x="275" y="560"/>
                      </a:lnTo>
                      <a:lnTo>
                        <a:pt x="274" y="560"/>
                      </a:lnTo>
                      <a:lnTo>
                        <a:pt x="274" y="561"/>
                      </a:lnTo>
                      <a:lnTo>
                        <a:pt x="273" y="561"/>
                      </a:lnTo>
                      <a:lnTo>
                        <a:pt x="272" y="561"/>
                      </a:lnTo>
                      <a:lnTo>
                        <a:pt x="271" y="562"/>
                      </a:lnTo>
                      <a:lnTo>
                        <a:pt x="271" y="563"/>
                      </a:lnTo>
                      <a:lnTo>
                        <a:pt x="270" y="563"/>
                      </a:lnTo>
                      <a:lnTo>
                        <a:pt x="270" y="564"/>
                      </a:lnTo>
                      <a:lnTo>
                        <a:pt x="269" y="564"/>
                      </a:lnTo>
                      <a:lnTo>
                        <a:pt x="267" y="565"/>
                      </a:lnTo>
                      <a:lnTo>
                        <a:pt x="266" y="565"/>
                      </a:lnTo>
                      <a:lnTo>
                        <a:pt x="265" y="565"/>
                      </a:lnTo>
                      <a:lnTo>
                        <a:pt x="265" y="566"/>
                      </a:lnTo>
                      <a:lnTo>
                        <a:pt x="264" y="567"/>
                      </a:lnTo>
                      <a:lnTo>
                        <a:pt x="263" y="567"/>
                      </a:lnTo>
                      <a:lnTo>
                        <a:pt x="262" y="567"/>
                      </a:lnTo>
                      <a:lnTo>
                        <a:pt x="261" y="567"/>
                      </a:lnTo>
                      <a:lnTo>
                        <a:pt x="261" y="566"/>
                      </a:lnTo>
                      <a:lnTo>
                        <a:pt x="261" y="565"/>
                      </a:lnTo>
                      <a:lnTo>
                        <a:pt x="261" y="564"/>
                      </a:lnTo>
                      <a:lnTo>
                        <a:pt x="261" y="563"/>
                      </a:lnTo>
                      <a:lnTo>
                        <a:pt x="262" y="562"/>
                      </a:lnTo>
                      <a:lnTo>
                        <a:pt x="262" y="561"/>
                      </a:lnTo>
                      <a:lnTo>
                        <a:pt x="262" y="560"/>
                      </a:lnTo>
                      <a:lnTo>
                        <a:pt x="262" y="559"/>
                      </a:lnTo>
                      <a:lnTo>
                        <a:pt x="262" y="558"/>
                      </a:lnTo>
                      <a:lnTo>
                        <a:pt x="262" y="557"/>
                      </a:lnTo>
                      <a:lnTo>
                        <a:pt x="262" y="556"/>
                      </a:lnTo>
                      <a:lnTo>
                        <a:pt x="261" y="556"/>
                      </a:lnTo>
                      <a:lnTo>
                        <a:pt x="261" y="555"/>
                      </a:lnTo>
                      <a:lnTo>
                        <a:pt x="260" y="555"/>
                      </a:lnTo>
                      <a:lnTo>
                        <a:pt x="259" y="555"/>
                      </a:lnTo>
                      <a:lnTo>
                        <a:pt x="259" y="554"/>
                      </a:lnTo>
                      <a:lnTo>
                        <a:pt x="257" y="554"/>
                      </a:lnTo>
                      <a:lnTo>
                        <a:pt x="257" y="553"/>
                      </a:lnTo>
                      <a:lnTo>
                        <a:pt x="256" y="553"/>
                      </a:lnTo>
                      <a:lnTo>
                        <a:pt x="256" y="552"/>
                      </a:lnTo>
                      <a:lnTo>
                        <a:pt x="256" y="550"/>
                      </a:lnTo>
                      <a:lnTo>
                        <a:pt x="255" y="550"/>
                      </a:lnTo>
                      <a:lnTo>
                        <a:pt x="254" y="550"/>
                      </a:lnTo>
                      <a:lnTo>
                        <a:pt x="254" y="549"/>
                      </a:lnTo>
                      <a:lnTo>
                        <a:pt x="253" y="549"/>
                      </a:lnTo>
                      <a:lnTo>
                        <a:pt x="253" y="548"/>
                      </a:lnTo>
                      <a:lnTo>
                        <a:pt x="252" y="548"/>
                      </a:lnTo>
                      <a:lnTo>
                        <a:pt x="251" y="548"/>
                      </a:lnTo>
                      <a:lnTo>
                        <a:pt x="250" y="548"/>
                      </a:lnTo>
                      <a:lnTo>
                        <a:pt x="250" y="547"/>
                      </a:lnTo>
                      <a:lnTo>
                        <a:pt x="249" y="547"/>
                      </a:lnTo>
                      <a:lnTo>
                        <a:pt x="248" y="547"/>
                      </a:lnTo>
                      <a:lnTo>
                        <a:pt x="248" y="546"/>
                      </a:lnTo>
                      <a:lnTo>
                        <a:pt x="247" y="546"/>
                      </a:lnTo>
                      <a:lnTo>
                        <a:pt x="247" y="545"/>
                      </a:lnTo>
                      <a:lnTo>
                        <a:pt x="246" y="544"/>
                      </a:lnTo>
                      <a:lnTo>
                        <a:pt x="246" y="543"/>
                      </a:lnTo>
                      <a:lnTo>
                        <a:pt x="245" y="542"/>
                      </a:lnTo>
                      <a:lnTo>
                        <a:pt x="245" y="541"/>
                      </a:lnTo>
                      <a:lnTo>
                        <a:pt x="244" y="541"/>
                      </a:lnTo>
                      <a:lnTo>
                        <a:pt x="243" y="541"/>
                      </a:lnTo>
                      <a:lnTo>
                        <a:pt x="242" y="541"/>
                      </a:lnTo>
                      <a:lnTo>
                        <a:pt x="242" y="542"/>
                      </a:lnTo>
                      <a:lnTo>
                        <a:pt x="241" y="542"/>
                      </a:lnTo>
                      <a:lnTo>
                        <a:pt x="240" y="542"/>
                      </a:lnTo>
                      <a:lnTo>
                        <a:pt x="240" y="543"/>
                      </a:lnTo>
                      <a:lnTo>
                        <a:pt x="239" y="543"/>
                      </a:lnTo>
                      <a:lnTo>
                        <a:pt x="237" y="543"/>
                      </a:lnTo>
                      <a:lnTo>
                        <a:pt x="237" y="542"/>
                      </a:lnTo>
                      <a:lnTo>
                        <a:pt x="236" y="542"/>
                      </a:lnTo>
                      <a:lnTo>
                        <a:pt x="235" y="542"/>
                      </a:lnTo>
                      <a:lnTo>
                        <a:pt x="235" y="541"/>
                      </a:lnTo>
                      <a:lnTo>
                        <a:pt x="234" y="542"/>
                      </a:lnTo>
                      <a:lnTo>
                        <a:pt x="233" y="542"/>
                      </a:lnTo>
                      <a:lnTo>
                        <a:pt x="232" y="542"/>
                      </a:lnTo>
                      <a:lnTo>
                        <a:pt x="231" y="542"/>
                      </a:lnTo>
                      <a:lnTo>
                        <a:pt x="230" y="542"/>
                      </a:lnTo>
                      <a:lnTo>
                        <a:pt x="229" y="542"/>
                      </a:lnTo>
                      <a:lnTo>
                        <a:pt x="228" y="542"/>
                      </a:lnTo>
                      <a:lnTo>
                        <a:pt x="228" y="543"/>
                      </a:lnTo>
                      <a:lnTo>
                        <a:pt x="227" y="543"/>
                      </a:lnTo>
                      <a:lnTo>
                        <a:pt x="227" y="544"/>
                      </a:lnTo>
                      <a:lnTo>
                        <a:pt x="226" y="544"/>
                      </a:lnTo>
                      <a:lnTo>
                        <a:pt x="226" y="545"/>
                      </a:lnTo>
                      <a:lnTo>
                        <a:pt x="225" y="545"/>
                      </a:lnTo>
                      <a:lnTo>
                        <a:pt x="225" y="546"/>
                      </a:lnTo>
                      <a:lnTo>
                        <a:pt x="225" y="547"/>
                      </a:lnTo>
                      <a:lnTo>
                        <a:pt x="224" y="547"/>
                      </a:lnTo>
                      <a:lnTo>
                        <a:pt x="224" y="548"/>
                      </a:lnTo>
                      <a:lnTo>
                        <a:pt x="223" y="548"/>
                      </a:lnTo>
                      <a:lnTo>
                        <a:pt x="223" y="549"/>
                      </a:lnTo>
                      <a:lnTo>
                        <a:pt x="222" y="549"/>
                      </a:lnTo>
                      <a:lnTo>
                        <a:pt x="221" y="549"/>
                      </a:lnTo>
                      <a:lnTo>
                        <a:pt x="220" y="549"/>
                      </a:lnTo>
                      <a:lnTo>
                        <a:pt x="218" y="549"/>
                      </a:lnTo>
                      <a:lnTo>
                        <a:pt x="217" y="549"/>
                      </a:lnTo>
                      <a:lnTo>
                        <a:pt x="217" y="550"/>
                      </a:lnTo>
                      <a:lnTo>
                        <a:pt x="216" y="550"/>
                      </a:lnTo>
                      <a:lnTo>
                        <a:pt x="216" y="552"/>
                      </a:lnTo>
                      <a:lnTo>
                        <a:pt x="215" y="552"/>
                      </a:lnTo>
                      <a:lnTo>
                        <a:pt x="215" y="550"/>
                      </a:lnTo>
                      <a:lnTo>
                        <a:pt x="214" y="549"/>
                      </a:lnTo>
                      <a:lnTo>
                        <a:pt x="214" y="550"/>
                      </a:lnTo>
                      <a:lnTo>
                        <a:pt x="213" y="550"/>
                      </a:lnTo>
                      <a:lnTo>
                        <a:pt x="213" y="552"/>
                      </a:lnTo>
                      <a:lnTo>
                        <a:pt x="212" y="552"/>
                      </a:lnTo>
                      <a:lnTo>
                        <a:pt x="212" y="550"/>
                      </a:lnTo>
                      <a:lnTo>
                        <a:pt x="211" y="550"/>
                      </a:lnTo>
                      <a:lnTo>
                        <a:pt x="210" y="552"/>
                      </a:lnTo>
                      <a:lnTo>
                        <a:pt x="209" y="552"/>
                      </a:lnTo>
                      <a:lnTo>
                        <a:pt x="206" y="547"/>
                      </a:lnTo>
                      <a:lnTo>
                        <a:pt x="204" y="544"/>
                      </a:lnTo>
                      <a:lnTo>
                        <a:pt x="202" y="542"/>
                      </a:lnTo>
                      <a:lnTo>
                        <a:pt x="199" y="539"/>
                      </a:lnTo>
                      <a:lnTo>
                        <a:pt x="196" y="536"/>
                      </a:lnTo>
                      <a:lnTo>
                        <a:pt x="194" y="534"/>
                      </a:lnTo>
                      <a:lnTo>
                        <a:pt x="193" y="532"/>
                      </a:lnTo>
                      <a:lnTo>
                        <a:pt x="191" y="529"/>
                      </a:lnTo>
                      <a:lnTo>
                        <a:pt x="190" y="527"/>
                      </a:lnTo>
                      <a:lnTo>
                        <a:pt x="189" y="527"/>
                      </a:lnTo>
                      <a:lnTo>
                        <a:pt x="189" y="526"/>
                      </a:lnTo>
                      <a:lnTo>
                        <a:pt x="188" y="525"/>
                      </a:lnTo>
                      <a:lnTo>
                        <a:pt x="186" y="523"/>
                      </a:lnTo>
                      <a:lnTo>
                        <a:pt x="185" y="521"/>
                      </a:lnTo>
                      <a:lnTo>
                        <a:pt x="182" y="518"/>
                      </a:lnTo>
                      <a:lnTo>
                        <a:pt x="178" y="514"/>
                      </a:lnTo>
                      <a:lnTo>
                        <a:pt x="175" y="510"/>
                      </a:lnTo>
                      <a:lnTo>
                        <a:pt x="172" y="506"/>
                      </a:lnTo>
                      <a:lnTo>
                        <a:pt x="170" y="504"/>
                      </a:lnTo>
                      <a:lnTo>
                        <a:pt x="168" y="501"/>
                      </a:lnTo>
                      <a:lnTo>
                        <a:pt x="166" y="499"/>
                      </a:lnTo>
                      <a:lnTo>
                        <a:pt x="164" y="496"/>
                      </a:lnTo>
                      <a:lnTo>
                        <a:pt x="162" y="494"/>
                      </a:lnTo>
                      <a:lnTo>
                        <a:pt x="160" y="491"/>
                      </a:lnTo>
                      <a:lnTo>
                        <a:pt x="159" y="491"/>
                      </a:lnTo>
                      <a:lnTo>
                        <a:pt x="158" y="490"/>
                      </a:lnTo>
                      <a:lnTo>
                        <a:pt x="155" y="486"/>
                      </a:lnTo>
                      <a:lnTo>
                        <a:pt x="150" y="480"/>
                      </a:lnTo>
                      <a:lnTo>
                        <a:pt x="145" y="474"/>
                      </a:lnTo>
                      <a:lnTo>
                        <a:pt x="140" y="469"/>
                      </a:lnTo>
                      <a:lnTo>
                        <a:pt x="136" y="463"/>
                      </a:lnTo>
                      <a:lnTo>
                        <a:pt x="134" y="461"/>
                      </a:lnTo>
                      <a:lnTo>
                        <a:pt x="131" y="457"/>
                      </a:lnTo>
                      <a:lnTo>
                        <a:pt x="128" y="454"/>
                      </a:lnTo>
                      <a:lnTo>
                        <a:pt x="126" y="450"/>
                      </a:lnTo>
                      <a:lnTo>
                        <a:pt x="125" y="448"/>
                      </a:lnTo>
                      <a:lnTo>
                        <a:pt x="124" y="448"/>
                      </a:lnTo>
                      <a:lnTo>
                        <a:pt x="124" y="447"/>
                      </a:lnTo>
                      <a:lnTo>
                        <a:pt x="123" y="446"/>
                      </a:lnTo>
                      <a:lnTo>
                        <a:pt x="120" y="445"/>
                      </a:lnTo>
                      <a:lnTo>
                        <a:pt x="119" y="443"/>
                      </a:lnTo>
                      <a:lnTo>
                        <a:pt x="118" y="442"/>
                      </a:lnTo>
                      <a:lnTo>
                        <a:pt x="118" y="441"/>
                      </a:lnTo>
                      <a:lnTo>
                        <a:pt x="115" y="438"/>
                      </a:lnTo>
                      <a:lnTo>
                        <a:pt x="111" y="432"/>
                      </a:lnTo>
                      <a:lnTo>
                        <a:pt x="110" y="431"/>
                      </a:lnTo>
                      <a:lnTo>
                        <a:pt x="107" y="427"/>
                      </a:lnTo>
                      <a:lnTo>
                        <a:pt x="106" y="426"/>
                      </a:lnTo>
                      <a:lnTo>
                        <a:pt x="105" y="425"/>
                      </a:lnTo>
                      <a:lnTo>
                        <a:pt x="104" y="423"/>
                      </a:lnTo>
                      <a:lnTo>
                        <a:pt x="100" y="420"/>
                      </a:lnTo>
                      <a:lnTo>
                        <a:pt x="100" y="419"/>
                      </a:lnTo>
                      <a:lnTo>
                        <a:pt x="99" y="418"/>
                      </a:lnTo>
                      <a:lnTo>
                        <a:pt x="94" y="411"/>
                      </a:lnTo>
                      <a:lnTo>
                        <a:pt x="91" y="407"/>
                      </a:lnTo>
                      <a:lnTo>
                        <a:pt x="88" y="404"/>
                      </a:lnTo>
                      <a:lnTo>
                        <a:pt x="86" y="401"/>
                      </a:lnTo>
                      <a:lnTo>
                        <a:pt x="79" y="393"/>
                      </a:lnTo>
                      <a:lnTo>
                        <a:pt x="73" y="385"/>
                      </a:lnTo>
                      <a:lnTo>
                        <a:pt x="68" y="379"/>
                      </a:lnTo>
                      <a:lnTo>
                        <a:pt x="65" y="375"/>
                      </a:lnTo>
                      <a:lnTo>
                        <a:pt x="61" y="370"/>
                      </a:lnTo>
                      <a:lnTo>
                        <a:pt x="58" y="367"/>
                      </a:lnTo>
                      <a:lnTo>
                        <a:pt x="55" y="363"/>
                      </a:lnTo>
                      <a:lnTo>
                        <a:pt x="52" y="359"/>
                      </a:lnTo>
                      <a:lnTo>
                        <a:pt x="49" y="355"/>
                      </a:lnTo>
                      <a:lnTo>
                        <a:pt x="49" y="354"/>
                      </a:lnTo>
                      <a:lnTo>
                        <a:pt x="46" y="351"/>
                      </a:lnTo>
                      <a:lnTo>
                        <a:pt x="43" y="348"/>
                      </a:lnTo>
                      <a:lnTo>
                        <a:pt x="41" y="346"/>
                      </a:lnTo>
                      <a:lnTo>
                        <a:pt x="37" y="341"/>
                      </a:lnTo>
                      <a:lnTo>
                        <a:pt x="33" y="335"/>
                      </a:lnTo>
                      <a:lnTo>
                        <a:pt x="30" y="331"/>
                      </a:lnTo>
                      <a:lnTo>
                        <a:pt x="27" y="328"/>
                      </a:lnTo>
                      <a:lnTo>
                        <a:pt x="26" y="326"/>
                      </a:lnTo>
                      <a:lnTo>
                        <a:pt x="24" y="326"/>
                      </a:lnTo>
                      <a:lnTo>
                        <a:pt x="24" y="325"/>
                      </a:lnTo>
                      <a:lnTo>
                        <a:pt x="24" y="324"/>
                      </a:lnTo>
                      <a:lnTo>
                        <a:pt x="23" y="324"/>
                      </a:lnTo>
                      <a:lnTo>
                        <a:pt x="23" y="323"/>
                      </a:lnTo>
                      <a:lnTo>
                        <a:pt x="22" y="323"/>
                      </a:lnTo>
                      <a:lnTo>
                        <a:pt x="21" y="323"/>
                      </a:lnTo>
                      <a:lnTo>
                        <a:pt x="20" y="323"/>
                      </a:lnTo>
                      <a:lnTo>
                        <a:pt x="19" y="324"/>
                      </a:lnTo>
                      <a:lnTo>
                        <a:pt x="18" y="324"/>
                      </a:lnTo>
                      <a:lnTo>
                        <a:pt x="17" y="325"/>
                      </a:lnTo>
                      <a:lnTo>
                        <a:pt x="16" y="325"/>
                      </a:lnTo>
                      <a:lnTo>
                        <a:pt x="16" y="326"/>
                      </a:lnTo>
                      <a:lnTo>
                        <a:pt x="15" y="326"/>
                      </a:lnTo>
                      <a:lnTo>
                        <a:pt x="14" y="327"/>
                      </a:lnTo>
                      <a:lnTo>
                        <a:pt x="13" y="328"/>
                      </a:lnTo>
                      <a:lnTo>
                        <a:pt x="12" y="329"/>
                      </a:lnTo>
                      <a:lnTo>
                        <a:pt x="11" y="330"/>
                      </a:lnTo>
                      <a:lnTo>
                        <a:pt x="10" y="331"/>
                      </a:lnTo>
                      <a:lnTo>
                        <a:pt x="9" y="332"/>
                      </a:lnTo>
                      <a:lnTo>
                        <a:pt x="8" y="332"/>
                      </a:lnTo>
                      <a:lnTo>
                        <a:pt x="7" y="332"/>
                      </a:lnTo>
                      <a:lnTo>
                        <a:pt x="5" y="332"/>
                      </a:lnTo>
                      <a:lnTo>
                        <a:pt x="4" y="332"/>
                      </a:lnTo>
                      <a:lnTo>
                        <a:pt x="3" y="332"/>
                      </a:lnTo>
                      <a:lnTo>
                        <a:pt x="2" y="332"/>
                      </a:lnTo>
                      <a:lnTo>
                        <a:pt x="1" y="332"/>
                      </a:lnTo>
                      <a:lnTo>
                        <a:pt x="1" y="331"/>
                      </a:lnTo>
                      <a:lnTo>
                        <a:pt x="0" y="331"/>
                      </a:lnTo>
                      <a:lnTo>
                        <a:pt x="0" y="330"/>
                      </a:lnTo>
                      <a:lnTo>
                        <a:pt x="0" y="329"/>
                      </a:lnTo>
                      <a:lnTo>
                        <a:pt x="1" y="329"/>
                      </a:lnTo>
                      <a:lnTo>
                        <a:pt x="1" y="328"/>
                      </a:lnTo>
                      <a:lnTo>
                        <a:pt x="1" y="327"/>
                      </a:lnTo>
                      <a:lnTo>
                        <a:pt x="1" y="326"/>
                      </a:lnTo>
                      <a:lnTo>
                        <a:pt x="2" y="325"/>
                      </a:lnTo>
                      <a:lnTo>
                        <a:pt x="3" y="324"/>
                      </a:lnTo>
                      <a:lnTo>
                        <a:pt x="3" y="323"/>
                      </a:lnTo>
                      <a:lnTo>
                        <a:pt x="3" y="322"/>
                      </a:lnTo>
                      <a:lnTo>
                        <a:pt x="4" y="322"/>
                      </a:lnTo>
                      <a:lnTo>
                        <a:pt x="4" y="321"/>
                      </a:lnTo>
                      <a:lnTo>
                        <a:pt x="4" y="320"/>
                      </a:lnTo>
                      <a:lnTo>
                        <a:pt x="5" y="319"/>
                      </a:lnTo>
                      <a:lnTo>
                        <a:pt x="5" y="318"/>
                      </a:lnTo>
                      <a:lnTo>
                        <a:pt x="5" y="316"/>
                      </a:lnTo>
                      <a:lnTo>
                        <a:pt x="7" y="316"/>
                      </a:lnTo>
                      <a:lnTo>
                        <a:pt x="7" y="315"/>
                      </a:lnTo>
                      <a:lnTo>
                        <a:pt x="7" y="314"/>
                      </a:lnTo>
                      <a:lnTo>
                        <a:pt x="8" y="314"/>
                      </a:lnTo>
                      <a:lnTo>
                        <a:pt x="8" y="313"/>
                      </a:lnTo>
                      <a:lnTo>
                        <a:pt x="9" y="312"/>
                      </a:lnTo>
                      <a:lnTo>
                        <a:pt x="9" y="311"/>
                      </a:lnTo>
                      <a:lnTo>
                        <a:pt x="10" y="310"/>
                      </a:lnTo>
                      <a:lnTo>
                        <a:pt x="10" y="309"/>
                      </a:lnTo>
                      <a:lnTo>
                        <a:pt x="10" y="308"/>
                      </a:lnTo>
                      <a:lnTo>
                        <a:pt x="11" y="307"/>
                      </a:lnTo>
                      <a:lnTo>
                        <a:pt x="11" y="306"/>
                      </a:lnTo>
                      <a:lnTo>
                        <a:pt x="12" y="306"/>
                      </a:lnTo>
                      <a:lnTo>
                        <a:pt x="12" y="305"/>
                      </a:lnTo>
                      <a:lnTo>
                        <a:pt x="13" y="305"/>
                      </a:lnTo>
                      <a:lnTo>
                        <a:pt x="14" y="305"/>
                      </a:lnTo>
                      <a:lnTo>
                        <a:pt x="14" y="304"/>
                      </a:lnTo>
                      <a:lnTo>
                        <a:pt x="15" y="304"/>
                      </a:lnTo>
                      <a:lnTo>
                        <a:pt x="16" y="304"/>
                      </a:lnTo>
                      <a:lnTo>
                        <a:pt x="16" y="303"/>
                      </a:lnTo>
                      <a:lnTo>
                        <a:pt x="17" y="303"/>
                      </a:lnTo>
                      <a:lnTo>
                        <a:pt x="17" y="302"/>
                      </a:lnTo>
                      <a:lnTo>
                        <a:pt x="18" y="302"/>
                      </a:lnTo>
                      <a:lnTo>
                        <a:pt x="19" y="302"/>
                      </a:lnTo>
                      <a:lnTo>
                        <a:pt x="20" y="302"/>
                      </a:lnTo>
                      <a:lnTo>
                        <a:pt x="21" y="301"/>
                      </a:lnTo>
                      <a:lnTo>
                        <a:pt x="22" y="301"/>
                      </a:lnTo>
                      <a:lnTo>
                        <a:pt x="23" y="301"/>
                      </a:lnTo>
                      <a:lnTo>
                        <a:pt x="24" y="301"/>
                      </a:lnTo>
                      <a:lnTo>
                        <a:pt x="26" y="301"/>
                      </a:lnTo>
                      <a:lnTo>
                        <a:pt x="27" y="301"/>
                      </a:lnTo>
                      <a:lnTo>
                        <a:pt x="28" y="301"/>
                      </a:lnTo>
                      <a:lnTo>
                        <a:pt x="28" y="300"/>
                      </a:lnTo>
                      <a:lnTo>
                        <a:pt x="29" y="300"/>
                      </a:lnTo>
                      <a:lnTo>
                        <a:pt x="30" y="299"/>
                      </a:lnTo>
                      <a:lnTo>
                        <a:pt x="31" y="297"/>
                      </a:lnTo>
                      <a:lnTo>
                        <a:pt x="32" y="296"/>
                      </a:lnTo>
                      <a:lnTo>
                        <a:pt x="33" y="295"/>
                      </a:lnTo>
                      <a:lnTo>
                        <a:pt x="34" y="295"/>
                      </a:lnTo>
                      <a:lnTo>
                        <a:pt x="34" y="294"/>
                      </a:lnTo>
                      <a:lnTo>
                        <a:pt x="35" y="294"/>
                      </a:lnTo>
                      <a:lnTo>
                        <a:pt x="36" y="294"/>
                      </a:lnTo>
                      <a:lnTo>
                        <a:pt x="36" y="293"/>
                      </a:lnTo>
                      <a:lnTo>
                        <a:pt x="37" y="293"/>
                      </a:lnTo>
                      <a:lnTo>
                        <a:pt x="38" y="292"/>
                      </a:lnTo>
                      <a:lnTo>
                        <a:pt x="39" y="292"/>
                      </a:lnTo>
                      <a:lnTo>
                        <a:pt x="39" y="291"/>
                      </a:lnTo>
                      <a:lnTo>
                        <a:pt x="40" y="291"/>
                      </a:lnTo>
                      <a:lnTo>
                        <a:pt x="40" y="290"/>
                      </a:lnTo>
                      <a:lnTo>
                        <a:pt x="41" y="290"/>
                      </a:lnTo>
                      <a:lnTo>
                        <a:pt x="42" y="289"/>
                      </a:lnTo>
                      <a:lnTo>
                        <a:pt x="42" y="288"/>
                      </a:lnTo>
                      <a:lnTo>
                        <a:pt x="42" y="287"/>
                      </a:lnTo>
                      <a:lnTo>
                        <a:pt x="42" y="286"/>
                      </a:lnTo>
                      <a:lnTo>
                        <a:pt x="42" y="285"/>
                      </a:lnTo>
                      <a:lnTo>
                        <a:pt x="43" y="284"/>
                      </a:lnTo>
                      <a:lnTo>
                        <a:pt x="44" y="283"/>
                      </a:lnTo>
                      <a:lnTo>
                        <a:pt x="47" y="282"/>
                      </a:lnTo>
                      <a:lnTo>
                        <a:pt x="48" y="282"/>
                      </a:lnTo>
                      <a:lnTo>
                        <a:pt x="49" y="281"/>
                      </a:lnTo>
                      <a:lnTo>
                        <a:pt x="51" y="280"/>
                      </a:lnTo>
                      <a:lnTo>
                        <a:pt x="52" y="280"/>
                      </a:lnTo>
                      <a:lnTo>
                        <a:pt x="55" y="279"/>
                      </a:lnTo>
                      <a:lnTo>
                        <a:pt x="57" y="277"/>
                      </a:lnTo>
                      <a:lnTo>
                        <a:pt x="59" y="276"/>
                      </a:lnTo>
                      <a:lnTo>
                        <a:pt x="60" y="275"/>
                      </a:lnTo>
                      <a:lnTo>
                        <a:pt x="61" y="274"/>
                      </a:lnTo>
                      <a:lnTo>
                        <a:pt x="62" y="273"/>
                      </a:lnTo>
                      <a:lnTo>
                        <a:pt x="63" y="273"/>
                      </a:lnTo>
                      <a:lnTo>
                        <a:pt x="65" y="272"/>
                      </a:lnTo>
                      <a:lnTo>
                        <a:pt x="65" y="271"/>
                      </a:lnTo>
                      <a:lnTo>
                        <a:pt x="66" y="270"/>
                      </a:lnTo>
                      <a:lnTo>
                        <a:pt x="67" y="269"/>
                      </a:lnTo>
                      <a:lnTo>
                        <a:pt x="67" y="268"/>
                      </a:lnTo>
                      <a:lnTo>
                        <a:pt x="68" y="267"/>
                      </a:lnTo>
                      <a:lnTo>
                        <a:pt x="69" y="266"/>
                      </a:lnTo>
                      <a:lnTo>
                        <a:pt x="69" y="265"/>
                      </a:lnTo>
                      <a:lnTo>
                        <a:pt x="70" y="265"/>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nvGrpSpPr>
                <p:cNvPr id="71" name="Group 50">
                  <a:extLst>
                    <a:ext uri="{FF2B5EF4-FFF2-40B4-BE49-F238E27FC236}">
                      <a16:creationId xmlns:a16="http://schemas.microsoft.com/office/drawing/2014/main" id="{E4D70D95-CE5A-4598-B505-FCD822AFAB81}"/>
                    </a:ext>
                  </a:extLst>
                </p:cNvPr>
                <p:cNvGrpSpPr>
                  <a:grpSpLocks/>
                </p:cNvGrpSpPr>
                <p:nvPr/>
              </p:nvGrpSpPr>
              <p:grpSpPr bwMode="auto">
                <a:xfrm>
                  <a:off x="2019" y="1676"/>
                  <a:ext cx="371" cy="476"/>
                  <a:chOff x="4217" y="1580"/>
                  <a:chExt cx="371" cy="476"/>
                </a:xfrm>
              </p:grpSpPr>
              <p:sp>
                <p:nvSpPr>
                  <p:cNvPr id="75" name="Freeform 51">
                    <a:extLst>
                      <a:ext uri="{FF2B5EF4-FFF2-40B4-BE49-F238E27FC236}">
                        <a16:creationId xmlns:a16="http://schemas.microsoft.com/office/drawing/2014/main" id="{313D1A46-F8FE-4591-8EE8-84E685795F31}"/>
                      </a:ext>
                    </a:extLst>
                  </p:cNvPr>
                  <p:cNvSpPr>
                    <a:spLocks/>
                  </p:cNvSpPr>
                  <p:nvPr/>
                </p:nvSpPr>
                <p:spPr bwMode="auto">
                  <a:xfrm>
                    <a:off x="4282" y="1580"/>
                    <a:ext cx="306" cy="476"/>
                  </a:xfrm>
                  <a:custGeom>
                    <a:avLst/>
                    <a:gdLst>
                      <a:gd name="T0" fmla="*/ 147 w 306"/>
                      <a:gd name="T1" fmla="*/ 5 h 476"/>
                      <a:gd name="T2" fmla="*/ 165 w 306"/>
                      <a:gd name="T3" fmla="*/ 12 h 476"/>
                      <a:gd name="T4" fmla="*/ 169 w 306"/>
                      <a:gd name="T5" fmla="*/ 25 h 476"/>
                      <a:gd name="T6" fmla="*/ 174 w 306"/>
                      <a:gd name="T7" fmla="*/ 31 h 476"/>
                      <a:gd name="T8" fmla="*/ 185 w 306"/>
                      <a:gd name="T9" fmla="*/ 38 h 476"/>
                      <a:gd name="T10" fmla="*/ 187 w 306"/>
                      <a:gd name="T11" fmla="*/ 51 h 476"/>
                      <a:gd name="T12" fmla="*/ 188 w 306"/>
                      <a:gd name="T13" fmla="*/ 58 h 476"/>
                      <a:gd name="T14" fmla="*/ 197 w 306"/>
                      <a:gd name="T15" fmla="*/ 67 h 476"/>
                      <a:gd name="T16" fmla="*/ 200 w 306"/>
                      <a:gd name="T17" fmla="*/ 79 h 476"/>
                      <a:gd name="T18" fmla="*/ 193 w 306"/>
                      <a:gd name="T19" fmla="*/ 87 h 476"/>
                      <a:gd name="T20" fmla="*/ 187 w 306"/>
                      <a:gd name="T21" fmla="*/ 96 h 476"/>
                      <a:gd name="T22" fmla="*/ 186 w 306"/>
                      <a:gd name="T23" fmla="*/ 110 h 476"/>
                      <a:gd name="T24" fmla="*/ 186 w 306"/>
                      <a:gd name="T25" fmla="*/ 117 h 476"/>
                      <a:gd name="T26" fmla="*/ 190 w 306"/>
                      <a:gd name="T27" fmla="*/ 129 h 476"/>
                      <a:gd name="T28" fmla="*/ 194 w 306"/>
                      <a:gd name="T29" fmla="*/ 134 h 476"/>
                      <a:gd name="T30" fmla="*/ 205 w 306"/>
                      <a:gd name="T31" fmla="*/ 132 h 476"/>
                      <a:gd name="T32" fmla="*/ 211 w 306"/>
                      <a:gd name="T33" fmla="*/ 124 h 476"/>
                      <a:gd name="T34" fmla="*/ 220 w 306"/>
                      <a:gd name="T35" fmla="*/ 121 h 476"/>
                      <a:gd name="T36" fmla="*/ 228 w 306"/>
                      <a:gd name="T37" fmla="*/ 114 h 476"/>
                      <a:gd name="T38" fmla="*/ 240 w 306"/>
                      <a:gd name="T39" fmla="*/ 111 h 476"/>
                      <a:gd name="T40" fmla="*/ 256 w 306"/>
                      <a:gd name="T41" fmla="*/ 122 h 476"/>
                      <a:gd name="T42" fmla="*/ 274 w 306"/>
                      <a:gd name="T43" fmla="*/ 117 h 476"/>
                      <a:gd name="T44" fmla="*/ 286 w 306"/>
                      <a:gd name="T45" fmla="*/ 122 h 476"/>
                      <a:gd name="T46" fmla="*/ 294 w 306"/>
                      <a:gd name="T47" fmla="*/ 118 h 476"/>
                      <a:gd name="T48" fmla="*/ 305 w 306"/>
                      <a:gd name="T49" fmla="*/ 113 h 476"/>
                      <a:gd name="T50" fmla="*/ 305 w 306"/>
                      <a:gd name="T51" fmla="*/ 128 h 476"/>
                      <a:gd name="T52" fmla="*/ 301 w 306"/>
                      <a:gd name="T53" fmla="*/ 141 h 476"/>
                      <a:gd name="T54" fmla="*/ 293 w 306"/>
                      <a:gd name="T55" fmla="*/ 150 h 476"/>
                      <a:gd name="T56" fmla="*/ 288 w 306"/>
                      <a:gd name="T57" fmla="*/ 163 h 476"/>
                      <a:gd name="T58" fmla="*/ 282 w 306"/>
                      <a:gd name="T59" fmla="*/ 175 h 476"/>
                      <a:gd name="T60" fmla="*/ 270 w 306"/>
                      <a:gd name="T61" fmla="*/ 184 h 476"/>
                      <a:gd name="T62" fmla="*/ 259 w 306"/>
                      <a:gd name="T63" fmla="*/ 191 h 476"/>
                      <a:gd name="T64" fmla="*/ 248 w 306"/>
                      <a:gd name="T65" fmla="*/ 196 h 476"/>
                      <a:gd name="T66" fmla="*/ 239 w 306"/>
                      <a:gd name="T67" fmla="*/ 200 h 476"/>
                      <a:gd name="T68" fmla="*/ 230 w 306"/>
                      <a:gd name="T69" fmla="*/ 209 h 476"/>
                      <a:gd name="T70" fmla="*/ 217 w 306"/>
                      <a:gd name="T71" fmla="*/ 212 h 476"/>
                      <a:gd name="T72" fmla="*/ 207 w 306"/>
                      <a:gd name="T73" fmla="*/ 213 h 476"/>
                      <a:gd name="T74" fmla="*/ 198 w 306"/>
                      <a:gd name="T75" fmla="*/ 220 h 476"/>
                      <a:gd name="T76" fmla="*/ 191 w 306"/>
                      <a:gd name="T77" fmla="*/ 231 h 476"/>
                      <a:gd name="T78" fmla="*/ 190 w 306"/>
                      <a:gd name="T79" fmla="*/ 245 h 476"/>
                      <a:gd name="T80" fmla="*/ 198 w 306"/>
                      <a:gd name="T81" fmla="*/ 265 h 476"/>
                      <a:gd name="T82" fmla="*/ 219 w 306"/>
                      <a:gd name="T83" fmla="*/ 286 h 476"/>
                      <a:gd name="T84" fmla="*/ 229 w 306"/>
                      <a:gd name="T85" fmla="*/ 303 h 476"/>
                      <a:gd name="T86" fmla="*/ 245 w 306"/>
                      <a:gd name="T87" fmla="*/ 310 h 476"/>
                      <a:gd name="T88" fmla="*/ 252 w 306"/>
                      <a:gd name="T89" fmla="*/ 323 h 476"/>
                      <a:gd name="T90" fmla="*/ 244 w 306"/>
                      <a:gd name="T91" fmla="*/ 336 h 476"/>
                      <a:gd name="T92" fmla="*/ 228 w 306"/>
                      <a:gd name="T93" fmla="*/ 344 h 476"/>
                      <a:gd name="T94" fmla="*/ 217 w 306"/>
                      <a:gd name="T95" fmla="*/ 359 h 476"/>
                      <a:gd name="T96" fmla="*/ 202 w 306"/>
                      <a:gd name="T97" fmla="*/ 372 h 476"/>
                      <a:gd name="T98" fmla="*/ 188 w 306"/>
                      <a:gd name="T99" fmla="*/ 387 h 476"/>
                      <a:gd name="T100" fmla="*/ 169 w 306"/>
                      <a:gd name="T101" fmla="*/ 402 h 476"/>
                      <a:gd name="T102" fmla="*/ 139 w 306"/>
                      <a:gd name="T103" fmla="*/ 417 h 476"/>
                      <a:gd name="T104" fmla="*/ 132 w 306"/>
                      <a:gd name="T105" fmla="*/ 433 h 476"/>
                      <a:gd name="T106" fmla="*/ 131 w 306"/>
                      <a:gd name="T107" fmla="*/ 449 h 476"/>
                      <a:gd name="T108" fmla="*/ 121 w 306"/>
                      <a:gd name="T109" fmla="*/ 462 h 476"/>
                      <a:gd name="T110" fmla="*/ 104 w 306"/>
                      <a:gd name="T111" fmla="*/ 474 h 476"/>
                      <a:gd name="T112" fmla="*/ 101 w 306"/>
                      <a:gd name="T113" fmla="*/ 467 h 476"/>
                      <a:gd name="T114" fmla="*/ 82 w 306"/>
                      <a:gd name="T115" fmla="*/ 458 h 476"/>
                      <a:gd name="T116" fmla="*/ 53 w 306"/>
                      <a:gd name="T117" fmla="*/ 460 h 476"/>
                      <a:gd name="T118" fmla="*/ 36 w 306"/>
                      <a:gd name="T119" fmla="*/ 464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6" h="476">
                        <a:moveTo>
                          <a:pt x="0" y="47"/>
                        </a:moveTo>
                        <a:lnTo>
                          <a:pt x="1" y="47"/>
                        </a:lnTo>
                        <a:lnTo>
                          <a:pt x="20" y="41"/>
                        </a:lnTo>
                        <a:lnTo>
                          <a:pt x="41" y="35"/>
                        </a:lnTo>
                        <a:lnTo>
                          <a:pt x="53" y="32"/>
                        </a:lnTo>
                        <a:lnTo>
                          <a:pt x="64" y="29"/>
                        </a:lnTo>
                        <a:lnTo>
                          <a:pt x="71" y="27"/>
                        </a:lnTo>
                        <a:lnTo>
                          <a:pt x="78" y="25"/>
                        </a:lnTo>
                        <a:lnTo>
                          <a:pt x="85" y="22"/>
                        </a:lnTo>
                        <a:lnTo>
                          <a:pt x="90" y="21"/>
                        </a:lnTo>
                        <a:lnTo>
                          <a:pt x="93" y="20"/>
                        </a:lnTo>
                        <a:lnTo>
                          <a:pt x="96" y="19"/>
                        </a:lnTo>
                        <a:lnTo>
                          <a:pt x="101" y="17"/>
                        </a:lnTo>
                        <a:lnTo>
                          <a:pt x="112" y="14"/>
                        </a:lnTo>
                        <a:lnTo>
                          <a:pt x="125" y="11"/>
                        </a:lnTo>
                        <a:lnTo>
                          <a:pt x="127" y="10"/>
                        </a:lnTo>
                        <a:lnTo>
                          <a:pt x="147" y="5"/>
                        </a:lnTo>
                        <a:lnTo>
                          <a:pt x="160" y="0"/>
                        </a:lnTo>
                        <a:lnTo>
                          <a:pt x="161" y="1"/>
                        </a:lnTo>
                        <a:lnTo>
                          <a:pt x="161" y="2"/>
                        </a:lnTo>
                        <a:lnTo>
                          <a:pt x="162" y="2"/>
                        </a:lnTo>
                        <a:lnTo>
                          <a:pt x="163" y="2"/>
                        </a:lnTo>
                        <a:lnTo>
                          <a:pt x="163" y="4"/>
                        </a:lnTo>
                        <a:lnTo>
                          <a:pt x="163" y="5"/>
                        </a:lnTo>
                        <a:lnTo>
                          <a:pt x="165" y="5"/>
                        </a:lnTo>
                        <a:lnTo>
                          <a:pt x="165" y="6"/>
                        </a:lnTo>
                        <a:lnTo>
                          <a:pt x="165" y="7"/>
                        </a:lnTo>
                        <a:lnTo>
                          <a:pt x="165" y="8"/>
                        </a:lnTo>
                        <a:lnTo>
                          <a:pt x="165" y="9"/>
                        </a:lnTo>
                        <a:lnTo>
                          <a:pt x="166" y="9"/>
                        </a:lnTo>
                        <a:lnTo>
                          <a:pt x="165" y="10"/>
                        </a:lnTo>
                        <a:lnTo>
                          <a:pt x="163" y="11"/>
                        </a:lnTo>
                        <a:lnTo>
                          <a:pt x="163" y="12"/>
                        </a:lnTo>
                        <a:lnTo>
                          <a:pt x="165" y="12"/>
                        </a:lnTo>
                        <a:lnTo>
                          <a:pt x="165" y="13"/>
                        </a:lnTo>
                        <a:lnTo>
                          <a:pt x="166" y="13"/>
                        </a:lnTo>
                        <a:lnTo>
                          <a:pt x="166" y="14"/>
                        </a:lnTo>
                        <a:lnTo>
                          <a:pt x="167" y="14"/>
                        </a:lnTo>
                        <a:lnTo>
                          <a:pt x="168" y="14"/>
                        </a:lnTo>
                        <a:lnTo>
                          <a:pt x="168" y="15"/>
                        </a:lnTo>
                        <a:lnTo>
                          <a:pt x="167" y="16"/>
                        </a:lnTo>
                        <a:lnTo>
                          <a:pt x="167" y="17"/>
                        </a:lnTo>
                        <a:lnTo>
                          <a:pt x="167" y="18"/>
                        </a:lnTo>
                        <a:lnTo>
                          <a:pt x="167" y="19"/>
                        </a:lnTo>
                        <a:lnTo>
                          <a:pt x="168" y="19"/>
                        </a:lnTo>
                        <a:lnTo>
                          <a:pt x="168" y="20"/>
                        </a:lnTo>
                        <a:lnTo>
                          <a:pt x="168" y="21"/>
                        </a:lnTo>
                        <a:lnTo>
                          <a:pt x="168" y="22"/>
                        </a:lnTo>
                        <a:lnTo>
                          <a:pt x="168" y="24"/>
                        </a:lnTo>
                        <a:lnTo>
                          <a:pt x="168" y="25"/>
                        </a:lnTo>
                        <a:lnTo>
                          <a:pt x="169" y="25"/>
                        </a:lnTo>
                        <a:lnTo>
                          <a:pt x="168" y="26"/>
                        </a:lnTo>
                        <a:lnTo>
                          <a:pt x="169" y="26"/>
                        </a:lnTo>
                        <a:lnTo>
                          <a:pt x="169" y="27"/>
                        </a:lnTo>
                        <a:lnTo>
                          <a:pt x="168" y="27"/>
                        </a:lnTo>
                        <a:lnTo>
                          <a:pt x="168" y="28"/>
                        </a:lnTo>
                        <a:lnTo>
                          <a:pt x="168" y="29"/>
                        </a:lnTo>
                        <a:lnTo>
                          <a:pt x="167" y="29"/>
                        </a:lnTo>
                        <a:lnTo>
                          <a:pt x="167" y="30"/>
                        </a:lnTo>
                        <a:lnTo>
                          <a:pt x="168" y="31"/>
                        </a:lnTo>
                        <a:lnTo>
                          <a:pt x="168" y="30"/>
                        </a:lnTo>
                        <a:lnTo>
                          <a:pt x="169" y="30"/>
                        </a:lnTo>
                        <a:lnTo>
                          <a:pt x="170" y="30"/>
                        </a:lnTo>
                        <a:lnTo>
                          <a:pt x="171" y="30"/>
                        </a:lnTo>
                        <a:lnTo>
                          <a:pt x="172" y="30"/>
                        </a:lnTo>
                        <a:lnTo>
                          <a:pt x="173" y="30"/>
                        </a:lnTo>
                        <a:lnTo>
                          <a:pt x="174" y="30"/>
                        </a:lnTo>
                        <a:lnTo>
                          <a:pt x="174" y="31"/>
                        </a:lnTo>
                        <a:lnTo>
                          <a:pt x="175" y="31"/>
                        </a:lnTo>
                        <a:lnTo>
                          <a:pt x="175" y="30"/>
                        </a:lnTo>
                        <a:lnTo>
                          <a:pt x="176" y="31"/>
                        </a:lnTo>
                        <a:lnTo>
                          <a:pt x="177" y="32"/>
                        </a:lnTo>
                        <a:lnTo>
                          <a:pt x="177" y="33"/>
                        </a:lnTo>
                        <a:lnTo>
                          <a:pt x="178" y="33"/>
                        </a:lnTo>
                        <a:lnTo>
                          <a:pt x="179" y="33"/>
                        </a:lnTo>
                        <a:lnTo>
                          <a:pt x="179" y="34"/>
                        </a:lnTo>
                        <a:lnTo>
                          <a:pt x="179" y="33"/>
                        </a:lnTo>
                        <a:lnTo>
                          <a:pt x="180" y="34"/>
                        </a:lnTo>
                        <a:lnTo>
                          <a:pt x="181" y="35"/>
                        </a:lnTo>
                        <a:lnTo>
                          <a:pt x="182" y="35"/>
                        </a:lnTo>
                        <a:lnTo>
                          <a:pt x="183" y="35"/>
                        </a:lnTo>
                        <a:lnTo>
                          <a:pt x="185" y="35"/>
                        </a:lnTo>
                        <a:lnTo>
                          <a:pt x="185" y="36"/>
                        </a:lnTo>
                        <a:lnTo>
                          <a:pt x="185" y="37"/>
                        </a:lnTo>
                        <a:lnTo>
                          <a:pt x="185" y="38"/>
                        </a:lnTo>
                        <a:lnTo>
                          <a:pt x="186" y="39"/>
                        </a:lnTo>
                        <a:lnTo>
                          <a:pt x="185" y="39"/>
                        </a:lnTo>
                        <a:lnTo>
                          <a:pt x="185" y="40"/>
                        </a:lnTo>
                        <a:lnTo>
                          <a:pt x="185" y="41"/>
                        </a:lnTo>
                        <a:lnTo>
                          <a:pt x="185" y="43"/>
                        </a:lnTo>
                        <a:lnTo>
                          <a:pt x="185" y="44"/>
                        </a:lnTo>
                        <a:lnTo>
                          <a:pt x="183" y="45"/>
                        </a:lnTo>
                        <a:lnTo>
                          <a:pt x="185" y="45"/>
                        </a:lnTo>
                        <a:lnTo>
                          <a:pt x="183" y="46"/>
                        </a:lnTo>
                        <a:lnTo>
                          <a:pt x="183" y="47"/>
                        </a:lnTo>
                        <a:lnTo>
                          <a:pt x="183" y="48"/>
                        </a:lnTo>
                        <a:lnTo>
                          <a:pt x="185" y="48"/>
                        </a:lnTo>
                        <a:lnTo>
                          <a:pt x="186" y="48"/>
                        </a:lnTo>
                        <a:lnTo>
                          <a:pt x="186" y="49"/>
                        </a:lnTo>
                        <a:lnTo>
                          <a:pt x="186" y="50"/>
                        </a:lnTo>
                        <a:lnTo>
                          <a:pt x="187" y="50"/>
                        </a:lnTo>
                        <a:lnTo>
                          <a:pt x="187" y="51"/>
                        </a:lnTo>
                        <a:lnTo>
                          <a:pt x="187" y="50"/>
                        </a:lnTo>
                        <a:lnTo>
                          <a:pt x="188" y="50"/>
                        </a:lnTo>
                        <a:lnTo>
                          <a:pt x="188" y="51"/>
                        </a:lnTo>
                        <a:lnTo>
                          <a:pt x="188" y="52"/>
                        </a:lnTo>
                        <a:lnTo>
                          <a:pt x="189" y="52"/>
                        </a:lnTo>
                        <a:lnTo>
                          <a:pt x="189" y="53"/>
                        </a:lnTo>
                        <a:lnTo>
                          <a:pt x="190" y="53"/>
                        </a:lnTo>
                        <a:lnTo>
                          <a:pt x="190" y="52"/>
                        </a:lnTo>
                        <a:lnTo>
                          <a:pt x="191" y="53"/>
                        </a:lnTo>
                        <a:lnTo>
                          <a:pt x="191" y="54"/>
                        </a:lnTo>
                        <a:lnTo>
                          <a:pt x="191" y="55"/>
                        </a:lnTo>
                        <a:lnTo>
                          <a:pt x="191" y="56"/>
                        </a:lnTo>
                        <a:lnTo>
                          <a:pt x="190" y="56"/>
                        </a:lnTo>
                        <a:lnTo>
                          <a:pt x="190" y="57"/>
                        </a:lnTo>
                        <a:lnTo>
                          <a:pt x="189" y="57"/>
                        </a:lnTo>
                        <a:lnTo>
                          <a:pt x="189" y="58"/>
                        </a:lnTo>
                        <a:lnTo>
                          <a:pt x="188" y="58"/>
                        </a:lnTo>
                        <a:lnTo>
                          <a:pt x="189" y="59"/>
                        </a:lnTo>
                        <a:lnTo>
                          <a:pt x="190" y="59"/>
                        </a:lnTo>
                        <a:lnTo>
                          <a:pt x="189" y="60"/>
                        </a:lnTo>
                        <a:lnTo>
                          <a:pt x="190" y="60"/>
                        </a:lnTo>
                        <a:lnTo>
                          <a:pt x="190" y="62"/>
                        </a:lnTo>
                        <a:lnTo>
                          <a:pt x="191" y="62"/>
                        </a:lnTo>
                        <a:lnTo>
                          <a:pt x="192" y="62"/>
                        </a:lnTo>
                        <a:lnTo>
                          <a:pt x="193" y="62"/>
                        </a:lnTo>
                        <a:lnTo>
                          <a:pt x="193" y="63"/>
                        </a:lnTo>
                        <a:lnTo>
                          <a:pt x="194" y="63"/>
                        </a:lnTo>
                        <a:lnTo>
                          <a:pt x="194" y="64"/>
                        </a:lnTo>
                        <a:lnTo>
                          <a:pt x="195" y="64"/>
                        </a:lnTo>
                        <a:lnTo>
                          <a:pt x="195" y="65"/>
                        </a:lnTo>
                        <a:lnTo>
                          <a:pt x="196" y="65"/>
                        </a:lnTo>
                        <a:lnTo>
                          <a:pt x="196" y="66"/>
                        </a:lnTo>
                        <a:lnTo>
                          <a:pt x="196" y="67"/>
                        </a:lnTo>
                        <a:lnTo>
                          <a:pt x="197" y="67"/>
                        </a:lnTo>
                        <a:lnTo>
                          <a:pt x="197" y="68"/>
                        </a:lnTo>
                        <a:lnTo>
                          <a:pt x="197" y="69"/>
                        </a:lnTo>
                        <a:lnTo>
                          <a:pt x="197" y="70"/>
                        </a:lnTo>
                        <a:lnTo>
                          <a:pt x="198" y="70"/>
                        </a:lnTo>
                        <a:lnTo>
                          <a:pt x="198" y="69"/>
                        </a:lnTo>
                        <a:lnTo>
                          <a:pt x="199" y="70"/>
                        </a:lnTo>
                        <a:lnTo>
                          <a:pt x="200" y="71"/>
                        </a:lnTo>
                        <a:lnTo>
                          <a:pt x="200" y="72"/>
                        </a:lnTo>
                        <a:lnTo>
                          <a:pt x="199" y="72"/>
                        </a:lnTo>
                        <a:lnTo>
                          <a:pt x="200" y="72"/>
                        </a:lnTo>
                        <a:lnTo>
                          <a:pt x="200" y="73"/>
                        </a:lnTo>
                        <a:lnTo>
                          <a:pt x="200" y="74"/>
                        </a:lnTo>
                        <a:lnTo>
                          <a:pt x="200" y="75"/>
                        </a:lnTo>
                        <a:lnTo>
                          <a:pt x="200" y="76"/>
                        </a:lnTo>
                        <a:lnTo>
                          <a:pt x="199" y="77"/>
                        </a:lnTo>
                        <a:lnTo>
                          <a:pt x="199" y="78"/>
                        </a:lnTo>
                        <a:lnTo>
                          <a:pt x="200" y="79"/>
                        </a:lnTo>
                        <a:lnTo>
                          <a:pt x="199" y="79"/>
                        </a:lnTo>
                        <a:lnTo>
                          <a:pt x="198" y="80"/>
                        </a:lnTo>
                        <a:lnTo>
                          <a:pt x="197" y="80"/>
                        </a:lnTo>
                        <a:lnTo>
                          <a:pt x="196" y="80"/>
                        </a:lnTo>
                        <a:lnTo>
                          <a:pt x="196" y="79"/>
                        </a:lnTo>
                        <a:lnTo>
                          <a:pt x="195" y="80"/>
                        </a:lnTo>
                        <a:lnTo>
                          <a:pt x="195" y="82"/>
                        </a:lnTo>
                        <a:lnTo>
                          <a:pt x="195" y="83"/>
                        </a:lnTo>
                        <a:lnTo>
                          <a:pt x="196" y="83"/>
                        </a:lnTo>
                        <a:lnTo>
                          <a:pt x="197" y="84"/>
                        </a:lnTo>
                        <a:lnTo>
                          <a:pt x="197" y="85"/>
                        </a:lnTo>
                        <a:lnTo>
                          <a:pt x="197" y="86"/>
                        </a:lnTo>
                        <a:lnTo>
                          <a:pt x="197" y="87"/>
                        </a:lnTo>
                        <a:lnTo>
                          <a:pt x="196" y="87"/>
                        </a:lnTo>
                        <a:lnTo>
                          <a:pt x="195" y="87"/>
                        </a:lnTo>
                        <a:lnTo>
                          <a:pt x="194" y="87"/>
                        </a:lnTo>
                        <a:lnTo>
                          <a:pt x="193" y="87"/>
                        </a:lnTo>
                        <a:lnTo>
                          <a:pt x="193" y="86"/>
                        </a:lnTo>
                        <a:lnTo>
                          <a:pt x="192" y="86"/>
                        </a:lnTo>
                        <a:lnTo>
                          <a:pt x="191" y="85"/>
                        </a:lnTo>
                        <a:lnTo>
                          <a:pt x="191" y="86"/>
                        </a:lnTo>
                        <a:lnTo>
                          <a:pt x="190" y="86"/>
                        </a:lnTo>
                        <a:lnTo>
                          <a:pt x="190" y="87"/>
                        </a:lnTo>
                        <a:lnTo>
                          <a:pt x="190" y="88"/>
                        </a:lnTo>
                        <a:lnTo>
                          <a:pt x="189" y="88"/>
                        </a:lnTo>
                        <a:lnTo>
                          <a:pt x="189" y="89"/>
                        </a:lnTo>
                        <a:lnTo>
                          <a:pt x="189" y="90"/>
                        </a:lnTo>
                        <a:lnTo>
                          <a:pt x="189" y="91"/>
                        </a:lnTo>
                        <a:lnTo>
                          <a:pt x="188" y="91"/>
                        </a:lnTo>
                        <a:lnTo>
                          <a:pt x="187" y="92"/>
                        </a:lnTo>
                        <a:lnTo>
                          <a:pt x="187" y="93"/>
                        </a:lnTo>
                        <a:lnTo>
                          <a:pt x="187" y="94"/>
                        </a:lnTo>
                        <a:lnTo>
                          <a:pt x="187" y="95"/>
                        </a:lnTo>
                        <a:lnTo>
                          <a:pt x="187" y="96"/>
                        </a:lnTo>
                        <a:lnTo>
                          <a:pt x="187" y="97"/>
                        </a:lnTo>
                        <a:lnTo>
                          <a:pt x="187" y="98"/>
                        </a:lnTo>
                        <a:lnTo>
                          <a:pt x="187" y="99"/>
                        </a:lnTo>
                        <a:lnTo>
                          <a:pt x="187" y="101"/>
                        </a:lnTo>
                        <a:lnTo>
                          <a:pt x="188" y="101"/>
                        </a:lnTo>
                        <a:lnTo>
                          <a:pt x="188" y="102"/>
                        </a:lnTo>
                        <a:lnTo>
                          <a:pt x="188" y="103"/>
                        </a:lnTo>
                        <a:lnTo>
                          <a:pt x="188" y="104"/>
                        </a:lnTo>
                        <a:lnTo>
                          <a:pt x="189" y="104"/>
                        </a:lnTo>
                        <a:lnTo>
                          <a:pt x="189" y="105"/>
                        </a:lnTo>
                        <a:lnTo>
                          <a:pt x="189" y="106"/>
                        </a:lnTo>
                        <a:lnTo>
                          <a:pt x="189" y="107"/>
                        </a:lnTo>
                        <a:lnTo>
                          <a:pt x="189" y="108"/>
                        </a:lnTo>
                        <a:lnTo>
                          <a:pt x="189" y="109"/>
                        </a:lnTo>
                        <a:lnTo>
                          <a:pt x="189" y="110"/>
                        </a:lnTo>
                        <a:lnTo>
                          <a:pt x="187" y="110"/>
                        </a:lnTo>
                        <a:lnTo>
                          <a:pt x="186" y="110"/>
                        </a:lnTo>
                        <a:lnTo>
                          <a:pt x="186" y="111"/>
                        </a:lnTo>
                        <a:lnTo>
                          <a:pt x="186" y="112"/>
                        </a:lnTo>
                        <a:lnTo>
                          <a:pt x="185" y="113"/>
                        </a:lnTo>
                        <a:lnTo>
                          <a:pt x="183" y="113"/>
                        </a:lnTo>
                        <a:lnTo>
                          <a:pt x="182" y="113"/>
                        </a:lnTo>
                        <a:lnTo>
                          <a:pt x="182" y="112"/>
                        </a:lnTo>
                        <a:lnTo>
                          <a:pt x="181" y="112"/>
                        </a:lnTo>
                        <a:lnTo>
                          <a:pt x="181" y="113"/>
                        </a:lnTo>
                        <a:lnTo>
                          <a:pt x="181" y="114"/>
                        </a:lnTo>
                        <a:lnTo>
                          <a:pt x="181" y="115"/>
                        </a:lnTo>
                        <a:lnTo>
                          <a:pt x="182" y="115"/>
                        </a:lnTo>
                        <a:lnTo>
                          <a:pt x="182" y="114"/>
                        </a:lnTo>
                        <a:lnTo>
                          <a:pt x="183" y="114"/>
                        </a:lnTo>
                        <a:lnTo>
                          <a:pt x="183" y="115"/>
                        </a:lnTo>
                        <a:lnTo>
                          <a:pt x="185" y="115"/>
                        </a:lnTo>
                        <a:lnTo>
                          <a:pt x="186" y="116"/>
                        </a:lnTo>
                        <a:lnTo>
                          <a:pt x="186" y="117"/>
                        </a:lnTo>
                        <a:lnTo>
                          <a:pt x="186" y="118"/>
                        </a:lnTo>
                        <a:lnTo>
                          <a:pt x="187" y="118"/>
                        </a:lnTo>
                        <a:lnTo>
                          <a:pt x="187" y="119"/>
                        </a:lnTo>
                        <a:lnTo>
                          <a:pt x="188" y="119"/>
                        </a:lnTo>
                        <a:lnTo>
                          <a:pt x="188" y="121"/>
                        </a:lnTo>
                        <a:lnTo>
                          <a:pt x="189" y="121"/>
                        </a:lnTo>
                        <a:lnTo>
                          <a:pt x="189" y="122"/>
                        </a:lnTo>
                        <a:lnTo>
                          <a:pt x="188" y="122"/>
                        </a:lnTo>
                        <a:lnTo>
                          <a:pt x="188" y="123"/>
                        </a:lnTo>
                        <a:lnTo>
                          <a:pt x="188" y="124"/>
                        </a:lnTo>
                        <a:lnTo>
                          <a:pt x="189" y="124"/>
                        </a:lnTo>
                        <a:lnTo>
                          <a:pt x="189" y="125"/>
                        </a:lnTo>
                        <a:lnTo>
                          <a:pt x="189" y="126"/>
                        </a:lnTo>
                        <a:lnTo>
                          <a:pt x="189" y="127"/>
                        </a:lnTo>
                        <a:lnTo>
                          <a:pt x="189" y="128"/>
                        </a:lnTo>
                        <a:lnTo>
                          <a:pt x="189" y="129"/>
                        </a:lnTo>
                        <a:lnTo>
                          <a:pt x="190" y="129"/>
                        </a:lnTo>
                        <a:lnTo>
                          <a:pt x="191" y="129"/>
                        </a:lnTo>
                        <a:lnTo>
                          <a:pt x="191" y="130"/>
                        </a:lnTo>
                        <a:lnTo>
                          <a:pt x="190" y="130"/>
                        </a:lnTo>
                        <a:lnTo>
                          <a:pt x="190" y="131"/>
                        </a:lnTo>
                        <a:lnTo>
                          <a:pt x="189" y="131"/>
                        </a:lnTo>
                        <a:lnTo>
                          <a:pt x="189" y="132"/>
                        </a:lnTo>
                        <a:lnTo>
                          <a:pt x="190" y="132"/>
                        </a:lnTo>
                        <a:lnTo>
                          <a:pt x="191" y="132"/>
                        </a:lnTo>
                        <a:lnTo>
                          <a:pt x="192" y="132"/>
                        </a:lnTo>
                        <a:lnTo>
                          <a:pt x="192" y="133"/>
                        </a:lnTo>
                        <a:lnTo>
                          <a:pt x="191" y="133"/>
                        </a:lnTo>
                        <a:lnTo>
                          <a:pt x="191" y="134"/>
                        </a:lnTo>
                        <a:lnTo>
                          <a:pt x="191" y="135"/>
                        </a:lnTo>
                        <a:lnTo>
                          <a:pt x="192" y="135"/>
                        </a:lnTo>
                        <a:lnTo>
                          <a:pt x="193" y="135"/>
                        </a:lnTo>
                        <a:lnTo>
                          <a:pt x="193" y="134"/>
                        </a:lnTo>
                        <a:lnTo>
                          <a:pt x="194" y="134"/>
                        </a:lnTo>
                        <a:lnTo>
                          <a:pt x="195" y="135"/>
                        </a:lnTo>
                        <a:lnTo>
                          <a:pt x="195" y="136"/>
                        </a:lnTo>
                        <a:lnTo>
                          <a:pt x="196" y="136"/>
                        </a:lnTo>
                        <a:lnTo>
                          <a:pt x="196" y="135"/>
                        </a:lnTo>
                        <a:lnTo>
                          <a:pt x="196" y="134"/>
                        </a:lnTo>
                        <a:lnTo>
                          <a:pt x="197" y="134"/>
                        </a:lnTo>
                        <a:lnTo>
                          <a:pt x="198" y="134"/>
                        </a:lnTo>
                        <a:lnTo>
                          <a:pt x="198" y="133"/>
                        </a:lnTo>
                        <a:lnTo>
                          <a:pt x="199" y="133"/>
                        </a:lnTo>
                        <a:lnTo>
                          <a:pt x="200" y="133"/>
                        </a:lnTo>
                        <a:lnTo>
                          <a:pt x="200" y="134"/>
                        </a:lnTo>
                        <a:lnTo>
                          <a:pt x="201" y="134"/>
                        </a:lnTo>
                        <a:lnTo>
                          <a:pt x="202" y="134"/>
                        </a:lnTo>
                        <a:lnTo>
                          <a:pt x="204" y="134"/>
                        </a:lnTo>
                        <a:lnTo>
                          <a:pt x="204" y="133"/>
                        </a:lnTo>
                        <a:lnTo>
                          <a:pt x="204" y="132"/>
                        </a:lnTo>
                        <a:lnTo>
                          <a:pt x="205" y="132"/>
                        </a:lnTo>
                        <a:lnTo>
                          <a:pt x="205" y="131"/>
                        </a:lnTo>
                        <a:lnTo>
                          <a:pt x="206" y="131"/>
                        </a:lnTo>
                        <a:lnTo>
                          <a:pt x="207" y="131"/>
                        </a:lnTo>
                        <a:lnTo>
                          <a:pt x="207" y="130"/>
                        </a:lnTo>
                        <a:lnTo>
                          <a:pt x="207" y="129"/>
                        </a:lnTo>
                        <a:lnTo>
                          <a:pt x="207" y="128"/>
                        </a:lnTo>
                        <a:lnTo>
                          <a:pt x="208" y="127"/>
                        </a:lnTo>
                        <a:lnTo>
                          <a:pt x="209" y="127"/>
                        </a:lnTo>
                        <a:lnTo>
                          <a:pt x="209" y="126"/>
                        </a:lnTo>
                        <a:lnTo>
                          <a:pt x="209" y="125"/>
                        </a:lnTo>
                        <a:lnTo>
                          <a:pt x="208" y="125"/>
                        </a:lnTo>
                        <a:lnTo>
                          <a:pt x="208" y="124"/>
                        </a:lnTo>
                        <a:lnTo>
                          <a:pt x="209" y="124"/>
                        </a:lnTo>
                        <a:lnTo>
                          <a:pt x="209" y="123"/>
                        </a:lnTo>
                        <a:lnTo>
                          <a:pt x="210" y="123"/>
                        </a:lnTo>
                        <a:lnTo>
                          <a:pt x="211" y="123"/>
                        </a:lnTo>
                        <a:lnTo>
                          <a:pt x="211" y="124"/>
                        </a:lnTo>
                        <a:lnTo>
                          <a:pt x="212" y="124"/>
                        </a:lnTo>
                        <a:lnTo>
                          <a:pt x="213" y="123"/>
                        </a:lnTo>
                        <a:lnTo>
                          <a:pt x="214" y="123"/>
                        </a:lnTo>
                        <a:lnTo>
                          <a:pt x="215" y="123"/>
                        </a:lnTo>
                        <a:lnTo>
                          <a:pt x="215" y="122"/>
                        </a:lnTo>
                        <a:lnTo>
                          <a:pt x="214" y="122"/>
                        </a:lnTo>
                        <a:lnTo>
                          <a:pt x="214" y="121"/>
                        </a:lnTo>
                        <a:lnTo>
                          <a:pt x="214" y="119"/>
                        </a:lnTo>
                        <a:lnTo>
                          <a:pt x="215" y="119"/>
                        </a:lnTo>
                        <a:lnTo>
                          <a:pt x="215" y="121"/>
                        </a:lnTo>
                        <a:lnTo>
                          <a:pt x="216" y="121"/>
                        </a:lnTo>
                        <a:lnTo>
                          <a:pt x="216" y="119"/>
                        </a:lnTo>
                        <a:lnTo>
                          <a:pt x="217" y="119"/>
                        </a:lnTo>
                        <a:lnTo>
                          <a:pt x="218" y="119"/>
                        </a:lnTo>
                        <a:lnTo>
                          <a:pt x="218" y="121"/>
                        </a:lnTo>
                        <a:lnTo>
                          <a:pt x="219" y="121"/>
                        </a:lnTo>
                        <a:lnTo>
                          <a:pt x="220" y="121"/>
                        </a:lnTo>
                        <a:lnTo>
                          <a:pt x="220" y="119"/>
                        </a:lnTo>
                        <a:lnTo>
                          <a:pt x="221" y="119"/>
                        </a:lnTo>
                        <a:lnTo>
                          <a:pt x="221" y="118"/>
                        </a:lnTo>
                        <a:lnTo>
                          <a:pt x="221" y="117"/>
                        </a:lnTo>
                        <a:lnTo>
                          <a:pt x="223" y="117"/>
                        </a:lnTo>
                        <a:lnTo>
                          <a:pt x="224" y="117"/>
                        </a:lnTo>
                        <a:lnTo>
                          <a:pt x="225" y="117"/>
                        </a:lnTo>
                        <a:lnTo>
                          <a:pt x="226" y="117"/>
                        </a:lnTo>
                        <a:lnTo>
                          <a:pt x="226" y="118"/>
                        </a:lnTo>
                        <a:lnTo>
                          <a:pt x="227" y="118"/>
                        </a:lnTo>
                        <a:lnTo>
                          <a:pt x="228" y="118"/>
                        </a:lnTo>
                        <a:lnTo>
                          <a:pt x="228" y="117"/>
                        </a:lnTo>
                        <a:lnTo>
                          <a:pt x="229" y="117"/>
                        </a:lnTo>
                        <a:lnTo>
                          <a:pt x="228" y="117"/>
                        </a:lnTo>
                        <a:lnTo>
                          <a:pt x="228" y="116"/>
                        </a:lnTo>
                        <a:lnTo>
                          <a:pt x="228" y="115"/>
                        </a:lnTo>
                        <a:lnTo>
                          <a:pt x="228" y="114"/>
                        </a:lnTo>
                        <a:lnTo>
                          <a:pt x="229" y="114"/>
                        </a:lnTo>
                        <a:lnTo>
                          <a:pt x="230" y="114"/>
                        </a:lnTo>
                        <a:lnTo>
                          <a:pt x="231" y="114"/>
                        </a:lnTo>
                        <a:lnTo>
                          <a:pt x="232" y="114"/>
                        </a:lnTo>
                        <a:lnTo>
                          <a:pt x="233" y="114"/>
                        </a:lnTo>
                        <a:lnTo>
                          <a:pt x="234" y="114"/>
                        </a:lnTo>
                        <a:lnTo>
                          <a:pt x="235" y="114"/>
                        </a:lnTo>
                        <a:lnTo>
                          <a:pt x="235" y="113"/>
                        </a:lnTo>
                        <a:lnTo>
                          <a:pt x="236" y="113"/>
                        </a:lnTo>
                        <a:lnTo>
                          <a:pt x="236" y="112"/>
                        </a:lnTo>
                        <a:lnTo>
                          <a:pt x="237" y="112"/>
                        </a:lnTo>
                        <a:lnTo>
                          <a:pt x="237" y="111"/>
                        </a:lnTo>
                        <a:lnTo>
                          <a:pt x="237" y="110"/>
                        </a:lnTo>
                        <a:lnTo>
                          <a:pt x="238" y="110"/>
                        </a:lnTo>
                        <a:lnTo>
                          <a:pt x="239" y="110"/>
                        </a:lnTo>
                        <a:lnTo>
                          <a:pt x="239" y="111"/>
                        </a:lnTo>
                        <a:lnTo>
                          <a:pt x="240" y="111"/>
                        </a:lnTo>
                        <a:lnTo>
                          <a:pt x="241" y="112"/>
                        </a:lnTo>
                        <a:lnTo>
                          <a:pt x="243" y="112"/>
                        </a:lnTo>
                        <a:lnTo>
                          <a:pt x="243" y="111"/>
                        </a:lnTo>
                        <a:lnTo>
                          <a:pt x="244" y="111"/>
                        </a:lnTo>
                        <a:lnTo>
                          <a:pt x="244" y="110"/>
                        </a:lnTo>
                        <a:lnTo>
                          <a:pt x="245" y="110"/>
                        </a:lnTo>
                        <a:lnTo>
                          <a:pt x="246" y="110"/>
                        </a:lnTo>
                        <a:lnTo>
                          <a:pt x="246" y="109"/>
                        </a:lnTo>
                        <a:lnTo>
                          <a:pt x="247" y="109"/>
                        </a:lnTo>
                        <a:lnTo>
                          <a:pt x="248" y="108"/>
                        </a:lnTo>
                        <a:lnTo>
                          <a:pt x="249" y="108"/>
                        </a:lnTo>
                        <a:lnTo>
                          <a:pt x="249" y="107"/>
                        </a:lnTo>
                        <a:lnTo>
                          <a:pt x="250" y="106"/>
                        </a:lnTo>
                        <a:lnTo>
                          <a:pt x="250" y="105"/>
                        </a:lnTo>
                        <a:lnTo>
                          <a:pt x="251" y="104"/>
                        </a:lnTo>
                        <a:lnTo>
                          <a:pt x="253" y="112"/>
                        </a:lnTo>
                        <a:lnTo>
                          <a:pt x="256" y="122"/>
                        </a:lnTo>
                        <a:lnTo>
                          <a:pt x="258" y="128"/>
                        </a:lnTo>
                        <a:lnTo>
                          <a:pt x="259" y="129"/>
                        </a:lnTo>
                        <a:lnTo>
                          <a:pt x="266" y="125"/>
                        </a:lnTo>
                        <a:lnTo>
                          <a:pt x="267" y="125"/>
                        </a:lnTo>
                        <a:lnTo>
                          <a:pt x="267" y="124"/>
                        </a:lnTo>
                        <a:lnTo>
                          <a:pt x="268" y="124"/>
                        </a:lnTo>
                        <a:lnTo>
                          <a:pt x="269" y="123"/>
                        </a:lnTo>
                        <a:lnTo>
                          <a:pt x="269" y="122"/>
                        </a:lnTo>
                        <a:lnTo>
                          <a:pt x="270" y="122"/>
                        </a:lnTo>
                        <a:lnTo>
                          <a:pt x="270" y="121"/>
                        </a:lnTo>
                        <a:lnTo>
                          <a:pt x="271" y="121"/>
                        </a:lnTo>
                        <a:lnTo>
                          <a:pt x="271" y="119"/>
                        </a:lnTo>
                        <a:lnTo>
                          <a:pt x="272" y="119"/>
                        </a:lnTo>
                        <a:lnTo>
                          <a:pt x="272" y="118"/>
                        </a:lnTo>
                        <a:lnTo>
                          <a:pt x="273" y="118"/>
                        </a:lnTo>
                        <a:lnTo>
                          <a:pt x="273" y="117"/>
                        </a:lnTo>
                        <a:lnTo>
                          <a:pt x="274" y="117"/>
                        </a:lnTo>
                        <a:lnTo>
                          <a:pt x="275" y="117"/>
                        </a:lnTo>
                        <a:lnTo>
                          <a:pt x="275" y="116"/>
                        </a:lnTo>
                        <a:lnTo>
                          <a:pt x="276" y="116"/>
                        </a:lnTo>
                        <a:lnTo>
                          <a:pt x="276" y="115"/>
                        </a:lnTo>
                        <a:lnTo>
                          <a:pt x="277" y="115"/>
                        </a:lnTo>
                        <a:lnTo>
                          <a:pt x="278" y="115"/>
                        </a:lnTo>
                        <a:lnTo>
                          <a:pt x="279" y="115"/>
                        </a:lnTo>
                        <a:lnTo>
                          <a:pt x="281" y="116"/>
                        </a:lnTo>
                        <a:lnTo>
                          <a:pt x="281" y="117"/>
                        </a:lnTo>
                        <a:lnTo>
                          <a:pt x="282" y="117"/>
                        </a:lnTo>
                        <a:lnTo>
                          <a:pt x="283" y="117"/>
                        </a:lnTo>
                        <a:lnTo>
                          <a:pt x="283" y="118"/>
                        </a:lnTo>
                        <a:lnTo>
                          <a:pt x="284" y="118"/>
                        </a:lnTo>
                        <a:lnTo>
                          <a:pt x="284" y="119"/>
                        </a:lnTo>
                        <a:lnTo>
                          <a:pt x="285" y="121"/>
                        </a:lnTo>
                        <a:lnTo>
                          <a:pt x="285" y="122"/>
                        </a:lnTo>
                        <a:lnTo>
                          <a:pt x="286" y="122"/>
                        </a:lnTo>
                        <a:lnTo>
                          <a:pt x="286" y="123"/>
                        </a:lnTo>
                        <a:lnTo>
                          <a:pt x="287" y="123"/>
                        </a:lnTo>
                        <a:lnTo>
                          <a:pt x="287" y="124"/>
                        </a:lnTo>
                        <a:lnTo>
                          <a:pt x="288" y="124"/>
                        </a:lnTo>
                        <a:lnTo>
                          <a:pt x="288" y="125"/>
                        </a:lnTo>
                        <a:lnTo>
                          <a:pt x="289" y="125"/>
                        </a:lnTo>
                        <a:lnTo>
                          <a:pt x="289" y="124"/>
                        </a:lnTo>
                        <a:lnTo>
                          <a:pt x="290" y="124"/>
                        </a:lnTo>
                        <a:lnTo>
                          <a:pt x="290" y="123"/>
                        </a:lnTo>
                        <a:lnTo>
                          <a:pt x="291" y="123"/>
                        </a:lnTo>
                        <a:lnTo>
                          <a:pt x="291" y="122"/>
                        </a:lnTo>
                        <a:lnTo>
                          <a:pt x="291" y="121"/>
                        </a:lnTo>
                        <a:lnTo>
                          <a:pt x="292" y="121"/>
                        </a:lnTo>
                        <a:lnTo>
                          <a:pt x="292" y="119"/>
                        </a:lnTo>
                        <a:lnTo>
                          <a:pt x="293" y="119"/>
                        </a:lnTo>
                        <a:lnTo>
                          <a:pt x="294" y="119"/>
                        </a:lnTo>
                        <a:lnTo>
                          <a:pt x="294" y="118"/>
                        </a:lnTo>
                        <a:lnTo>
                          <a:pt x="294" y="119"/>
                        </a:lnTo>
                        <a:lnTo>
                          <a:pt x="295" y="119"/>
                        </a:lnTo>
                        <a:lnTo>
                          <a:pt x="295" y="118"/>
                        </a:lnTo>
                        <a:lnTo>
                          <a:pt x="296" y="118"/>
                        </a:lnTo>
                        <a:lnTo>
                          <a:pt x="296" y="117"/>
                        </a:lnTo>
                        <a:lnTo>
                          <a:pt x="297" y="117"/>
                        </a:lnTo>
                        <a:lnTo>
                          <a:pt x="297" y="116"/>
                        </a:lnTo>
                        <a:lnTo>
                          <a:pt x="298" y="115"/>
                        </a:lnTo>
                        <a:lnTo>
                          <a:pt x="298" y="114"/>
                        </a:lnTo>
                        <a:lnTo>
                          <a:pt x="299" y="114"/>
                        </a:lnTo>
                        <a:lnTo>
                          <a:pt x="299" y="113"/>
                        </a:lnTo>
                        <a:lnTo>
                          <a:pt x="301" y="113"/>
                        </a:lnTo>
                        <a:lnTo>
                          <a:pt x="302" y="113"/>
                        </a:lnTo>
                        <a:lnTo>
                          <a:pt x="302" y="112"/>
                        </a:lnTo>
                        <a:lnTo>
                          <a:pt x="303" y="112"/>
                        </a:lnTo>
                        <a:lnTo>
                          <a:pt x="304" y="113"/>
                        </a:lnTo>
                        <a:lnTo>
                          <a:pt x="305" y="113"/>
                        </a:lnTo>
                        <a:lnTo>
                          <a:pt x="305" y="114"/>
                        </a:lnTo>
                        <a:lnTo>
                          <a:pt x="305" y="115"/>
                        </a:lnTo>
                        <a:lnTo>
                          <a:pt x="306" y="115"/>
                        </a:lnTo>
                        <a:lnTo>
                          <a:pt x="306" y="116"/>
                        </a:lnTo>
                        <a:lnTo>
                          <a:pt x="306" y="117"/>
                        </a:lnTo>
                        <a:lnTo>
                          <a:pt x="306" y="118"/>
                        </a:lnTo>
                        <a:lnTo>
                          <a:pt x="305" y="119"/>
                        </a:lnTo>
                        <a:lnTo>
                          <a:pt x="305" y="121"/>
                        </a:lnTo>
                        <a:lnTo>
                          <a:pt x="305" y="122"/>
                        </a:lnTo>
                        <a:lnTo>
                          <a:pt x="305" y="123"/>
                        </a:lnTo>
                        <a:lnTo>
                          <a:pt x="305" y="124"/>
                        </a:lnTo>
                        <a:lnTo>
                          <a:pt x="305" y="125"/>
                        </a:lnTo>
                        <a:lnTo>
                          <a:pt x="305" y="126"/>
                        </a:lnTo>
                        <a:lnTo>
                          <a:pt x="305" y="127"/>
                        </a:lnTo>
                        <a:lnTo>
                          <a:pt x="304" y="127"/>
                        </a:lnTo>
                        <a:lnTo>
                          <a:pt x="304" y="128"/>
                        </a:lnTo>
                        <a:lnTo>
                          <a:pt x="305" y="128"/>
                        </a:lnTo>
                        <a:lnTo>
                          <a:pt x="304" y="128"/>
                        </a:lnTo>
                        <a:lnTo>
                          <a:pt x="304" y="129"/>
                        </a:lnTo>
                        <a:lnTo>
                          <a:pt x="303" y="130"/>
                        </a:lnTo>
                        <a:lnTo>
                          <a:pt x="303" y="131"/>
                        </a:lnTo>
                        <a:lnTo>
                          <a:pt x="303" y="132"/>
                        </a:lnTo>
                        <a:lnTo>
                          <a:pt x="302" y="132"/>
                        </a:lnTo>
                        <a:lnTo>
                          <a:pt x="302" y="133"/>
                        </a:lnTo>
                        <a:lnTo>
                          <a:pt x="301" y="133"/>
                        </a:lnTo>
                        <a:lnTo>
                          <a:pt x="302" y="133"/>
                        </a:lnTo>
                        <a:lnTo>
                          <a:pt x="301" y="133"/>
                        </a:lnTo>
                        <a:lnTo>
                          <a:pt x="301" y="134"/>
                        </a:lnTo>
                        <a:lnTo>
                          <a:pt x="302" y="135"/>
                        </a:lnTo>
                        <a:lnTo>
                          <a:pt x="302" y="136"/>
                        </a:lnTo>
                        <a:lnTo>
                          <a:pt x="302" y="137"/>
                        </a:lnTo>
                        <a:lnTo>
                          <a:pt x="301" y="138"/>
                        </a:lnTo>
                        <a:lnTo>
                          <a:pt x="301" y="140"/>
                        </a:lnTo>
                        <a:lnTo>
                          <a:pt x="301" y="141"/>
                        </a:lnTo>
                        <a:lnTo>
                          <a:pt x="299" y="141"/>
                        </a:lnTo>
                        <a:lnTo>
                          <a:pt x="299" y="142"/>
                        </a:lnTo>
                        <a:lnTo>
                          <a:pt x="299" y="143"/>
                        </a:lnTo>
                        <a:lnTo>
                          <a:pt x="298" y="143"/>
                        </a:lnTo>
                        <a:lnTo>
                          <a:pt x="297" y="143"/>
                        </a:lnTo>
                        <a:lnTo>
                          <a:pt x="296" y="144"/>
                        </a:lnTo>
                        <a:lnTo>
                          <a:pt x="295" y="144"/>
                        </a:lnTo>
                        <a:lnTo>
                          <a:pt x="295" y="145"/>
                        </a:lnTo>
                        <a:lnTo>
                          <a:pt x="294" y="145"/>
                        </a:lnTo>
                        <a:lnTo>
                          <a:pt x="294" y="146"/>
                        </a:lnTo>
                        <a:lnTo>
                          <a:pt x="294" y="147"/>
                        </a:lnTo>
                        <a:lnTo>
                          <a:pt x="294" y="148"/>
                        </a:lnTo>
                        <a:lnTo>
                          <a:pt x="294" y="147"/>
                        </a:lnTo>
                        <a:lnTo>
                          <a:pt x="294" y="148"/>
                        </a:lnTo>
                        <a:lnTo>
                          <a:pt x="293" y="148"/>
                        </a:lnTo>
                        <a:lnTo>
                          <a:pt x="293" y="149"/>
                        </a:lnTo>
                        <a:lnTo>
                          <a:pt x="293" y="150"/>
                        </a:lnTo>
                        <a:lnTo>
                          <a:pt x="293" y="151"/>
                        </a:lnTo>
                        <a:lnTo>
                          <a:pt x="293" y="152"/>
                        </a:lnTo>
                        <a:lnTo>
                          <a:pt x="293" y="153"/>
                        </a:lnTo>
                        <a:lnTo>
                          <a:pt x="293" y="154"/>
                        </a:lnTo>
                        <a:lnTo>
                          <a:pt x="293" y="155"/>
                        </a:lnTo>
                        <a:lnTo>
                          <a:pt x="293" y="156"/>
                        </a:lnTo>
                        <a:lnTo>
                          <a:pt x="292" y="156"/>
                        </a:lnTo>
                        <a:lnTo>
                          <a:pt x="292" y="157"/>
                        </a:lnTo>
                        <a:lnTo>
                          <a:pt x="292" y="158"/>
                        </a:lnTo>
                        <a:lnTo>
                          <a:pt x="292" y="160"/>
                        </a:lnTo>
                        <a:lnTo>
                          <a:pt x="292" y="161"/>
                        </a:lnTo>
                        <a:lnTo>
                          <a:pt x="291" y="161"/>
                        </a:lnTo>
                        <a:lnTo>
                          <a:pt x="291" y="162"/>
                        </a:lnTo>
                        <a:lnTo>
                          <a:pt x="290" y="162"/>
                        </a:lnTo>
                        <a:lnTo>
                          <a:pt x="290" y="163"/>
                        </a:lnTo>
                        <a:lnTo>
                          <a:pt x="289" y="163"/>
                        </a:lnTo>
                        <a:lnTo>
                          <a:pt x="288" y="163"/>
                        </a:lnTo>
                        <a:lnTo>
                          <a:pt x="288" y="164"/>
                        </a:lnTo>
                        <a:lnTo>
                          <a:pt x="287" y="164"/>
                        </a:lnTo>
                        <a:lnTo>
                          <a:pt x="287" y="165"/>
                        </a:lnTo>
                        <a:lnTo>
                          <a:pt x="286" y="165"/>
                        </a:lnTo>
                        <a:lnTo>
                          <a:pt x="286" y="166"/>
                        </a:lnTo>
                        <a:lnTo>
                          <a:pt x="286" y="167"/>
                        </a:lnTo>
                        <a:lnTo>
                          <a:pt x="286" y="168"/>
                        </a:lnTo>
                        <a:lnTo>
                          <a:pt x="286" y="169"/>
                        </a:lnTo>
                        <a:lnTo>
                          <a:pt x="286" y="170"/>
                        </a:lnTo>
                        <a:lnTo>
                          <a:pt x="285" y="170"/>
                        </a:lnTo>
                        <a:lnTo>
                          <a:pt x="285" y="171"/>
                        </a:lnTo>
                        <a:lnTo>
                          <a:pt x="285" y="172"/>
                        </a:lnTo>
                        <a:lnTo>
                          <a:pt x="284" y="172"/>
                        </a:lnTo>
                        <a:lnTo>
                          <a:pt x="284" y="173"/>
                        </a:lnTo>
                        <a:lnTo>
                          <a:pt x="283" y="173"/>
                        </a:lnTo>
                        <a:lnTo>
                          <a:pt x="283" y="174"/>
                        </a:lnTo>
                        <a:lnTo>
                          <a:pt x="282" y="175"/>
                        </a:lnTo>
                        <a:lnTo>
                          <a:pt x="281" y="175"/>
                        </a:lnTo>
                        <a:lnTo>
                          <a:pt x="279" y="176"/>
                        </a:lnTo>
                        <a:lnTo>
                          <a:pt x="278" y="176"/>
                        </a:lnTo>
                        <a:lnTo>
                          <a:pt x="277" y="177"/>
                        </a:lnTo>
                        <a:lnTo>
                          <a:pt x="277" y="179"/>
                        </a:lnTo>
                        <a:lnTo>
                          <a:pt x="276" y="179"/>
                        </a:lnTo>
                        <a:lnTo>
                          <a:pt x="276" y="180"/>
                        </a:lnTo>
                        <a:lnTo>
                          <a:pt x="275" y="180"/>
                        </a:lnTo>
                        <a:lnTo>
                          <a:pt x="274" y="180"/>
                        </a:lnTo>
                        <a:lnTo>
                          <a:pt x="274" y="181"/>
                        </a:lnTo>
                        <a:lnTo>
                          <a:pt x="273" y="181"/>
                        </a:lnTo>
                        <a:lnTo>
                          <a:pt x="273" y="182"/>
                        </a:lnTo>
                        <a:lnTo>
                          <a:pt x="273" y="183"/>
                        </a:lnTo>
                        <a:lnTo>
                          <a:pt x="273" y="184"/>
                        </a:lnTo>
                        <a:lnTo>
                          <a:pt x="272" y="184"/>
                        </a:lnTo>
                        <a:lnTo>
                          <a:pt x="271" y="184"/>
                        </a:lnTo>
                        <a:lnTo>
                          <a:pt x="270" y="184"/>
                        </a:lnTo>
                        <a:lnTo>
                          <a:pt x="270" y="185"/>
                        </a:lnTo>
                        <a:lnTo>
                          <a:pt x="269" y="185"/>
                        </a:lnTo>
                        <a:lnTo>
                          <a:pt x="269" y="184"/>
                        </a:lnTo>
                        <a:lnTo>
                          <a:pt x="268" y="184"/>
                        </a:lnTo>
                        <a:lnTo>
                          <a:pt x="268" y="185"/>
                        </a:lnTo>
                        <a:lnTo>
                          <a:pt x="267" y="185"/>
                        </a:lnTo>
                        <a:lnTo>
                          <a:pt x="266" y="185"/>
                        </a:lnTo>
                        <a:lnTo>
                          <a:pt x="265" y="185"/>
                        </a:lnTo>
                        <a:lnTo>
                          <a:pt x="264" y="186"/>
                        </a:lnTo>
                        <a:lnTo>
                          <a:pt x="263" y="186"/>
                        </a:lnTo>
                        <a:lnTo>
                          <a:pt x="262" y="187"/>
                        </a:lnTo>
                        <a:lnTo>
                          <a:pt x="262" y="188"/>
                        </a:lnTo>
                        <a:lnTo>
                          <a:pt x="262" y="189"/>
                        </a:lnTo>
                        <a:lnTo>
                          <a:pt x="260" y="189"/>
                        </a:lnTo>
                        <a:lnTo>
                          <a:pt x="260" y="190"/>
                        </a:lnTo>
                        <a:lnTo>
                          <a:pt x="260" y="191"/>
                        </a:lnTo>
                        <a:lnTo>
                          <a:pt x="259" y="191"/>
                        </a:lnTo>
                        <a:lnTo>
                          <a:pt x="259" y="190"/>
                        </a:lnTo>
                        <a:lnTo>
                          <a:pt x="259" y="191"/>
                        </a:lnTo>
                        <a:lnTo>
                          <a:pt x="258" y="191"/>
                        </a:lnTo>
                        <a:lnTo>
                          <a:pt x="257" y="191"/>
                        </a:lnTo>
                        <a:lnTo>
                          <a:pt x="256" y="191"/>
                        </a:lnTo>
                        <a:lnTo>
                          <a:pt x="256" y="192"/>
                        </a:lnTo>
                        <a:lnTo>
                          <a:pt x="255" y="192"/>
                        </a:lnTo>
                        <a:lnTo>
                          <a:pt x="255" y="193"/>
                        </a:lnTo>
                        <a:lnTo>
                          <a:pt x="254" y="193"/>
                        </a:lnTo>
                        <a:lnTo>
                          <a:pt x="253" y="193"/>
                        </a:lnTo>
                        <a:lnTo>
                          <a:pt x="252" y="194"/>
                        </a:lnTo>
                        <a:lnTo>
                          <a:pt x="251" y="194"/>
                        </a:lnTo>
                        <a:lnTo>
                          <a:pt x="251" y="195"/>
                        </a:lnTo>
                        <a:lnTo>
                          <a:pt x="251" y="196"/>
                        </a:lnTo>
                        <a:lnTo>
                          <a:pt x="250" y="196"/>
                        </a:lnTo>
                        <a:lnTo>
                          <a:pt x="249" y="196"/>
                        </a:lnTo>
                        <a:lnTo>
                          <a:pt x="248" y="196"/>
                        </a:lnTo>
                        <a:lnTo>
                          <a:pt x="248" y="197"/>
                        </a:lnTo>
                        <a:lnTo>
                          <a:pt x="247" y="196"/>
                        </a:lnTo>
                        <a:lnTo>
                          <a:pt x="247" y="197"/>
                        </a:lnTo>
                        <a:lnTo>
                          <a:pt x="246" y="197"/>
                        </a:lnTo>
                        <a:lnTo>
                          <a:pt x="245" y="197"/>
                        </a:lnTo>
                        <a:lnTo>
                          <a:pt x="246" y="197"/>
                        </a:lnTo>
                        <a:lnTo>
                          <a:pt x="246" y="199"/>
                        </a:lnTo>
                        <a:lnTo>
                          <a:pt x="245" y="199"/>
                        </a:lnTo>
                        <a:lnTo>
                          <a:pt x="245" y="197"/>
                        </a:lnTo>
                        <a:lnTo>
                          <a:pt x="244" y="199"/>
                        </a:lnTo>
                        <a:lnTo>
                          <a:pt x="244" y="197"/>
                        </a:lnTo>
                        <a:lnTo>
                          <a:pt x="243" y="197"/>
                        </a:lnTo>
                        <a:lnTo>
                          <a:pt x="241" y="197"/>
                        </a:lnTo>
                        <a:lnTo>
                          <a:pt x="241" y="199"/>
                        </a:lnTo>
                        <a:lnTo>
                          <a:pt x="240" y="199"/>
                        </a:lnTo>
                        <a:lnTo>
                          <a:pt x="239" y="199"/>
                        </a:lnTo>
                        <a:lnTo>
                          <a:pt x="239" y="200"/>
                        </a:lnTo>
                        <a:lnTo>
                          <a:pt x="238" y="200"/>
                        </a:lnTo>
                        <a:lnTo>
                          <a:pt x="237" y="200"/>
                        </a:lnTo>
                        <a:lnTo>
                          <a:pt x="237" y="201"/>
                        </a:lnTo>
                        <a:lnTo>
                          <a:pt x="236" y="201"/>
                        </a:lnTo>
                        <a:lnTo>
                          <a:pt x="236" y="202"/>
                        </a:lnTo>
                        <a:lnTo>
                          <a:pt x="235" y="202"/>
                        </a:lnTo>
                        <a:lnTo>
                          <a:pt x="235" y="203"/>
                        </a:lnTo>
                        <a:lnTo>
                          <a:pt x="234" y="204"/>
                        </a:lnTo>
                        <a:lnTo>
                          <a:pt x="234" y="205"/>
                        </a:lnTo>
                        <a:lnTo>
                          <a:pt x="233" y="205"/>
                        </a:lnTo>
                        <a:lnTo>
                          <a:pt x="233" y="206"/>
                        </a:lnTo>
                        <a:lnTo>
                          <a:pt x="232" y="206"/>
                        </a:lnTo>
                        <a:lnTo>
                          <a:pt x="232" y="207"/>
                        </a:lnTo>
                        <a:lnTo>
                          <a:pt x="231" y="207"/>
                        </a:lnTo>
                        <a:lnTo>
                          <a:pt x="231" y="208"/>
                        </a:lnTo>
                        <a:lnTo>
                          <a:pt x="230" y="208"/>
                        </a:lnTo>
                        <a:lnTo>
                          <a:pt x="230" y="209"/>
                        </a:lnTo>
                        <a:lnTo>
                          <a:pt x="229" y="209"/>
                        </a:lnTo>
                        <a:lnTo>
                          <a:pt x="228" y="209"/>
                        </a:lnTo>
                        <a:lnTo>
                          <a:pt x="227" y="210"/>
                        </a:lnTo>
                        <a:lnTo>
                          <a:pt x="226" y="210"/>
                        </a:lnTo>
                        <a:lnTo>
                          <a:pt x="225" y="210"/>
                        </a:lnTo>
                        <a:lnTo>
                          <a:pt x="225" y="211"/>
                        </a:lnTo>
                        <a:lnTo>
                          <a:pt x="224" y="211"/>
                        </a:lnTo>
                        <a:lnTo>
                          <a:pt x="224" y="212"/>
                        </a:lnTo>
                        <a:lnTo>
                          <a:pt x="223" y="211"/>
                        </a:lnTo>
                        <a:lnTo>
                          <a:pt x="223" y="212"/>
                        </a:lnTo>
                        <a:lnTo>
                          <a:pt x="221" y="212"/>
                        </a:lnTo>
                        <a:lnTo>
                          <a:pt x="221" y="211"/>
                        </a:lnTo>
                        <a:lnTo>
                          <a:pt x="220" y="211"/>
                        </a:lnTo>
                        <a:lnTo>
                          <a:pt x="219" y="211"/>
                        </a:lnTo>
                        <a:lnTo>
                          <a:pt x="219" y="212"/>
                        </a:lnTo>
                        <a:lnTo>
                          <a:pt x="218" y="212"/>
                        </a:lnTo>
                        <a:lnTo>
                          <a:pt x="217" y="212"/>
                        </a:lnTo>
                        <a:lnTo>
                          <a:pt x="217" y="213"/>
                        </a:lnTo>
                        <a:lnTo>
                          <a:pt x="216" y="213"/>
                        </a:lnTo>
                        <a:lnTo>
                          <a:pt x="215" y="213"/>
                        </a:lnTo>
                        <a:lnTo>
                          <a:pt x="214" y="213"/>
                        </a:lnTo>
                        <a:lnTo>
                          <a:pt x="214" y="212"/>
                        </a:lnTo>
                        <a:lnTo>
                          <a:pt x="213" y="212"/>
                        </a:lnTo>
                        <a:lnTo>
                          <a:pt x="213" y="213"/>
                        </a:lnTo>
                        <a:lnTo>
                          <a:pt x="212" y="213"/>
                        </a:lnTo>
                        <a:lnTo>
                          <a:pt x="212" y="214"/>
                        </a:lnTo>
                        <a:lnTo>
                          <a:pt x="212" y="215"/>
                        </a:lnTo>
                        <a:lnTo>
                          <a:pt x="211" y="215"/>
                        </a:lnTo>
                        <a:lnTo>
                          <a:pt x="211" y="214"/>
                        </a:lnTo>
                        <a:lnTo>
                          <a:pt x="210" y="214"/>
                        </a:lnTo>
                        <a:lnTo>
                          <a:pt x="210" y="213"/>
                        </a:lnTo>
                        <a:lnTo>
                          <a:pt x="209" y="213"/>
                        </a:lnTo>
                        <a:lnTo>
                          <a:pt x="208" y="213"/>
                        </a:lnTo>
                        <a:lnTo>
                          <a:pt x="207" y="213"/>
                        </a:lnTo>
                        <a:lnTo>
                          <a:pt x="207" y="214"/>
                        </a:lnTo>
                        <a:lnTo>
                          <a:pt x="206" y="214"/>
                        </a:lnTo>
                        <a:lnTo>
                          <a:pt x="205" y="214"/>
                        </a:lnTo>
                        <a:lnTo>
                          <a:pt x="205" y="215"/>
                        </a:lnTo>
                        <a:lnTo>
                          <a:pt x="204" y="215"/>
                        </a:lnTo>
                        <a:lnTo>
                          <a:pt x="204" y="216"/>
                        </a:lnTo>
                        <a:lnTo>
                          <a:pt x="204" y="218"/>
                        </a:lnTo>
                        <a:lnTo>
                          <a:pt x="202" y="218"/>
                        </a:lnTo>
                        <a:lnTo>
                          <a:pt x="201" y="219"/>
                        </a:lnTo>
                        <a:lnTo>
                          <a:pt x="200" y="219"/>
                        </a:lnTo>
                        <a:lnTo>
                          <a:pt x="200" y="220"/>
                        </a:lnTo>
                        <a:lnTo>
                          <a:pt x="199" y="220"/>
                        </a:lnTo>
                        <a:lnTo>
                          <a:pt x="199" y="219"/>
                        </a:lnTo>
                        <a:lnTo>
                          <a:pt x="198" y="219"/>
                        </a:lnTo>
                        <a:lnTo>
                          <a:pt x="198" y="220"/>
                        </a:lnTo>
                        <a:lnTo>
                          <a:pt x="197" y="220"/>
                        </a:lnTo>
                        <a:lnTo>
                          <a:pt x="198" y="220"/>
                        </a:lnTo>
                        <a:lnTo>
                          <a:pt x="198" y="221"/>
                        </a:lnTo>
                        <a:lnTo>
                          <a:pt x="199" y="221"/>
                        </a:lnTo>
                        <a:lnTo>
                          <a:pt x="198" y="222"/>
                        </a:lnTo>
                        <a:lnTo>
                          <a:pt x="198" y="223"/>
                        </a:lnTo>
                        <a:lnTo>
                          <a:pt x="197" y="223"/>
                        </a:lnTo>
                        <a:lnTo>
                          <a:pt x="197" y="224"/>
                        </a:lnTo>
                        <a:lnTo>
                          <a:pt x="196" y="225"/>
                        </a:lnTo>
                        <a:lnTo>
                          <a:pt x="195" y="226"/>
                        </a:lnTo>
                        <a:lnTo>
                          <a:pt x="194" y="227"/>
                        </a:lnTo>
                        <a:lnTo>
                          <a:pt x="194" y="228"/>
                        </a:lnTo>
                        <a:lnTo>
                          <a:pt x="193" y="228"/>
                        </a:lnTo>
                        <a:lnTo>
                          <a:pt x="192" y="228"/>
                        </a:lnTo>
                        <a:lnTo>
                          <a:pt x="192" y="229"/>
                        </a:lnTo>
                        <a:lnTo>
                          <a:pt x="193" y="230"/>
                        </a:lnTo>
                        <a:lnTo>
                          <a:pt x="192" y="230"/>
                        </a:lnTo>
                        <a:lnTo>
                          <a:pt x="192" y="231"/>
                        </a:lnTo>
                        <a:lnTo>
                          <a:pt x="191" y="231"/>
                        </a:lnTo>
                        <a:lnTo>
                          <a:pt x="191" y="232"/>
                        </a:lnTo>
                        <a:lnTo>
                          <a:pt x="192" y="232"/>
                        </a:lnTo>
                        <a:lnTo>
                          <a:pt x="191" y="233"/>
                        </a:lnTo>
                        <a:lnTo>
                          <a:pt x="191" y="234"/>
                        </a:lnTo>
                        <a:lnTo>
                          <a:pt x="190" y="234"/>
                        </a:lnTo>
                        <a:lnTo>
                          <a:pt x="189" y="234"/>
                        </a:lnTo>
                        <a:lnTo>
                          <a:pt x="189" y="235"/>
                        </a:lnTo>
                        <a:lnTo>
                          <a:pt x="189" y="237"/>
                        </a:lnTo>
                        <a:lnTo>
                          <a:pt x="189" y="238"/>
                        </a:lnTo>
                        <a:lnTo>
                          <a:pt x="190" y="238"/>
                        </a:lnTo>
                        <a:lnTo>
                          <a:pt x="190" y="239"/>
                        </a:lnTo>
                        <a:lnTo>
                          <a:pt x="190" y="240"/>
                        </a:lnTo>
                        <a:lnTo>
                          <a:pt x="190" y="241"/>
                        </a:lnTo>
                        <a:lnTo>
                          <a:pt x="190" y="242"/>
                        </a:lnTo>
                        <a:lnTo>
                          <a:pt x="190" y="243"/>
                        </a:lnTo>
                        <a:lnTo>
                          <a:pt x="190" y="244"/>
                        </a:lnTo>
                        <a:lnTo>
                          <a:pt x="190" y="245"/>
                        </a:lnTo>
                        <a:lnTo>
                          <a:pt x="190" y="246"/>
                        </a:lnTo>
                        <a:lnTo>
                          <a:pt x="190" y="247"/>
                        </a:lnTo>
                        <a:lnTo>
                          <a:pt x="191" y="247"/>
                        </a:lnTo>
                        <a:lnTo>
                          <a:pt x="192" y="248"/>
                        </a:lnTo>
                        <a:lnTo>
                          <a:pt x="193" y="248"/>
                        </a:lnTo>
                        <a:lnTo>
                          <a:pt x="194" y="249"/>
                        </a:lnTo>
                        <a:lnTo>
                          <a:pt x="195" y="251"/>
                        </a:lnTo>
                        <a:lnTo>
                          <a:pt x="196" y="252"/>
                        </a:lnTo>
                        <a:lnTo>
                          <a:pt x="196" y="253"/>
                        </a:lnTo>
                        <a:lnTo>
                          <a:pt x="197" y="254"/>
                        </a:lnTo>
                        <a:lnTo>
                          <a:pt x="197" y="255"/>
                        </a:lnTo>
                        <a:lnTo>
                          <a:pt x="197" y="257"/>
                        </a:lnTo>
                        <a:lnTo>
                          <a:pt x="197" y="258"/>
                        </a:lnTo>
                        <a:lnTo>
                          <a:pt x="197" y="261"/>
                        </a:lnTo>
                        <a:lnTo>
                          <a:pt x="198" y="263"/>
                        </a:lnTo>
                        <a:lnTo>
                          <a:pt x="198" y="264"/>
                        </a:lnTo>
                        <a:lnTo>
                          <a:pt x="198" y="265"/>
                        </a:lnTo>
                        <a:lnTo>
                          <a:pt x="199" y="267"/>
                        </a:lnTo>
                        <a:lnTo>
                          <a:pt x="200" y="268"/>
                        </a:lnTo>
                        <a:lnTo>
                          <a:pt x="201" y="269"/>
                        </a:lnTo>
                        <a:lnTo>
                          <a:pt x="201" y="270"/>
                        </a:lnTo>
                        <a:lnTo>
                          <a:pt x="202" y="270"/>
                        </a:lnTo>
                        <a:lnTo>
                          <a:pt x="204" y="271"/>
                        </a:lnTo>
                        <a:lnTo>
                          <a:pt x="206" y="273"/>
                        </a:lnTo>
                        <a:lnTo>
                          <a:pt x="209" y="276"/>
                        </a:lnTo>
                        <a:lnTo>
                          <a:pt x="211" y="278"/>
                        </a:lnTo>
                        <a:lnTo>
                          <a:pt x="213" y="279"/>
                        </a:lnTo>
                        <a:lnTo>
                          <a:pt x="214" y="280"/>
                        </a:lnTo>
                        <a:lnTo>
                          <a:pt x="215" y="281"/>
                        </a:lnTo>
                        <a:lnTo>
                          <a:pt x="216" y="282"/>
                        </a:lnTo>
                        <a:lnTo>
                          <a:pt x="217" y="283"/>
                        </a:lnTo>
                        <a:lnTo>
                          <a:pt x="218" y="284"/>
                        </a:lnTo>
                        <a:lnTo>
                          <a:pt x="218" y="285"/>
                        </a:lnTo>
                        <a:lnTo>
                          <a:pt x="219" y="286"/>
                        </a:lnTo>
                        <a:lnTo>
                          <a:pt x="220" y="287"/>
                        </a:lnTo>
                        <a:lnTo>
                          <a:pt x="220" y="288"/>
                        </a:lnTo>
                        <a:lnTo>
                          <a:pt x="221" y="289"/>
                        </a:lnTo>
                        <a:lnTo>
                          <a:pt x="221" y="290"/>
                        </a:lnTo>
                        <a:lnTo>
                          <a:pt x="223" y="291"/>
                        </a:lnTo>
                        <a:lnTo>
                          <a:pt x="223" y="292"/>
                        </a:lnTo>
                        <a:lnTo>
                          <a:pt x="224" y="293"/>
                        </a:lnTo>
                        <a:lnTo>
                          <a:pt x="225" y="294"/>
                        </a:lnTo>
                        <a:lnTo>
                          <a:pt x="225" y="296"/>
                        </a:lnTo>
                        <a:lnTo>
                          <a:pt x="226" y="297"/>
                        </a:lnTo>
                        <a:lnTo>
                          <a:pt x="226" y="298"/>
                        </a:lnTo>
                        <a:lnTo>
                          <a:pt x="226" y="299"/>
                        </a:lnTo>
                        <a:lnTo>
                          <a:pt x="227" y="300"/>
                        </a:lnTo>
                        <a:lnTo>
                          <a:pt x="227" y="301"/>
                        </a:lnTo>
                        <a:lnTo>
                          <a:pt x="228" y="301"/>
                        </a:lnTo>
                        <a:lnTo>
                          <a:pt x="228" y="302"/>
                        </a:lnTo>
                        <a:lnTo>
                          <a:pt x="229" y="303"/>
                        </a:lnTo>
                        <a:lnTo>
                          <a:pt x="230" y="304"/>
                        </a:lnTo>
                        <a:lnTo>
                          <a:pt x="230" y="305"/>
                        </a:lnTo>
                        <a:lnTo>
                          <a:pt x="231" y="305"/>
                        </a:lnTo>
                        <a:lnTo>
                          <a:pt x="232" y="306"/>
                        </a:lnTo>
                        <a:lnTo>
                          <a:pt x="233" y="306"/>
                        </a:lnTo>
                        <a:lnTo>
                          <a:pt x="234" y="306"/>
                        </a:lnTo>
                        <a:lnTo>
                          <a:pt x="235" y="306"/>
                        </a:lnTo>
                        <a:lnTo>
                          <a:pt x="236" y="306"/>
                        </a:lnTo>
                        <a:lnTo>
                          <a:pt x="237" y="306"/>
                        </a:lnTo>
                        <a:lnTo>
                          <a:pt x="239" y="307"/>
                        </a:lnTo>
                        <a:lnTo>
                          <a:pt x="240" y="307"/>
                        </a:lnTo>
                        <a:lnTo>
                          <a:pt x="241" y="307"/>
                        </a:lnTo>
                        <a:lnTo>
                          <a:pt x="243" y="308"/>
                        </a:lnTo>
                        <a:lnTo>
                          <a:pt x="244" y="308"/>
                        </a:lnTo>
                        <a:lnTo>
                          <a:pt x="245" y="309"/>
                        </a:lnTo>
                        <a:lnTo>
                          <a:pt x="244" y="310"/>
                        </a:lnTo>
                        <a:lnTo>
                          <a:pt x="245" y="310"/>
                        </a:lnTo>
                        <a:lnTo>
                          <a:pt x="245" y="311"/>
                        </a:lnTo>
                        <a:lnTo>
                          <a:pt x="245" y="312"/>
                        </a:lnTo>
                        <a:lnTo>
                          <a:pt x="245" y="313"/>
                        </a:lnTo>
                        <a:lnTo>
                          <a:pt x="245" y="315"/>
                        </a:lnTo>
                        <a:lnTo>
                          <a:pt x="245" y="316"/>
                        </a:lnTo>
                        <a:lnTo>
                          <a:pt x="245" y="317"/>
                        </a:lnTo>
                        <a:lnTo>
                          <a:pt x="246" y="318"/>
                        </a:lnTo>
                        <a:lnTo>
                          <a:pt x="247" y="318"/>
                        </a:lnTo>
                        <a:lnTo>
                          <a:pt x="247" y="319"/>
                        </a:lnTo>
                        <a:lnTo>
                          <a:pt x="248" y="319"/>
                        </a:lnTo>
                        <a:lnTo>
                          <a:pt x="249" y="319"/>
                        </a:lnTo>
                        <a:lnTo>
                          <a:pt x="249" y="320"/>
                        </a:lnTo>
                        <a:lnTo>
                          <a:pt x="250" y="321"/>
                        </a:lnTo>
                        <a:lnTo>
                          <a:pt x="250" y="322"/>
                        </a:lnTo>
                        <a:lnTo>
                          <a:pt x="251" y="322"/>
                        </a:lnTo>
                        <a:lnTo>
                          <a:pt x="251" y="323"/>
                        </a:lnTo>
                        <a:lnTo>
                          <a:pt x="252" y="323"/>
                        </a:lnTo>
                        <a:lnTo>
                          <a:pt x="252" y="324"/>
                        </a:lnTo>
                        <a:lnTo>
                          <a:pt x="252" y="325"/>
                        </a:lnTo>
                        <a:lnTo>
                          <a:pt x="252" y="326"/>
                        </a:lnTo>
                        <a:lnTo>
                          <a:pt x="251" y="326"/>
                        </a:lnTo>
                        <a:lnTo>
                          <a:pt x="251" y="327"/>
                        </a:lnTo>
                        <a:lnTo>
                          <a:pt x="251" y="328"/>
                        </a:lnTo>
                        <a:lnTo>
                          <a:pt x="251" y="329"/>
                        </a:lnTo>
                        <a:lnTo>
                          <a:pt x="251" y="330"/>
                        </a:lnTo>
                        <a:lnTo>
                          <a:pt x="251" y="331"/>
                        </a:lnTo>
                        <a:lnTo>
                          <a:pt x="250" y="331"/>
                        </a:lnTo>
                        <a:lnTo>
                          <a:pt x="250" y="332"/>
                        </a:lnTo>
                        <a:lnTo>
                          <a:pt x="249" y="332"/>
                        </a:lnTo>
                        <a:lnTo>
                          <a:pt x="248" y="333"/>
                        </a:lnTo>
                        <a:lnTo>
                          <a:pt x="247" y="333"/>
                        </a:lnTo>
                        <a:lnTo>
                          <a:pt x="246" y="335"/>
                        </a:lnTo>
                        <a:lnTo>
                          <a:pt x="245" y="335"/>
                        </a:lnTo>
                        <a:lnTo>
                          <a:pt x="244" y="336"/>
                        </a:lnTo>
                        <a:lnTo>
                          <a:pt x="243" y="337"/>
                        </a:lnTo>
                        <a:lnTo>
                          <a:pt x="241" y="337"/>
                        </a:lnTo>
                        <a:lnTo>
                          <a:pt x="240" y="337"/>
                        </a:lnTo>
                        <a:lnTo>
                          <a:pt x="239" y="338"/>
                        </a:lnTo>
                        <a:lnTo>
                          <a:pt x="238" y="338"/>
                        </a:lnTo>
                        <a:lnTo>
                          <a:pt x="237" y="338"/>
                        </a:lnTo>
                        <a:lnTo>
                          <a:pt x="236" y="339"/>
                        </a:lnTo>
                        <a:lnTo>
                          <a:pt x="235" y="339"/>
                        </a:lnTo>
                        <a:lnTo>
                          <a:pt x="234" y="340"/>
                        </a:lnTo>
                        <a:lnTo>
                          <a:pt x="233" y="340"/>
                        </a:lnTo>
                        <a:lnTo>
                          <a:pt x="232" y="340"/>
                        </a:lnTo>
                        <a:lnTo>
                          <a:pt x="232" y="341"/>
                        </a:lnTo>
                        <a:lnTo>
                          <a:pt x="231" y="341"/>
                        </a:lnTo>
                        <a:lnTo>
                          <a:pt x="230" y="342"/>
                        </a:lnTo>
                        <a:lnTo>
                          <a:pt x="229" y="343"/>
                        </a:lnTo>
                        <a:lnTo>
                          <a:pt x="229" y="344"/>
                        </a:lnTo>
                        <a:lnTo>
                          <a:pt x="228" y="344"/>
                        </a:lnTo>
                        <a:lnTo>
                          <a:pt x="228" y="345"/>
                        </a:lnTo>
                        <a:lnTo>
                          <a:pt x="227" y="345"/>
                        </a:lnTo>
                        <a:lnTo>
                          <a:pt x="227" y="346"/>
                        </a:lnTo>
                        <a:lnTo>
                          <a:pt x="226" y="347"/>
                        </a:lnTo>
                        <a:lnTo>
                          <a:pt x="225" y="348"/>
                        </a:lnTo>
                        <a:lnTo>
                          <a:pt x="225" y="349"/>
                        </a:lnTo>
                        <a:lnTo>
                          <a:pt x="224" y="350"/>
                        </a:lnTo>
                        <a:lnTo>
                          <a:pt x="224" y="351"/>
                        </a:lnTo>
                        <a:lnTo>
                          <a:pt x="223" y="351"/>
                        </a:lnTo>
                        <a:lnTo>
                          <a:pt x="223" y="352"/>
                        </a:lnTo>
                        <a:lnTo>
                          <a:pt x="221" y="354"/>
                        </a:lnTo>
                        <a:lnTo>
                          <a:pt x="220" y="355"/>
                        </a:lnTo>
                        <a:lnTo>
                          <a:pt x="219" y="356"/>
                        </a:lnTo>
                        <a:lnTo>
                          <a:pt x="219" y="357"/>
                        </a:lnTo>
                        <a:lnTo>
                          <a:pt x="218" y="358"/>
                        </a:lnTo>
                        <a:lnTo>
                          <a:pt x="217" y="358"/>
                        </a:lnTo>
                        <a:lnTo>
                          <a:pt x="217" y="359"/>
                        </a:lnTo>
                        <a:lnTo>
                          <a:pt x="216" y="359"/>
                        </a:lnTo>
                        <a:lnTo>
                          <a:pt x="216" y="360"/>
                        </a:lnTo>
                        <a:lnTo>
                          <a:pt x="214" y="361"/>
                        </a:lnTo>
                        <a:lnTo>
                          <a:pt x="214" y="362"/>
                        </a:lnTo>
                        <a:lnTo>
                          <a:pt x="213" y="362"/>
                        </a:lnTo>
                        <a:lnTo>
                          <a:pt x="212" y="363"/>
                        </a:lnTo>
                        <a:lnTo>
                          <a:pt x="210" y="364"/>
                        </a:lnTo>
                        <a:lnTo>
                          <a:pt x="209" y="365"/>
                        </a:lnTo>
                        <a:lnTo>
                          <a:pt x="208" y="366"/>
                        </a:lnTo>
                        <a:lnTo>
                          <a:pt x="208" y="367"/>
                        </a:lnTo>
                        <a:lnTo>
                          <a:pt x="207" y="367"/>
                        </a:lnTo>
                        <a:lnTo>
                          <a:pt x="206" y="368"/>
                        </a:lnTo>
                        <a:lnTo>
                          <a:pt x="205" y="369"/>
                        </a:lnTo>
                        <a:lnTo>
                          <a:pt x="204" y="370"/>
                        </a:lnTo>
                        <a:lnTo>
                          <a:pt x="204" y="371"/>
                        </a:lnTo>
                        <a:lnTo>
                          <a:pt x="202" y="371"/>
                        </a:lnTo>
                        <a:lnTo>
                          <a:pt x="202" y="372"/>
                        </a:lnTo>
                        <a:lnTo>
                          <a:pt x="201" y="374"/>
                        </a:lnTo>
                        <a:lnTo>
                          <a:pt x="200" y="375"/>
                        </a:lnTo>
                        <a:lnTo>
                          <a:pt x="199" y="376"/>
                        </a:lnTo>
                        <a:lnTo>
                          <a:pt x="198" y="376"/>
                        </a:lnTo>
                        <a:lnTo>
                          <a:pt x="197" y="377"/>
                        </a:lnTo>
                        <a:lnTo>
                          <a:pt x="196" y="378"/>
                        </a:lnTo>
                        <a:lnTo>
                          <a:pt x="195" y="379"/>
                        </a:lnTo>
                        <a:lnTo>
                          <a:pt x="194" y="380"/>
                        </a:lnTo>
                        <a:lnTo>
                          <a:pt x="193" y="381"/>
                        </a:lnTo>
                        <a:lnTo>
                          <a:pt x="193" y="382"/>
                        </a:lnTo>
                        <a:lnTo>
                          <a:pt x="192" y="383"/>
                        </a:lnTo>
                        <a:lnTo>
                          <a:pt x="191" y="383"/>
                        </a:lnTo>
                        <a:lnTo>
                          <a:pt x="191" y="384"/>
                        </a:lnTo>
                        <a:lnTo>
                          <a:pt x="190" y="385"/>
                        </a:lnTo>
                        <a:lnTo>
                          <a:pt x="190" y="386"/>
                        </a:lnTo>
                        <a:lnTo>
                          <a:pt x="189" y="387"/>
                        </a:lnTo>
                        <a:lnTo>
                          <a:pt x="188" y="387"/>
                        </a:lnTo>
                        <a:lnTo>
                          <a:pt x="188" y="388"/>
                        </a:lnTo>
                        <a:lnTo>
                          <a:pt x="187" y="389"/>
                        </a:lnTo>
                        <a:lnTo>
                          <a:pt x="186" y="390"/>
                        </a:lnTo>
                        <a:lnTo>
                          <a:pt x="185" y="391"/>
                        </a:lnTo>
                        <a:lnTo>
                          <a:pt x="183" y="391"/>
                        </a:lnTo>
                        <a:lnTo>
                          <a:pt x="183" y="393"/>
                        </a:lnTo>
                        <a:lnTo>
                          <a:pt x="182" y="393"/>
                        </a:lnTo>
                        <a:lnTo>
                          <a:pt x="182" y="394"/>
                        </a:lnTo>
                        <a:lnTo>
                          <a:pt x="180" y="395"/>
                        </a:lnTo>
                        <a:lnTo>
                          <a:pt x="179" y="396"/>
                        </a:lnTo>
                        <a:lnTo>
                          <a:pt x="178" y="397"/>
                        </a:lnTo>
                        <a:lnTo>
                          <a:pt x="177" y="397"/>
                        </a:lnTo>
                        <a:lnTo>
                          <a:pt x="175" y="398"/>
                        </a:lnTo>
                        <a:lnTo>
                          <a:pt x="173" y="400"/>
                        </a:lnTo>
                        <a:lnTo>
                          <a:pt x="172" y="401"/>
                        </a:lnTo>
                        <a:lnTo>
                          <a:pt x="170" y="401"/>
                        </a:lnTo>
                        <a:lnTo>
                          <a:pt x="169" y="402"/>
                        </a:lnTo>
                        <a:lnTo>
                          <a:pt x="167" y="403"/>
                        </a:lnTo>
                        <a:lnTo>
                          <a:pt x="166" y="404"/>
                        </a:lnTo>
                        <a:lnTo>
                          <a:pt x="163" y="405"/>
                        </a:lnTo>
                        <a:lnTo>
                          <a:pt x="161" y="406"/>
                        </a:lnTo>
                        <a:lnTo>
                          <a:pt x="159" y="407"/>
                        </a:lnTo>
                        <a:lnTo>
                          <a:pt x="158" y="407"/>
                        </a:lnTo>
                        <a:lnTo>
                          <a:pt x="157" y="408"/>
                        </a:lnTo>
                        <a:lnTo>
                          <a:pt x="155" y="409"/>
                        </a:lnTo>
                        <a:lnTo>
                          <a:pt x="152" y="410"/>
                        </a:lnTo>
                        <a:lnTo>
                          <a:pt x="150" y="411"/>
                        </a:lnTo>
                        <a:lnTo>
                          <a:pt x="149" y="413"/>
                        </a:lnTo>
                        <a:lnTo>
                          <a:pt x="147" y="414"/>
                        </a:lnTo>
                        <a:lnTo>
                          <a:pt x="146" y="414"/>
                        </a:lnTo>
                        <a:lnTo>
                          <a:pt x="143" y="415"/>
                        </a:lnTo>
                        <a:lnTo>
                          <a:pt x="141" y="416"/>
                        </a:lnTo>
                        <a:lnTo>
                          <a:pt x="140" y="416"/>
                        </a:lnTo>
                        <a:lnTo>
                          <a:pt x="139" y="417"/>
                        </a:lnTo>
                        <a:lnTo>
                          <a:pt x="138" y="418"/>
                        </a:lnTo>
                        <a:lnTo>
                          <a:pt x="136" y="419"/>
                        </a:lnTo>
                        <a:lnTo>
                          <a:pt x="135" y="420"/>
                        </a:lnTo>
                        <a:lnTo>
                          <a:pt x="134" y="420"/>
                        </a:lnTo>
                        <a:lnTo>
                          <a:pt x="133" y="420"/>
                        </a:lnTo>
                        <a:lnTo>
                          <a:pt x="133" y="421"/>
                        </a:lnTo>
                        <a:lnTo>
                          <a:pt x="132" y="422"/>
                        </a:lnTo>
                        <a:lnTo>
                          <a:pt x="132" y="423"/>
                        </a:lnTo>
                        <a:lnTo>
                          <a:pt x="132" y="424"/>
                        </a:lnTo>
                        <a:lnTo>
                          <a:pt x="132" y="425"/>
                        </a:lnTo>
                        <a:lnTo>
                          <a:pt x="132" y="426"/>
                        </a:lnTo>
                        <a:lnTo>
                          <a:pt x="132" y="427"/>
                        </a:lnTo>
                        <a:lnTo>
                          <a:pt x="133" y="428"/>
                        </a:lnTo>
                        <a:lnTo>
                          <a:pt x="133" y="429"/>
                        </a:lnTo>
                        <a:lnTo>
                          <a:pt x="133" y="430"/>
                        </a:lnTo>
                        <a:lnTo>
                          <a:pt x="133" y="432"/>
                        </a:lnTo>
                        <a:lnTo>
                          <a:pt x="132" y="433"/>
                        </a:lnTo>
                        <a:lnTo>
                          <a:pt x="132" y="434"/>
                        </a:lnTo>
                        <a:lnTo>
                          <a:pt x="132" y="435"/>
                        </a:lnTo>
                        <a:lnTo>
                          <a:pt x="132" y="436"/>
                        </a:lnTo>
                        <a:lnTo>
                          <a:pt x="132" y="437"/>
                        </a:lnTo>
                        <a:lnTo>
                          <a:pt x="132" y="438"/>
                        </a:lnTo>
                        <a:lnTo>
                          <a:pt x="132" y="439"/>
                        </a:lnTo>
                        <a:lnTo>
                          <a:pt x="132" y="440"/>
                        </a:lnTo>
                        <a:lnTo>
                          <a:pt x="132" y="441"/>
                        </a:lnTo>
                        <a:lnTo>
                          <a:pt x="132" y="442"/>
                        </a:lnTo>
                        <a:lnTo>
                          <a:pt x="131" y="443"/>
                        </a:lnTo>
                        <a:lnTo>
                          <a:pt x="131" y="444"/>
                        </a:lnTo>
                        <a:lnTo>
                          <a:pt x="131" y="445"/>
                        </a:lnTo>
                        <a:lnTo>
                          <a:pt x="131" y="446"/>
                        </a:lnTo>
                        <a:lnTo>
                          <a:pt x="130" y="446"/>
                        </a:lnTo>
                        <a:lnTo>
                          <a:pt x="131" y="447"/>
                        </a:lnTo>
                        <a:lnTo>
                          <a:pt x="131" y="448"/>
                        </a:lnTo>
                        <a:lnTo>
                          <a:pt x="131" y="449"/>
                        </a:lnTo>
                        <a:lnTo>
                          <a:pt x="130" y="451"/>
                        </a:lnTo>
                        <a:lnTo>
                          <a:pt x="130" y="452"/>
                        </a:lnTo>
                        <a:lnTo>
                          <a:pt x="129" y="452"/>
                        </a:lnTo>
                        <a:lnTo>
                          <a:pt x="129" y="453"/>
                        </a:lnTo>
                        <a:lnTo>
                          <a:pt x="128" y="453"/>
                        </a:lnTo>
                        <a:lnTo>
                          <a:pt x="127" y="453"/>
                        </a:lnTo>
                        <a:lnTo>
                          <a:pt x="127" y="454"/>
                        </a:lnTo>
                        <a:lnTo>
                          <a:pt x="125" y="454"/>
                        </a:lnTo>
                        <a:lnTo>
                          <a:pt x="125" y="455"/>
                        </a:lnTo>
                        <a:lnTo>
                          <a:pt x="125" y="456"/>
                        </a:lnTo>
                        <a:lnTo>
                          <a:pt x="124" y="457"/>
                        </a:lnTo>
                        <a:lnTo>
                          <a:pt x="124" y="458"/>
                        </a:lnTo>
                        <a:lnTo>
                          <a:pt x="123" y="458"/>
                        </a:lnTo>
                        <a:lnTo>
                          <a:pt x="123" y="459"/>
                        </a:lnTo>
                        <a:lnTo>
                          <a:pt x="123" y="460"/>
                        </a:lnTo>
                        <a:lnTo>
                          <a:pt x="122" y="461"/>
                        </a:lnTo>
                        <a:lnTo>
                          <a:pt x="121" y="462"/>
                        </a:lnTo>
                        <a:lnTo>
                          <a:pt x="120" y="463"/>
                        </a:lnTo>
                        <a:lnTo>
                          <a:pt x="119" y="464"/>
                        </a:lnTo>
                        <a:lnTo>
                          <a:pt x="118" y="465"/>
                        </a:lnTo>
                        <a:lnTo>
                          <a:pt x="117" y="466"/>
                        </a:lnTo>
                        <a:lnTo>
                          <a:pt x="116" y="466"/>
                        </a:lnTo>
                        <a:lnTo>
                          <a:pt x="115" y="467"/>
                        </a:lnTo>
                        <a:lnTo>
                          <a:pt x="114" y="468"/>
                        </a:lnTo>
                        <a:lnTo>
                          <a:pt x="113" y="469"/>
                        </a:lnTo>
                        <a:lnTo>
                          <a:pt x="112" y="469"/>
                        </a:lnTo>
                        <a:lnTo>
                          <a:pt x="111" y="471"/>
                        </a:lnTo>
                        <a:lnTo>
                          <a:pt x="110" y="471"/>
                        </a:lnTo>
                        <a:lnTo>
                          <a:pt x="109" y="472"/>
                        </a:lnTo>
                        <a:lnTo>
                          <a:pt x="108" y="473"/>
                        </a:lnTo>
                        <a:lnTo>
                          <a:pt x="107" y="473"/>
                        </a:lnTo>
                        <a:lnTo>
                          <a:pt x="107" y="474"/>
                        </a:lnTo>
                        <a:lnTo>
                          <a:pt x="105" y="474"/>
                        </a:lnTo>
                        <a:lnTo>
                          <a:pt x="104" y="474"/>
                        </a:lnTo>
                        <a:lnTo>
                          <a:pt x="104" y="475"/>
                        </a:lnTo>
                        <a:lnTo>
                          <a:pt x="103" y="475"/>
                        </a:lnTo>
                        <a:lnTo>
                          <a:pt x="102" y="475"/>
                        </a:lnTo>
                        <a:lnTo>
                          <a:pt x="101" y="476"/>
                        </a:lnTo>
                        <a:lnTo>
                          <a:pt x="100" y="476"/>
                        </a:lnTo>
                        <a:lnTo>
                          <a:pt x="99" y="476"/>
                        </a:lnTo>
                        <a:lnTo>
                          <a:pt x="100" y="476"/>
                        </a:lnTo>
                        <a:lnTo>
                          <a:pt x="100" y="475"/>
                        </a:lnTo>
                        <a:lnTo>
                          <a:pt x="100" y="474"/>
                        </a:lnTo>
                        <a:lnTo>
                          <a:pt x="101" y="474"/>
                        </a:lnTo>
                        <a:lnTo>
                          <a:pt x="101" y="473"/>
                        </a:lnTo>
                        <a:lnTo>
                          <a:pt x="101" y="472"/>
                        </a:lnTo>
                        <a:lnTo>
                          <a:pt x="102" y="472"/>
                        </a:lnTo>
                        <a:lnTo>
                          <a:pt x="102" y="471"/>
                        </a:lnTo>
                        <a:lnTo>
                          <a:pt x="101" y="469"/>
                        </a:lnTo>
                        <a:lnTo>
                          <a:pt x="101" y="468"/>
                        </a:lnTo>
                        <a:lnTo>
                          <a:pt x="101" y="467"/>
                        </a:lnTo>
                        <a:lnTo>
                          <a:pt x="100" y="467"/>
                        </a:lnTo>
                        <a:lnTo>
                          <a:pt x="100" y="466"/>
                        </a:lnTo>
                        <a:lnTo>
                          <a:pt x="100" y="465"/>
                        </a:lnTo>
                        <a:lnTo>
                          <a:pt x="99" y="465"/>
                        </a:lnTo>
                        <a:lnTo>
                          <a:pt x="99" y="464"/>
                        </a:lnTo>
                        <a:lnTo>
                          <a:pt x="98" y="464"/>
                        </a:lnTo>
                        <a:lnTo>
                          <a:pt x="98" y="463"/>
                        </a:lnTo>
                        <a:lnTo>
                          <a:pt x="97" y="463"/>
                        </a:lnTo>
                        <a:lnTo>
                          <a:pt x="97" y="462"/>
                        </a:lnTo>
                        <a:lnTo>
                          <a:pt x="96" y="462"/>
                        </a:lnTo>
                        <a:lnTo>
                          <a:pt x="95" y="462"/>
                        </a:lnTo>
                        <a:lnTo>
                          <a:pt x="94" y="461"/>
                        </a:lnTo>
                        <a:lnTo>
                          <a:pt x="92" y="461"/>
                        </a:lnTo>
                        <a:lnTo>
                          <a:pt x="90" y="460"/>
                        </a:lnTo>
                        <a:lnTo>
                          <a:pt x="88" y="459"/>
                        </a:lnTo>
                        <a:lnTo>
                          <a:pt x="85" y="458"/>
                        </a:lnTo>
                        <a:lnTo>
                          <a:pt x="82" y="458"/>
                        </a:lnTo>
                        <a:lnTo>
                          <a:pt x="79" y="457"/>
                        </a:lnTo>
                        <a:lnTo>
                          <a:pt x="78" y="456"/>
                        </a:lnTo>
                        <a:lnTo>
                          <a:pt x="76" y="456"/>
                        </a:lnTo>
                        <a:lnTo>
                          <a:pt x="75" y="455"/>
                        </a:lnTo>
                        <a:lnTo>
                          <a:pt x="72" y="454"/>
                        </a:lnTo>
                        <a:lnTo>
                          <a:pt x="71" y="454"/>
                        </a:lnTo>
                        <a:lnTo>
                          <a:pt x="70" y="454"/>
                        </a:lnTo>
                        <a:lnTo>
                          <a:pt x="69" y="454"/>
                        </a:lnTo>
                        <a:lnTo>
                          <a:pt x="67" y="455"/>
                        </a:lnTo>
                        <a:lnTo>
                          <a:pt x="66" y="455"/>
                        </a:lnTo>
                        <a:lnTo>
                          <a:pt x="64" y="456"/>
                        </a:lnTo>
                        <a:lnTo>
                          <a:pt x="62" y="457"/>
                        </a:lnTo>
                        <a:lnTo>
                          <a:pt x="61" y="457"/>
                        </a:lnTo>
                        <a:lnTo>
                          <a:pt x="58" y="458"/>
                        </a:lnTo>
                        <a:lnTo>
                          <a:pt x="56" y="459"/>
                        </a:lnTo>
                        <a:lnTo>
                          <a:pt x="54" y="460"/>
                        </a:lnTo>
                        <a:lnTo>
                          <a:pt x="53" y="460"/>
                        </a:lnTo>
                        <a:lnTo>
                          <a:pt x="52" y="460"/>
                        </a:lnTo>
                        <a:lnTo>
                          <a:pt x="51" y="461"/>
                        </a:lnTo>
                        <a:lnTo>
                          <a:pt x="50" y="462"/>
                        </a:lnTo>
                        <a:lnTo>
                          <a:pt x="49" y="462"/>
                        </a:lnTo>
                        <a:lnTo>
                          <a:pt x="49" y="463"/>
                        </a:lnTo>
                        <a:lnTo>
                          <a:pt x="47" y="463"/>
                        </a:lnTo>
                        <a:lnTo>
                          <a:pt x="46" y="463"/>
                        </a:lnTo>
                        <a:lnTo>
                          <a:pt x="45" y="463"/>
                        </a:lnTo>
                        <a:lnTo>
                          <a:pt x="44" y="463"/>
                        </a:lnTo>
                        <a:lnTo>
                          <a:pt x="43" y="463"/>
                        </a:lnTo>
                        <a:lnTo>
                          <a:pt x="42" y="463"/>
                        </a:lnTo>
                        <a:lnTo>
                          <a:pt x="41" y="464"/>
                        </a:lnTo>
                        <a:lnTo>
                          <a:pt x="40" y="464"/>
                        </a:lnTo>
                        <a:lnTo>
                          <a:pt x="39" y="464"/>
                        </a:lnTo>
                        <a:lnTo>
                          <a:pt x="38" y="464"/>
                        </a:lnTo>
                        <a:lnTo>
                          <a:pt x="37" y="464"/>
                        </a:lnTo>
                        <a:lnTo>
                          <a:pt x="36" y="464"/>
                        </a:lnTo>
                        <a:lnTo>
                          <a:pt x="36" y="465"/>
                        </a:lnTo>
                        <a:lnTo>
                          <a:pt x="34" y="465"/>
                        </a:lnTo>
                        <a:lnTo>
                          <a:pt x="33" y="465"/>
                        </a:lnTo>
                        <a:lnTo>
                          <a:pt x="32" y="465"/>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76" name="Freeform 52">
                    <a:extLst>
                      <a:ext uri="{FF2B5EF4-FFF2-40B4-BE49-F238E27FC236}">
                        <a16:creationId xmlns:a16="http://schemas.microsoft.com/office/drawing/2014/main" id="{F51B7382-37D2-4551-8317-DEB7C2D6AC69}"/>
                      </a:ext>
                    </a:extLst>
                  </p:cNvPr>
                  <p:cNvSpPr>
                    <a:spLocks/>
                  </p:cNvSpPr>
                  <p:nvPr/>
                </p:nvSpPr>
                <p:spPr bwMode="auto">
                  <a:xfrm>
                    <a:off x="4217" y="1627"/>
                    <a:ext cx="99" cy="427"/>
                  </a:xfrm>
                  <a:custGeom>
                    <a:avLst/>
                    <a:gdLst>
                      <a:gd name="T0" fmla="*/ 93 w 99"/>
                      <a:gd name="T1" fmla="*/ 419 h 427"/>
                      <a:gd name="T2" fmla="*/ 87 w 99"/>
                      <a:gd name="T3" fmla="*/ 421 h 427"/>
                      <a:gd name="T4" fmla="*/ 81 w 99"/>
                      <a:gd name="T5" fmla="*/ 424 h 427"/>
                      <a:gd name="T6" fmla="*/ 74 w 99"/>
                      <a:gd name="T7" fmla="*/ 425 h 427"/>
                      <a:gd name="T8" fmla="*/ 68 w 99"/>
                      <a:gd name="T9" fmla="*/ 422 h 427"/>
                      <a:gd name="T10" fmla="*/ 63 w 99"/>
                      <a:gd name="T11" fmla="*/ 410 h 427"/>
                      <a:gd name="T12" fmla="*/ 59 w 99"/>
                      <a:gd name="T13" fmla="*/ 397 h 427"/>
                      <a:gd name="T14" fmla="*/ 53 w 99"/>
                      <a:gd name="T15" fmla="*/ 385 h 427"/>
                      <a:gd name="T16" fmla="*/ 47 w 99"/>
                      <a:gd name="T17" fmla="*/ 370 h 427"/>
                      <a:gd name="T18" fmla="*/ 43 w 99"/>
                      <a:gd name="T19" fmla="*/ 360 h 427"/>
                      <a:gd name="T20" fmla="*/ 32 w 99"/>
                      <a:gd name="T21" fmla="*/ 335 h 427"/>
                      <a:gd name="T22" fmla="*/ 13 w 99"/>
                      <a:gd name="T23" fmla="*/ 286 h 427"/>
                      <a:gd name="T24" fmla="*/ 1 w 99"/>
                      <a:gd name="T25" fmla="*/ 255 h 427"/>
                      <a:gd name="T26" fmla="*/ 2 w 99"/>
                      <a:gd name="T27" fmla="*/ 254 h 427"/>
                      <a:gd name="T28" fmla="*/ 6 w 99"/>
                      <a:gd name="T29" fmla="*/ 256 h 427"/>
                      <a:gd name="T30" fmla="*/ 10 w 99"/>
                      <a:gd name="T31" fmla="*/ 259 h 427"/>
                      <a:gd name="T32" fmla="*/ 13 w 99"/>
                      <a:gd name="T33" fmla="*/ 263 h 427"/>
                      <a:gd name="T34" fmla="*/ 17 w 99"/>
                      <a:gd name="T35" fmla="*/ 268 h 427"/>
                      <a:gd name="T36" fmla="*/ 23 w 99"/>
                      <a:gd name="T37" fmla="*/ 262 h 427"/>
                      <a:gd name="T38" fmla="*/ 45 w 99"/>
                      <a:gd name="T39" fmla="*/ 217 h 427"/>
                      <a:gd name="T40" fmla="*/ 58 w 99"/>
                      <a:gd name="T41" fmla="*/ 200 h 427"/>
                      <a:gd name="T42" fmla="*/ 67 w 99"/>
                      <a:gd name="T43" fmla="*/ 193 h 427"/>
                      <a:gd name="T44" fmla="*/ 68 w 99"/>
                      <a:gd name="T45" fmla="*/ 162 h 427"/>
                      <a:gd name="T46" fmla="*/ 72 w 99"/>
                      <a:gd name="T47" fmla="*/ 144 h 427"/>
                      <a:gd name="T48" fmla="*/ 79 w 99"/>
                      <a:gd name="T49" fmla="*/ 134 h 427"/>
                      <a:gd name="T50" fmla="*/ 88 w 99"/>
                      <a:gd name="T51" fmla="*/ 122 h 427"/>
                      <a:gd name="T52" fmla="*/ 84 w 99"/>
                      <a:gd name="T53" fmla="*/ 120 h 427"/>
                      <a:gd name="T54" fmla="*/ 81 w 99"/>
                      <a:gd name="T55" fmla="*/ 116 h 427"/>
                      <a:gd name="T56" fmla="*/ 78 w 99"/>
                      <a:gd name="T57" fmla="*/ 110 h 427"/>
                      <a:gd name="T58" fmla="*/ 73 w 99"/>
                      <a:gd name="T59" fmla="*/ 110 h 427"/>
                      <a:gd name="T60" fmla="*/ 67 w 99"/>
                      <a:gd name="T61" fmla="*/ 109 h 427"/>
                      <a:gd name="T62" fmla="*/ 66 w 99"/>
                      <a:gd name="T63" fmla="*/ 104 h 427"/>
                      <a:gd name="T64" fmla="*/ 69 w 99"/>
                      <a:gd name="T65" fmla="*/ 101 h 427"/>
                      <a:gd name="T66" fmla="*/ 70 w 99"/>
                      <a:gd name="T67" fmla="*/ 97 h 427"/>
                      <a:gd name="T68" fmla="*/ 70 w 99"/>
                      <a:gd name="T69" fmla="*/ 93 h 427"/>
                      <a:gd name="T70" fmla="*/ 71 w 99"/>
                      <a:gd name="T71" fmla="*/ 88 h 427"/>
                      <a:gd name="T72" fmla="*/ 73 w 99"/>
                      <a:gd name="T73" fmla="*/ 84 h 427"/>
                      <a:gd name="T74" fmla="*/ 72 w 99"/>
                      <a:gd name="T75" fmla="*/ 80 h 427"/>
                      <a:gd name="T76" fmla="*/ 68 w 99"/>
                      <a:gd name="T77" fmla="*/ 78 h 427"/>
                      <a:gd name="T78" fmla="*/ 65 w 99"/>
                      <a:gd name="T79" fmla="*/ 74 h 427"/>
                      <a:gd name="T80" fmla="*/ 63 w 99"/>
                      <a:gd name="T81" fmla="*/ 69 h 427"/>
                      <a:gd name="T82" fmla="*/ 67 w 99"/>
                      <a:gd name="T83" fmla="*/ 66 h 427"/>
                      <a:gd name="T84" fmla="*/ 70 w 99"/>
                      <a:gd name="T85" fmla="*/ 62 h 427"/>
                      <a:gd name="T86" fmla="*/ 72 w 99"/>
                      <a:gd name="T87" fmla="*/ 56 h 427"/>
                      <a:gd name="T88" fmla="*/ 72 w 99"/>
                      <a:gd name="T89" fmla="*/ 50 h 427"/>
                      <a:gd name="T90" fmla="*/ 74 w 99"/>
                      <a:gd name="T91" fmla="*/ 46 h 427"/>
                      <a:gd name="T92" fmla="*/ 73 w 99"/>
                      <a:gd name="T93" fmla="*/ 43 h 427"/>
                      <a:gd name="T94" fmla="*/ 69 w 99"/>
                      <a:gd name="T95" fmla="*/ 40 h 427"/>
                      <a:gd name="T96" fmla="*/ 71 w 99"/>
                      <a:gd name="T97" fmla="*/ 36 h 427"/>
                      <a:gd name="T98" fmla="*/ 72 w 99"/>
                      <a:gd name="T99" fmla="*/ 30 h 427"/>
                      <a:gd name="T100" fmla="*/ 75 w 99"/>
                      <a:gd name="T101" fmla="*/ 28 h 427"/>
                      <a:gd name="T102" fmla="*/ 78 w 99"/>
                      <a:gd name="T103" fmla="*/ 24 h 427"/>
                      <a:gd name="T104" fmla="*/ 76 w 99"/>
                      <a:gd name="T105" fmla="*/ 20 h 427"/>
                      <a:gd name="T106" fmla="*/ 73 w 99"/>
                      <a:gd name="T107" fmla="*/ 16 h 427"/>
                      <a:gd name="T108" fmla="*/ 72 w 99"/>
                      <a:gd name="T109" fmla="*/ 9 h 427"/>
                      <a:gd name="T110" fmla="*/ 71 w 99"/>
                      <a:gd name="T111" fmla="*/ 6 h 427"/>
                      <a:gd name="T112" fmla="*/ 68 w 99"/>
                      <a:gd name="T113" fmla="*/ 1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9" h="427">
                        <a:moveTo>
                          <a:pt x="99" y="418"/>
                        </a:moveTo>
                        <a:lnTo>
                          <a:pt x="98" y="419"/>
                        </a:lnTo>
                        <a:lnTo>
                          <a:pt x="97" y="419"/>
                        </a:lnTo>
                        <a:lnTo>
                          <a:pt x="95" y="419"/>
                        </a:lnTo>
                        <a:lnTo>
                          <a:pt x="94" y="419"/>
                        </a:lnTo>
                        <a:lnTo>
                          <a:pt x="93" y="419"/>
                        </a:lnTo>
                        <a:lnTo>
                          <a:pt x="92" y="420"/>
                        </a:lnTo>
                        <a:lnTo>
                          <a:pt x="91" y="420"/>
                        </a:lnTo>
                        <a:lnTo>
                          <a:pt x="90" y="420"/>
                        </a:lnTo>
                        <a:lnTo>
                          <a:pt x="89" y="420"/>
                        </a:lnTo>
                        <a:lnTo>
                          <a:pt x="88" y="420"/>
                        </a:lnTo>
                        <a:lnTo>
                          <a:pt x="87" y="421"/>
                        </a:lnTo>
                        <a:lnTo>
                          <a:pt x="86" y="421"/>
                        </a:lnTo>
                        <a:lnTo>
                          <a:pt x="85" y="421"/>
                        </a:lnTo>
                        <a:lnTo>
                          <a:pt x="84" y="421"/>
                        </a:lnTo>
                        <a:lnTo>
                          <a:pt x="83" y="422"/>
                        </a:lnTo>
                        <a:lnTo>
                          <a:pt x="82" y="422"/>
                        </a:lnTo>
                        <a:lnTo>
                          <a:pt x="81" y="424"/>
                        </a:lnTo>
                        <a:lnTo>
                          <a:pt x="80" y="424"/>
                        </a:lnTo>
                        <a:lnTo>
                          <a:pt x="79" y="424"/>
                        </a:lnTo>
                        <a:lnTo>
                          <a:pt x="78" y="424"/>
                        </a:lnTo>
                        <a:lnTo>
                          <a:pt x="76" y="425"/>
                        </a:lnTo>
                        <a:lnTo>
                          <a:pt x="75" y="425"/>
                        </a:lnTo>
                        <a:lnTo>
                          <a:pt x="74" y="425"/>
                        </a:lnTo>
                        <a:lnTo>
                          <a:pt x="73" y="425"/>
                        </a:lnTo>
                        <a:lnTo>
                          <a:pt x="72" y="426"/>
                        </a:lnTo>
                        <a:lnTo>
                          <a:pt x="71" y="426"/>
                        </a:lnTo>
                        <a:lnTo>
                          <a:pt x="70" y="427"/>
                        </a:lnTo>
                        <a:lnTo>
                          <a:pt x="69" y="426"/>
                        </a:lnTo>
                        <a:lnTo>
                          <a:pt x="68" y="422"/>
                        </a:lnTo>
                        <a:lnTo>
                          <a:pt x="67" y="420"/>
                        </a:lnTo>
                        <a:lnTo>
                          <a:pt x="66" y="417"/>
                        </a:lnTo>
                        <a:lnTo>
                          <a:pt x="66" y="416"/>
                        </a:lnTo>
                        <a:lnTo>
                          <a:pt x="65" y="414"/>
                        </a:lnTo>
                        <a:lnTo>
                          <a:pt x="64" y="412"/>
                        </a:lnTo>
                        <a:lnTo>
                          <a:pt x="63" y="410"/>
                        </a:lnTo>
                        <a:lnTo>
                          <a:pt x="63" y="408"/>
                        </a:lnTo>
                        <a:lnTo>
                          <a:pt x="62" y="407"/>
                        </a:lnTo>
                        <a:lnTo>
                          <a:pt x="61" y="404"/>
                        </a:lnTo>
                        <a:lnTo>
                          <a:pt x="60" y="401"/>
                        </a:lnTo>
                        <a:lnTo>
                          <a:pt x="59" y="399"/>
                        </a:lnTo>
                        <a:lnTo>
                          <a:pt x="59" y="397"/>
                        </a:lnTo>
                        <a:lnTo>
                          <a:pt x="58" y="395"/>
                        </a:lnTo>
                        <a:lnTo>
                          <a:pt x="56" y="394"/>
                        </a:lnTo>
                        <a:lnTo>
                          <a:pt x="56" y="392"/>
                        </a:lnTo>
                        <a:lnTo>
                          <a:pt x="55" y="390"/>
                        </a:lnTo>
                        <a:lnTo>
                          <a:pt x="54" y="387"/>
                        </a:lnTo>
                        <a:lnTo>
                          <a:pt x="53" y="385"/>
                        </a:lnTo>
                        <a:lnTo>
                          <a:pt x="53" y="383"/>
                        </a:lnTo>
                        <a:lnTo>
                          <a:pt x="51" y="380"/>
                        </a:lnTo>
                        <a:lnTo>
                          <a:pt x="50" y="378"/>
                        </a:lnTo>
                        <a:lnTo>
                          <a:pt x="49" y="375"/>
                        </a:lnTo>
                        <a:lnTo>
                          <a:pt x="48" y="373"/>
                        </a:lnTo>
                        <a:lnTo>
                          <a:pt x="47" y="370"/>
                        </a:lnTo>
                        <a:lnTo>
                          <a:pt x="46" y="367"/>
                        </a:lnTo>
                        <a:lnTo>
                          <a:pt x="46" y="366"/>
                        </a:lnTo>
                        <a:lnTo>
                          <a:pt x="45" y="364"/>
                        </a:lnTo>
                        <a:lnTo>
                          <a:pt x="44" y="363"/>
                        </a:lnTo>
                        <a:lnTo>
                          <a:pt x="44" y="362"/>
                        </a:lnTo>
                        <a:lnTo>
                          <a:pt x="43" y="360"/>
                        </a:lnTo>
                        <a:lnTo>
                          <a:pt x="42" y="357"/>
                        </a:lnTo>
                        <a:lnTo>
                          <a:pt x="42" y="356"/>
                        </a:lnTo>
                        <a:lnTo>
                          <a:pt x="39" y="350"/>
                        </a:lnTo>
                        <a:lnTo>
                          <a:pt x="36" y="344"/>
                        </a:lnTo>
                        <a:lnTo>
                          <a:pt x="34" y="339"/>
                        </a:lnTo>
                        <a:lnTo>
                          <a:pt x="32" y="335"/>
                        </a:lnTo>
                        <a:lnTo>
                          <a:pt x="30" y="329"/>
                        </a:lnTo>
                        <a:lnTo>
                          <a:pt x="27" y="320"/>
                        </a:lnTo>
                        <a:lnTo>
                          <a:pt x="21" y="304"/>
                        </a:lnTo>
                        <a:lnTo>
                          <a:pt x="13" y="289"/>
                        </a:lnTo>
                        <a:lnTo>
                          <a:pt x="13" y="288"/>
                        </a:lnTo>
                        <a:lnTo>
                          <a:pt x="13" y="286"/>
                        </a:lnTo>
                        <a:lnTo>
                          <a:pt x="10" y="279"/>
                        </a:lnTo>
                        <a:lnTo>
                          <a:pt x="7" y="272"/>
                        </a:lnTo>
                        <a:lnTo>
                          <a:pt x="6" y="269"/>
                        </a:lnTo>
                        <a:lnTo>
                          <a:pt x="4" y="263"/>
                        </a:lnTo>
                        <a:lnTo>
                          <a:pt x="1" y="256"/>
                        </a:lnTo>
                        <a:lnTo>
                          <a:pt x="1" y="255"/>
                        </a:lnTo>
                        <a:lnTo>
                          <a:pt x="0" y="255"/>
                        </a:lnTo>
                        <a:lnTo>
                          <a:pt x="0" y="254"/>
                        </a:lnTo>
                        <a:lnTo>
                          <a:pt x="0" y="253"/>
                        </a:lnTo>
                        <a:lnTo>
                          <a:pt x="1" y="253"/>
                        </a:lnTo>
                        <a:lnTo>
                          <a:pt x="1" y="254"/>
                        </a:lnTo>
                        <a:lnTo>
                          <a:pt x="2" y="254"/>
                        </a:lnTo>
                        <a:lnTo>
                          <a:pt x="3" y="254"/>
                        </a:lnTo>
                        <a:lnTo>
                          <a:pt x="3" y="255"/>
                        </a:lnTo>
                        <a:lnTo>
                          <a:pt x="4" y="255"/>
                        </a:lnTo>
                        <a:lnTo>
                          <a:pt x="5" y="255"/>
                        </a:lnTo>
                        <a:lnTo>
                          <a:pt x="5" y="256"/>
                        </a:lnTo>
                        <a:lnTo>
                          <a:pt x="6" y="256"/>
                        </a:lnTo>
                        <a:lnTo>
                          <a:pt x="7" y="257"/>
                        </a:lnTo>
                        <a:lnTo>
                          <a:pt x="8" y="257"/>
                        </a:lnTo>
                        <a:lnTo>
                          <a:pt x="9" y="257"/>
                        </a:lnTo>
                        <a:lnTo>
                          <a:pt x="9" y="258"/>
                        </a:lnTo>
                        <a:lnTo>
                          <a:pt x="10" y="258"/>
                        </a:lnTo>
                        <a:lnTo>
                          <a:pt x="10" y="259"/>
                        </a:lnTo>
                        <a:lnTo>
                          <a:pt x="11" y="259"/>
                        </a:lnTo>
                        <a:lnTo>
                          <a:pt x="11" y="260"/>
                        </a:lnTo>
                        <a:lnTo>
                          <a:pt x="11" y="261"/>
                        </a:lnTo>
                        <a:lnTo>
                          <a:pt x="11" y="262"/>
                        </a:lnTo>
                        <a:lnTo>
                          <a:pt x="12" y="263"/>
                        </a:lnTo>
                        <a:lnTo>
                          <a:pt x="13" y="263"/>
                        </a:lnTo>
                        <a:lnTo>
                          <a:pt x="13" y="264"/>
                        </a:lnTo>
                        <a:lnTo>
                          <a:pt x="14" y="265"/>
                        </a:lnTo>
                        <a:lnTo>
                          <a:pt x="14" y="266"/>
                        </a:lnTo>
                        <a:lnTo>
                          <a:pt x="15" y="266"/>
                        </a:lnTo>
                        <a:lnTo>
                          <a:pt x="16" y="268"/>
                        </a:lnTo>
                        <a:lnTo>
                          <a:pt x="17" y="268"/>
                        </a:lnTo>
                        <a:lnTo>
                          <a:pt x="18" y="268"/>
                        </a:lnTo>
                        <a:lnTo>
                          <a:pt x="18" y="269"/>
                        </a:lnTo>
                        <a:lnTo>
                          <a:pt x="20" y="269"/>
                        </a:lnTo>
                        <a:lnTo>
                          <a:pt x="21" y="268"/>
                        </a:lnTo>
                        <a:lnTo>
                          <a:pt x="21" y="266"/>
                        </a:lnTo>
                        <a:lnTo>
                          <a:pt x="23" y="262"/>
                        </a:lnTo>
                        <a:lnTo>
                          <a:pt x="30" y="249"/>
                        </a:lnTo>
                        <a:lnTo>
                          <a:pt x="36" y="235"/>
                        </a:lnTo>
                        <a:lnTo>
                          <a:pt x="43" y="223"/>
                        </a:lnTo>
                        <a:lnTo>
                          <a:pt x="45" y="219"/>
                        </a:lnTo>
                        <a:lnTo>
                          <a:pt x="45" y="218"/>
                        </a:lnTo>
                        <a:lnTo>
                          <a:pt x="45" y="217"/>
                        </a:lnTo>
                        <a:lnTo>
                          <a:pt x="46" y="215"/>
                        </a:lnTo>
                        <a:lnTo>
                          <a:pt x="47" y="214"/>
                        </a:lnTo>
                        <a:lnTo>
                          <a:pt x="48" y="212"/>
                        </a:lnTo>
                        <a:lnTo>
                          <a:pt x="51" y="206"/>
                        </a:lnTo>
                        <a:lnTo>
                          <a:pt x="54" y="203"/>
                        </a:lnTo>
                        <a:lnTo>
                          <a:pt x="58" y="200"/>
                        </a:lnTo>
                        <a:lnTo>
                          <a:pt x="59" y="200"/>
                        </a:lnTo>
                        <a:lnTo>
                          <a:pt x="59" y="199"/>
                        </a:lnTo>
                        <a:lnTo>
                          <a:pt x="62" y="197"/>
                        </a:lnTo>
                        <a:lnTo>
                          <a:pt x="66" y="195"/>
                        </a:lnTo>
                        <a:lnTo>
                          <a:pt x="67" y="194"/>
                        </a:lnTo>
                        <a:lnTo>
                          <a:pt x="67" y="193"/>
                        </a:lnTo>
                        <a:lnTo>
                          <a:pt x="73" y="180"/>
                        </a:lnTo>
                        <a:lnTo>
                          <a:pt x="78" y="173"/>
                        </a:lnTo>
                        <a:lnTo>
                          <a:pt x="80" y="168"/>
                        </a:lnTo>
                        <a:lnTo>
                          <a:pt x="79" y="168"/>
                        </a:lnTo>
                        <a:lnTo>
                          <a:pt x="71" y="164"/>
                        </a:lnTo>
                        <a:lnTo>
                          <a:pt x="68" y="162"/>
                        </a:lnTo>
                        <a:lnTo>
                          <a:pt x="71" y="156"/>
                        </a:lnTo>
                        <a:lnTo>
                          <a:pt x="73" y="150"/>
                        </a:lnTo>
                        <a:lnTo>
                          <a:pt x="70" y="148"/>
                        </a:lnTo>
                        <a:lnTo>
                          <a:pt x="71" y="148"/>
                        </a:lnTo>
                        <a:lnTo>
                          <a:pt x="72" y="146"/>
                        </a:lnTo>
                        <a:lnTo>
                          <a:pt x="72" y="144"/>
                        </a:lnTo>
                        <a:lnTo>
                          <a:pt x="73" y="143"/>
                        </a:lnTo>
                        <a:lnTo>
                          <a:pt x="74" y="141"/>
                        </a:lnTo>
                        <a:lnTo>
                          <a:pt x="75" y="140"/>
                        </a:lnTo>
                        <a:lnTo>
                          <a:pt x="76" y="139"/>
                        </a:lnTo>
                        <a:lnTo>
                          <a:pt x="78" y="137"/>
                        </a:lnTo>
                        <a:lnTo>
                          <a:pt x="79" y="134"/>
                        </a:lnTo>
                        <a:lnTo>
                          <a:pt x="80" y="134"/>
                        </a:lnTo>
                        <a:lnTo>
                          <a:pt x="81" y="135"/>
                        </a:lnTo>
                        <a:lnTo>
                          <a:pt x="82" y="135"/>
                        </a:lnTo>
                        <a:lnTo>
                          <a:pt x="85" y="128"/>
                        </a:lnTo>
                        <a:lnTo>
                          <a:pt x="88" y="123"/>
                        </a:lnTo>
                        <a:lnTo>
                          <a:pt x="88" y="122"/>
                        </a:lnTo>
                        <a:lnTo>
                          <a:pt x="87" y="122"/>
                        </a:lnTo>
                        <a:lnTo>
                          <a:pt x="86" y="122"/>
                        </a:lnTo>
                        <a:lnTo>
                          <a:pt x="86" y="121"/>
                        </a:lnTo>
                        <a:lnTo>
                          <a:pt x="85" y="121"/>
                        </a:lnTo>
                        <a:lnTo>
                          <a:pt x="85" y="120"/>
                        </a:lnTo>
                        <a:lnTo>
                          <a:pt x="84" y="120"/>
                        </a:lnTo>
                        <a:lnTo>
                          <a:pt x="84" y="119"/>
                        </a:lnTo>
                        <a:lnTo>
                          <a:pt x="83" y="118"/>
                        </a:lnTo>
                        <a:lnTo>
                          <a:pt x="82" y="118"/>
                        </a:lnTo>
                        <a:lnTo>
                          <a:pt x="81" y="118"/>
                        </a:lnTo>
                        <a:lnTo>
                          <a:pt x="81" y="117"/>
                        </a:lnTo>
                        <a:lnTo>
                          <a:pt x="81" y="116"/>
                        </a:lnTo>
                        <a:lnTo>
                          <a:pt x="81" y="115"/>
                        </a:lnTo>
                        <a:lnTo>
                          <a:pt x="81" y="114"/>
                        </a:lnTo>
                        <a:lnTo>
                          <a:pt x="80" y="113"/>
                        </a:lnTo>
                        <a:lnTo>
                          <a:pt x="80" y="111"/>
                        </a:lnTo>
                        <a:lnTo>
                          <a:pt x="79" y="110"/>
                        </a:lnTo>
                        <a:lnTo>
                          <a:pt x="78" y="110"/>
                        </a:lnTo>
                        <a:lnTo>
                          <a:pt x="76" y="110"/>
                        </a:lnTo>
                        <a:lnTo>
                          <a:pt x="76" y="109"/>
                        </a:lnTo>
                        <a:lnTo>
                          <a:pt x="75" y="109"/>
                        </a:lnTo>
                        <a:lnTo>
                          <a:pt x="75" y="110"/>
                        </a:lnTo>
                        <a:lnTo>
                          <a:pt x="74" y="110"/>
                        </a:lnTo>
                        <a:lnTo>
                          <a:pt x="73" y="110"/>
                        </a:lnTo>
                        <a:lnTo>
                          <a:pt x="72" y="110"/>
                        </a:lnTo>
                        <a:lnTo>
                          <a:pt x="71" y="109"/>
                        </a:lnTo>
                        <a:lnTo>
                          <a:pt x="70" y="109"/>
                        </a:lnTo>
                        <a:lnTo>
                          <a:pt x="69" y="109"/>
                        </a:lnTo>
                        <a:lnTo>
                          <a:pt x="68" y="109"/>
                        </a:lnTo>
                        <a:lnTo>
                          <a:pt x="67" y="109"/>
                        </a:lnTo>
                        <a:lnTo>
                          <a:pt x="67" y="108"/>
                        </a:lnTo>
                        <a:lnTo>
                          <a:pt x="66" y="108"/>
                        </a:lnTo>
                        <a:lnTo>
                          <a:pt x="66" y="107"/>
                        </a:lnTo>
                        <a:lnTo>
                          <a:pt x="66" y="106"/>
                        </a:lnTo>
                        <a:lnTo>
                          <a:pt x="66" y="105"/>
                        </a:lnTo>
                        <a:lnTo>
                          <a:pt x="66" y="104"/>
                        </a:lnTo>
                        <a:lnTo>
                          <a:pt x="66" y="103"/>
                        </a:lnTo>
                        <a:lnTo>
                          <a:pt x="67" y="103"/>
                        </a:lnTo>
                        <a:lnTo>
                          <a:pt x="68" y="103"/>
                        </a:lnTo>
                        <a:lnTo>
                          <a:pt x="68" y="102"/>
                        </a:lnTo>
                        <a:lnTo>
                          <a:pt x="69" y="102"/>
                        </a:lnTo>
                        <a:lnTo>
                          <a:pt x="69" y="101"/>
                        </a:lnTo>
                        <a:lnTo>
                          <a:pt x="70" y="101"/>
                        </a:lnTo>
                        <a:lnTo>
                          <a:pt x="70" y="100"/>
                        </a:lnTo>
                        <a:lnTo>
                          <a:pt x="70" y="99"/>
                        </a:lnTo>
                        <a:lnTo>
                          <a:pt x="71" y="98"/>
                        </a:lnTo>
                        <a:lnTo>
                          <a:pt x="71" y="97"/>
                        </a:lnTo>
                        <a:lnTo>
                          <a:pt x="70" y="97"/>
                        </a:lnTo>
                        <a:lnTo>
                          <a:pt x="70" y="96"/>
                        </a:lnTo>
                        <a:lnTo>
                          <a:pt x="70" y="95"/>
                        </a:lnTo>
                        <a:lnTo>
                          <a:pt x="69" y="95"/>
                        </a:lnTo>
                        <a:lnTo>
                          <a:pt x="69" y="94"/>
                        </a:lnTo>
                        <a:lnTo>
                          <a:pt x="69" y="93"/>
                        </a:lnTo>
                        <a:lnTo>
                          <a:pt x="70" y="93"/>
                        </a:lnTo>
                        <a:lnTo>
                          <a:pt x="69" y="91"/>
                        </a:lnTo>
                        <a:lnTo>
                          <a:pt x="69" y="90"/>
                        </a:lnTo>
                        <a:lnTo>
                          <a:pt x="69" y="89"/>
                        </a:lnTo>
                        <a:lnTo>
                          <a:pt x="70" y="89"/>
                        </a:lnTo>
                        <a:lnTo>
                          <a:pt x="70" y="88"/>
                        </a:lnTo>
                        <a:lnTo>
                          <a:pt x="71" y="88"/>
                        </a:lnTo>
                        <a:lnTo>
                          <a:pt x="71" y="87"/>
                        </a:lnTo>
                        <a:lnTo>
                          <a:pt x="71" y="86"/>
                        </a:lnTo>
                        <a:lnTo>
                          <a:pt x="72" y="86"/>
                        </a:lnTo>
                        <a:lnTo>
                          <a:pt x="72" y="85"/>
                        </a:lnTo>
                        <a:lnTo>
                          <a:pt x="73" y="85"/>
                        </a:lnTo>
                        <a:lnTo>
                          <a:pt x="73" y="84"/>
                        </a:lnTo>
                        <a:lnTo>
                          <a:pt x="73" y="83"/>
                        </a:lnTo>
                        <a:lnTo>
                          <a:pt x="72" y="83"/>
                        </a:lnTo>
                        <a:lnTo>
                          <a:pt x="73" y="82"/>
                        </a:lnTo>
                        <a:lnTo>
                          <a:pt x="72" y="82"/>
                        </a:lnTo>
                        <a:lnTo>
                          <a:pt x="72" y="81"/>
                        </a:lnTo>
                        <a:lnTo>
                          <a:pt x="72" y="80"/>
                        </a:lnTo>
                        <a:lnTo>
                          <a:pt x="71" y="80"/>
                        </a:lnTo>
                        <a:lnTo>
                          <a:pt x="71" y="79"/>
                        </a:lnTo>
                        <a:lnTo>
                          <a:pt x="70" y="79"/>
                        </a:lnTo>
                        <a:lnTo>
                          <a:pt x="69" y="79"/>
                        </a:lnTo>
                        <a:lnTo>
                          <a:pt x="69" y="78"/>
                        </a:lnTo>
                        <a:lnTo>
                          <a:pt x="68" y="78"/>
                        </a:lnTo>
                        <a:lnTo>
                          <a:pt x="67" y="77"/>
                        </a:lnTo>
                        <a:lnTo>
                          <a:pt x="66" y="77"/>
                        </a:lnTo>
                        <a:lnTo>
                          <a:pt x="66" y="76"/>
                        </a:lnTo>
                        <a:lnTo>
                          <a:pt x="66" y="75"/>
                        </a:lnTo>
                        <a:lnTo>
                          <a:pt x="65" y="75"/>
                        </a:lnTo>
                        <a:lnTo>
                          <a:pt x="65" y="74"/>
                        </a:lnTo>
                        <a:lnTo>
                          <a:pt x="65" y="72"/>
                        </a:lnTo>
                        <a:lnTo>
                          <a:pt x="65" y="71"/>
                        </a:lnTo>
                        <a:lnTo>
                          <a:pt x="65" y="70"/>
                        </a:lnTo>
                        <a:lnTo>
                          <a:pt x="64" y="70"/>
                        </a:lnTo>
                        <a:lnTo>
                          <a:pt x="64" y="69"/>
                        </a:lnTo>
                        <a:lnTo>
                          <a:pt x="63" y="69"/>
                        </a:lnTo>
                        <a:lnTo>
                          <a:pt x="63" y="68"/>
                        </a:lnTo>
                        <a:lnTo>
                          <a:pt x="63" y="67"/>
                        </a:lnTo>
                        <a:lnTo>
                          <a:pt x="64" y="67"/>
                        </a:lnTo>
                        <a:lnTo>
                          <a:pt x="65" y="66"/>
                        </a:lnTo>
                        <a:lnTo>
                          <a:pt x="66" y="66"/>
                        </a:lnTo>
                        <a:lnTo>
                          <a:pt x="67" y="66"/>
                        </a:lnTo>
                        <a:lnTo>
                          <a:pt x="67" y="65"/>
                        </a:lnTo>
                        <a:lnTo>
                          <a:pt x="68" y="65"/>
                        </a:lnTo>
                        <a:lnTo>
                          <a:pt x="69" y="64"/>
                        </a:lnTo>
                        <a:lnTo>
                          <a:pt x="69" y="63"/>
                        </a:lnTo>
                        <a:lnTo>
                          <a:pt x="70" y="63"/>
                        </a:lnTo>
                        <a:lnTo>
                          <a:pt x="70" y="62"/>
                        </a:lnTo>
                        <a:lnTo>
                          <a:pt x="70" y="61"/>
                        </a:lnTo>
                        <a:lnTo>
                          <a:pt x="70" y="60"/>
                        </a:lnTo>
                        <a:lnTo>
                          <a:pt x="71" y="59"/>
                        </a:lnTo>
                        <a:lnTo>
                          <a:pt x="71" y="58"/>
                        </a:lnTo>
                        <a:lnTo>
                          <a:pt x="71" y="57"/>
                        </a:lnTo>
                        <a:lnTo>
                          <a:pt x="72" y="56"/>
                        </a:lnTo>
                        <a:lnTo>
                          <a:pt x="71" y="55"/>
                        </a:lnTo>
                        <a:lnTo>
                          <a:pt x="71" y="54"/>
                        </a:lnTo>
                        <a:lnTo>
                          <a:pt x="71" y="52"/>
                        </a:lnTo>
                        <a:lnTo>
                          <a:pt x="71" y="51"/>
                        </a:lnTo>
                        <a:lnTo>
                          <a:pt x="72" y="51"/>
                        </a:lnTo>
                        <a:lnTo>
                          <a:pt x="72" y="50"/>
                        </a:lnTo>
                        <a:lnTo>
                          <a:pt x="73" y="50"/>
                        </a:lnTo>
                        <a:lnTo>
                          <a:pt x="73" y="49"/>
                        </a:lnTo>
                        <a:lnTo>
                          <a:pt x="74" y="49"/>
                        </a:lnTo>
                        <a:lnTo>
                          <a:pt x="74" y="48"/>
                        </a:lnTo>
                        <a:lnTo>
                          <a:pt x="74" y="47"/>
                        </a:lnTo>
                        <a:lnTo>
                          <a:pt x="74" y="46"/>
                        </a:lnTo>
                        <a:lnTo>
                          <a:pt x="75" y="46"/>
                        </a:lnTo>
                        <a:lnTo>
                          <a:pt x="75" y="45"/>
                        </a:lnTo>
                        <a:lnTo>
                          <a:pt x="75" y="44"/>
                        </a:lnTo>
                        <a:lnTo>
                          <a:pt x="74" y="44"/>
                        </a:lnTo>
                        <a:lnTo>
                          <a:pt x="74" y="43"/>
                        </a:lnTo>
                        <a:lnTo>
                          <a:pt x="73" y="43"/>
                        </a:lnTo>
                        <a:lnTo>
                          <a:pt x="72" y="43"/>
                        </a:lnTo>
                        <a:lnTo>
                          <a:pt x="71" y="43"/>
                        </a:lnTo>
                        <a:lnTo>
                          <a:pt x="70" y="42"/>
                        </a:lnTo>
                        <a:lnTo>
                          <a:pt x="70" y="41"/>
                        </a:lnTo>
                        <a:lnTo>
                          <a:pt x="69" y="41"/>
                        </a:lnTo>
                        <a:lnTo>
                          <a:pt x="69" y="40"/>
                        </a:lnTo>
                        <a:lnTo>
                          <a:pt x="70" y="40"/>
                        </a:lnTo>
                        <a:lnTo>
                          <a:pt x="70" y="39"/>
                        </a:lnTo>
                        <a:lnTo>
                          <a:pt x="70" y="38"/>
                        </a:lnTo>
                        <a:lnTo>
                          <a:pt x="71" y="38"/>
                        </a:lnTo>
                        <a:lnTo>
                          <a:pt x="71" y="37"/>
                        </a:lnTo>
                        <a:lnTo>
                          <a:pt x="71" y="36"/>
                        </a:lnTo>
                        <a:lnTo>
                          <a:pt x="71" y="35"/>
                        </a:lnTo>
                        <a:lnTo>
                          <a:pt x="72" y="35"/>
                        </a:lnTo>
                        <a:lnTo>
                          <a:pt x="72" y="33"/>
                        </a:lnTo>
                        <a:lnTo>
                          <a:pt x="72" y="32"/>
                        </a:lnTo>
                        <a:lnTo>
                          <a:pt x="72" y="31"/>
                        </a:lnTo>
                        <a:lnTo>
                          <a:pt x="72" y="30"/>
                        </a:lnTo>
                        <a:lnTo>
                          <a:pt x="72" y="29"/>
                        </a:lnTo>
                        <a:lnTo>
                          <a:pt x="72" y="28"/>
                        </a:lnTo>
                        <a:lnTo>
                          <a:pt x="73" y="28"/>
                        </a:lnTo>
                        <a:lnTo>
                          <a:pt x="74" y="28"/>
                        </a:lnTo>
                        <a:lnTo>
                          <a:pt x="74" y="27"/>
                        </a:lnTo>
                        <a:lnTo>
                          <a:pt x="75" y="28"/>
                        </a:lnTo>
                        <a:lnTo>
                          <a:pt x="75" y="27"/>
                        </a:lnTo>
                        <a:lnTo>
                          <a:pt x="76" y="27"/>
                        </a:lnTo>
                        <a:lnTo>
                          <a:pt x="76" y="26"/>
                        </a:lnTo>
                        <a:lnTo>
                          <a:pt x="76" y="25"/>
                        </a:lnTo>
                        <a:lnTo>
                          <a:pt x="78" y="25"/>
                        </a:lnTo>
                        <a:lnTo>
                          <a:pt x="78" y="24"/>
                        </a:lnTo>
                        <a:lnTo>
                          <a:pt x="76" y="24"/>
                        </a:lnTo>
                        <a:lnTo>
                          <a:pt x="76" y="23"/>
                        </a:lnTo>
                        <a:lnTo>
                          <a:pt x="75" y="22"/>
                        </a:lnTo>
                        <a:lnTo>
                          <a:pt x="75" y="21"/>
                        </a:lnTo>
                        <a:lnTo>
                          <a:pt x="76" y="21"/>
                        </a:lnTo>
                        <a:lnTo>
                          <a:pt x="76" y="20"/>
                        </a:lnTo>
                        <a:lnTo>
                          <a:pt x="76" y="19"/>
                        </a:lnTo>
                        <a:lnTo>
                          <a:pt x="75" y="19"/>
                        </a:lnTo>
                        <a:lnTo>
                          <a:pt x="74" y="18"/>
                        </a:lnTo>
                        <a:lnTo>
                          <a:pt x="73" y="18"/>
                        </a:lnTo>
                        <a:lnTo>
                          <a:pt x="73" y="17"/>
                        </a:lnTo>
                        <a:lnTo>
                          <a:pt x="73" y="16"/>
                        </a:lnTo>
                        <a:lnTo>
                          <a:pt x="73" y="15"/>
                        </a:lnTo>
                        <a:lnTo>
                          <a:pt x="72" y="13"/>
                        </a:lnTo>
                        <a:lnTo>
                          <a:pt x="72" y="12"/>
                        </a:lnTo>
                        <a:lnTo>
                          <a:pt x="72" y="11"/>
                        </a:lnTo>
                        <a:lnTo>
                          <a:pt x="72" y="10"/>
                        </a:lnTo>
                        <a:lnTo>
                          <a:pt x="72" y="9"/>
                        </a:lnTo>
                        <a:lnTo>
                          <a:pt x="72" y="8"/>
                        </a:lnTo>
                        <a:lnTo>
                          <a:pt x="73" y="8"/>
                        </a:lnTo>
                        <a:lnTo>
                          <a:pt x="73" y="7"/>
                        </a:lnTo>
                        <a:lnTo>
                          <a:pt x="73" y="6"/>
                        </a:lnTo>
                        <a:lnTo>
                          <a:pt x="72" y="6"/>
                        </a:lnTo>
                        <a:lnTo>
                          <a:pt x="71" y="6"/>
                        </a:lnTo>
                        <a:lnTo>
                          <a:pt x="71" y="5"/>
                        </a:lnTo>
                        <a:lnTo>
                          <a:pt x="70" y="4"/>
                        </a:lnTo>
                        <a:lnTo>
                          <a:pt x="69" y="3"/>
                        </a:lnTo>
                        <a:lnTo>
                          <a:pt x="69" y="2"/>
                        </a:lnTo>
                        <a:lnTo>
                          <a:pt x="69" y="1"/>
                        </a:lnTo>
                        <a:lnTo>
                          <a:pt x="68" y="1"/>
                        </a:lnTo>
                        <a:lnTo>
                          <a:pt x="67" y="1"/>
                        </a:lnTo>
                        <a:lnTo>
                          <a:pt x="67" y="0"/>
                        </a:lnTo>
                      </a:path>
                    </a:pathLst>
                  </a:custGeom>
                  <a:solidFill>
                    <a:srgbClr val="6666FF"/>
                  </a:solidFill>
                  <a:ln w="19050" cap="flat">
                    <a:solidFill>
                      <a:srgbClr val="6666FF"/>
                    </a:solidFill>
                    <a:prstDash val="solid"/>
                    <a:miter lim="800000"/>
                    <a:headEnd/>
                    <a:tailEnd/>
                  </a:ln>
                </p:spPr>
                <p:txBody>
                  <a:bodyPr/>
                  <a:lstStyle/>
                  <a:p>
                    <a:endParaRPr lang="en-US" sz="1350" dirty="0"/>
                  </a:p>
                </p:txBody>
              </p:sp>
            </p:grpSp>
            <p:sp>
              <p:nvSpPr>
                <p:cNvPr id="72" name="Freeform 53">
                  <a:extLst>
                    <a:ext uri="{FF2B5EF4-FFF2-40B4-BE49-F238E27FC236}">
                      <a16:creationId xmlns:a16="http://schemas.microsoft.com/office/drawing/2014/main" id="{1EE4AFCA-4A85-4538-9A32-7CBE5CA24CEF}"/>
                    </a:ext>
                  </a:extLst>
                </p:cNvPr>
                <p:cNvSpPr>
                  <a:spLocks/>
                </p:cNvSpPr>
                <p:nvPr/>
              </p:nvSpPr>
              <p:spPr bwMode="auto">
                <a:xfrm>
                  <a:off x="1632" y="1268"/>
                  <a:ext cx="414" cy="613"/>
                </a:xfrm>
                <a:custGeom>
                  <a:avLst/>
                  <a:gdLst>
                    <a:gd name="T0" fmla="*/ 414 w 414"/>
                    <a:gd name="T1" fmla="*/ 214 h 615"/>
                    <a:gd name="T2" fmla="*/ 404 w 414"/>
                    <a:gd name="T3" fmla="*/ 223 h 615"/>
                    <a:gd name="T4" fmla="*/ 386 w 414"/>
                    <a:gd name="T5" fmla="*/ 242 h 615"/>
                    <a:gd name="T6" fmla="*/ 377 w 414"/>
                    <a:gd name="T7" fmla="*/ 281 h 615"/>
                    <a:gd name="T8" fmla="*/ 354 w 414"/>
                    <a:gd name="T9" fmla="*/ 318 h 615"/>
                    <a:gd name="T10" fmla="*/ 347 w 414"/>
                    <a:gd name="T11" fmla="*/ 330 h 615"/>
                    <a:gd name="T12" fmla="*/ 305 w 414"/>
                    <a:gd name="T13" fmla="*/ 364 h 615"/>
                    <a:gd name="T14" fmla="*/ 288 w 414"/>
                    <a:gd name="T15" fmla="*/ 376 h 615"/>
                    <a:gd name="T16" fmla="*/ 258 w 414"/>
                    <a:gd name="T17" fmla="*/ 411 h 615"/>
                    <a:gd name="T18" fmla="*/ 230 w 414"/>
                    <a:gd name="T19" fmla="*/ 445 h 615"/>
                    <a:gd name="T20" fmla="*/ 195 w 414"/>
                    <a:gd name="T21" fmla="*/ 470 h 615"/>
                    <a:gd name="T22" fmla="*/ 152 w 414"/>
                    <a:gd name="T23" fmla="*/ 493 h 615"/>
                    <a:gd name="T24" fmla="*/ 105 w 414"/>
                    <a:gd name="T25" fmla="*/ 530 h 615"/>
                    <a:gd name="T26" fmla="*/ 53 w 414"/>
                    <a:gd name="T27" fmla="*/ 569 h 615"/>
                    <a:gd name="T28" fmla="*/ 18 w 414"/>
                    <a:gd name="T29" fmla="*/ 601 h 615"/>
                    <a:gd name="T30" fmla="*/ 0 w 414"/>
                    <a:gd name="T31" fmla="*/ 584 h 615"/>
                    <a:gd name="T32" fmla="*/ 9 w 414"/>
                    <a:gd name="T33" fmla="*/ 547 h 615"/>
                    <a:gd name="T34" fmla="*/ 21 w 414"/>
                    <a:gd name="T35" fmla="*/ 517 h 615"/>
                    <a:gd name="T36" fmla="*/ 6 w 414"/>
                    <a:gd name="T37" fmla="*/ 493 h 615"/>
                    <a:gd name="T38" fmla="*/ 17 w 414"/>
                    <a:gd name="T39" fmla="*/ 456 h 615"/>
                    <a:gd name="T40" fmla="*/ 11 w 414"/>
                    <a:gd name="T41" fmla="*/ 415 h 615"/>
                    <a:gd name="T42" fmla="*/ 35 w 414"/>
                    <a:gd name="T43" fmla="*/ 379 h 615"/>
                    <a:gd name="T44" fmla="*/ 87 w 414"/>
                    <a:gd name="T45" fmla="*/ 367 h 615"/>
                    <a:gd name="T46" fmla="*/ 111 w 414"/>
                    <a:gd name="T47" fmla="*/ 334 h 615"/>
                    <a:gd name="T48" fmla="*/ 125 w 414"/>
                    <a:gd name="T49" fmla="*/ 295 h 615"/>
                    <a:gd name="T50" fmla="*/ 149 w 414"/>
                    <a:gd name="T51" fmla="*/ 271 h 615"/>
                    <a:gd name="T52" fmla="*/ 129 w 414"/>
                    <a:gd name="T53" fmla="*/ 230 h 615"/>
                    <a:gd name="T54" fmla="*/ 96 w 414"/>
                    <a:gd name="T55" fmla="*/ 178 h 615"/>
                    <a:gd name="T56" fmla="*/ 81 w 414"/>
                    <a:gd name="T57" fmla="*/ 150 h 615"/>
                    <a:gd name="T58" fmla="*/ 80 w 414"/>
                    <a:gd name="T59" fmla="*/ 117 h 615"/>
                    <a:gd name="T60" fmla="*/ 102 w 414"/>
                    <a:gd name="T61" fmla="*/ 97 h 615"/>
                    <a:gd name="T62" fmla="*/ 161 w 414"/>
                    <a:gd name="T63" fmla="*/ 63 h 615"/>
                    <a:gd name="T64" fmla="*/ 206 w 414"/>
                    <a:gd name="T65" fmla="*/ 9 h 615"/>
                    <a:gd name="T66" fmla="*/ 233 w 414"/>
                    <a:gd name="T67" fmla="*/ 0 h 6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4" h="615">
                      <a:moveTo>
                        <a:pt x="233" y="0"/>
                      </a:moveTo>
                      <a:cubicBezTo>
                        <a:pt x="265" y="36"/>
                        <a:pt x="385" y="179"/>
                        <a:pt x="414" y="216"/>
                      </a:cubicBezTo>
                      <a:cubicBezTo>
                        <a:pt x="411" y="218"/>
                        <a:pt x="407" y="218"/>
                        <a:pt x="405" y="220"/>
                      </a:cubicBezTo>
                      <a:cubicBezTo>
                        <a:pt x="404" y="221"/>
                        <a:pt x="405" y="224"/>
                        <a:pt x="404" y="225"/>
                      </a:cubicBezTo>
                      <a:cubicBezTo>
                        <a:pt x="402" y="228"/>
                        <a:pt x="398" y="229"/>
                        <a:pt x="395" y="231"/>
                      </a:cubicBezTo>
                      <a:cubicBezTo>
                        <a:pt x="393" y="237"/>
                        <a:pt x="391" y="240"/>
                        <a:pt x="386" y="244"/>
                      </a:cubicBezTo>
                      <a:cubicBezTo>
                        <a:pt x="383" y="249"/>
                        <a:pt x="380" y="253"/>
                        <a:pt x="377" y="258"/>
                      </a:cubicBezTo>
                      <a:cubicBezTo>
                        <a:pt x="374" y="267"/>
                        <a:pt x="373" y="274"/>
                        <a:pt x="377" y="283"/>
                      </a:cubicBezTo>
                      <a:cubicBezTo>
                        <a:pt x="369" y="286"/>
                        <a:pt x="368" y="291"/>
                        <a:pt x="362" y="295"/>
                      </a:cubicBezTo>
                      <a:cubicBezTo>
                        <a:pt x="358" y="304"/>
                        <a:pt x="358" y="312"/>
                        <a:pt x="354" y="321"/>
                      </a:cubicBezTo>
                      <a:cubicBezTo>
                        <a:pt x="351" y="337"/>
                        <a:pt x="356" y="320"/>
                        <a:pt x="348" y="328"/>
                      </a:cubicBezTo>
                      <a:cubicBezTo>
                        <a:pt x="347" y="329"/>
                        <a:pt x="348" y="332"/>
                        <a:pt x="347" y="333"/>
                      </a:cubicBezTo>
                      <a:cubicBezTo>
                        <a:pt x="342" y="342"/>
                        <a:pt x="331" y="350"/>
                        <a:pt x="321" y="352"/>
                      </a:cubicBezTo>
                      <a:cubicBezTo>
                        <a:pt x="316" y="356"/>
                        <a:pt x="309" y="361"/>
                        <a:pt x="305" y="367"/>
                      </a:cubicBezTo>
                      <a:cubicBezTo>
                        <a:pt x="305" y="367"/>
                        <a:pt x="300" y="378"/>
                        <a:pt x="299" y="378"/>
                      </a:cubicBezTo>
                      <a:cubicBezTo>
                        <a:pt x="296" y="379"/>
                        <a:pt x="292" y="379"/>
                        <a:pt x="288" y="379"/>
                      </a:cubicBezTo>
                      <a:cubicBezTo>
                        <a:pt x="279" y="384"/>
                        <a:pt x="278" y="397"/>
                        <a:pt x="269" y="403"/>
                      </a:cubicBezTo>
                      <a:cubicBezTo>
                        <a:pt x="266" y="409"/>
                        <a:pt x="264" y="411"/>
                        <a:pt x="258" y="414"/>
                      </a:cubicBezTo>
                      <a:cubicBezTo>
                        <a:pt x="252" y="423"/>
                        <a:pt x="249" y="430"/>
                        <a:pt x="240" y="436"/>
                      </a:cubicBezTo>
                      <a:cubicBezTo>
                        <a:pt x="237" y="441"/>
                        <a:pt x="235" y="444"/>
                        <a:pt x="230" y="448"/>
                      </a:cubicBezTo>
                      <a:cubicBezTo>
                        <a:pt x="227" y="454"/>
                        <a:pt x="216" y="470"/>
                        <a:pt x="209" y="472"/>
                      </a:cubicBezTo>
                      <a:cubicBezTo>
                        <a:pt x="204" y="474"/>
                        <a:pt x="195" y="475"/>
                        <a:pt x="195" y="475"/>
                      </a:cubicBezTo>
                      <a:cubicBezTo>
                        <a:pt x="181" y="482"/>
                        <a:pt x="193" y="488"/>
                        <a:pt x="170" y="490"/>
                      </a:cubicBezTo>
                      <a:cubicBezTo>
                        <a:pt x="157" y="492"/>
                        <a:pt x="161" y="493"/>
                        <a:pt x="152" y="498"/>
                      </a:cubicBezTo>
                      <a:cubicBezTo>
                        <a:pt x="142" y="510"/>
                        <a:pt x="133" y="514"/>
                        <a:pt x="120" y="522"/>
                      </a:cubicBezTo>
                      <a:cubicBezTo>
                        <a:pt x="116" y="527"/>
                        <a:pt x="110" y="532"/>
                        <a:pt x="105" y="535"/>
                      </a:cubicBezTo>
                      <a:cubicBezTo>
                        <a:pt x="100" y="545"/>
                        <a:pt x="95" y="551"/>
                        <a:pt x="84" y="553"/>
                      </a:cubicBezTo>
                      <a:cubicBezTo>
                        <a:pt x="73" y="559"/>
                        <a:pt x="63" y="567"/>
                        <a:pt x="53" y="574"/>
                      </a:cubicBezTo>
                      <a:cubicBezTo>
                        <a:pt x="50" y="579"/>
                        <a:pt x="43" y="584"/>
                        <a:pt x="38" y="588"/>
                      </a:cubicBezTo>
                      <a:cubicBezTo>
                        <a:pt x="33" y="598"/>
                        <a:pt x="27" y="601"/>
                        <a:pt x="18" y="606"/>
                      </a:cubicBezTo>
                      <a:cubicBezTo>
                        <a:pt x="12" y="615"/>
                        <a:pt x="10" y="611"/>
                        <a:pt x="6" y="603"/>
                      </a:cubicBezTo>
                      <a:cubicBezTo>
                        <a:pt x="5" y="597"/>
                        <a:pt x="3" y="594"/>
                        <a:pt x="0" y="589"/>
                      </a:cubicBezTo>
                      <a:cubicBezTo>
                        <a:pt x="3" y="582"/>
                        <a:pt x="3" y="580"/>
                        <a:pt x="11" y="579"/>
                      </a:cubicBezTo>
                      <a:cubicBezTo>
                        <a:pt x="13" y="570"/>
                        <a:pt x="13" y="561"/>
                        <a:pt x="9" y="552"/>
                      </a:cubicBezTo>
                      <a:cubicBezTo>
                        <a:pt x="8" y="546"/>
                        <a:pt x="6" y="541"/>
                        <a:pt x="5" y="535"/>
                      </a:cubicBezTo>
                      <a:cubicBezTo>
                        <a:pt x="11" y="531"/>
                        <a:pt x="15" y="526"/>
                        <a:pt x="21" y="522"/>
                      </a:cubicBezTo>
                      <a:cubicBezTo>
                        <a:pt x="24" y="517"/>
                        <a:pt x="27" y="513"/>
                        <a:pt x="29" y="508"/>
                      </a:cubicBezTo>
                      <a:cubicBezTo>
                        <a:pt x="21" y="506"/>
                        <a:pt x="14" y="500"/>
                        <a:pt x="6" y="498"/>
                      </a:cubicBezTo>
                      <a:cubicBezTo>
                        <a:pt x="4" y="488"/>
                        <a:pt x="1" y="489"/>
                        <a:pt x="8" y="480"/>
                      </a:cubicBezTo>
                      <a:cubicBezTo>
                        <a:pt x="9" y="469"/>
                        <a:pt x="6" y="461"/>
                        <a:pt x="17" y="459"/>
                      </a:cubicBezTo>
                      <a:cubicBezTo>
                        <a:pt x="19" y="449"/>
                        <a:pt x="24" y="443"/>
                        <a:pt x="18" y="432"/>
                      </a:cubicBezTo>
                      <a:cubicBezTo>
                        <a:pt x="17" y="425"/>
                        <a:pt x="17" y="422"/>
                        <a:pt x="11" y="418"/>
                      </a:cubicBezTo>
                      <a:cubicBezTo>
                        <a:pt x="12" y="409"/>
                        <a:pt x="18" y="408"/>
                        <a:pt x="26" y="403"/>
                      </a:cubicBezTo>
                      <a:cubicBezTo>
                        <a:pt x="27" y="395"/>
                        <a:pt x="27" y="385"/>
                        <a:pt x="35" y="382"/>
                      </a:cubicBezTo>
                      <a:cubicBezTo>
                        <a:pt x="48" y="385"/>
                        <a:pt x="57" y="385"/>
                        <a:pt x="71" y="384"/>
                      </a:cubicBezTo>
                      <a:cubicBezTo>
                        <a:pt x="75" y="377"/>
                        <a:pt x="81" y="375"/>
                        <a:pt x="87" y="370"/>
                      </a:cubicBezTo>
                      <a:cubicBezTo>
                        <a:pt x="90" y="365"/>
                        <a:pt x="95" y="360"/>
                        <a:pt x="101" y="358"/>
                      </a:cubicBezTo>
                      <a:cubicBezTo>
                        <a:pt x="102" y="334"/>
                        <a:pt x="98" y="343"/>
                        <a:pt x="111" y="337"/>
                      </a:cubicBezTo>
                      <a:cubicBezTo>
                        <a:pt x="114" y="327"/>
                        <a:pt x="115" y="307"/>
                        <a:pt x="104" y="301"/>
                      </a:cubicBezTo>
                      <a:cubicBezTo>
                        <a:pt x="106" y="289"/>
                        <a:pt x="115" y="295"/>
                        <a:pt x="125" y="297"/>
                      </a:cubicBezTo>
                      <a:cubicBezTo>
                        <a:pt x="134" y="293"/>
                        <a:pt x="133" y="286"/>
                        <a:pt x="140" y="285"/>
                      </a:cubicBezTo>
                      <a:cubicBezTo>
                        <a:pt x="145" y="282"/>
                        <a:pt x="146" y="278"/>
                        <a:pt x="149" y="273"/>
                      </a:cubicBezTo>
                      <a:cubicBezTo>
                        <a:pt x="144" y="264"/>
                        <a:pt x="141" y="255"/>
                        <a:pt x="135" y="246"/>
                      </a:cubicBezTo>
                      <a:cubicBezTo>
                        <a:pt x="134" y="240"/>
                        <a:pt x="131" y="237"/>
                        <a:pt x="129" y="232"/>
                      </a:cubicBezTo>
                      <a:cubicBezTo>
                        <a:pt x="127" y="219"/>
                        <a:pt x="119" y="208"/>
                        <a:pt x="108" y="202"/>
                      </a:cubicBezTo>
                      <a:cubicBezTo>
                        <a:pt x="103" y="195"/>
                        <a:pt x="101" y="187"/>
                        <a:pt x="96" y="180"/>
                      </a:cubicBezTo>
                      <a:cubicBezTo>
                        <a:pt x="95" y="171"/>
                        <a:pt x="97" y="167"/>
                        <a:pt x="89" y="163"/>
                      </a:cubicBezTo>
                      <a:cubicBezTo>
                        <a:pt x="87" y="156"/>
                        <a:pt x="89" y="152"/>
                        <a:pt x="81" y="150"/>
                      </a:cubicBezTo>
                      <a:cubicBezTo>
                        <a:pt x="77" y="143"/>
                        <a:pt x="72" y="140"/>
                        <a:pt x="69" y="133"/>
                      </a:cubicBezTo>
                      <a:cubicBezTo>
                        <a:pt x="71" y="120"/>
                        <a:pt x="69" y="119"/>
                        <a:pt x="80" y="117"/>
                      </a:cubicBezTo>
                      <a:cubicBezTo>
                        <a:pt x="83" y="112"/>
                        <a:pt x="85" y="109"/>
                        <a:pt x="90" y="105"/>
                      </a:cubicBezTo>
                      <a:cubicBezTo>
                        <a:pt x="93" y="98"/>
                        <a:pt x="96" y="100"/>
                        <a:pt x="102" y="97"/>
                      </a:cubicBezTo>
                      <a:cubicBezTo>
                        <a:pt x="106" y="91"/>
                        <a:pt x="109" y="91"/>
                        <a:pt x="116" y="90"/>
                      </a:cubicBezTo>
                      <a:cubicBezTo>
                        <a:pt x="118" y="86"/>
                        <a:pt x="155" y="64"/>
                        <a:pt x="161" y="63"/>
                      </a:cubicBezTo>
                      <a:cubicBezTo>
                        <a:pt x="171" y="56"/>
                        <a:pt x="175" y="43"/>
                        <a:pt x="182" y="33"/>
                      </a:cubicBezTo>
                      <a:cubicBezTo>
                        <a:pt x="184" y="21"/>
                        <a:pt x="194" y="11"/>
                        <a:pt x="206" y="9"/>
                      </a:cubicBezTo>
                      <a:cubicBezTo>
                        <a:pt x="211" y="7"/>
                        <a:pt x="215" y="4"/>
                        <a:pt x="219" y="1"/>
                      </a:cubicBezTo>
                      <a:cubicBezTo>
                        <a:pt x="231" y="3"/>
                        <a:pt x="227" y="6"/>
                        <a:pt x="233" y="0"/>
                      </a:cubicBezTo>
                      <a:close/>
                    </a:path>
                  </a:pathLst>
                </a:custGeom>
                <a:solidFill>
                  <a:srgbClr val="6666FF"/>
                </a:solidFill>
                <a:ln w="19050" cap="flat" cmpd="sng">
                  <a:solidFill>
                    <a:srgbClr val="6666FF"/>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en-US" sz="1350" dirty="0"/>
                </a:p>
              </p:txBody>
            </p:sp>
            <p:sp>
              <p:nvSpPr>
                <p:cNvPr id="73" name="Freeform 54">
                  <a:extLst>
                    <a:ext uri="{FF2B5EF4-FFF2-40B4-BE49-F238E27FC236}">
                      <a16:creationId xmlns:a16="http://schemas.microsoft.com/office/drawing/2014/main" id="{7A4CF4FC-1184-46BA-B31E-BCB9A14D998C}"/>
                    </a:ext>
                  </a:extLst>
                </p:cNvPr>
                <p:cNvSpPr>
                  <a:spLocks/>
                </p:cNvSpPr>
                <p:nvPr/>
              </p:nvSpPr>
              <p:spPr bwMode="auto">
                <a:xfrm>
                  <a:off x="1642" y="1638"/>
                  <a:ext cx="464" cy="555"/>
                </a:xfrm>
                <a:custGeom>
                  <a:avLst/>
                  <a:gdLst>
                    <a:gd name="T0" fmla="*/ 357 w 464"/>
                    <a:gd name="T1" fmla="*/ 56 h 555"/>
                    <a:gd name="T2" fmla="*/ 436 w 464"/>
                    <a:gd name="T3" fmla="*/ 85 h 555"/>
                    <a:gd name="T4" fmla="*/ 448 w 464"/>
                    <a:gd name="T5" fmla="*/ 94 h 555"/>
                    <a:gd name="T6" fmla="*/ 452 w 464"/>
                    <a:gd name="T7" fmla="*/ 109 h 555"/>
                    <a:gd name="T8" fmla="*/ 448 w 464"/>
                    <a:gd name="T9" fmla="*/ 120 h 555"/>
                    <a:gd name="T10" fmla="*/ 451 w 464"/>
                    <a:gd name="T11" fmla="*/ 129 h 555"/>
                    <a:gd name="T12" fmla="*/ 447 w 464"/>
                    <a:gd name="T13" fmla="*/ 143 h 555"/>
                    <a:gd name="T14" fmla="*/ 440 w 464"/>
                    <a:gd name="T15" fmla="*/ 154 h 555"/>
                    <a:gd name="T16" fmla="*/ 448 w 464"/>
                    <a:gd name="T17" fmla="*/ 165 h 555"/>
                    <a:gd name="T18" fmla="*/ 445 w 464"/>
                    <a:gd name="T19" fmla="*/ 176 h 555"/>
                    <a:gd name="T20" fmla="*/ 443 w 464"/>
                    <a:gd name="T21" fmla="*/ 188 h 555"/>
                    <a:gd name="T22" fmla="*/ 451 w 464"/>
                    <a:gd name="T23" fmla="*/ 194 h 555"/>
                    <a:gd name="T24" fmla="*/ 461 w 464"/>
                    <a:gd name="T25" fmla="*/ 206 h 555"/>
                    <a:gd name="T26" fmla="*/ 448 w 464"/>
                    <a:gd name="T27" fmla="*/ 231 h 555"/>
                    <a:gd name="T28" fmla="*/ 434 w 464"/>
                    <a:gd name="T29" fmla="*/ 285 h 555"/>
                    <a:gd name="T30" fmla="*/ 394 w 464"/>
                    <a:gd name="T31" fmla="*/ 353 h 555"/>
                    <a:gd name="T32" fmla="*/ 384 w 464"/>
                    <a:gd name="T33" fmla="*/ 342 h 555"/>
                    <a:gd name="T34" fmla="*/ 382 w 464"/>
                    <a:gd name="T35" fmla="*/ 354 h 555"/>
                    <a:gd name="T36" fmla="*/ 420 w 464"/>
                    <a:gd name="T37" fmla="*/ 448 h 555"/>
                    <a:gd name="T38" fmla="*/ 365 w 464"/>
                    <a:gd name="T39" fmla="*/ 462 h 555"/>
                    <a:gd name="T40" fmla="*/ 341 w 464"/>
                    <a:gd name="T41" fmla="*/ 503 h 555"/>
                    <a:gd name="T42" fmla="*/ 313 w 464"/>
                    <a:gd name="T43" fmla="*/ 548 h 555"/>
                    <a:gd name="T44" fmla="*/ 251 w 464"/>
                    <a:gd name="T45" fmla="*/ 555 h 555"/>
                    <a:gd name="T46" fmla="*/ 234 w 464"/>
                    <a:gd name="T47" fmla="*/ 540 h 555"/>
                    <a:gd name="T48" fmla="*/ 230 w 464"/>
                    <a:gd name="T49" fmla="*/ 520 h 555"/>
                    <a:gd name="T50" fmla="*/ 224 w 464"/>
                    <a:gd name="T51" fmla="*/ 503 h 555"/>
                    <a:gd name="T52" fmla="*/ 217 w 464"/>
                    <a:gd name="T53" fmla="*/ 486 h 555"/>
                    <a:gd name="T54" fmla="*/ 204 w 464"/>
                    <a:gd name="T55" fmla="*/ 477 h 555"/>
                    <a:gd name="T56" fmla="*/ 190 w 464"/>
                    <a:gd name="T57" fmla="*/ 467 h 555"/>
                    <a:gd name="T58" fmla="*/ 173 w 464"/>
                    <a:gd name="T59" fmla="*/ 472 h 555"/>
                    <a:gd name="T60" fmla="*/ 158 w 464"/>
                    <a:gd name="T61" fmla="*/ 475 h 555"/>
                    <a:gd name="T62" fmla="*/ 144 w 464"/>
                    <a:gd name="T63" fmla="*/ 467 h 555"/>
                    <a:gd name="T64" fmla="*/ 130 w 464"/>
                    <a:gd name="T65" fmla="*/ 459 h 555"/>
                    <a:gd name="T66" fmla="*/ 125 w 464"/>
                    <a:gd name="T67" fmla="*/ 445 h 555"/>
                    <a:gd name="T68" fmla="*/ 121 w 464"/>
                    <a:gd name="T69" fmla="*/ 429 h 555"/>
                    <a:gd name="T70" fmla="*/ 117 w 464"/>
                    <a:gd name="T71" fmla="*/ 414 h 555"/>
                    <a:gd name="T72" fmla="*/ 120 w 464"/>
                    <a:gd name="T73" fmla="*/ 398 h 555"/>
                    <a:gd name="T74" fmla="*/ 122 w 464"/>
                    <a:gd name="T75" fmla="*/ 384 h 555"/>
                    <a:gd name="T76" fmla="*/ 125 w 464"/>
                    <a:gd name="T77" fmla="*/ 368 h 555"/>
                    <a:gd name="T78" fmla="*/ 122 w 464"/>
                    <a:gd name="T79" fmla="*/ 351 h 555"/>
                    <a:gd name="T80" fmla="*/ 122 w 464"/>
                    <a:gd name="T81" fmla="*/ 334 h 555"/>
                    <a:gd name="T82" fmla="*/ 122 w 464"/>
                    <a:gd name="T83" fmla="*/ 316 h 555"/>
                    <a:gd name="T84" fmla="*/ 117 w 464"/>
                    <a:gd name="T85" fmla="*/ 302 h 555"/>
                    <a:gd name="T86" fmla="*/ 103 w 464"/>
                    <a:gd name="T87" fmla="*/ 288 h 555"/>
                    <a:gd name="T88" fmla="*/ 94 w 464"/>
                    <a:gd name="T89" fmla="*/ 276 h 555"/>
                    <a:gd name="T90" fmla="*/ 79 w 464"/>
                    <a:gd name="T91" fmla="*/ 267 h 555"/>
                    <a:gd name="T92" fmla="*/ 63 w 464"/>
                    <a:gd name="T93" fmla="*/ 263 h 555"/>
                    <a:gd name="T94" fmla="*/ 45 w 464"/>
                    <a:gd name="T95" fmla="*/ 265 h 555"/>
                    <a:gd name="T96" fmla="*/ 34 w 464"/>
                    <a:gd name="T97" fmla="*/ 276 h 555"/>
                    <a:gd name="T98" fmla="*/ 15 w 464"/>
                    <a:gd name="T99" fmla="*/ 273 h 555"/>
                    <a:gd name="T100" fmla="*/ 0 w 464"/>
                    <a:gd name="T101" fmla="*/ 260 h 555"/>
                    <a:gd name="T102" fmla="*/ 5 w 464"/>
                    <a:gd name="T103" fmla="*/ 245 h 555"/>
                    <a:gd name="T104" fmla="*/ 14 w 464"/>
                    <a:gd name="T105" fmla="*/ 234 h 555"/>
                    <a:gd name="T106" fmla="*/ 23 w 464"/>
                    <a:gd name="T107" fmla="*/ 225 h 555"/>
                    <a:gd name="T108" fmla="*/ 32 w 464"/>
                    <a:gd name="T109" fmla="*/ 214 h 555"/>
                    <a:gd name="T110" fmla="*/ 41 w 464"/>
                    <a:gd name="T111" fmla="*/ 206 h 555"/>
                    <a:gd name="T112" fmla="*/ 50 w 464"/>
                    <a:gd name="T113" fmla="*/ 195 h 555"/>
                    <a:gd name="T114" fmla="*/ 64 w 464"/>
                    <a:gd name="T115" fmla="*/ 189 h 555"/>
                    <a:gd name="T116" fmla="*/ 80 w 464"/>
                    <a:gd name="T117" fmla="*/ 185 h 555"/>
                    <a:gd name="T118" fmla="*/ 93 w 464"/>
                    <a:gd name="T119" fmla="*/ 173 h 5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64" h="555">
                      <a:moveTo>
                        <a:pt x="255" y="45"/>
                      </a:moveTo>
                      <a:lnTo>
                        <a:pt x="288" y="0"/>
                      </a:lnTo>
                      <a:lnTo>
                        <a:pt x="297" y="5"/>
                      </a:lnTo>
                      <a:lnTo>
                        <a:pt x="302" y="9"/>
                      </a:lnTo>
                      <a:lnTo>
                        <a:pt x="304" y="11"/>
                      </a:lnTo>
                      <a:lnTo>
                        <a:pt x="316" y="23"/>
                      </a:lnTo>
                      <a:lnTo>
                        <a:pt x="328" y="34"/>
                      </a:lnTo>
                      <a:lnTo>
                        <a:pt x="334" y="40"/>
                      </a:lnTo>
                      <a:lnTo>
                        <a:pt x="339" y="45"/>
                      </a:lnTo>
                      <a:lnTo>
                        <a:pt x="342" y="48"/>
                      </a:lnTo>
                      <a:lnTo>
                        <a:pt x="351" y="57"/>
                      </a:lnTo>
                      <a:lnTo>
                        <a:pt x="352" y="57"/>
                      </a:lnTo>
                      <a:lnTo>
                        <a:pt x="353" y="57"/>
                      </a:lnTo>
                      <a:lnTo>
                        <a:pt x="354" y="57"/>
                      </a:lnTo>
                      <a:lnTo>
                        <a:pt x="355" y="57"/>
                      </a:lnTo>
                      <a:lnTo>
                        <a:pt x="357" y="57"/>
                      </a:lnTo>
                      <a:lnTo>
                        <a:pt x="357" y="56"/>
                      </a:lnTo>
                      <a:lnTo>
                        <a:pt x="357" y="57"/>
                      </a:lnTo>
                      <a:lnTo>
                        <a:pt x="358" y="57"/>
                      </a:lnTo>
                      <a:lnTo>
                        <a:pt x="359" y="57"/>
                      </a:lnTo>
                      <a:lnTo>
                        <a:pt x="360" y="57"/>
                      </a:lnTo>
                      <a:lnTo>
                        <a:pt x="361" y="57"/>
                      </a:lnTo>
                      <a:lnTo>
                        <a:pt x="366" y="56"/>
                      </a:lnTo>
                      <a:lnTo>
                        <a:pt x="382" y="60"/>
                      </a:lnTo>
                      <a:lnTo>
                        <a:pt x="404" y="66"/>
                      </a:lnTo>
                      <a:lnTo>
                        <a:pt x="410" y="69"/>
                      </a:lnTo>
                      <a:lnTo>
                        <a:pt x="418" y="72"/>
                      </a:lnTo>
                      <a:lnTo>
                        <a:pt x="421" y="74"/>
                      </a:lnTo>
                      <a:lnTo>
                        <a:pt x="426" y="77"/>
                      </a:lnTo>
                      <a:lnTo>
                        <a:pt x="427" y="79"/>
                      </a:lnTo>
                      <a:lnTo>
                        <a:pt x="427" y="81"/>
                      </a:lnTo>
                      <a:lnTo>
                        <a:pt x="428" y="81"/>
                      </a:lnTo>
                      <a:lnTo>
                        <a:pt x="434" y="83"/>
                      </a:lnTo>
                      <a:lnTo>
                        <a:pt x="436" y="85"/>
                      </a:lnTo>
                      <a:lnTo>
                        <a:pt x="437" y="85"/>
                      </a:lnTo>
                      <a:lnTo>
                        <a:pt x="442" y="85"/>
                      </a:lnTo>
                      <a:lnTo>
                        <a:pt x="443" y="85"/>
                      </a:lnTo>
                      <a:lnTo>
                        <a:pt x="443" y="86"/>
                      </a:lnTo>
                      <a:lnTo>
                        <a:pt x="444" y="86"/>
                      </a:lnTo>
                      <a:lnTo>
                        <a:pt x="445" y="86"/>
                      </a:lnTo>
                      <a:lnTo>
                        <a:pt x="445" y="87"/>
                      </a:lnTo>
                      <a:lnTo>
                        <a:pt x="445" y="88"/>
                      </a:lnTo>
                      <a:lnTo>
                        <a:pt x="446" y="89"/>
                      </a:lnTo>
                      <a:lnTo>
                        <a:pt x="447" y="90"/>
                      </a:lnTo>
                      <a:lnTo>
                        <a:pt x="447" y="91"/>
                      </a:lnTo>
                      <a:lnTo>
                        <a:pt x="448" y="91"/>
                      </a:lnTo>
                      <a:lnTo>
                        <a:pt x="449" y="91"/>
                      </a:lnTo>
                      <a:lnTo>
                        <a:pt x="449" y="92"/>
                      </a:lnTo>
                      <a:lnTo>
                        <a:pt x="449" y="93"/>
                      </a:lnTo>
                      <a:lnTo>
                        <a:pt x="448" y="93"/>
                      </a:lnTo>
                      <a:lnTo>
                        <a:pt x="448" y="94"/>
                      </a:lnTo>
                      <a:lnTo>
                        <a:pt x="448" y="95"/>
                      </a:lnTo>
                      <a:lnTo>
                        <a:pt x="448" y="96"/>
                      </a:lnTo>
                      <a:lnTo>
                        <a:pt x="448" y="97"/>
                      </a:lnTo>
                      <a:lnTo>
                        <a:pt x="448" y="98"/>
                      </a:lnTo>
                      <a:lnTo>
                        <a:pt x="449" y="100"/>
                      </a:lnTo>
                      <a:lnTo>
                        <a:pt x="449" y="101"/>
                      </a:lnTo>
                      <a:lnTo>
                        <a:pt x="449" y="102"/>
                      </a:lnTo>
                      <a:lnTo>
                        <a:pt x="449" y="103"/>
                      </a:lnTo>
                      <a:lnTo>
                        <a:pt x="450" y="103"/>
                      </a:lnTo>
                      <a:lnTo>
                        <a:pt x="451" y="104"/>
                      </a:lnTo>
                      <a:lnTo>
                        <a:pt x="452" y="104"/>
                      </a:lnTo>
                      <a:lnTo>
                        <a:pt x="452" y="105"/>
                      </a:lnTo>
                      <a:lnTo>
                        <a:pt x="452" y="106"/>
                      </a:lnTo>
                      <a:lnTo>
                        <a:pt x="451" y="106"/>
                      </a:lnTo>
                      <a:lnTo>
                        <a:pt x="451" y="107"/>
                      </a:lnTo>
                      <a:lnTo>
                        <a:pt x="452" y="108"/>
                      </a:lnTo>
                      <a:lnTo>
                        <a:pt x="452" y="109"/>
                      </a:lnTo>
                      <a:lnTo>
                        <a:pt x="454" y="109"/>
                      </a:lnTo>
                      <a:lnTo>
                        <a:pt x="454" y="110"/>
                      </a:lnTo>
                      <a:lnTo>
                        <a:pt x="452" y="110"/>
                      </a:lnTo>
                      <a:lnTo>
                        <a:pt x="452" y="111"/>
                      </a:lnTo>
                      <a:lnTo>
                        <a:pt x="452" y="112"/>
                      </a:lnTo>
                      <a:lnTo>
                        <a:pt x="451" y="112"/>
                      </a:lnTo>
                      <a:lnTo>
                        <a:pt x="451" y="113"/>
                      </a:lnTo>
                      <a:lnTo>
                        <a:pt x="450" y="112"/>
                      </a:lnTo>
                      <a:lnTo>
                        <a:pt x="450" y="113"/>
                      </a:lnTo>
                      <a:lnTo>
                        <a:pt x="449" y="113"/>
                      </a:lnTo>
                      <a:lnTo>
                        <a:pt x="448" y="113"/>
                      </a:lnTo>
                      <a:lnTo>
                        <a:pt x="448" y="114"/>
                      </a:lnTo>
                      <a:lnTo>
                        <a:pt x="448" y="115"/>
                      </a:lnTo>
                      <a:lnTo>
                        <a:pt x="448" y="116"/>
                      </a:lnTo>
                      <a:lnTo>
                        <a:pt x="448" y="117"/>
                      </a:lnTo>
                      <a:lnTo>
                        <a:pt x="448" y="118"/>
                      </a:lnTo>
                      <a:lnTo>
                        <a:pt x="448" y="120"/>
                      </a:lnTo>
                      <a:lnTo>
                        <a:pt x="447" y="120"/>
                      </a:lnTo>
                      <a:lnTo>
                        <a:pt x="447" y="121"/>
                      </a:lnTo>
                      <a:lnTo>
                        <a:pt x="447" y="122"/>
                      </a:lnTo>
                      <a:lnTo>
                        <a:pt x="447" y="123"/>
                      </a:lnTo>
                      <a:lnTo>
                        <a:pt x="446" y="123"/>
                      </a:lnTo>
                      <a:lnTo>
                        <a:pt x="446" y="124"/>
                      </a:lnTo>
                      <a:lnTo>
                        <a:pt x="446" y="125"/>
                      </a:lnTo>
                      <a:lnTo>
                        <a:pt x="445" y="125"/>
                      </a:lnTo>
                      <a:lnTo>
                        <a:pt x="445" y="126"/>
                      </a:lnTo>
                      <a:lnTo>
                        <a:pt x="446" y="126"/>
                      </a:lnTo>
                      <a:lnTo>
                        <a:pt x="446" y="127"/>
                      </a:lnTo>
                      <a:lnTo>
                        <a:pt x="447" y="128"/>
                      </a:lnTo>
                      <a:lnTo>
                        <a:pt x="448" y="128"/>
                      </a:lnTo>
                      <a:lnTo>
                        <a:pt x="449" y="128"/>
                      </a:lnTo>
                      <a:lnTo>
                        <a:pt x="450" y="128"/>
                      </a:lnTo>
                      <a:lnTo>
                        <a:pt x="450" y="129"/>
                      </a:lnTo>
                      <a:lnTo>
                        <a:pt x="451" y="129"/>
                      </a:lnTo>
                      <a:lnTo>
                        <a:pt x="451" y="130"/>
                      </a:lnTo>
                      <a:lnTo>
                        <a:pt x="451" y="131"/>
                      </a:lnTo>
                      <a:lnTo>
                        <a:pt x="450" y="131"/>
                      </a:lnTo>
                      <a:lnTo>
                        <a:pt x="450" y="132"/>
                      </a:lnTo>
                      <a:lnTo>
                        <a:pt x="450" y="133"/>
                      </a:lnTo>
                      <a:lnTo>
                        <a:pt x="450" y="134"/>
                      </a:lnTo>
                      <a:lnTo>
                        <a:pt x="449" y="134"/>
                      </a:lnTo>
                      <a:lnTo>
                        <a:pt x="449" y="135"/>
                      </a:lnTo>
                      <a:lnTo>
                        <a:pt x="448" y="135"/>
                      </a:lnTo>
                      <a:lnTo>
                        <a:pt x="448" y="136"/>
                      </a:lnTo>
                      <a:lnTo>
                        <a:pt x="447" y="136"/>
                      </a:lnTo>
                      <a:lnTo>
                        <a:pt x="447" y="137"/>
                      </a:lnTo>
                      <a:lnTo>
                        <a:pt x="447" y="139"/>
                      </a:lnTo>
                      <a:lnTo>
                        <a:pt x="447" y="140"/>
                      </a:lnTo>
                      <a:lnTo>
                        <a:pt x="448" y="141"/>
                      </a:lnTo>
                      <a:lnTo>
                        <a:pt x="447" y="142"/>
                      </a:lnTo>
                      <a:lnTo>
                        <a:pt x="447" y="143"/>
                      </a:lnTo>
                      <a:lnTo>
                        <a:pt x="447" y="144"/>
                      </a:lnTo>
                      <a:lnTo>
                        <a:pt x="446" y="145"/>
                      </a:lnTo>
                      <a:lnTo>
                        <a:pt x="446" y="146"/>
                      </a:lnTo>
                      <a:lnTo>
                        <a:pt x="446" y="147"/>
                      </a:lnTo>
                      <a:lnTo>
                        <a:pt x="446" y="148"/>
                      </a:lnTo>
                      <a:lnTo>
                        <a:pt x="445" y="148"/>
                      </a:lnTo>
                      <a:lnTo>
                        <a:pt x="445" y="149"/>
                      </a:lnTo>
                      <a:lnTo>
                        <a:pt x="444" y="150"/>
                      </a:lnTo>
                      <a:lnTo>
                        <a:pt x="443" y="150"/>
                      </a:lnTo>
                      <a:lnTo>
                        <a:pt x="443" y="151"/>
                      </a:lnTo>
                      <a:lnTo>
                        <a:pt x="442" y="151"/>
                      </a:lnTo>
                      <a:lnTo>
                        <a:pt x="441" y="151"/>
                      </a:lnTo>
                      <a:lnTo>
                        <a:pt x="440" y="152"/>
                      </a:lnTo>
                      <a:lnTo>
                        <a:pt x="439" y="152"/>
                      </a:lnTo>
                      <a:lnTo>
                        <a:pt x="439" y="153"/>
                      </a:lnTo>
                      <a:lnTo>
                        <a:pt x="439" y="154"/>
                      </a:lnTo>
                      <a:lnTo>
                        <a:pt x="440" y="154"/>
                      </a:lnTo>
                      <a:lnTo>
                        <a:pt x="440" y="155"/>
                      </a:lnTo>
                      <a:lnTo>
                        <a:pt x="441" y="155"/>
                      </a:lnTo>
                      <a:lnTo>
                        <a:pt x="441" y="156"/>
                      </a:lnTo>
                      <a:lnTo>
                        <a:pt x="441" y="157"/>
                      </a:lnTo>
                      <a:lnTo>
                        <a:pt x="441" y="159"/>
                      </a:lnTo>
                      <a:lnTo>
                        <a:pt x="441" y="160"/>
                      </a:lnTo>
                      <a:lnTo>
                        <a:pt x="442" y="160"/>
                      </a:lnTo>
                      <a:lnTo>
                        <a:pt x="442" y="161"/>
                      </a:lnTo>
                      <a:lnTo>
                        <a:pt x="442" y="162"/>
                      </a:lnTo>
                      <a:lnTo>
                        <a:pt x="443" y="162"/>
                      </a:lnTo>
                      <a:lnTo>
                        <a:pt x="444" y="163"/>
                      </a:lnTo>
                      <a:lnTo>
                        <a:pt x="445" y="163"/>
                      </a:lnTo>
                      <a:lnTo>
                        <a:pt x="445" y="164"/>
                      </a:lnTo>
                      <a:lnTo>
                        <a:pt x="446" y="164"/>
                      </a:lnTo>
                      <a:lnTo>
                        <a:pt x="447" y="164"/>
                      </a:lnTo>
                      <a:lnTo>
                        <a:pt x="447" y="165"/>
                      </a:lnTo>
                      <a:lnTo>
                        <a:pt x="448" y="165"/>
                      </a:lnTo>
                      <a:lnTo>
                        <a:pt x="448" y="166"/>
                      </a:lnTo>
                      <a:lnTo>
                        <a:pt x="448" y="167"/>
                      </a:lnTo>
                      <a:lnTo>
                        <a:pt x="449" y="167"/>
                      </a:lnTo>
                      <a:lnTo>
                        <a:pt x="448" y="168"/>
                      </a:lnTo>
                      <a:lnTo>
                        <a:pt x="449" y="168"/>
                      </a:lnTo>
                      <a:lnTo>
                        <a:pt x="449" y="169"/>
                      </a:lnTo>
                      <a:lnTo>
                        <a:pt x="449" y="170"/>
                      </a:lnTo>
                      <a:lnTo>
                        <a:pt x="448" y="170"/>
                      </a:lnTo>
                      <a:lnTo>
                        <a:pt x="448" y="171"/>
                      </a:lnTo>
                      <a:lnTo>
                        <a:pt x="447" y="171"/>
                      </a:lnTo>
                      <a:lnTo>
                        <a:pt x="447" y="172"/>
                      </a:lnTo>
                      <a:lnTo>
                        <a:pt x="447" y="173"/>
                      </a:lnTo>
                      <a:lnTo>
                        <a:pt x="446" y="173"/>
                      </a:lnTo>
                      <a:lnTo>
                        <a:pt x="446" y="174"/>
                      </a:lnTo>
                      <a:lnTo>
                        <a:pt x="445" y="174"/>
                      </a:lnTo>
                      <a:lnTo>
                        <a:pt x="445" y="175"/>
                      </a:lnTo>
                      <a:lnTo>
                        <a:pt x="445" y="176"/>
                      </a:lnTo>
                      <a:lnTo>
                        <a:pt x="446" y="178"/>
                      </a:lnTo>
                      <a:lnTo>
                        <a:pt x="445" y="178"/>
                      </a:lnTo>
                      <a:lnTo>
                        <a:pt x="445" y="179"/>
                      </a:lnTo>
                      <a:lnTo>
                        <a:pt x="445" y="180"/>
                      </a:lnTo>
                      <a:lnTo>
                        <a:pt x="446" y="180"/>
                      </a:lnTo>
                      <a:lnTo>
                        <a:pt x="446" y="181"/>
                      </a:lnTo>
                      <a:lnTo>
                        <a:pt x="446" y="182"/>
                      </a:lnTo>
                      <a:lnTo>
                        <a:pt x="447" y="182"/>
                      </a:lnTo>
                      <a:lnTo>
                        <a:pt x="447" y="183"/>
                      </a:lnTo>
                      <a:lnTo>
                        <a:pt x="446" y="184"/>
                      </a:lnTo>
                      <a:lnTo>
                        <a:pt x="446" y="185"/>
                      </a:lnTo>
                      <a:lnTo>
                        <a:pt x="446" y="186"/>
                      </a:lnTo>
                      <a:lnTo>
                        <a:pt x="445" y="186"/>
                      </a:lnTo>
                      <a:lnTo>
                        <a:pt x="445" y="187"/>
                      </a:lnTo>
                      <a:lnTo>
                        <a:pt x="444" y="187"/>
                      </a:lnTo>
                      <a:lnTo>
                        <a:pt x="444" y="188"/>
                      </a:lnTo>
                      <a:lnTo>
                        <a:pt x="443" y="188"/>
                      </a:lnTo>
                      <a:lnTo>
                        <a:pt x="442" y="188"/>
                      </a:lnTo>
                      <a:lnTo>
                        <a:pt x="442" y="189"/>
                      </a:lnTo>
                      <a:lnTo>
                        <a:pt x="442" y="190"/>
                      </a:lnTo>
                      <a:lnTo>
                        <a:pt x="442" y="191"/>
                      </a:lnTo>
                      <a:lnTo>
                        <a:pt x="442" y="192"/>
                      </a:lnTo>
                      <a:lnTo>
                        <a:pt x="442" y="193"/>
                      </a:lnTo>
                      <a:lnTo>
                        <a:pt x="443" y="193"/>
                      </a:lnTo>
                      <a:lnTo>
                        <a:pt x="443" y="194"/>
                      </a:lnTo>
                      <a:lnTo>
                        <a:pt x="444" y="194"/>
                      </a:lnTo>
                      <a:lnTo>
                        <a:pt x="445" y="194"/>
                      </a:lnTo>
                      <a:lnTo>
                        <a:pt x="446" y="194"/>
                      </a:lnTo>
                      <a:lnTo>
                        <a:pt x="447" y="194"/>
                      </a:lnTo>
                      <a:lnTo>
                        <a:pt x="448" y="195"/>
                      </a:lnTo>
                      <a:lnTo>
                        <a:pt x="449" y="195"/>
                      </a:lnTo>
                      <a:lnTo>
                        <a:pt x="450" y="195"/>
                      </a:lnTo>
                      <a:lnTo>
                        <a:pt x="451" y="195"/>
                      </a:lnTo>
                      <a:lnTo>
                        <a:pt x="451" y="194"/>
                      </a:lnTo>
                      <a:lnTo>
                        <a:pt x="452" y="194"/>
                      </a:lnTo>
                      <a:lnTo>
                        <a:pt x="452" y="195"/>
                      </a:lnTo>
                      <a:lnTo>
                        <a:pt x="454" y="195"/>
                      </a:lnTo>
                      <a:lnTo>
                        <a:pt x="455" y="195"/>
                      </a:lnTo>
                      <a:lnTo>
                        <a:pt x="456" y="196"/>
                      </a:lnTo>
                      <a:lnTo>
                        <a:pt x="456" y="198"/>
                      </a:lnTo>
                      <a:lnTo>
                        <a:pt x="457" y="199"/>
                      </a:lnTo>
                      <a:lnTo>
                        <a:pt x="457" y="200"/>
                      </a:lnTo>
                      <a:lnTo>
                        <a:pt x="457" y="201"/>
                      </a:lnTo>
                      <a:lnTo>
                        <a:pt x="457" y="202"/>
                      </a:lnTo>
                      <a:lnTo>
                        <a:pt x="457" y="203"/>
                      </a:lnTo>
                      <a:lnTo>
                        <a:pt x="458" y="203"/>
                      </a:lnTo>
                      <a:lnTo>
                        <a:pt x="459" y="203"/>
                      </a:lnTo>
                      <a:lnTo>
                        <a:pt x="460" y="204"/>
                      </a:lnTo>
                      <a:lnTo>
                        <a:pt x="460" y="205"/>
                      </a:lnTo>
                      <a:lnTo>
                        <a:pt x="461" y="205"/>
                      </a:lnTo>
                      <a:lnTo>
                        <a:pt x="461" y="206"/>
                      </a:lnTo>
                      <a:lnTo>
                        <a:pt x="462" y="206"/>
                      </a:lnTo>
                      <a:lnTo>
                        <a:pt x="462" y="207"/>
                      </a:lnTo>
                      <a:lnTo>
                        <a:pt x="463" y="207"/>
                      </a:lnTo>
                      <a:lnTo>
                        <a:pt x="464" y="207"/>
                      </a:lnTo>
                      <a:lnTo>
                        <a:pt x="464" y="208"/>
                      </a:lnTo>
                      <a:lnTo>
                        <a:pt x="461" y="213"/>
                      </a:lnTo>
                      <a:lnTo>
                        <a:pt x="458" y="220"/>
                      </a:lnTo>
                      <a:lnTo>
                        <a:pt x="457" y="220"/>
                      </a:lnTo>
                      <a:lnTo>
                        <a:pt x="456" y="219"/>
                      </a:lnTo>
                      <a:lnTo>
                        <a:pt x="455" y="219"/>
                      </a:lnTo>
                      <a:lnTo>
                        <a:pt x="454" y="222"/>
                      </a:lnTo>
                      <a:lnTo>
                        <a:pt x="452" y="224"/>
                      </a:lnTo>
                      <a:lnTo>
                        <a:pt x="451" y="225"/>
                      </a:lnTo>
                      <a:lnTo>
                        <a:pt x="450" y="226"/>
                      </a:lnTo>
                      <a:lnTo>
                        <a:pt x="449" y="228"/>
                      </a:lnTo>
                      <a:lnTo>
                        <a:pt x="448" y="229"/>
                      </a:lnTo>
                      <a:lnTo>
                        <a:pt x="448" y="231"/>
                      </a:lnTo>
                      <a:lnTo>
                        <a:pt x="447" y="233"/>
                      </a:lnTo>
                      <a:lnTo>
                        <a:pt x="446" y="233"/>
                      </a:lnTo>
                      <a:lnTo>
                        <a:pt x="449" y="235"/>
                      </a:lnTo>
                      <a:lnTo>
                        <a:pt x="447" y="241"/>
                      </a:lnTo>
                      <a:lnTo>
                        <a:pt x="444" y="247"/>
                      </a:lnTo>
                      <a:lnTo>
                        <a:pt x="447" y="249"/>
                      </a:lnTo>
                      <a:lnTo>
                        <a:pt x="455" y="253"/>
                      </a:lnTo>
                      <a:lnTo>
                        <a:pt x="456" y="253"/>
                      </a:lnTo>
                      <a:lnTo>
                        <a:pt x="454" y="258"/>
                      </a:lnTo>
                      <a:lnTo>
                        <a:pt x="449" y="265"/>
                      </a:lnTo>
                      <a:lnTo>
                        <a:pt x="443" y="278"/>
                      </a:lnTo>
                      <a:lnTo>
                        <a:pt x="443" y="279"/>
                      </a:lnTo>
                      <a:lnTo>
                        <a:pt x="442" y="280"/>
                      </a:lnTo>
                      <a:lnTo>
                        <a:pt x="438" y="282"/>
                      </a:lnTo>
                      <a:lnTo>
                        <a:pt x="435" y="284"/>
                      </a:lnTo>
                      <a:lnTo>
                        <a:pt x="435" y="285"/>
                      </a:lnTo>
                      <a:lnTo>
                        <a:pt x="434" y="285"/>
                      </a:lnTo>
                      <a:lnTo>
                        <a:pt x="430" y="288"/>
                      </a:lnTo>
                      <a:lnTo>
                        <a:pt x="427" y="291"/>
                      </a:lnTo>
                      <a:lnTo>
                        <a:pt x="424" y="297"/>
                      </a:lnTo>
                      <a:lnTo>
                        <a:pt x="423" y="299"/>
                      </a:lnTo>
                      <a:lnTo>
                        <a:pt x="422" y="300"/>
                      </a:lnTo>
                      <a:lnTo>
                        <a:pt x="421" y="302"/>
                      </a:lnTo>
                      <a:lnTo>
                        <a:pt x="421" y="303"/>
                      </a:lnTo>
                      <a:lnTo>
                        <a:pt x="421" y="304"/>
                      </a:lnTo>
                      <a:lnTo>
                        <a:pt x="419" y="308"/>
                      </a:lnTo>
                      <a:lnTo>
                        <a:pt x="412" y="320"/>
                      </a:lnTo>
                      <a:lnTo>
                        <a:pt x="406" y="334"/>
                      </a:lnTo>
                      <a:lnTo>
                        <a:pt x="399" y="347"/>
                      </a:lnTo>
                      <a:lnTo>
                        <a:pt x="397" y="351"/>
                      </a:lnTo>
                      <a:lnTo>
                        <a:pt x="397" y="353"/>
                      </a:lnTo>
                      <a:lnTo>
                        <a:pt x="396" y="354"/>
                      </a:lnTo>
                      <a:lnTo>
                        <a:pt x="394" y="354"/>
                      </a:lnTo>
                      <a:lnTo>
                        <a:pt x="394" y="353"/>
                      </a:lnTo>
                      <a:lnTo>
                        <a:pt x="393" y="353"/>
                      </a:lnTo>
                      <a:lnTo>
                        <a:pt x="392" y="353"/>
                      </a:lnTo>
                      <a:lnTo>
                        <a:pt x="391" y="351"/>
                      </a:lnTo>
                      <a:lnTo>
                        <a:pt x="390" y="351"/>
                      </a:lnTo>
                      <a:lnTo>
                        <a:pt x="390" y="350"/>
                      </a:lnTo>
                      <a:lnTo>
                        <a:pt x="389" y="349"/>
                      </a:lnTo>
                      <a:lnTo>
                        <a:pt x="389" y="348"/>
                      </a:lnTo>
                      <a:lnTo>
                        <a:pt x="388" y="348"/>
                      </a:lnTo>
                      <a:lnTo>
                        <a:pt x="387" y="347"/>
                      </a:lnTo>
                      <a:lnTo>
                        <a:pt x="387" y="346"/>
                      </a:lnTo>
                      <a:lnTo>
                        <a:pt x="387" y="345"/>
                      </a:lnTo>
                      <a:lnTo>
                        <a:pt x="387" y="344"/>
                      </a:lnTo>
                      <a:lnTo>
                        <a:pt x="386" y="344"/>
                      </a:lnTo>
                      <a:lnTo>
                        <a:pt x="386" y="343"/>
                      </a:lnTo>
                      <a:lnTo>
                        <a:pt x="385" y="343"/>
                      </a:lnTo>
                      <a:lnTo>
                        <a:pt x="385" y="342"/>
                      </a:lnTo>
                      <a:lnTo>
                        <a:pt x="384" y="342"/>
                      </a:lnTo>
                      <a:lnTo>
                        <a:pt x="383" y="342"/>
                      </a:lnTo>
                      <a:lnTo>
                        <a:pt x="382" y="341"/>
                      </a:lnTo>
                      <a:lnTo>
                        <a:pt x="381" y="341"/>
                      </a:lnTo>
                      <a:lnTo>
                        <a:pt x="381" y="340"/>
                      </a:lnTo>
                      <a:lnTo>
                        <a:pt x="380" y="340"/>
                      </a:lnTo>
                      <a:lnTo>
                        <a:pt x="379" y="340"/>
                      </a:lnTo>
                      <a:lnTo>
                        <a:pt x="379" y="339"/>
                      </a:lnTo>
                      <a:lnTo>
                        <a:pt x="378" y="339"/>
                      </a:lnTo>
                      <a:lnTo>
                        <a:pt x="377" y="339"/>
                      </a:lnTo>
                      <a:lnTo>
                        <a:pt x="377" y="338"/>
                      </a:lnTo>
                      <a:lnTo>
                        <a:pt x="376" y="338"/>
                      </a:lnTo>
                      <a:lnTo>
                        <a:pt x="376" y="339"/>
                      </a:lnTo>
                      <a:lnTo>
                        <a:pt x="376" y="340"/>
                      </a:lnTo>
                      <a:lnTo>
                        <a:pt x="377" y="340"/>
                      </a:lnTo>
                      <a:lnTo>
                        <a:pt x="377" y="341"/>
                      </a:lnTo>
                      <a:lnTo>
                        <a:pt x="380" y="348"/>
                      </a:lnTo>
                      <a:lnTo>
                        <a:pt x="382" y="354"/>
                      </a:lnTo>
                      <a:lnTo>
                        <a:pt x="383" y="357"/>
                      </a:lnTo>
                      <a:lnTo>
                        <a:pt x="386" y="364"/>
                      </a:lnTo>
                      <a:lnTo>
                        <a:pt x="389" y="371"/>
                      </a:lnTo>
                      <a:lnTo>
                        <a:pt x="389" y="373"/>
                      </a:lnTo>
                      <a:lnTo>
                        <a:pt x="389" y="374"/>
                      </a:lnTo>
                      <a:lnTo>
                        <a:pt x="397" y="389"/>
                      </a:lnTo>
                      <a:lnTo>
                        <a:pt x="403" y="405"/>
                      </a:lnTo>
                      <a:lnTo>
                        <a:pt x="406" y="414"/>
                      </a:lnTo>
                      <a:lnTo>
                        <a:pt x="408" y="420"/>
                      </a:lnTo>
                      <a:lnTo>
                        <a:pt x="410" y="424"/>
                      </a:lnTo>
                      <a:lnTo>
                        <a:pt x="412" y="429"/>
                      </a:lnTo>
                      <a:lnTo>
                        <a:pt x="415" y="435"/>
                      </a:lnTo>
                      <a:lnTo>
                        <a:pt x="418" y="441"/>
                      </a:lnTo>
                      <a:lnTo>
                        <a:pt x="418" y="442"/>
                      </a:lnTo>
                      <a:lnTo>
                        <a:pt x="419" y="445"/>
                      </a:lnTo>
                      <a:lnTo>
                        <a:pt x="420" y="447"/>
                      </a:lnTo>
                      <a:lnTo>
                        <a:pt x="420" y="448"/>
                      </a:lnTo>
                      <a:lnTo>
                        <a:pt x="421" y="449"/>
                      </a:lnTo>
                      <a:lnTo>
                        <a:pt x="422" y="451"/>
                      </a:lnTo>
                      <a:lnTo>
                        <a:pt x="422" y="452"/>
                      </a:lnTo>
                      <a:lnTo>
                        <a:pt x="421" y="452"/>
                      </a:lnTo>
                      <a:lnTo>
                        <a:pt x="420" y="452"/>
                      </a:lnTo>
                      <a:lnTo>
                        <a:pt x="418" y="452"/>
                      </a:lnTo>
                      <a:lnTo>
                        <a:pt x="410" y="454"/>
                      </a:lnTo>
                      <a:lnTo>
                        <a:pt x="405" y="454"/>
                      </a:lnTo>
                      <a:lnTo>
                        <a:pt x="400" y="455"/>
                      </a:lnTo>
                      <a:lnTo>
                        <a:pt x="394" y="456"/>
                      </a:lnTo>
                      <a:lnTo>
                        <a:pt x="390" y="457"/>
                      </a:lnTo>
                      <a:lnTo>
                        <a:pt x="384" y="458"/>
                      </a:lnTo>
                      <a:lnTo>
                        <a:pt x="378" y="459"/>
                      </a:lnTo>
                      <a:lnTo>
                        <a:pt x="372" y="460"/>
                      </a:lnTo>
                      <a:lnTo>
                        <a:pt x="367" y="461"/>
                      </a:lnTo>
                      <a:lnTo>
                        <a:pt x="365" y="461"/>
                      </a:lnTo>
                      <a:lnTo>
                        <a:pt x="365" y="462"/>
                      </a:lnTo>
                      <a:lnTo>
                        <a:pt x="366" y="466"/>
                      </a:lnTo>
                      <a:lnTo>
                        <a:pt x="366" y="473"/>
                      </a:lnTo>
                      <a:lnTo>
                        <a:pt x="367" y="478"/>
                      </a:lnTo>
                      <a:lnTo>
                        <a:pt x="368" y="481"/>
                      </a:lnTo>
                      <a:lnTo>
                        <a:pt x="368" y="483"/>
                      </a:lnTo>
                      <a:lnTo>
                        <a:pt x="368" y="485"/>
                      </a:lnTo>
                      <a:lnTo>
                        <a:pt x="369" y="489"/>
                      </a:lnTo>
                      <a:lnTo>
                        <a:pt x="369" y="492"/>
                      </a:lnTo>
                      <a:lnTo>
                        <a:pt x="370" y="495"/>
                      </a:lnTo>
                      <a:lnTo>
                        <a:pt x="370" y="498"/>
                      </a:lnTo>
                      <a:lnTo>
                        <a:pt x="370" y="499"/>
                      </a:lnTo>
                      <a:lnTo>
                        <a:pt x="370" y="500"/>
                      </a:lnTo>
                      <a:lnTo>
                        <a:pt x="363" y="500"/>
                      </a:lnTo>
                      <a:lnTo>
                        <a:pt x="355" y="501"/>
                      </a:lnTo>
                      <a:lnTo>
                        <a:pt x="345" y="503"/>
                      </a:lnTo>
                      <a:lnTo>
                        <a:pt x="344" y="503"/>
                      </a:lnTo>
                      <a:lnTo>
                        <a:pt x="341" y="503"/>
                      </a:lnTo>
                      <a:lnTo>
                        <a:pt x="334" y="504"/>
                      </a:lnTo>
                      <a:lnTo>
                        <a:pt x="328" y="505"/>
                      </a:lnTo>
                      <a:lnTo>
                        <a:pt x="322" y="506"/>
                      </a:lnTo>
                      <a:lnTo>
                        <a:pt x="318" y="506"/>
                      </a:lnTo>
                      <a:lnTo>
                        <a:pt x="315" y="507"/>
                      </a:lnTo>
                      <a:lnTo>
                        <a:pt x="307" y="509"/>
                      </a:lnTo>
                      <a:lnTo>
                        <a:pt x="306" y="509"/>
                      </a:lnTo>
                      <a:lnTo>
                        <a:pt x="307" y="511"/>
                      </a:lnTo>
                      <a:lnTo>
                        <a:pt x="307" y="512"/>
                      </a:lnTo>
                      <a:lnTo>
                        <a:pt x="308" y="513"/>
                      </a:lnTo>
                      <a:lnTo>
                        <a:pt x="309" y="517"/>
                      </a:lnTo>
                      <a:lnTo>
                        <a:pt x="311" y="523"/>
                      </a:lnTo>
                      <a:lnTo>
                        <a:pt x="314" y="532"/>
                      </a:lnTo>
                      <a:lnTo>
                        <a:pt x="316" y="538"/>
                      </a:lnTo>
                      <a:lnTo>
                        <a:pt x="319" y="545"/>
                      </a:lnTo>
                      <a:lnTo>
                        <a:pt x="319" y="546"/>
                      </a:lnTo>
                      <a:lnTo>
                        <a:pt x="313" y="548"/>
                      </a:lnTo>
                      <a:lnTo>
                        <a:pt x="306" y="549"/>
                      </a:lnTo>
                      <a:lnTo>
                        <a:pt x="302" y="549"/>
                      </a:lnTo>
                      <a:lnTo>
                        <a:pt x="301" y="549"/>
                      </a:lnTo>
                      <a:lnTo>
                        <a:pt x="295" y="550"/>
                      </a:lnTo>
                      <a:lnTo>
                        <a:pt x="291" y="550"/>
                      </a:lnTo>
                      <a:lnTo>
                        <a:pt x="288" y="551"/>
                      </a:lnTo>
                      <a:lnTo>
                        <a:pt x="284" y="551"/>
                      </a:lnTo>
                      <a:lnTo>
                        <a:pt x="281" y="552"/>
                      </a:lnTo>
                      <a:lnTo>
                        <a:pt x="276" y="552"/>
                      </a:lnTo>
                      <a:lnTo>
                        <a:pt x="272" y="553"/>
                      </a:lnTo>
                      <a:lnTo>
                        <a:pt x="269" y="553"/>
                      </a:lnTo>
                      <a:lnTo>
                        <a:pt x="266" y="553"/>
                      </a:lnTo>
                      <a:lnTo>
                        <a:pt x="263" y="554"/>
                      </a:lnTo>
                      <a:lnTo>
                        <a:pt x="260" y="554"/>
                      </a:lnTo>
                      <a:lnTo>
                        <a:pt x="256" y="554"/>
                      </a:lnTo>
                      <a:lnTo>
                        <a:pt x="253" y="555"/>
                      </a:lnTo>
                      <a:lnTo>
                        <a:pt x="251" y="555"/>
                      </a:lnTo>
                      <a:lnTo>
                        <a:pt x="248" y="555"/>
                      </a:lnTo>
                      <a:lnTo>
                        <a:pt x="247" y="555"/>
                      </a:lnTo>
                      <a:lnTo>
                        <a:pt x="245" y="555"/>
                      </a:lnTo>
                      <a:lnTo>
                        <a:pt x="241" y="553"/>
                      </a:lnTo>
                      <a:lnTo>
                        <a:pt x="238" y="553"/>
                      </a:lnTo>
                      <a:lnTo>
                        <a:pt x="237" y="552"/>
                      </a:lnTo>
                      <a:lnTo>
                        <a:pt x="236" y="552"/>
                      </a:lnTo>
                      <a:lnTo>
                        <a:pt x="236" y="551"/>
                      </a:lnTo>
                      <a:lnTo>
                        <a:pt x="235" y="550"/>
                      </a:lnTo>
                      <a:lnTo>
                        <a:pt x="235" y="548"/>
                      </a:lnTo>
                      <a:lnTo>
                        <a:pt x="235" y="546"/>
                      </a:lnTo>
                      <a:lnTo>
                        <a:pt x="235" y="545"/>
                      </a:lnTo>
                      <a:lnTo>
                        <a:pt x="234" y="544"/>
                      </a:lnTo>
                      <a:lnTo>
                        <a:pt x="234" y="543"/>
                      </a:lnTo>
                      <a:lnTo>
                        <a:pt x="234" y="542"/>
                      </a:lnTo>
                      <a:lnTo>
                        <a:pt x="234" y="541"/>
                      </a:lnTo>
                      <a:lnTo>
                        <a:pt x="234" y="540"/>
                      </a:lnTo>
                      <a:lnTo>
                        <a:pt x="234" y="539"/>
                      </a:lnTo>
                      <a:lnTo>
                        <a:pt x="234" y="538"/>
                      </a:lnTo>
                      <a:lnTo>
                        <a:pt x="234" y="537"/>
                      </a:lnTo>
                      <a:lnTo>
                        <a:pt x="234" y="536"/>
                      </a:lnTo>
                      <a:lnTo>
                        <a:pt x="234" y="535"/>
                      </a:lnTo>
                      <a:lnTo>
                        <a:pt x="234" y="534"/>
                      </a:lnTo>
                      <a:lnTo>
                        <a:pt x="233" y="533"/>
                      </a:lnTo>
                      <a:lnTo>
                        <a:pt x="233" y="531"/>
                      </a:lnTo>
                      <a:lnTo>
                        <a:pt x="233" y="530"/>
                      </a:lnTo>
                      <a:lnTo>
                        <a:pt x="233" y="529"/>
                      </a:lnTo>
                      <a:lnTo>
                        <a:pt x="232" y="528"/>
                      </a:lnTo>
                      <a:lnTo>
                        <a:pt x="232" y="526"/>
                      </a:lnTo>
                      <a:lnTo>
                        <a:pt x="232" y="525"/>
                      </a:lnTo>
                      <a:lnTo>
                        <a:pt x="231" y="523"/>
                      </a:lnTo>
                      <a:lnTo>
                        <a:pt x="231" y="522"/>
                      </a:lnTo>
                      <a:lnTo>
                        <a:pt x="230" y="521"/>
                      </a:lnTo>
                      <a:lnTo>
                        <a:pt x="230" y="520"/>
                      </a:lnTo>
                      <a:lnTo>
                        <a:pt x="229" y="518"/>
                      </a:lnTo>
                      <a:lnTo>
                        <a:pt x="229" y="517"/>
                      </a:lnTo>
                      <a:lnTo>
                        <a:pt x="229" y="516"/>
                      </a:lnTo>
                      <a:lnTo>
                        <a:pt x="228" y="514"/>
                      </a:lnTo>
                      <a:lnTo>
                        <a:pt x="228" y="513"/>
                      </a:lnTo>
                      <a:lnTo>
                        <a:pt x="228" y="512"/>
                      </a:lnTo>
                      <a:lnTo>
                        <a:pt x="228" y="511"/>
                      </a:lnTo>
                      <a:lnTo>
                        <a:pt x="227" y="511"/>
                      </a:lnTo>
                      <a:lnTo>
                        <a:pt x="227" y="510"/>
                      </a:lnTo>
                      <a:lnTo>
                        <a:pt x="227" y="509"/>
                      </a:lnTo>
                      <a:lnTo>
                        <a:pt x="227" y="507"/>
                      </a:lnTo>
                      <a:lnTo>
                        <a:pt x="226" y="507"/>
                      </a:lnTo>
                      <a:lnTo>
                        <a:pt x="226" y="506"/>
                      </a:lnTo>
                      <a:lnTo>
                        <a:pt x="225" y="505"/>
                      </a:lnTo>
                      <a:lnTo>
                        <a:pt x="225" y="504"/>
                      </a:lnTo>
                      <a:lnTo>
                        <a:pt x="225" y="503"/>
                      </a:lnTo>
                      <a:lnTo>
                        <a:pt x="224" y="503"/>
                      </a:lnTo>
                      <a:lnTo>
                        <a:pt x="224" y="502"/>
                      </a:lnTo>
                      <a:lnTo>
                        <a:pt x="223" y="501"/>
                      </a:lnTo>
                      <a:lnTo>
                        <a:pt x="223" y="500"/>
                      </a:lnTo>
                      <a:lnTo>
                        <a:pt x="222" y="499"/>
                      </a:lnTo>
                      <a:lnTo>
                        <a:pt x="222" y="498"/>
                      </a:lnTo>
                      <a:lnTo>
                        <a:pt x="221" y="497"/>
                      </a:lnTo>
                      <a:lnTo>
                        <a:pt x="221" y="496"/>
                      </a:lnTo>
                      <a:lnTo>
                        <a:pt x="221" y="495"/>
                      </a:lnTo>
                      <a:lnTo>
                        <a:pt x="219" y="495"/>
                      </a:lnTo>
                      <a:lnTo>
                        <a:pt x="219" y="494"/>
                      </a:lnTo>
                      <a:lnTo>
                        <a:pt x="219" y="493"/>
                      </a:lnTo>
                      <a:lnTo>
                        <a:pt x="218" y="492"/>
                      </a:lnTo>
                      <a:lnTo>
                        <a:pt x="218" y="491"/>
                      </a:lnTo>
                      <a:lnTo>
                        <a:pt x="218" y="490"/>
                      </a:lnTo>
                      <a:lnTo>
                        <a:pt x="218" y="489"/>
                      </a:lnTo>
                      <a:lnTo>
                        <a:pt x="217" y="487"/>
                      </a:lnTo>
                      <a:lnTo>
                        <a:pt x="217" y="486"/>
                      </a:lnTo>
                      <a:lnTo>
                        <a:pt x="217" y="485"/>
                      </a:lnTo>
                      <a:lnTo>
                        <a:pt x="216" y="485"/>
                      </a:lnTo>
                      <a:lnTo>
                        <a:pt x="216" y="484"/>
                      </a:lnTo>
                      <a:lnTo>
                        <a:pt x="215" y="483"/>
                      </a:lnTo>
                      <a:lnTo>
                        <a:pt x="215" y="482"/>
                      </a:lnTo>
                      <a:lnTo>
                        <a:pt x="214" y="482"/>
                      </a:lnTo>
                      <a:lnTo>
                        <a:pt x="214" y="481"/>
                      </a:lnTo>
                      <a:lnTo>
                        <a:pt x="213" y="481"/>
                      </a:lnTo>
                      <a:lnTo>
                        <a:pt x="212" y="480"/>
                      </a:lnTo>
                      <a:lnTo>
                        <a:pt x="211" y="480"/>
                      </a:lnTo>
                      <a:lnTo>
                        <a:pt x="210" y="479"/>
                      </a:lnTo>
                      <a:lnTo>
                        <a:pt x="209" y="479"/>
                      </a:lnTo>
                      <a:lnTo>
                        <a:pt x="208" y="479"/>
                      </a:lnTo>
                      <a:lnTo>
                        <a:pt x="207" y="478"/>
                      </a:lnTo>
                      <a:lnTo>
                        <a:pt x="206" y="478"/>
                      </a:lnTo>
                      <a:lnTo>
                        <a:pt x="205" y="478"/>
                      </a:lnTo>
                      <a:lnTo>
                        <a:pt x="204" y="477"/>
                      </a:lnTo>
                      <a:lnTo>
                        <a:pt x="203" y="477"/>
                      </a:lnTo>
                      <a:lnTo>
                        <a:pt x="202" y="476"/>
                      </a:lnTo>
                      <a:lnTo>
                        <a:pt x="200" y="475"/>
                      </a:lnTo>
                      <a:lnTo>
                        <a:pt x="199" y="475"/>
                      </a:lnTo>
                      <a:lnTo>
                        <a:pt x="199" y="474"/>
                      </a:lnTo>
                      <a:lnTo>
                        <a:pt x="198" y="474"/>
                      </a:lnTo>
                      <a:lnTo>
                        <a:pt x="197" y="473"/>
                      </a:lnTo>
                      <a:lnTo>
                        <a:pt x="196" y="472"/>
                      </a:lnTo>
                      <a:lnTo>
                        <a:pt x="196" y="471"/>
                      </a:lnTo>
                      <a:lnTo>
                        <a:pt x="195" y="471"/>
                      </a:lnTo>
                      <a:lnTo>
                        <a:pt x="195" y="470"/>
                      </a:lnTo>
                      <a:lnTo>
                        <a:pt x="194" y="470"/>
                      </a:lnTo>
                      <a:lnTo>
                        <a:pt x="193" y="468"/>
                      </a:lnTo>
                      <a:lnTo>
                        <a:pt x="192" y="468"/>
                      </a:lnTo>
                      <a:lnTo>
                        <a:pt x="191" y="468"/>
                      </a:lnTo>
                      <a:lnTo>
                        <a:pt x="191" y="467"/>
                      </a:lnTo>
                      <a:lnTo>
                        <a:pt x="190" y="467"/>
                      </a:lnTo>
                      <a:lnTo>
                        <a:pt x="189" y="467"/>
                      </a:lnTo>
                      <a:lnTo>
                        <a:pt x="188" y="467"/>
                      </a:lnTo>
                      <a:lnTo>
                        <a:pt x="187" y="467"/>
                      </a:lnTo>
                      <a:lnTo>
                        <a:pt x="186" y="467"/>
                      </a:lnTo>
                      <a:lnTo>
                        <a:pt x="185" y="467"/>
                      </a:lnTo>
                      <a:lnTo>
                        <a:pt x="184" y="468"/>
                      </a:lnTo>
                      <a:lnTo>
                        <a:pt x="183" y="468"/>
                      </a:lnTo>
                      <a:lnTo>
                        <a:pt x="181" y="470"/>
                      </a:lnTo>
                      <a:lnTo>
                        <a:pt x="180" y="470"/>
                      </a:lnTo>
                      <a:lnTo>
                        <a:pt x="180" y="471"/>
                      </a:lnTo>
                      <a:lnTo>
                        <a:pt x="179" y="471"/>
                      </a:lnTo>
                      <a:lnTo>
                        <a:pt x="178" y="471"/>
                      </a:lnTo>
                      <a:lnTo>
                        <a:pt x="177" y="471"/>
                      </a:lnTo>
                      <a:lnTo>
                        <a:pt x="176" y="471"/>
                      </a:lnTo>
                      <a:lnTo>
                        <a:pt x="175" y="471"/>
                      </a:lnTo>
                      <a:lnTo>
                        <a:pt x="174" y="472"/>
                      </a:lnTo>
                      <a:lnTo>
                        <a:pt x="173" y="472"/>
                      </a:lnTo>
                      <a:lnTo>
                        <a:pt x="172" y="472"/>
                      </a:lnTo>
                      <a:lnTo>
                        <a:pt x="171" y="472"/>
                      </a:lnTo>
                      <a:lnTo>
                        <a:pt x="171" y="473"/>
                      </a:lnTo>
                      <a:lnTo>
                        <a:pt x="170" y="473"/>
                      </a:lnTo>
                      <a:lnTo>
                        <a:pt x="169" y="473"/>
                      </a:lnTo>
                      <a:lnTo>
                        <a:pt x="168" y="473"/>
                      </a:lnTo>
                      <a:lnTo>
                        <a:pt x="168" y="474"/>
                      </a:lnTo>
                      <a:lnTo>
                        <a:pt x="167" y="474"/>
                      </a:lnTo>
                      <a:lnTo>
                        <a:pt x="166" y="474"/>
                      </a:lnTo>
                      <a:lnTo>
                        <a:pt x="165" y="474"/>
                      </a:lnTo>
                      <a:lnTo>
                        <a:pt x="165" y="475"/>
                      </a:lnTo>
                      <a:lnTo>
                        <a:pt x="164" y="475"/>
                      </a:lnTo>
                      <a:lnTo>
                        <a:pt x="163" y="475"/>
                      </a:lnTo>
                      <a:lnTo>
                        <a:pt x="161" y="475"/>
                      </a:lnTo>
                      <a:lnTo>
                        <a:pt x="160" y="475"/>
                      </a:lnTo>
                      <a:lnTo>
                        <a:pt x="159" y="475"/>
                      </a:lnTo>
                      <a:lnTo>
                        <a:pt x="158" y="475"/>
                      </a:lnTo>
                      <a:lnTo>
                        <a:pt x="157" y="475"/>
                      </a:lnTo>
                      <a:lnTo>
                        <a:pt x="156" y="475"/>
                      </a:lnTo>
                      <a:lnTo>
                        <a:pt x="155" y="474"/>
                      </a:lnTo>
                      <a:lnTo>
                        <a:pt x="154" y="474"/>
                      </a:lnTo>
                      <a:lnTo>
                        <a:pt x="153" y="474"/>
                      </a:lnTo>
                      <a:lnTo>
                        <a:pt x="152" y="473"/>
                      </a:lnTo>
                      <a:lnTo>
                        <a:pt x="151" y="473"/>
                      </a:lnTo>
                      <a:lnTo>
                        <a:pt x="151" y="472"/>
                      </a:lnTo>
                      <a:lnTo>
                        <a:pt x="150" y="472"/>
                      </a:lnTo>
                      <a:lnTo>
                        <a:pt x="149" y="471"/>
                      </a:lnTo>
                      <a:lnTo>
                        <a:pt x="148" y="471"/>
                      </a:lnTo>
                      <a:lnTo>
                        <a:pt x="148" y="470"/>
                      </a:lnTo>
                      <a:lnTo>
                        <a:pt x="147" y="470"/>
                      </a:lnTo>
                      <a:lnTo>
                        <a:pt x="146" y="470"/>
                      </a:lnTo>
                      <a:lnTo>
                        <a:pt x="146" y="468"/>
                      </a:lnTo>
                      <a:lnTo>
                        <a:pt x="145" y="467"/>
                      </a:lnTo>
                      <a:lnTo>
                        <a:pt x="144" y="467"/>
                      </a:lnTo>
                      <a:lnTo>
                        <a:pt x="144" y="466"/>
                      </a:lnTo>
                      <a:lnTo>
                        <a:pt x="142" y="465"/>
                      </a:lnTo>
                      <a:lnTo>
                        <a:pt x="141" y="464"/>
                      </a:lnTo>
                      <a:lnTo>
                        <a:pt x="141" y="463"/>
                      </a:lnTo>
                      <a:lnTo>
                        <a:pt x="140" y="463"/>
                      </a:lnTo>
                      <a:lnTo>
                        <a:pt x="139" y="462"/>
                      </a:lnTo>
                      <a:lnTo>
                        <a:pt x="138" y="462"/>
                      </a:lnTo>
                      <a:lnTo>
                        <a:pt x="138" y="461"/>
                      </a:lnTo>
                      <a:lnTo>
                        <a:pt x="137" y="461"/>
                      </a:lnTo>
                      <a:lnTo>
                        <a:pt x="136" y="461"/>
                      </a:lnTo>
                      <a:lnTo>
                        <a:pt x="135" y="461"/>
                      </a:lnTo>
                      <a:lnTo>
                        <a:pt x="134" y="461"/>
                      </a:lnTo>
                      <a:lnTo>
                        <a:pt x="133" y="460"/>
                      </a:lnTo>
                      <a:lnTo>
                        <a:pt x="132" y="460"/>
                      </a:lnTo>
                      <a:lnTo>
                        <a:pt x="131" y="460"/>
                      </a:lnTo>
                      <a:lnTo>
                        <a:pt x="131" y="459"/>
                      </a:lnTo>
                      <a:lnTo>
                        <a:pt x="130" y="459"/>
                      </a:lnTo>
                      <a:lnTo>
                        <a:pt x="129" y="458"/>
                      </a:lnTo>
                      <a:lnTo>
                        <a:pt x="129" y="457"/>
                      </a:lnTo>
                      <a:lnTo>
                        <a:pt x="128" y="457"/>
                      </a:lnTo>
                      <a:lnTo>
                        <a:pt x="128" y="456"/>
                      </a:lnTo>
                      <a:lnTo>
                        <a:pt x="127" y="456"/>
                      </a:lnTo>
                      <a:lnTo>
                        <a:pt x="127" y="455"/>
                      </a:lnTo>
                      <a:lnTo>
                        <a:pt x="127" y="454"/>
                      </a:lnTo>
                      <a:lnTo>
                        <a:pt x="126" y="454"/>
                      </a:lnTo>
                      <a:lnTo>
                        <a:pt x="126" y="453"/>
                      </a:lnTo>
                      <a:lnTo>
                        <a:pt x="126" y="452"/>
                      </a:lnTo>
                      <a:lnTo>
                        <a:pt x="126" y="451"/>
                      </a:lnTo>
                      <a:lnTo>
                        <a:pt x="126" y="449"/>
                      </a:lnTo>
                      <a:lnTo>
                        <a:pt x="125" y="449"/>
                      </a:lnTo>
                      <a:lnTo>
                        <a:pt x="125" y="448"/>
                      </a:lnTo>
                      <a:lnTo>
                        <a:pt x="125" y="447"/>
                      </a:lnTo>
                      <a:lnTo>
                        <a:pt x="125" y="446"/>
                      </a:lnTo>
                      <a:lnTo>
                        <a:pt x="125" y="445"/>
                      </a:lnTo>
                      <a:lnTo>
                        <a:pt x="125" y="444"/>
                      </a:lnTo>
                      <a:lnTo>
                        <a:pt x="125" y="443"/>
                      </a:lnTo>
                      <a:lnTo>
                        <a:pt x="125" y="442"/>
                      </a:lnTo>
                      <a:lnTo>
                        <a:pt x="125" y="441"/>
                      </a:lnTo>
                      <a:lnTo>
                        <a:pt x="125" y="440"/>
                      </a:lnTo>
                      <a:lnTo>
                        <a:pt x="123" y="440"/>
                      </a:lnTo>
                      <a:lnTo>
                        <a:pt x="123" y="439"/>
                      </a:lnTo>
                      <a:lnTo>
                        <a:pt x="123" y="438"/>
                      </a:lnTo>
                      <a:lnTo>
                        <a:pt x="123" y="437"/>
                      </a:lnTo>
                      <a:lnTo>
                        <a:pt x="123" y="436"/>
                      </a:lnTo>
                      <a:lnTo>
                        <a:pt x="122" y="435"/>
                      </a:lnTo>
                      <a:lnTo>
                        <a:pt x="122" y="434"/>
                      </a:lnTo>
                      <a:lnTo>
                        <a:pt x="122" y="433"/>
                      </a:lnTo>
                      <a:lnTo>
                        <a:pt x="122" y="432"/>
                      </a:lnTo>
                      <a:lnTo>
                        <a:pt x="122" y="431"/>
                      </a:lnTo>
                      <a:lnTo>
                        <a:pt x="122" y="429"/>
                      </a:lnTo>
                      <a:lnTo>
                        <a:pt x="121" y="429"/>
                      </a:lnTo>
                      <a:lnTo>
                        <a:pt x="121" y="428"/>
                      </a:lnTo>
                      <a:lnTo>
                        <a:pt x="121" y="427"/>
                      </a:lnTo>
                      <a:lnTo>
                        <a:pt x="121" y="426"/>
                      </a:lnTo>
                      <a:lnTo>
                        <a:pt x="121" y="425"/>
                      </a:lnTo>
                      <a:lnTo>
                        <a:pt x="121" y="424"/>
                      </a:lnTo>
                      <a:lnTo>
                        <a:pt x="120" y="423"/>
                      </a:lnTo>
                      <a:lnTo>
                        <a:pt x="120" y="422"/>
                      </a:lnTo>
                      <a:lnTo>
                        <a:pt x="120" y="421"/>
                      </a:lnTo>
                      <a:lnTo>
                        <a:pt x="120" y="420"/>
                      </a:lnTo>
                      <a:lnTo>
                        <a:pt x="120" y="419"/>
                      </a:lnTo>
                      <a:lnTo>
                        <a:pt x="119" y="419"/>
                      </a:lnTo>
                      <a:lnTo>
                        <a:pt x="119" y="418"/>
                      </a:lnTo>
                      <a:lnTo>
                        <a:pt x="119" y="417"/>
                      </a:lnTo>
                      <a:lnTo>
                        <a:pt x="118" y="416"/>
                      </a:lnTo>
                      <a:lnTo>
                        <a:pt x="118" y="415"/>
                      </a:lnTo>
                      <a:lnTo>
                        <a:pt x="118" y="414"/>
                      </a:lnTo>
                      <a:lnTo>
                        <a:pt x="117" y="414"/>
                      </a:lnTo>
                      <a:lnTo>
                        <a:pt x="117" y="413"/>
                      </a:lnTo>
                      <a:lnTo>
                        <a:pt x="117" y="412"/>
                      </a:lnTo>
                      <a:lnTo>
                        <a:pt x="117" y="410"/>
                      </a:lnTo>
                      <a:lnTo>
                        <a:pt x="117" y="409"/>
                      </a:lnTo>
                      <a:lnTo>
                        <a:pt x="117" y="408"/>
                      </a:lnTo>
                      <a:lnTo>
                        <a:pt x="117" y="407"/>
                      </a:lnTo>
                      <a:lnTo>
                        <a:pt x="117" y="406"/>
                      </a:lnTo>
                      <a:lnTo>
                        <a:pt x="118" y="406"/>
                      </a:lnTo>
                      <a:lnTo>
                        <a:pt x="118" y="405"/>
                      </a:lnTo>
                      <a:lnTo>
                        <a:pt x="118" y="404"/>
                      </a:lnTo>
                      <a:lnTo>
                        <a:pt x="118" y="403"/>
                      </a:lnTo>
                      <a:lnTo>
                        <a:pt x="119" y="403"/>
                      </a:lnTo>
                      <a:lnTo>
                        <a:pt x="119" y="402"/>
                      </a:lnTo>
                      <a:lnTo>
                        <a:pt x="119" y="401"/>
                      </a:lnTo>
                      <a:lnTo>
                        <a:pt x="119" y="400"/>
                      </a:lnTo>
                      <a:lnTo>
                        <a:pt x="120" y="399"/>
                      </a:lnTo>
                      <a:lnTo>
                        <a:pt x="120" y="398"/>
                      </a:lnTo>
                      <a:lnTo>
                        <a:pt x="120" y="397"/>
                      </a:lnTo>
                      <a:lnTo>
                        <a:pt x="119" y="397"/>
                      </a:lnTo>
                      <a:lnTo>
                        <a:pt x="119" y="396"/>
                      </a:lnTo>
                      <a:lnTo>
                        <a:pt x="119" y="395"/>
                      </a:lnTo>
                      <a:lnTo>
                        <a:pt x="119" y="394"/>
                      </a:lnTo>
                      <a:lnTo>
                        <a:pt x="119" y="393"/>
                      </a:lnTo>
                      <a:lnTo>
                        <a:pt x="119" y="392"/>
                      </a:lnTo>
                      <a:lnTo>
                        <a:pt x="119" y="390"/>
                      </a:lnTo>
                      <a:lnTo>
                        <a:pt x="119" y="389"/>
                      </a:lnTo>
                      <a:lnTo>
                        <a:pt x="119" y="388"/>
                      </a:lnTo>
                      <a:lnTo>
                        <a:pt x="120" y="388"/>
                      </a:lnTo>
                      <a:lnTo>
                        <a:pt x="120" y="387"/>
                      </a:lnTo>
                      <a:lnTo>
                        <a:pt x="121" y="387"/>
                      </a:lnTo>
                      <a:lnTo>
                        <a:pt x="121" y="386"/>
                      </a:lnTo>
                      <a:lnTo>
                        <a:pt x="122" y="386"/>
                      </a:lnTo>
                      <a:lnTo>
                        <a:pt x="122" y="385"/>
                      </a:lnTo>
                      <a:lnTo>
                        <a:pt x="122" y="384"/>
                      </a:lnTo>
                      <a:lnTo>
                        <a:pt x="123" y="384"/>
                      </a:lnTo>
                      <a:lnTo>
                        <a:pt x="123" y="383"/>
                      </a:lnTo>
                      <a:lnTo>
                        <a:pt x="123" y="382"/>
                      </a:lnTo>
                      <a:lnTo>
                        <a:pt x="125" y="381"/>
                      </a:lnTo>
                      <a:lnTo>
                        <a:pt x="125" y="380"/>
                      </a:lnTo>
                      <a:lnTo>
                        <a:pt x="126" y="379"/>
                      </a:lnTo>
                      <a:lnTo>
                        <a:pt x="126" y="378"/>
                      </a:lnTo>
                      <a:lnTo>
                        <a:pt x="126" y="377"/>
                      </a:lnTo>
                      <a:lnTo>
                        <a:pt x="126" y="376"/>
                      </a:lnTo>
                      <a:lnTo>
                        <a:pt x="126" y="375"/>
                      </a:lnTo>
                      <a:lnTo>
                        <a:pt x="126" y="374"/>
                      </a:lnTo>
                      <a:lnTo>
                        <a:pt x="126" y="373"/>
                      </a:lnTo>
                      <a:lnTo>
                        <a:pt x="126" y="371"/>
                      </a:lnTo>
                      <a:lnTo>
                        <a:pt x="126" y="370"/>
                      </a:lnTo>
                      <a:lnTo>
                        <a:pt x="126" y="369"/>
                      </a:lnTo>
                      <a:lnTo>
                        <a:pt x="126" y="368"/>
                      </a:lnTo>
                      <a:lnTo>
                        <a:pt x="125" y="368"/>
                      </a:lnTo>
                      <a:lnTo>
                        <a:pt x="125" y="367"/>
                      </a:lnTo>
                      <a:lnTo>
                        <a:pt x="125" y="366"/>
                      </a:lnTo>
                      <a:lnTo>
                        <a:pt x="125" y="365"/>
                      </a:lnTo>
                      <a:lnTo>
                        <a:pt x="125" y="364"/>
                      </a:lnTo>
                      <a:lnTo>
                        <a:pt x="125" y="363"/>
                      </a:lnTo>
                      <a:lnTo>
                        <a:pt x="125" y="362"/>
                      </a:lnTo>
                      <a:lnTo>
                        <a:pt x="125" y="361"/>
                      </a:lnTo>
                      <a:lnTo>
                        <a:pt x="125" y="360"/>
                      </a:lnTo>
                      <a:lnTo>
                        <a:pt x="125" y="359"/>
                      </a:lnTo>
                      <a:lnTo>
                        <a:pt x="125" y="358"/>
                      </a:lnTo>
                      <a:lnTo>
                        <a:pt x="123" y="357"/>
                      </a:lnTo>
                      <a:lnTo>
                        <a:pt x="123" y="356"/>
                      </a:lnTo>
                      <a:lnTo>
                        <a:pt x="123" y="355"/>
                      </a:lnTo>
                      <a:lnTo>
                        <a:pt x="123" y="354"/>
                      </a:lnTo>
                      <a:lnTo>
                        <a:pt x="123" y="353"/>
                      </a:lnTo>
                      <a:lnTo>
                        <a:pt x="122" y="353"/>
                      </a:lnTo>
                      <a:lnTo>
                        <a:pt x="122" y="351"/>
                      </a:lnTo>
                      <a:lnTo>
                        <a:pt x="122" y="350"/>
                      </a:lnTo>
                      <a:lnTo>
                        <a:pt x="122" y="349"/>
                      </a:lnTo>
                      <a:lnTo>
                        <a:pt x="122" y="348"/>
                      </a:lnTo>
                      <a:lnTo>
                        <a:pt x="122" y="347"/>
                      </a:lnTo>
                      <a:lnTo>
                        <a:pt x="122" y="346"/>
                      </a:lnTo>
                      <a:lnTo>
                        <a:pt x="122" y="345"/>
                      </a:lnTo>
                      <a:lnTo>
                        <a:pt x="122" y="344"/>
                      </a:lnTo>
                      <a:lnTo>
                        <a:pt x="122" y="343"/>
                      </a:lnTo>
                      <a:lnTo>
                        <a:pt x="122" y="342"/>
                      </a:lnTo>
                      <a:lnTo>
                        <a:pt x="122" y="341"/>
                      </a:lnTo>
                      <a:lnTo>
                        <a:pt x="122" y="340"/>
                      </a:lnTo>
                      <a:lnTo>
                        <a:pt x="122" y="339"/>
                      </a:lnTo>
                      <a:lnTo>
                        <a:pt x="122" y="338"/>
                      </a:lnTo>
                      <a:lnTo>
                        <a:pt x="122" y="337"/>
                      </a:lnTo>
                      <a:lnTo>
                        <a:pt x="122" y="336"/>
                      </a:lnTo>
                      <a:lnTo>
                        <a:pt x="122" y="335"/>
                      </a:lnTo>
                      <a:lnTo>
                        <a:pt x="122" y="334"/>
                      </a:lnTo>
                      <a:lnTo>
                        <a:pt x="122" y="332"/>
                      </a:lnTo>
                      <a:lnTo>
                        <a:pt x="122" y="331"/>
                      </a:lnTo>
                      <a:lnTo>
                        <a:pt x="122" y="330"/>
                      </a:lnTo>
                      <a:lnTo>
                        <a:pt x="122" y="329"/>
                      </a:lnTo>
                      <a:lnTo>
                        <a:pt x="122" y="328"/>
                      </a:lnTo>
                      <a:lnTo>
                        <a:pt x="122" y="327"/>
                      </a:lnTo>
                      <a:lnTo>
                        <a:pt x="122" y="326"/>
                      </a:lnTo>
                      <a:lnTo>
                        <a:pt x="122" y="325"/>
                      </a:lnTo>
                      <a:lnTo>
                        <a:pt x="122" y="324"/>
                      </a:lnTo>
                      <a:lnTo>
                        <a:pt x="122" y="323"/>
                      </a:lnTo>
                      <a:lnTo>
                        <a:pt x="122" y="322"/>
                      </a:lnTo>
                      <a:lnTo>
                        <a:pt x="122" y="321"/>
                      </a:lnTo>
                      <a:lnTo>
                        <a:pt x="122" y="320"/>
                      </a:lnTo>
                      <a:lnTo>
                        <a:pt x="122" y="319"/>
                      </a:lnTo>
                      <a:lnTo>
                        <a:pt x="122" y="318"/>
                      </a:lnTo>
                      <a:lnTo>
                        <a:pt x="122" y="317"/>
                      </a:lnTo>
                      <a:lnTo>
                        <a:pt x="122" y="316"/>
                      </a:lnTo>
                      <a:lnTo>
                        <a:pt x="121" y="315"/>
                      </a:lnTo>
                      <a:lnTo>
                        <a:pt x="121" y="314"/>
                      </a:lnTo>
                      <a:lnTo>
                        <a:pt x="121" y="312"/>
                      </a:lnTo>
                      <a:lnTo>
                        <a:pt x="121" y="311"/>
                      </a:lnTo>
                      <a:lnTo>
                        <a:pt x="121" y="310"/>
                      </a:lnTo>
                      <a:lnTo>
                        <a:pt x="121" y="309"/>
                      </a:lnTo>
                      <a:lnTo>
                        <a:pt x="121" y="308"/>
                      </a:lnTo>
                      <a:lnTo>
                        <a:pt x="120" y="308"/>
                      </a:lnTo>
                      <a:lnTo>
                        <a:pt x="120" y="307"/>
                      </a:lnTo>
                      <a:lnTo>
                        <a:pt x="120" y="306"/>
                      </a:lnTo>
                      <a:lnTo>
                        <a:pt x="120" y="305"/>
                      </a:lnTo>
                      <a:lnTo>
                        <a:pt x="120" y="304"/>
                      </a:lnTo>
                      <a:lnTo>
                        <a:pt x="119" y="304"/>
                      </a:lnTo>
                      <a:lnTo>
                        <a:pt x="119" y="303"/>
                      </a:lnTo>
                      <a:lnTo>
                        <a:pt x="118" y="303"/>
                      </a:lnTo>
                      <a:lnTo>
                        <a:pt x="118" y="302"/>
                      </a:lnTo>
                      <a:lnTo>
                        <a:pt x="117" y="302"/>
                      </a:lnTo>
                      <a:lnTo>
                        <a:pt x="116" y="301"/>
                      </a:lnTo>
                      <a:lnTo>
                        <a:pt x="115" y="301"/>
                      </a:lnTo>
                      <a:lnTo>
                        <a:pt x="114" y="300"/>
                      </a:lnTo>
                      <a:lnTo>
                        <a:pt x="113" y="299"/>
                      </a:lnTo>
                      <a:lnTo>
                        <a:pt x="112" y="298"/>
                      </a:lnTo>
                      <a:lnTo>
                        <a:pt x="111" y="297"/>
                      </a:lnTo>
                      <a:lnTo>
                        <a:pt x="110" y="296"/>
                      </a:lnTo>
                      <a:lnTo>
                        <a:pt x="109" y="295"/>
                      </a:lnTo>
                      <a:lnTo>
                        <a:pt x="108" y="293"/>
                      </a:lnTo>
                      <a:lnTo>
                        <a:pt x="108" y="292"/>
                      </a:lnTo>
                      <a:lnTo>
                        <a:pt x="107" y="292"/>
                      </a:lnTo>
                      <a:lnTo>
                        <a:pt x="107" y="291"/>
                      </a:lnTo>
                      <a:lnTo>
                        <a:pt x="106" y="290"/>
                      </a:lnTo>
                      <a:lnTo>
                        <a:pt x="106" y="289"/>
                      </a:lnTo>
                      <a:lnTo>
                        <a:pt x="105" y="289"/>
                      </a:lnTo>
                      <a:lnTo>
                        <a:pt x="105" y="288"/>
                      </a:lnTo>
                      <a:lnTo>
                        <a:pt x="103" y="288"/>
                      </a:lnTo>
                      <a:lnTo>
                        <a:pt x="103" y="287"/>
                      </a:lnTo>
                      <a:lnTo>
                        <a:pt x="102" y="287"/>
                      </a:lnTo>
                      <a:lnTo>
                        <a:pt x="102" y="286"/>
                      </a:lnTo>
                      <a:lnTo>
                        <a:pt x="101" y="285"/>
                      </a:lnTo>
                      <a:lnTo>
                        <a:pt x="100" y="284"/>
                      </a:lnTo>
                      <a:lnTo>
                        <a:pt x="100" y="283"/>
                      </a:lnTo>
                      <a:lnTo>
                        <a:pt x="99" y="283"/>
                      </a:lnTo>
                      <a:lnTo>
                        <a:pt x="99" y="282"/>
                      </a:lnTo>
                      <a:lnTo>
                        <a:pt x="98" y="282"/>
                      </a:lnTo>
                      <a:lnTo>
                        <a:pt x="98" y="281"/>
                      </a:lnTo>
                      <a:lnTo>
                        <a:pt x="97" y="281"/>
                      </a:lnTo>
                      <a:lnTo>
                        <a:pt x="97" y="280"/>
                      </a:lnTo>
                      <a:lnTo>
                        <a:pt x="96" y="279"/>
                      </a:lnTo>
                      <a:lnTo>
                        <a:pt x="95" y="278"/>
                      </a:lnTo>
                      <a:lnTo>
                        <a:pt x="95" y="277"/>
                      </a:lnTo>
                      <a:lnTo>
                        <a:pt x="94" y="277"/>
                      </a:lnTo>
                      <a:lnTo>
                        <a:pt x="94" y="276"/>
                      </a:lnTo>
                      <a:lnTo>
                        <a:pt x="93" y="276"/>
                      </a:lnTo>
                      <a:lnTo>
                        <a:pt x="93" y="275"/>
                      </a:lnTo>
                      <a:lnTo>
                        <a:pt x="92" y="273"/>
                      </a:lnTo>
                      <a:lnTo>
                        <a:pt x="91" y="272"/>
                      </a:lnTo>
                      <a:lnTo>
                        <a:pt x="90" y="272"/>
                      </a:lnTo>
                      <a:lnTo>
                        <a:pt x="90" y="271"/>
                      </a:lnTo>
                      <a:lnTo>
                        <a:pt x="89" y="271"/>
                      </a:lnTo>
                      <a:lnTo>
                        <a:pt x="88" y="271"/>
                      </a:lnTo>
                      <a:lnTo>
                        <a:pt x="87" y="270"/>
                      </a:lnTo>
                      <a:lnTo>
                        <a:pt x="86" y="270"/>
                      </a:lnTo>
                      <a:lnTo>
                        <a:pt x="84" y="269"/>
                      </a:lnTo>
                      <a:lnTo>
                        <a:pt x="83" y="269"/>
                      </a:lnTo>
                      <a:lnTo>
                        <a:pt x="82" y="269"/>
                      </a:lnTo>
                      <a:lnTo>
                        <a:pt x="82" y="268"/>
                      </a:lnTo>
                      <a:lnTo>
                        <a:pt x="81" y="268"/>
                      </a:lnTo>
                      <a:lnTo>
                        <a:pt x="80" y="267"/>
                      </a:lnTo>
                      <a:lnTo>
                        <a:pt x="79" y="267"/>
                      </a:lnTo>
                      <a:lnTo>
                        <a:pt x="78" y="267"/>
                      </a:lnTo>
                      <a:lnTo>
                        <a:pt x="77" y="266"/>
                      </a:lnTo>
                      <a:lnTo>
                        <a:pt x="76" y="266"/>
                      </a:lnTo>
                      <a:lnTo>
                        <a:pt x="76" y="265"/>
                      </a:lnTo>
                      <a:lnTo>
                        <a:pt x="75" y="265"/>
                      </a:lnTo>
                      <a:lnTo>
                        <a:pt x="74" y="265"/>
                      </a:lnTo>
                      <a:lnTo>
                        <a:pt x="73" y="265"/>
                      </a:lnTo>
                      <a:lnTo>
                        <a:pt x="72" y="264"/>
                      </a:lnTo>
                      <a:lnTo>
                        <a:pt x="71" y="264"/>
                      </a:lnTo>
                      <a:lnTo>
                        <a:pt x="70" y="264"/>
                      </a:lnTo>
                      <a:lnTo>
                        <a:pt x="69" y="264"/>
                      </a:lnTo>
                      <a:lnTo>
                        <a:pt x="68" y="264"/>
                      </a:lnTo>
                      <a:lnTo>
                        <a:pt x="67" y="264"/>
                      </a:lnTo>
                      <a:lnTo>
                        <a:pt x="65" y="264"/>
                      </a:lnTo>
                      <a:lnTo>
                        <a:pt x="64" y="264"/>
                      </a:lnTo>
                      <a:lnTo>
                        <a:pt x="64" y="263"/>
                      </a:lnTo>
                      <a:lnTo>
                        <a:pt x="63" y="263"/>
                      </a:lnTo>
                      <a:lnTo>
                        <a:pt x="62" y="263"/>
                      </a:lnTo>
                      <a:lnTo>
                        <a:pt x="61" y="263"/>
                      </a:lnTo>
                      <a:lnTo>
                        <a:pt x="60" y="263"/>
                      </a:lnTo>
                      <a:lnTo>
                        <a:pt x="59" y="263"/>
                      </a:lnTo>
                      <a:lnTo>
                        <a:pt x="58" y="262"/>
                      </a:lnTo>
                      <a:lnTo>
                        <a:pt x="57" y="262"/>
                      </a:lnTo>
                      <a:lnTo>
                        <a:pt x="56" y="262"/>
                      </a:lnTo>
                      <a:lnTo>
                        <a:pt x="55" y="262"/>
                      </a:lnTo>
                      <a:lnTo>
                        <a:pt x="54" y="262"/>
                      </a:lnTo>
                      <a:lnTo>
                        <a:pt x="53" y="262"/>
                      </a:lnTo>
                      <a:lnTo>
                        <a:pt x="52" y="263"/>
                      </a:lnTo>
                      <a:lnTo>
                        <a:pt x="51" y="263"/>
                      </a:lnTo>
                      <a:lnTo>
                        <a:pt x="50" y="263"/>
                      </a:lnTo>
                      <a:lnTo>
                        <a:pt x="49" y="264"/>
                      </a:lnTo>
                      <a:lnTo>
                        <a:pt x="48" y="264"/>
                      </a:lnTo>
                      <a:lnTo>
                        <a:pt x="47" y="265"/>
                      </a:lnTo>
                      <a:lnTo>
                        <a:pt x="45" y="265"/>
                      </a:lnTo>
                      <a:lnTo>
                        <a:pt x="45" y="266"/>
                      </a:lnTo>
                      <a:lnTo>
                        <a:pt x="44" y="266"/>
                      </a:lnTo>
                      <a:lnTo>
                        <a:pt x="43" y="266"/>
                      </a:lnTo>
                      <a:lnTo>
                        <a:pt x="43" y="267"/>
                      </a:lnTo>
                      <a:lnTo>
                        <a:pt x="42" y="268"/>
                      </a:lnTo>
                      <a:lnTo>
                        <a:pt x="41" y="268"/>
                      </a:lnTo>
                      <a:lnTo>
                        <a:pt x="41" y="269"/>
                      </a:lnTo>
                      <a:lnTo>
                        <a:pt x="40" y="269"/>
                      </a:lnTo>
                      <a:lnTo>
                        <a:pt x="40" y="270"/>
                      </a:lnTo>
                      <a:lnTo>
                        <a:pt x="39" y="270"/>
                      </a:lnTo>
                      <a:lnTo>
                        <a:pt x="39" y="271"/>
                      </a:lnTo>
                      <a:lnTo>
                        <a:pt x="38" y="271"/>
                      </a:lnTo>
                      <a:lnTo>
                        <a:pt x="37" y="272"/>
                      </a:lnTo>
                      <a:lnTo>
                        <a:pt x="36" y="273"/>
                      </a:lnTo>
                      <a:lnTo>
                        <a:pt x="35" y="275"/>
                      </a:lnTo>
                      <a:lnTo>
                        <a:pt x="34" y="275"/>
                      </a:lnTo>
                      <a:lnTo>
                        <a:pt x="34" y="276"/>
                      </a:lnTo>
                      <a:lnTo>
                        <a:pt x="33" y="276"/>
                      </a:lnTo>
                      <a:lnTo>
                        <a:pt x="32" y="276"/>
                      </a:lnTo>
                      <a:lnTo>
                        <a:pt x="31" y="276"/>
                      </a:lnTo>
                      <a:lnTo>
                        <a:pt x="30" y="276"/>
                      </a:lnTo>
                      <a:lnTo>
                        <a:pt x="29" y="276"/>
                      </a:lnTo>
                      <a:lnTo>
                        <a:pt x="28" y="276"/>
                      </a:lnTo>
                      <a:lnTo>
                        <a:pt x="26" y="276"/>
                      </a:lnTo>
                      <a:lnTo>
                        <a:pt x="24" y="276"/>
                      </a:lnTo>
                      <a:lnTo>
                        <a:pt x="23" y="276"/>
                      </a:lnTo>
                      <a:lnTo>
                        <a:pt x="22" y="276"/>
                      </a:lnTo>
                      <a:lnTo>
                        <a:pt x="21" y="276"/>
                      </a:lnTo>
                      <a:lnTo>
                        <a:pt x="20" y="275"/>
                      </a:lnTo>
                      <a:lnTo>
                        <a:pt x="19" y="275"/>
                      </a:lnTo>
                      <a:lnTo>
                        <a:pt x="18" y="275"/>
                      </a:lnTo>
                      <a:lnTo>
                        <a:pt x="17" y="275"/>
                      </a:lnTo>
                      <a:lnTo>
                        <a:pt x="16" y="273"/>
                      </a:lnTo>
                      <a:lnTo>
                        <a:pt x="15" y="273"/>
                      </a:lnTo>
                      <a:lnTo>
                        <a:pt x="14" y="272"/>
                      </a:lnTo>
                      <a:lnTo>
                        <a:pt x="13" y="272"/>
                      </a:lnTo>
                      <a:lnTo>
                        <a:pt x="12" y="271"/>
                      </a:lnTo>
                      <a:lnTo>
                        <a:pt x="11" y="271"/>
                      </a:lnTo>
                      <a:lnTo>
                        <a:pt x="10" y="270"/>
                      </a:lnTo>
                      <a:lnTo>
                        <a:pt x="9" y="269"/>
                      </a:lnTo>
                      <a:lnTo>
                        <a:pt x="7" y="268"/>
                      </a:lnTo>
                      <a:lnTo>
                        <a:pt x="6" y="267"/>
                      </a:lnTo>
                      <a:lnTo>
                        <a:pt x="5" y="266"/>
                      </a:lnTo>
                      <a:lnTo>
                        <a:pt x="4" y="265"/>
                      </a:lnTo>
                      <a:lnTo>
                        <a:pt x="3" y="264"/>
                      </a:lnTo>
                      <a:lnTo>
                        <a:pt x="3" y="263"/>
                      </a:lnTo>
                      <a:lnTo>
                        <a:pt x="2" y="263"/>
                      </a:lnTo>
                      <a:lnTo>
                        <a:pt x="2" y="262"/>
                      </a:lnTo>
                      <a:lnTo>
                        <a:pt x="1" y="261"/>
                      </a:lnTo>
                      <a:lnTo>
                        <a:pt x="1" y="260"/>
                      </a:lnTo>
                      <a:lnTo>
                        <a:pt x="0" y="260"/>
                      </a:lnTo>
                      <a:lnTo>
                        <a:pt x="0" y="259"/>
                      </a:lnTo>
                      <a:lnTo>
                        <a:pt x="0" y="258"/>
                      </a:lnTo>
                      <a:lnTo>
                        <a:pt x="0" y="257"/>
                      </a:lnTo>
                      <a:lnTo>
                        <a:pt x="0" y="256"/>
                      </a:lnTo>
                      <a:lnTo>
                        <a:pt x="0" y="254"/>
                      </a:lnTo>
                      <a:lnTo>
                        <a:pt x="1" y="253"/>
                      </a:lnTo>
                      <a:lnTo>
                        <a:pt x="1" y="252"/>
                      </a:lnTo>
                      <a:lnTo>
                        <a:pt x="2" y="252"/>
                      </a:lnTo>
                      <a:lnTo>
                        <a:pt x="2" y="251"/>
                      </a:lnTo>
                      <a:lnTo>
                        <a:pt x="2" y="250"/>
                      </a:lnTo>
                      <a:lnTo>
                        <a:pt x="3" y="250"/>
                      </a:lnTo>
                      <a:lnTo>
                        <a:pt x="3" y="249"/>
                      </a:lnTo>
                      <a:lnTo>
                        <a:pt x="4" y="249"/>
                      </a:lnTo>
                      <a:lnTo>
                        <a:pt x="4" y="248"/>
                      </a:lnTo>
                      <a:lnTo>
                        <a:pt x="5" y="247"/>
                      </a:lnTo>
                      <a:lnTo>
                        <a:pt x="5" y="246"/>
                      </a:lnTo>
                      <a:lnTo>
                        <a:pt x="5" y="245"/>
                      </a:lnTo>
                      <a:lnTo>
                        <a:pt x="6" y="244"/>
                      </a:lnTo>
                      <a:lnTo>
                        <a:pt x="5" y="243"/>
                      </a:lnTo>
                      <a:lnTo>
                        <a:pt x="5" y="242"/>
                      </a:lnTo>
                      <a:lnTo>
                        <a:pt x="6" y="241"/>
                      </a:lnTo>
                      <a:lnTo>
                        <a:pt x="7" y="241"/>
                      </a:lnTo>
                      <a:lnTo>
                        <a:pt x="9" y="241"/>
                      </a:lnTo>
                      <a:lnTo>
                        <a:pt x="10" y="241"/>
                      </a:lnTo>
                      <a:lnTo>
                        <a:pt x="11" y="241"/>
                      </a:lnTo>
                      <a:lnTo>
                        <a:pt x="11" y="240"/>
                      </a:lnTo>
                      <a:lnTo>
                        <a:pt x="12" y="240"/>
                      </a:lnTo>
                      <a:lnTo>
                        <a:pt x="12" y="239"/>
                      </a:lnTo>
                      <a:lnTo>
                        <a:pt x="13" y="239"/>
                      </a:lnTo>
                      <a:lnTo>
                        <a:pt x="14" y="239"/>
                      </a:lnTo>
                      <a:lnTo>
                        <a:pt x="14" y="238"/>
                      </a:lnTo>
                      <a:lnTo>
                        <a:pt x="14" y="237"/>
                      </a:lnTo>
                      <a:lnTo>
                        <a:pt x="14" y="235"/>
                      </a:lnTo>
                      <a:lnTo>
                        <a:pt x="14" y="234"/>
                      </a:lnTo>
                      <a:lnTo>
                        <a:pt x="15" y="234"/>
                      </a:lnTo>
                      <a:lnTo>
                        <a:pt x="16" y="234"/>
                      </a:lnTo>
                      <a:lnTo>
                        <a:pt x="17" y="234"/>
                      </a:lnTo>
                      <a:lnTo>
                        <a:pt x="17" y="233"/>
                      </a:lnTo>
                      <a:lnTo>
                        <a:pt x="18" y="233"/>
                      </a:lnTo>
                      <a:lnTo>
                        <a:pt x="19" y="233"/>
                      </a:lnTo>
                      <a:lnTo>
                        <a:pt x="20" y="233"/>
                      </a:lnTo>
                      <a:lnTo>
                        <a:pt x="20" y="232"/>
                      </a:lnTo>
                      <a:lnTo>
                        <a:pt x="20" y="231"/>
                      </a:lnTo>
                      <a:lnTo>
                        <a:pt x="20" y="230"/>
                      </a:lnTo>
                      <a:lnTo>
                        <a:pt x="20" y="229"/>
                      </a:lnTo>
                      <a:lnTo>
                        <a:pt x="21" y="228"/>
                      </a:lnTo>
                      <a:lnTo>
                        <a:pt x="21" y="227"/>
                      </a:lnTo>
                      <a:lnTo>
                        <a:pt x="21" y="226"/>
                      </a:lnTo>
                      <a:lnTo>
                        <a:pt x="22" y="226"/>
                      </a:lnTo>
                      <a:lnTo>
                        <a:pt x="22" y="225"/>
                      </a:lnTo>
                      <a:lnTo>
                        <a:pt x="23" y="225"/>
                      </a:lnTo>
                      <a:lnTo>
                        <a:pt x="24" y="224"/>
                      </a:lnTo>
                      <a:lnTo>
                        <a:pt x="25" y="224"/>
                      </a:lnTo>
                      <a:lnTo>
                        <a:pt x="25" y="223"/>
                      </a:lnTo>
                      <a:lnTo>
                        <a:pt x="26" y="223"/>
                      </a:lnTo>
                      <a:lnTo>
                        <a:pt x="26" y="222"/>
                      </a:lnTo>
                      <a:lnTo>
                        <a:pt x="28" y="222"/>
                      </a:lnTo>
                      <a:lnTo>
                        <a:pt x="28" y="221"/>
                      </a:lnTo>
                      <a:lnTo>
                        <a:pt x="28" y="220"/>
                      </a:lnTo>
                      <a:lnTo>
                        <a:pt x="29" y="220"/>
                      </a:lnTo>
                      <a:lnTo>
                        <a:pt x="29" y="219"/>
                      </a:lnTo>
                      <a:lnTo>
                        <a:pt x="30" y="219"/>
                      </a:lnTo>
                      <a:lnTo>
                        <a:pt x="31" y="219"/>
                      </a:lnTo>
                      <a:lnTo>
                        <a:pt x="31" y="218"/>
                      </a:lnTo>
                      <a:lnTo>
                        <a:pt x="31" y="217"/>
                      </a:lnTo>
                      <a:lnTo>
                        <a:pt x="32" y="217"/>
                      </a:lnTo>
                      <a:lnTo>
                        <a:pt x="32" y="215"/>
                      </a:lnTo>
                      <a:lnTo>
                        <a:pt x="32" y="214"/>
                      </a:lnTo>
                      <a:lnTo>
                        <a:pt x="33" y="213"/>
                      </a:lnTo>
                      <a:lnTo>
                        <a:pt x="33" y="212"/>
                      </a:lnTo>
                      <a:lnTo>
                        <a:pt x="33" y="211"/>
                      </a:lnTo>
                      <a:lnTo>
                        <a:pt x="32" y="211"/>
                      </a:lnTo>
                      <a:lnTo>
                        <a:pt x="32" y="210"/>
                      </a:lnTo>
                      <a:lnTo>
                        <a:pt x="33" y="209"/>
                      </a:lnTo>
                      <a:lnTo>
                        <a:pt x="34" y="209"/>
                      </a:lnTo>
                      <a:lnTo>
                        <a:pt x="35" y="208"/>
                      </a:lnTo>
                      <a:lnTo>
                        <a:pt x="36" y="208"/>
                      </a:lnTo>
                      <a:lnTo>
                        <a:pt x="36" y="207"/>
                      </a:lnTo>
                      <a:lnTo>
                        <a:pt x="37" y="207"/>
                      </a:lnTo>
                      <a:lnTo>
                        <a:pt x="38" y="207"/>
                      </a:lnTo>
                      <a:lnTo>
                        <a:pt x="38" y="206"/>
                      </a:lnTo>
                      <a:lnTo>
                        <a:pt x="39" y="205"/>
                      </a:lnTo>
                      <a:lnTo>
                        <a:pt x="40" y="205"/>
                      </a:lnTo>
                      <a:lnTo>
                        <a:pt x="41" y="205"/>
                      </a:lnTo>
                      <a:lnTo>
                        <a:pt x="41" y="206"/>
                      </a:lnTo>
                      <a:lnTo>
                        <a:pt x="42" y="206"/>
                      </a:lnTo>
                      <a:lnTo>
                        <a:pt x="43" y="206"/>
                      </a:lnTo>
                      <a:lnTo>
                        <a:pt x="44" y="206"/>
                      </a:lnTo>
                      <a:lnTo>
                        <a:pt x="44" y="205"/>
                      </a:lnTo>
                      <a:lnTo>
                        <a:pt x="45" y="205"/>
                      </a:lnTo>
                      <a:lnTo>
                        <a:pt x="45" y="204"/>
                      </a:lnTo>
                      <a:lnTo>
                        <a:pt x="45" y="203"/>
                      </a:lnTo>
                      <a:lnTo>
                        <a:pt x="45" y="202"/>
                      </a:lnTo>
                      <a:lnTo>
                        <a:pt x="45" y="201"/>
                      </a:lnTo>
                      <a:lnTo>
                        <a:pt x="45" y="200"/>
                      </a:lnTo>
                      <a:lnTo>
                        <a:pt x="45" y="199"/>
                      </a:lnTo>
                      <a:lnTo>
                        <a:pt x="47" y="198"/>
                      </a:lnTo>
                      <a:lnTo>
                        <a:pt x="47" y="196"/>
                      </a:lnTo>
                      <a:lnTo>
                        <a:pt x="48" y="196"/>
                      </a:lnTo>
                      <a:lnTo>
                        <a:pt x="48" y="195"/>
                      </a:lnTo>
                      <a:lnTo>
                        <a:pt x="49" y="195"/>
                      </a:lnTo>
                      <a:lnTo>
                        <a:pt x="50" y="195"/>
                      </a:lnTo>
                      <a:lnTo>
                        <a:pt x="51" y="195"/>
                      </a:lnTo>
                      <a:lnTo>
                        <a:pt x="52" y="195"/>
                      </a:lnTo>
                      <a:lnTo>
                        <a:pt x="53" y="195"/>
                      </a:lnTo>
                      <a:lnTo>
                        <a:pt x="54" y="195"/>
                      </a:lnTo>
                      <a:lnTo>
                        <a:pt x="55" y="195"/>
                      </a:lnTo>
                      <a:lnTo>
                        <a:pt x="56" y="194"/>
                      </a:lnTo>
                      <a:lnTo>
                        <a:pt x="57" y="194"/>
                      </a:lnTo>
                      <a:lnTo>
                        <a:pt x="58" y="194"/>
                      </a:lnTo>
                      <a:lnTo>
                        <a:pt x="58" y="193"/>
                      </a:lnTo>
                      <a:lnTo>
                        <a:pt x="59" y="193"/>
                      </a:lnTo>
                      <a:lnTo>
                        <a:pt x="60" y="192"/>
                      </a:lnTo>
                      <a:lnTo>
                        <a:pt x="61" y="192"/>
                      </a:lnTo>
                      <a:lnTo>
                        <a:pt x="62" y="192"/>
                      </a:lnTo>
                      <a:lnTo>
                        <a:pt x="62" y="191"/>
                      </a:lnTo>
                      <a:lnTo>
                        <a:pt x="63" y="191"/>
                      </a:lnTo>
                      <a:lnTo>
                        <a:pt x="63" y="190"/>
                      </a:lnTo>
                      <a:lnTo>
                        <a:pt x="64" y="189"/>
                      </a:lnTo>
                      <a:lnTo>
                        <a:pt x="65" y="189"/>
                      </a:lnTo>
                      <a:lnTo>
                        <a:pt x="67" y="189"/>
                      </a:lnTo>
                      <a:lnTo>
                        <a:pt x="68" y="188"/>
                      </a:lnTo>
                      <a:lnTo>
                        <a:pt x="69" y="188"/>
                      </a:lnTo>
                      <a:lnTo>
                        <a:pt x="70" y="188"/>
                      </a:lnTo>
                      <a:lnTo>
                        <a:pt x="71" y="188"/>
                      </a:lnTo>
                      <a:lnTo>
                        <a:pt x="71" y="187"/>
                      </a:lnTo>
                      <a:lnTo>
                        <a:pt x="72" y="187"/>
                      </a:lnTo>
                      <a:lnTo>
                        <a:pt x="73" y="187"/>
                      </a:lnTo>
                      <a:lnTo>
                        <a:pt x="74" y="187"/>
                      </a:lnTo>
                      <a:lnTo>
                        <a:pt x="75" y="187"/>
                      </a:lnTo>
                      <a:lnTo>
                        <a:pt x="76" y="186"/>
                      </a:lnTo>
                      <a:lnTo>
                        <a:pt x="77" y="186"/>
                      </a:lnTo>
                      <a:lnTo>
                        <a:pt x="78" y="186"/>
                      </a:lnTo>
                      <a:lnTo>
                        <a:pt x="78" y="185"/>
                      </a:lnTo>
                      <a:lnTo>
                        <a:pt x="79" y="185"/>
                      </a:lnTo>
                      <a:lnTo>
                        <a:pt x="80" y="185"/>
                      </a:lnTo>
                      <a:lnTo>
                        <a:pt x="80" y="184"/>
                      </a:lnTo>
                      <a:lnTo>
                        <a:pt x="81" y="184"/>
                      </a:lnTo>
                      <a:lnTo>
                        <a:pt x="82" y="183"/>
                      </a:lnTo>
                      <a:lnTo>
                        <a:pt x="82" y="182"/>
                      </a:lnTo>
                      <a:lnTo>
                        <a:pt x="82" y="181"/>
                      </a:lnTo>
                      <a:lnTo>
                        <a:pt x="82" y="180"/>
                      </a:lnTo>
                      <a:lnTo>
                        <a:pt x="83" y="180"/>
                      </a:lnTo>
                      <a:lnTo>
                        <a:pt x="83" y="179"/>
                      </a:lnTo>
                      <a:lnTo>
                        <a:pt x="84" y="178"/>
                      </a:lnTo>
                      <a:lnTo>
                        <a:pt x="86" y="176"/>
                      </a:lnTo>
                      <a:lnTo>
                        <a:pt x="87" y="176"/>
                      </a:lnTo>
                      <a:lnTo>
                        <a:pt x="88" y="176"/>
                      </a:lnTo>
                      <a:lnTo>
                        <a:pt x="89" y="175"/>
                      </a:lnTo>
                      <a:lnTo>
                        <a:pt x="90" y="174"/>
                      </a:lnTo>
                      <a:lnTo>
                        <a:pt x="91" y="174"/>
                      </a:lnTo>
                      <a:lnTo>
                        <a:pt x="92" y="173"/>
                      </a:lnTo>
                      <a:lnTo>
                        <a:pt x="93" y="173"/>
                      </a:lnTo>
                      <a:lnTo>
                        <a:pt x="94" y="173"/>
                      </a:lnTo>
                      <a:lnTo>
                        <a:pt x="94" y="172"/>
                      </a:lnTo>
                      <a:lnTo>
                        <a:pt x="95" y="172"/>
                      </a:lnTo>
                      <a:lnTo>
                        <a:pt x="242" y="56"/>
                      </a:lnTo>
                      <a:lnTo>
                        <a:pt x="234" y="66"/>
                      </a:lnTo>
                      <a:lnTo>
                        <a:pt x="213" y="95"/>
                      </a:lnTo>
                      <a:lnTo>
                        <a:pt x="144" y="134"/>
                      </a:lnTo>
                      <a:lnTo>
                        <a:pt x="97" y="170"/>
                      </a:lnTo>
                    </a:path>
                  </a:pathLst>
                </a:custGeom>
                <a:solidFill>
                  <a:srgbClr val="6666FF"/>
                </a:solidFill>
                <a:ln w="19050" cap="flat">
                  <a:solidFill>
                    <a:srgbClr val="6666FF"/>
                  </a:solidFill>
                  <a:prstDash val="solid"/>
                  <a:miter lim="800000"/>
                  <a:headEnd/>
                  <a:tailEnd/>
                </a:ln>
              </p:spPr>
              <p:txBody>
                <a:bodyPr/>
                <a:lstStyle/>
                <a:p>
                  <a:endParaRPr lang="en-US" sz="1350" dirty="0"/>
                </a:p>
              </p:txBody>
            </p:sp>
            <p:sp>
              <p:nvSpPr>
                <p:cNvPr id="74" name="Freeform 55">
                  <a:extLst>
                    <a:ext uri="{FF2B5EF4-FFF2-40B4-BE49-F238E27FC236}">
                      <a16:creationId xmlns:a16="http://schemas.microsoft.com/office/drawing/2014/main" id="{5BFD28C9-9EE2-4263-A7AF-6F0063A7B4BD}"/>
                    </a:ext>
                  </a:extLst>
                </p:cNvPr>
                <p:cNvSpPr>
                  <a:spLocks/>
                </p:cNvSpPr>
                <p:nvPr/>
              </p:nvSpPr>
              <p:spPr bwMode="auto">
                <a:xfrm>
                  <a:off x="1935" y="1269"/>
                  <a:ext cx="585" cy="540"/>
                </a:xfrm>
                <a:custGeom>
                  <a:avLst/>
                  <a:gdLst>
                    <a:gd name="T0" fmla="*/ 378 w 585"/>
                    <a:gd name="T1" fmla="*/ 12 h 540"/>
                    <a:gd name="T2" fmla="*/ 363 w 585"/>
                    <a:gd name="T3" fmla="*/ 40 h 540"/>
                    <a:gd name="T4" fmla="*/ 374 w 585"/>
                    <a:gd name="T5" fmla="*/ 60 h 540"/>
                    <a:gd name="T6" fmla="*/ 423 w 585"/>
                    <a:gd name="T7" fmla="*/ 52 h 540"/>
                    <a:gd name="T8" fmla="*/ 440 w 585"/>
                    <a:gd name="T9" fmla="*/ 72 h 540"/>
                    <a:gd name="T10" fmla="*/ 465 w 585"/>
                    <a:gd name="T11" fmla="*/ 85 h 540"/>
                    <a:gd name="T12" fmla="*/ 509 w 585"/>
                    <a:gd name="T13" fmla="*/ 100 h 540"/>
                    <a:gd name="T14" fmla="*/ 554 w 585"/>
                    <a:gd name="T15" fmla="*/ 106 h 540"/>
                    <a:gd name="T16" fmla="*/ 570 w 585"/>
                    <a:gd name="T17" fmla="*/ 130 h 540"/>
                    <a:gd name="T18" fmla="*/ 570 w 585"/>
                    <a:gd name="T19" fmla="*/ 178 h 540"/>
                    <a:gd name="T20" fmla="*/ 572 w 585"/>
                    <a:gd name="T21" fmla="*/ 207 h 540"/>
                    <a:gd name="T22" fmla="*/ 570 w 585"/>
                    <a:gd name="T23" fmla="*/ 239 h 540"/>
                    <a:gd name="T24" fmla="*/ 540 w 585"/>
                    <a:gd name="T25" fmla="*/ 225 h 540"/>
                    <a:gd name="T26" fmla="*/ 513 w 585"/>
                    <a:gd name="T27" fmla="*/ 226 h 540"/>
                    <a:gd name="T28" fmla="*/ 513 w 585"/>
                    <a:gd name="T29" fmla="*/ 258 h 540"/>
                    <a:gd name="T30" fmla="*/ 524 w 585"/>
                    <a:gd name="T31" fmla="*/ 288 h 540"/>
                    <a:gd name="T32" fmla="*/ 517 w 585"/>
                    <a:gd name="T33" fmla="*/ 324 h 540"/>
                    <a:gd name="T34" fmla="*/ 493 w 585"/>
                    <a:gd name="T35" fmla="*/ 366 h 540"/>
                    <a:gd name="T36" fmla="*/ 483 w 585"/>
                    <a:gd name="T37" fmla="*/ 406 h 540"/>
                    <a:gd name="T38" fmla="*/ 483 w 585"/>
                    <a:gd name="T39" fmla="*/ 424 h 540"/>
                    <a:gd name="T40" fmla="*/ 465 w 585"/>
                    <a:gd name="T41" fmla="*/ 447 h 540"/>
                    <a:gd name="T42" fmla="*/ 438 w 585"/>
                    <a:gd name="T43" fmla="*/ 471 h 540"/>
                    <a:gd name="T44" fmla="*/ 407 w 585"/>
                    <a:gd name="T45" fmla="*/ 498 h 540"/>
                    <a:gd name="T46" fmla="*/ 366 w 585"/>
                    <a:gd name="T47" fmla="*/ 523 h 540"/>
                    <a:gd name="T48" fmla="*/ 336 w 585"/>
                    <a:gd name="T49" fmla="*/ 531 h 540"/>
                    <a:gd name="T50" fmla="*/ 348 w 585"/>
                    <a:gd name="T51" fmla="*/ 492 h 540"/>
                    <a:gd name="T52" fmla="*/ 339 w 585"/>
                    <a:gd name="T53" fmla="*/ 466 h 540"/>
                    <a:gd name="T54" fmla="*/ 321 w 585"/>
                    <a:gd name="T55" fmla="*/ 435 h 540"/>
                    <a:gd name="T56" fmla="*/ 297 w 585"/>
                    <a:gd name="T57" fmla="*/ 411 h 540"/>
                    <a:gd name="T58" fmla="*/ 124 w 585"/>
                    <a:gd name="T59" fmla="*/ 446 h 540"/>
                    <a:gd name="T60" fmla="*/ 62 w 585"/>
                    <a:gd name="T61" fmla="*/ 424 h 540"/>
                    <a:gd name="T62" fmla="*/ 0 w 585"/>
                    <a:gd name="T63" fmla="*/ 367 h 540"/>
                    <a:gd name="T64" fmla="*/ 39 w 585"/>
                    <a:gd name="T65" fmla="*/ 339 h 540"/>
                    <a:gd name="T66" fmla="*/ 56 w 585"/>
                    <a:gd name="T67" fmla="*/ 310 h 540"/>
                    <a:gd name="T68" fmla="*/ 84 w 585"/>
                    <a:gd name="T69" fmla="*/ 249 h 540"/>
                    <a:gd name="T70" fmla="*/ 122 w 585"/>
                    <a:gd name="T71" fmla="*/ 210 h 540"/>
                    <a:gd name="T72" fmla="*/ 159 w 585"/>
                    <a:gd name="T73" fmla="*/ 217 h 540"/>
                    <a:gd name="T74" fmla="*/ 191 w 585"/>
                    <a:gd name="T75" fmla="*/ 219 h 540"/>
                    <a:gd name="T76" fmla="*/ 218 w 585"/>
                    <a:gd name="T77" fmla="*/ 198 h 540"/>
                    <a:gd name="T78" fmla="*/ 230 w 585"/>
                    <a:gd name="T79" fmla="*/ 159 h 540"/>
                    <a:gd name="T80" fmla="*/ 249 w 585"/>
                    <a:gd name="T81" fmla="*/ 129 h 540"/>
                    <a:gd name="T82" fmla="*/ 290 w 585"/>
                    <a:gd name="T83" fmla="*/ 81 h 540"/>
                    <a:gd name="T84" fmla="*/ 318 w 585"/>
                    <a:gd name="T85" fmla="*/ 49 h 540"/>
                    <a:gd name="T86" fmla="*/ 356 w 585"/>
                    <a:gd name="T87" fmla="*/ 1 h 5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5" h="540">
                      <a:moveTo>
                        <a:pt x="360" y="1"/>
                      </a:moveTo>
                      <a:cubicBezTo>
                        <a:pt x="367" y="4"/>
                        <a:pt x="372" y="8"/>
                        <a:pt x="378" y="12"/>
                      </a:cubicBezTo>
                      <a:cubicBezTo>
                        <a:pt x="377" y="19"/>
                        <a:pt x="377" y="23"/>
                        <a:pt x="371" y="27"/>
                      </a:cubicBezTo>
                      <a:cubicBezTo>
                        <a:pt x="369" y="32"/>
                        <a:pt x="366" y="36"/>
                        <a:pt x="363" y="40"/>
                      </a:cubicBezTo>
                      <a:cubicBezTo>
                        <a:pt x="362" y="47"/>
                        <a:pt x="359" y="48"/>
                        <a:pt x="362" y="54"/>
                      </a:cubicBezTo>
                      <a:cubicBezTo>
                        <a:pt x="363" y="67"/>
                        <a:pt x="364" y="66"/>
                        <a:pt x="374" y="60"/>
                      </a:cubicBezTo>
                      <a:cubicBezTo>
                        <a:pt x="376" y="50"/>
                        <a:pt x="388" y="44"/>
                        <a:pt x="398" y="42"/>
                      </a:cubicBezTo>
                      <a:cubicBezTo>
                        <a:pt x="409" y="36"/>
                        <a:pt x="414" y="45"/>
                        <a:pt x="423" y="52"/>
                      </a:cubicBezTo>
                      <a:cubicBezTo>
                        <a:pt x="428" y="60"/>
                        <a:pt x="432" y="57"/>
                        <a:pt x="429" y="67"/>
                      </a:cubicBezTo>
                      <a:cubicBezTo>
                        <a:pt x="432" y="81"/>
                        <a:pt x="430" y="74"/>
                        <a:pt x="440" y="72"/>
                      </a:cubicBezTo>
                      <a:cubicBezTo>
                        <a:pt x="450" y="74"/>
                        <a:pt x="443" y="77"/>
                        <a:pt x="452" y="79"/>
                      </a:cubicBezTo>
                      <a:cubicBezTo>
                        <a:pt x="457" y="81"/>
                        <a:pt x="461" y="82"/>
                        <a:pt x="465" y="85"/>
                      </a:cubicBezTo>
                      <a:cubicBezTo>
                        <a:pt x="473" y="98"/>
                        <a:pt x="487" y="90"/>
                        <a:pt x="500" y="87"/>
                      </a:cubicBezTo>
                      <a:cubicBezTo>
                        <a:pt x="504" y="93"/>
                        <a:pt x="502" y="96"/>
                        <a:pt x="509" y="100"/>
                      </a:cubicBezTo>
                      <a:cubicBezTo>
                        <a:pt x="518" y="93"/>
                        <a:pt x="529" y="105"/>
                        <a:pt x="542" y="106"/>
                      </a:cubicBezTo>
                      <a:cubicBezTo>
                        <a:pt x="549" y="105"/>
                        <a:pt x="551" y="100"/>
                        <a:pt x="554" y="106"/>
                      </a:cubicBezTo>
                      <a:cubicBezTo>
                        <a:pt x="555" y="113"/>
                        <a:pt x="555" y="116"/>
                        <a:pt x="561" y="120"/>
                      </a:cubicBezTo>
                      <a:cubicBezTo>
                        <a:pt x="543" y="123"/>
                        <a:pt x="564" y="129"/>
                        <a:pt x="570" y="130"/>
                      </a:cubicBezTo>
                      <a:cubicBezTo>
                        <a:pt x="573" y="141"/>
                        <a:pt x="566" y="158"/>
                        <a:pt x="578" y="160"/>
                      </a:cubicBezTo>
                      <a:cubicBezTo>
                        <a:pt x="571" y="164"/>
                        <a:pt x="573" y="170"/>
                        <a:pt x="570" y="178"/>
                      </a:cubicBezTo>
                      <a:cubicBezTo>
                        <a:pt x="569" y="186"/>
                        <a:pt x="568" y="189"/>
                        <a:pt x="564" y="196"/>
                      </a:cubicBezTo>
                      <a:cubicBezTo>
                        <a:pt x="563" y="203"/>
                        <a:pt x="566" y="203"/>
                        <a:pt x="572" y="207"/>
                      </a:cubicBezTo>
                      <a:cubicBezTo>
                        <a:pt x="577" y="214"/>
                        <a:pt x="581" y="210"/>
                        <a:pt x="582" y="219"/>
                      </a:cubicBezTo>
                      <a:cubicBezTo>
                        <a:pt x="580" y="232"/>
                        <a:pt x="585" y="238"/>
                        <a:pt x="570" y="239"/>
                      </a:cubicBezTo>
                      <a:cubicBezTo>
                        <a:pt x="560" y="233"/>
                        <a:pt x="566" y="224"/>
                        <a:pt x="551" y="222"/>
                      </a:cubicBezTo>
                      <a:cubicBezTo>
                        <a:pt x="547" y="221"/>
                        <a:pt x="543" y="225"/>
                        <a:pt x="540" y="225"/>
                      </a:cubicBezTo>
                      <a:cubicBezTo>
                        <a:pt x="537" y="225"/>
                        <a:pt x="535" y="219"/>
                        <a:pt x="531" y="219"/>
                      </a:cubicBezTo>
                      <a:cubicBezTo>
                        <a:pt x="522" y="220"/>
                        <a:pt x="521" y="221"/>
                        <a:pt x="513" y="226"/>
                      </a:cubicBezTo>
                      <a:cubicBezTo>
                        <a:pt x="513" y="231"/>
                        <a:pt x="510" y="236"/>
                        <a:pt x="510" y="241"/>
                      </a:cubicBezTo>
                      <a:cubicBezTo>
                        <a:pt x="510" y="247"/>
                        <a:pt x="513" y="258"/>
                        <a:pt x="513" y="258"/>
                      </a:cubicBezTo>
                      <a:cubicBezTo>
                        <a:pt x="510" y="274"/>
                        <a:pt x="511" y="273"/>
                        <a:pt x="528" y="276"/>
                      </a:cubicBezTo>
                      <a:cubicBezTo>
                        <a:pt x="533" y="282"/>
                        <a:pt x="529" y="284"/>
                        <a:pt x="524" y="288"/>
                      </a:cubicBezTo>
                      <a:cubicBezTo>
                        <a:pt x="522" y="295"/>
                        <a:pt x="522" y="302"/>
                        <a:pt x="519" y="309"/>
                      </a:cubicBezTo>
                      <a:cubicBezTo>
                        <a:pt x="522" y="315"/>
                        <a:pt x="520" y="319"/>
                        <a:pt x="517" y="324"/>
                      </a:cubicBezTo>
                      <a:cubicBezTo>
                        <a:pt x="515" y="333"/>
                        <a:pt x="517" y="336"/>
                        <a:pt x="508" y="338"/>
                      </a:cubicBezTo>
                      <a:cubicBezTo>
                        <a:pt x="502" y="347"/>
                        <a:pt x="497" y="356"/>
                        <a:pt x="493" y="366"/>
                      </a:cubicBezTo>
                      <a:cubicBezTo>
                        <a:pt x="492" y="373"/>
                        <a:pt x="487" y="379"/>
                        <a:pt x="484" y="386"/>
                      </a:cubicBezTo>
                      <a:cubicBezTo>
                        <a:pt x="483" y="395"/>
                        <a:pt x="470" y="404"/>
                        <a:pt x="483" y="406"/>
                      </a:cubicBezTo>
                      <a:cubicBezTo>
                        <a:pt x="489" y="408"/>
                        <a:pt x="491" y="410"/>
                        <a:pt x="494" y="415"/>
                      </a:cubicBezTo>
                      <a:cubicBezTo>
                        <a:pt x="486" y="418"/>
                        <a:pt x="492" y="422"/>
                        <a:pt x="483" y="424"/>
                      </a:cubicBezTo>
                      <a:cubicBezTo>
                        <a:pt x="482" y="433"/>
                        <a:pt x="482" y="435"/>
                        <a:pt x="474" y="438"/>
                      </a:cubicBezTo>
                      <a:cubicBezTo>
                        <a:pt x="473" y="446"/>
                        <a:pt x="474" y="448"/>
                        <a:pt x="465" y="447"/>
                      </a:cubicBezTo>
                      <a:cubicBezTo>
                        <a:pt x="464" y="455"/>
                        <a:pt x="461" y="456"/>
                        <a:pt x="453" y="457"/>
                      </a:cubicBezTo>
                      <a:cubicBezTo>
                        <a:pt x="449" y="463"/>
                        <a:pt x="445" y="468"/>
                        <a:pt x="438" y="471"/>
                      </a:cubicBezTo>
                      <a:cubicBezTo>
                        <a:pt x="434" y="477"/>
                        <a:pt x="428" y="480"/>
                        <a:pt x="422" y="484"/>
                      </a:cubicBezTo>
                      <a:cubicBezTo>
                        <a:pt x="419" y="491"/>
                        <a:pt x="413" y="493"/>
                        <a:pt x="407" y="498"/>
                      </a:cubicBezTo>
                      <a:cubicBezTo>
                        <a:pt x="403" y="505"/>
                        <a:pt x="398" y="512"/>
                        <a:pt x="390" y="514"/>
                      </a:cubicBezTo>
                      <a:cubicBezTo>
                        <a:pt x="384" y="519"/>
                        <a:pt x="374" y="522"/>
                        <a:pt x="366" y="523"/>
                      </a:cubicBezTo>
                      <a:cubicBezTo>
                        <a:pt x="361" y="525"/>
                        <a:pt x="359" y="529"/>
                        <a:pt x="354" y="532"/>
                      </a:cubicBezTo>
                      <a:cubicBezTo>
                        <a:pt x="349" y="540"/>
                        <a:pt x="341" y="538"/>
                        <a:pt x="336" y="531"/>
                      </a:cubicBezTo>
                      <a:cubicBezTo>
                        <a:pt x="334" y="523"/>
                        <a:pt x="330" y="525"/>
                        <a:pt x="329" y="517"/>
                      </a:cubicBezTo>
                      <a:cubicBezTo>
                        <a:pt x="338" y="510"/>
                        <a:pt x="339" y="499"/>
                        <a:pt x="348" y="492"/>
                      </a:cubicBezTo>
                      <a:cubicBezTo>
                        <a:pt x="351" y="485"/>
                        <a:pt x="347" y="485"/>
                        <a:pt x="350" y="478"/>
                      </a:cubicBezTo>
                      <a:cubicBezTo>
                        <a:pt x="343" y="474"/>
                        <a:pt x="346" y="470"/>
                        <a:pt x="339" y="466"/>
                      </a:cubicBezTo>
                      <a:cubicBezTo>
                        <a:pt x="338" y="461"/>
                        <a:pt x="337" y="449"/>
                        <a:pt x="335" y="445"/>
                      </a:cubicBezTo>
                      <a:cubicBezTo>
                        <a:pt x="332" y="440"/>
                        <a:pt x="321" y="435"/>
                        <a:pt x="321" y="435"/>
                      </a:cubicBezTo>
                      <a:cubicBezTo>
                        <a:pt x="317" y="429"/>
                        <a:pt x="318" y="423"/>
                        <a:pt x="315" y="417"/>
                      </a:cubicBezTo>
                      <a:cubicBezTo>
                        <a:pt x="312" y="404"/>
                        <a:pt x="313" y="410"/>
                        <a:pt x="297" y="411"/>
                      </a:cubicBezTo>
                      <a:cubicBezTo>
                        <a:pt x="270" y="417"/>
                        <a:pt x="184" y="451"/>
                        <a:pt x="157" y="456"/>
                      </a:cubicBezTo>
                      <a:cubicBezTo>
                        <a:pt x="145" y="455"/>
                        <a:pt x="135" y="448"/>
                        <a:pt x="124" y="446"/>
                      </a:cubicBezTo>
                      <a:cubicBezTo>
                        <a:pt x="116" y="440"/>
                        <a:pt x="107" y="433"/>
                        <a:pt x="96" y="431"/>
                      </a:cubicBezTo>
                      <a:cubicBezTo>
                        <a:pt x="82" y="424"/>
                        <a:pt x="75" y="425"/>
                        <a:pt x="62" y="424"/>
                      </a:cubicBezTo>
                      <a:cubicBezTo>
                        <a:pt x="59" y="419"/>
                        <a:pt x="56" y="425"/>
                        <a:pt x="51" y="422"/>
                      </a:cubicBezTo>
                      <a:cubicBezTo>
                        <a:pt x="41" y="413"/>
                        <a:pt x="6" y="378"/>
                        <a:pt x="0" y="367"/>
                      </a:cubicBezTo>
                      <a:cubicBezTo>
                        <a:pt x="4" y="361"/>
                        <a:pt x="10" y="355"/>
                        <a:pt x="17" y="354"/>
                      </a:cubicBezTo>
                      <a:cubicBezTo>
                        <a:pt x="24" y="349"/>
                        <a:pt x="32" y="344"/>
                        <a:pt x="39" y="339"/>
                      </a:cubicBezTo>
                      <a:cubicBezTo>
                        <a:pt x="42" y="333"/>
                        <a:pt x="44" y="331"/>
                        <a:pt x="50" y="328"/>
                      </a:cubicBezTo>
                      <a:cubicBezTo>
                        <a:pt x="54" y="322"/>
                        <a:pt x="53" y="316"/>
                        <a:pt x="56" y="310"/>
                      </a:cubicBezTo>
                      <a:cubicBezTo>
                        <a:pt x="57" y="301"/>
                        <a:pt x="65" y="288"/>
                        <a:pt x="72" y="283"/>
                      </a:cubicBezTo>
                      <a:cubicBezTo>
                        <a:pt x="79" y="270"/>
                        <a:pt x="71" y="259"/>
                        <a:pt x="84" y="249"/>
                      </a:cubicBezTo>
                      <a:cubicBezTo>
                        <a:pt x="87" y="241"/>
                        <a:pt x="90" y="232"/>
                        <a:pt x="98" y="229"/>
                      </a:cubicBezTo>
                      <a:cubicBezTo>
                        <a:pt x="105" y="220"/>
                        <a:pt x="111" y="212"/>
                        <a:pt x="122" y="210"/>
                      </a:cubicBezTo>
                      <a:cubicBezTo>
                        <a:pt x="130" y="207"/>
                        <a:pt x="135" y="202"/>
                        <a:pt x="141" y="205"/>
                      </a:cubicBezTo>
                      <a:cubicBezTo>
                        <a:pt x="147" y="206"/>
                        <a:pt x="156" y="214"/>
                        <a:pt x="159" y="217"/>
                      </a:cubicBezTo>
                      <a:cubicBezTo>
                        <a:pt x="162" y="220"/>
                        <a:pt x="156" y="226"/>
                        <a:pt x="161" y="226"/>
                      </a:cubicBezTo>
                      <a:cubicBezTo>
                        <a:pt x="175" y="225"/>
                        <a:pt x="176" y="220"/>
                        <a:pt x="191" y="219"/>
                      </a:cubicBezTo>
                      <a:cubicBezTo>
                        <a:pt x="196" y="215"/>
                        <a:pt x="203" y="213"/>
                        <a:pt x="209" y="211"/>
                      </a:cubicBezTo>
                      <a:cubicBezTo>
                        <a:pt x="213" y="207"/>
                        <a:pt x="215" y="203"/>
                        <a:pt x="218" y="198"/>
                      </a:cubicBezTo>
                      <a:cubicBezTo>
                        <a:pt x="219" y="192"/>
                        <a:pt x="227" y="190"/>
                        <a:pt x="233" y="187"/>
                      </a:cubicBezTo>
                      <a:cubicBezTo>
                        <a:pt x="241" y="177"/>
                        <a:pt x="241" y="167"/>
                        <a:pt x="230" y="159"/>
                      </a:cubicBezTo>
                      <a:cubicBezTo>
                        <a:pt x="231" y="148"/>
                        <a:pt x="230" y="146"/>
                        <a:pt x="239" y="141"/>
                      </a:cubicBezTo>
                      <a:cubicBezTo>
                        <a:pt x="242" y="136"/>
                        <a:pt x="244" y="133"/>
                        <a:pt x="249" y="129"/>
                      </a:cubicBezTo>
                      <a:cubicBezTo>
                        <a:pt x="252" y="121"/>
                        <a:pt x="257" y="113"/>
                        <a:pt x="264" y="108"/>
                      </a:cubicBezTo>
                      <a:cubicBezTo>
                        <a:pt x="269" y="99"/>
                        <a:pt x="281" y="87"/>
                        <a:pt x="290" y="81"/>
                      </a:cubicBezTo>
                      <a:cubicBezTo>
                        <a:pt x="293" y="76"/>
                        <a:pt x="298" y="70"/>
                        <a:pt x="303" y="66"/>
                      </a:cubicBezTo>
                      <a:cubicBezTo>
                        <a:pt x="307" y="60"/>
                        <a:pt x="312" y="53"/>
                        <a:pt x="318" y="49"/>
                      </a:cubicBezTo>
                      <a:cubicBezTo>
                        <a:pt x="321" y="42"/>
                        <a:pt x="347" y="7"/>
                        <a:pt x="353" y="6"/>
                      </a:cubicBezTo>
                      <a:cubicBezTo>
                        <a:pt x="354" y="4"/>
                        <a:pt x="354" y="2"/>
                        <a:pt x="356" y="1"/>
                      </a:cubicBezTo>
                      <a:cubicBezTo>
                        <a:pt x="361" y="0"/>
                        <a:pt x="360" y="9"/>
                        <a:pt x="360" y="1"/>
                      </a:cubicBezTo>
                      <a:close/>
                    </a:path>
                  </a:pathLst>
                </a:custGeom>
                <a:solidFill>
                  <a:srgbClr val="6666FF"/>
                </a:solidFill>
                <a:ln w="19050" cap="flat" cmpd="sng">
                  <a:solidFill>
                    <a:srgbClr val="6666FF"/>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en-US" sz="1350" dirty="0"/>
                </a:p>
              </p:txBody>
            </p:sp>
          </p:grpSp>
        </p:grpSp>
        <p:sp>
          <p:nvSpPr>
            <p:cNvPr id="9" name="Freeform 57">
              <a:extLst>
                <a:ext uri="{FF2B5EF4-FFF2-40B4-BE49-F238E27FC236}">
                  <a16:creationId xmlns:a16="http://schemas.microsoft.com/office/drawing/2014/main" id="{47E76981-EAA6-437F-95F8-DCA95AA1045E}"/>
                </a:ext>
              </a:extLst>
            </p:cNvPr>
            <p:cNvSpPr>
              <a:spLocks/>
            </p:cNvSpPr>
            <p:nvPr/>
          </p:nvSpPr>
          <p:spPr bwMode="auto">
            <a:xfrm>
              <a:off x="4860131" y="2634854"/>
              <a:ext cx="348854" cy="203597"/>
            </a:xfrm>
            <a:custGeom>
              <a:avLst/>
              <a:gdLst>
                <a:gd name="T0" fmla="*/ 2147483646 w 308"/>
                <a:gd name="T1" fmla="*/ 2147483646 h 182"/>
                <a:gd name="T2" fmla="*/ 2147483646 w 308"/>
                <a:gd name="T3" fmla="*/ 2147483646 h 182"/>
                <a:gd name="T4" fmla="*/ 2147483646 w 308"/>
                <a:gd name="T5" fmla="*/ 2147483646 h 182"/>
                <a:gd name="T6" fmla="*/ 2147483646 w 308"/>
                <a:gd name="T7" fmla="*/ 2147483646 h 182"/>
                <a:gd name="T8" fmla="*/ 2147483646 w 308"/>
                <a:gd name="T9" fmla="*/ 2147483646 h 182"/>
                <a:gd name="T10" fmla="*/ 2147483646 w 308"/>
                <a:gd name="T11" fmla="*/ 2147483646 h 182"/>
                <a:gd name="T12" fmla="*/ 2147483646 w 308"/>
                <a:gd name="T13" fmla="*/ 2147483646 h 182"/>
                <a:gd name="T14" fmla="*/ 2147483646 w 308"/>
                <a:gd name="T15" fmla="*/ 2147483646 h 182"/>
                <a:gd name="T16" fmla="*/ 2147483646 w 308"/>
                <a:gd name="T17" fmla="*/ 2147483646 h 182"/>
                <a:gd name="T18" fmla="*/ 2147483646 w 308"/>
                <a:gd name="T19" fmla="*/ 2147483646 h 182"/>
                <a:gd name="T20" fmla="*/ 2147483646 w 308"/>
                <a:gd name="T21" fmla="*/ 2147483646 h 182"/>
                <a:gd name="T22" fmla="*/ 2147483646 w 308"/>
                <a:gd name="T23" fmla="*/ 2147483646 h 182"/>
                <a:gd name="T24" fmla="*/ 2147483646 w 308"/>
                <a:gd name="T25" fmla="*/ 2147483646 h 182"/>
                <a:gd name="T26" fmla="*/ 2147483646 w 308"/>
                <a:gd name="T27" fmla="*/ 2147483646 h 182"/>
                <a:gd name="T28" fmla="*/ 2147483646 w 308"/>
                <a:gd name="T29" fmla="*/ 2147483646 h 182"/>
                <a:gd name="T30" fmla="*/ 2147483646 w 308"/>
                <a:gd name="T31" fmla="*/ 2147483646 h 182"/>
                <a:gd name="T32" fmla="*/ 2147483646 w 308"/>
                <a:gd name="T33" fmla="*/ 2147483646 h 182"/>
                <a:gd name="T34" fmla="*/ 2147483646 w 308"/>
                <a:gd name="T35" fmla="*/ 2147483646 h 182"/>
                <a:gd name="T36" fmla="*/ 2147483646 w 308"/>
                <a:gd name="T37" fmla="*/ 2147483646 h 182"/>
                <a:gd name="T38" fmla="*/ 2147483646 w 308"/>
                <a:gd name="T39" fmla="*/ 2147483646 h 182"/>
                <a:gd name="T40" fmla="*/ 2147483646 w 308"/>
                <a:gd name="T41" fmla="*/ 2147483646 h 182"/>
                <a:gd name="T42" fmla="*/ 2147483646 w 308"/>
                <a:gd name="T43" fmla="*/ 2147483646 h 182"/>
                <a:gd name="T44" fmla="*/ 2147483646 w 308"/>
                <a:gd name="T45" fmla="*/ 2147483646 h 182"/>
                <a:gd name="T46" fmla="*/ 2147483646 w 308"/>
                <a:gd name="T47" fmla="*/ 2147483646 h 182"/>
                <a:gd name="T48" fmla="*/ 2147483646 w 308"/>
                <a:gd name="T49" fmla="*/ 2147483646 h 182"/>
                <a:gd name="T50" fmla="*/ 2147483646 w 308"/>
                <a:gd name="T51" fmla="*/ 2147483646 h 182"/>
                <a:gd name="T52" fmla="*/ 2147483646 w 308"/>
                <a:gd name="T53" fmla="*/ 2147483646 h 182"/>
                <a:gd name="T54" fmla="*/ 2147483646 w 308"/>
                <a:gd name="T55" fmla="*/ 2147483646 h 182"/>
                <a:gd name="T56" fmla="*/ 2147483646 w 308"/>
                <a:gd name="T57" fmla="*/ 2147483646 h 182"/>
                <a:gd name="T58" fmla="*/ 2147483646 w 308"/>
                <a:gd name="T59" fmla="*/ 2147483646 h 182"/>
                <a:gd name="T60" fmla="*/ 2147483646 w 308"/>
                <a:gd name="T61" fmla="*/ 2147483646 h 182"/>
                <a:gd name="T62" fmla="*/ 2147483646 w 308"/>
                <a:gd name="T63" fmla="*/ 2147483646 h 182"/>
                <a:gd name="T64" fmla="*/ 2147483646 w 308"/>
                <a:gd name="T65" fmla="*/ 2147483646 h 182"/>
                <a:gd name="T66" fmla="*/ 2147483646 w 308"/>
                <a:gd name="T67" fmla="*/ 2147483646 h 182"/>
                <a:gd name="T68" fmla="*/ 2147483646 w 308"/>
                <a:gd name="T69" fmla="*/ 2147483646 h 182"/>
                <a:gd name="T70" fmla="*/ 2147483646 w 308"/>
                <a:gd name="T71" fmla="*/ 2147483646 h 182"/>
                <a:gd name="T72" fmla="*/ 2147483646 w 308"/>
                <a:gd name="T73" fmla="*/ 2147483646 h 182"/>
                <a:gd name="T74" fmla="*/ 2147483646 w 308"/>
                <a:gd name="T75" fmla="*/ 2147483646 h 182"/>
                <a:gd name="T76" fmla="*/ 2147483646 w 308"/>
                <a:gd name="T77" fmla="*/ 2147483646 h 182"/>
                <a:gd name="T78" fmla="*/ 2147483646 w 308"/>
                <a:gd name="T79" fmla="*/ 2147483646 h 182"/>
                <a:gd name="T80" fmla="*/ 2147483646 w 308"/>
                <a:gd name="T81" fmla="*/ 2147483646 h 182"/>
                <a:gd name="T82" fmla="*/ 2147483646 w 308"/>
                <a:gd name="T83" fmla="*/ 2147483646 h 182"/>
                <a:gd name="T84" fmla="*/ 2147483646 w 308"/>
                <a:gd name="T85" fmla="*/ 2147483646 h 182"/>
                <a:gd name="T86" fmla="*/ 2147483646 w 308"/>
                <a:gd name="T87" fmla="*/ 2147483646 h 182"/>
                <a:gd name="T88" fmla="*/ 2147483646 w 308"/>
                <a:gd name="T89" fmla="*/ 2147483646 h 182"/>
                <a:gd name="T90" fmla="*/ 2147483646 w 308"/>
                <a:gd name="T91" fmla="*/ 2147483646 h 182"/>
                <a:gd name="T92" fmla="*/ 2147483646 w 308"/>
                <a:gd name="T93" fmla="*/ 2147483646 h 182"/>
                <a:gd name="T94" fmla="*/ 2147483646 w 308"/>
                <a:gd name="T95" fmla="*/ 2147483646 h 182"/>
                <a:gd name="T96" fmla="*/ 2147483646 w 308"/>
                <a:gd name="T97" fmla="*/ 2147483646 h 182"/>
                <a:gd name="T98" fmla="*/ 2147483646 w 308"/>
                <a:gd name="T99" fmla="*/ 2147483646 h 182"/>
                <a:gd name="T100" fmla="*/ 2147483646 w 308"/>
                <a:gd name="T101" fmla="*/ 2147483646 h 182"/>
                <a:gd name="T102" fmla="*/ 2147483646 w 308"/>
                <a:gd name="T103" fmla="*/ 2147483646 h 182"/>
                <a:gd name="T104" fmla="*/ 2147483646 w 308"/>
                <a:gd name="T105" fmla="*/ 2147483646 h 182"/>
                <a:gd name="T106" fmla="*/ 2147483646 w 308"/>
                <a:gd name="T107" fmla="*/ 2147483646 h 182"/>
                <a:gd name="T108" fmla="*/ 2147483646 w 308"/>
                <a:gd name="T109" fmla="*/ 2147483646 h 182"/>
                <a:gd name="T110" fmla="*/ 2147483646 w 308"/>
                <a:gd name="T111" fmla="*/ 2147483646 h 182"/>
                <a:gd name="T112" fmla="*/ 2147483646 w 308"/>
                <a:gd name="T113" fmla="*/ 2147483646 h 182"/>
                <a:gd name="T114" fmla="*/ 2147483646 w 308"/>
                <a:gd name="T115" fmla="*/ 2147483646 h 182"/>
                <a:gd name="T116" fmla="*/ 2147483646 w 308"/>
                <a:gd name="T117" fmla="*/ 2147483646 h 182"/>
                <a:gd name="T118" fmla="*/ 2147483646 w 308"/>
                <a:gd name="T119" fmla="*/ 2147483646 h 182"/>
                <a:gd name="T120" fmla="*/ 2147483646 w 308"/>
                <a:gd name="T121" fmla="*/ 2147483646 h 182"/>
                <a:gd name="T122" fmla="*/ 2147483646 w 308"/>
                <a:gd name="T123" fmla="*/ 2147483646 h 182"/>
                <a:gd name="T124" fmla="*/ 2147483646 w 308"/>
                <a:gd name="T125" fmla="*/ 2147483646 h 1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8" h="182">
                  <a:moveTo>
                    <a:pt x="86" y="0"/>
                  </a:moveTo>
                  <a:lnTo>
                    <a:pt x="87" y="0"/>
                  </a:lnTo>
                  <a:lnTo>
                    <a:pt x="91" y="1"/>
                  </a:lnTo>
                  <a:lnTo>
                    <a:pt x="95" y="2"/>
                  </a:lnTo>
                  <a:lnTo>
                    <a:pt x="96" y="3"/>
                  </a:lnTo>
                  <a:lnTo>
                    <a:pt x="99" y="4"/>
                  </a:lnTo>
                  <a:lnTo>
                    <a:pt x="100" y="4"/>
                  </a:lnTo>
                  <a:lnTo>
                    <a:pt x="100" y="5"/>
                  </a:lnTo>
                  <a:lnTo>
                    <a:pt x="101" y="6"/>
                  </a:lnTo>
                  <a:lnTo>
                    <a:pt x="102" y="7"/>
                  </a:lnTo>
                  <a:lnTo>
                    <a:pt x="105" y="9"/>
                  </a:lnTo>
                  <a:lnTo>
                    <a:pt x="107" y="10"/>
                  </a:lnTo>
                  <a:lnTo>
                    <a:pt x="107" y="11"/>
                  </a:lnTo>
                  <a:lnTo>
                    <a:pt x="108" y="11"/>
                  </a:lnTo>
                  <a:lnTo>
                    <a:pt x="108" y="12"/>
                  </a:lnTo>
                  <a:lnTo>
                    <a:pt x="109" y="13"/>
                  </a:lnTo>
                  <a:lnTo>
                    <a:pt x="109" y="14"/>
                  </a:lnTo>
                  <a:lnTo>
                    <a:pt x="111" y="14"/>
                  </a:lnTo>
                  <a:lnTo>
                    <a:pt x="112" y="15"/>
                  </a:lnTo>
                  <a:lnTo>
                    <a:pt x="112" y="16"/>
                  </a:lnTo>
                  <a:lnTo>
                    <a:pt x="113" y="16"/>
                  </a:lnTo>
                  <a:lnTo>
                    <a:pt x="113" y="17"/>
                  </a:lnTo>
                  <a:lnTo>
                    <a:pt x="114" y="17"/>
                  </a:lnTo>
                  <a:lnTo>
                    <a:pt x="115" y="17"/>
                  </a:lnTo>
                  <a:lnTo>
                    <a:pt x="116" y="19"/>
                  </a:lnTo>
                  <a:lnTo>
                    <a:pt x="117" y="20"/>
                  </a:lnTo>
                  <a:lnTo>
                    <a:pt x="118" y="20"/>
                  </a:lnTo>
                  <a:lnTo>
                    <a:pt x="119" y="21"/>
                  </a:lnTo>
                  <a:lnTo>
                    <a:pt x="120" y="21"/>
                  </a:lnTo>
                  <a:lnTo>
                    <a:pt x="120" y="22"/>
                  </a:lnTo>
                  <a:lnTo>
                    <a:pt x="121" y="22"/>
                  </a:lnTo>
                  <a:lnTo>
                    <a:pt x="122" y="23"/>
                  </a:lnTo>
                  <a:lnTo>
                    <a:pt x="123" y="23"/>
                  </a:lnTo>
                  <a:lnTo>
                    <a:pt x="125" y="25"/>
                  </a:lnTo>
                  <a:lnTo>
                    <a:pt x="126" y="25"/>
                  </a:lnTo>
                  <a:lnTo>
                    <a:pt x="128" y="26"/>
                  </a:lnTo>
                  <a:lnTo>
                    <a:pt x="130" y="27"/>
                  </a:lnTo>
                  <a:lnTo>
                    <a:pt x="134" y="24"/>
                  </a:lnTo>
                  <a:lnTo>
                    <a:pt x="135" y="25"/>
                  </a:lnTo>
                  <a:lnTo>
                    <a:pt x="136" y="25"/>
                  </a:lnTo>
                  <a:lnTo>
                    <a:pt x="136" y="24"/>
                  </a:lnTo>
                  <a:lnTo>
                    <a:pt x="137" y="24"/>
                  </a:lnTo>
                  <a:lnTo>
                    <a:pt x="137" y="25"/>
                  </a:lnTo>
                  <a:lnTo>
                    <a:pt x="138" y="24"/>
                  </a:lnTo>
                  <a:lnTo>
                    <a:pt x="139" y="24"/>
                  </a:lnTo>
                  <a:lnTo>
                    <a:pt x="139" y="25"/>
                  </a:lnTo>
                  <a:lnTo>
                    <a:pt x="140" y="25"/>
                  </a:lnTo>
                  <a:lnTo>
                    <a:pt x="140" y="26"/>
                  </a:lnTo>
                  <a:lnTo>
                    <a:pt x="141" y="26"/>
                  </a:lnTo>
                  <a:lnTo>
                    <a:pt x="141" y="27"/>
                  </a:lnTo>
                  <a:lnTo>
                    <a:pt x="142" y="27"/>
                  </a:lnTo>
                  <a:lnTo>
                    <a:pt x="142" y="28"/>
                  </a:lnTo>
                  <a:lnTo>
                    <a:pt x="143" y="29"/>
                  </a:lnTo>
                  <a:lnTo>
                    <a:pt x="144" y="29"/>
                  </a:lnTo>
                  <a:lnTo>
                    <a:pt x="145" y="29"/>
                  </a:lnTo>
                  <a:lnTo>
                    <a:pt x="145" y="30"/>
                  </a:lnTo>
                  <a:lnTo>
                    <a:pt x="146" y="30"/>
                  </a:lnTo>
                  <a:lnTo>
                    <a:pt x="147" y="31"/>
                  </a:lnTo>
                  <a:lnTo>
                    <a:pt x="149" y="31"/>
                  </a:lnTo>
                  <a:lnTo>
                    <a:pt x="150" y="31"/>
                  </a:lnTo>
                  <a:lnTo>
                    <a:pt x="151" y="31"/>
                  </a:lnTo>
                  <a:lnTo>
                    <a:pt x="152" y="31"/>
                  </a:lnTo>
                  <a:lnTo>
                    <a:pt x="156" y="29"/>
                  </a:lnTo>
                  <a:lnTo>
                    <a:pt x="156" y="28"/>
                  </a:lnTo>
                  <a:lnTo>
                    <a:pt x="157" y="28"/>
                  </a:lnTo>
                  <a:lnTo>
                    <a:pt x="157" y="27"/>
                  </a:lnTo>
                  <a:lnTo>
                    <a:pt x="158" y="27"/>
                  </a:lnTo>
                  <a:lnTo>
                    <a:pt x="158" y="26"/>
                  </a:lnTo>
                  <a:lnTo>
                    <a:pt x="159" y="26"/>
                  </a:lnTo>
                  <a:lnTo>
                    <a:pt x="159" y="25"/>
                  </a:lnTo>
                  <a:lnTo>
                    <a:pt x="159" y="24"/>
                  </a:lnTo>
                  <a:lnTo>
                    <a:pt x="160" y="23"/>
                  </a:lnTo>
                  <a:lnTo>
                    <a:pt x="161" y="22"/>
                  </a:lnTo>
                  <a:lnTo>
                    <a:pt x="162" y="22"/>
                  </a:lnTo>
                  <a:lnTo>
                    <a:pt x="163" y="22"/>
                  </a:lnTo>
                  <a:lnTo>
                    <a:pt x="164" y="22"/>
                  </a:lnTo>
                  <a:lnTo>
                    <a:pt x="164" y="21"/>
                  </a:lnTo>
                  <a:lnTo>
                    <a:pt x="165" y="21"/>
                  </a:lnTo>
                  <a:lnTo>
                    <a:pt x="166" y="21"/>
                  </a:lnTo>
                  <a:lnTo>
                    <a:pt x="167" y="21"/>
                  </a:lnTo>
                  <a:lnTo>
                    <a:pt x="177" y="24"/>
                  </a:lnTo>
                  <a:lnTo>
                    <a:pt x="185" y="27"/>
                  </a:lnTo>
                  <a:lnTo>
                    <a:pt x="190" y="29"/>
                  </a:lnTo>
                  <a:lnTo>
                    <a:pt x="192" y="30"/>
                  </a:lnTo>
                  <a:lnTo>
                    <a:pt x="194" y="31"/>
                  </a:lnTo>
                  <a:lnTo>
                    <a:pt x="195" y="31"/>
                  </a:lnTo>
                  <a:lnTo>
                    <a:pt x="196" y="31"/>
                  </a:lnTo>
                  <a:lnTo>
                    <a:pt x="199" y="32"/>
                  </a:lnTo>
                  <a:lnTo>
                    <a:pt x="201" y="33"/>
                  </a:lnTo>
                  <a:lnTo>
                    <a:pt x="205" y="33"/>
                  </a:lnTo>
                  <a:lnTo>
                    <a:pt x="212" y="35"/>
                  </a:lnTo>
                  <a:lnTo>
                    <a:pt x="220" y="38"/>
                  </a:lnTo>
                  <a:lnTo>
                    <a:pt x="227" y="39"/>
                  </a:lnTo>
                  <a:lnTo>
                    <a:pt x="232" y="44"/>
                  </a:lnTo>
                  <a:lnTo>
                    <a:pt x="236" y="47"/>
                  </a:lnTo>
                  <a:lnTo>
                    <a:pt x="237" y="52"/>
                  </a:lnTo>
                  <a:lnTo>
                    <a:pt x="239" y="60"/>
                  </a:lnTo>
                  <a:lnTo>
                    <a:pt x="247" y="64"/>
                  </a:lnTo>
                  <a:lnTo>
                    <a:pt x="258" y="63"/>
                  </a:lnTo>
                  <a:lnTo>
                    <a:pt x="272" y="62"/>
                  </a:lnTo>
                  <a:lnTo>
                    <a:pt x="277" y="62"/>
                  </a:lnTo>
                  <a:lnTo>
                    <a:pt x="277" y="61"/>
                  </a:lnTo>
                  <a:lnTo>
                    <a:pt x="278" y="61"/>
                  </a:lnTo>
                  <a:lnTo>
                    <a:pt x="278" y="60"/>
                  </a:lnTo>
                  <a:lnTo>
                    <a:pt x="279" y="60"/>
                  </a:lnTo>
                  <a:lnTo>
                    <a:pt x="280" y="60"/>
                  </a:lnTo>
                  <a:lnTo>
                    <a:pt x="281" y="60"/>
                  </a:lnTo>
                  <a:lnTo>
                    <a:pt x="282" y="61"/>
                  </a:lnTo>
                  <a:lnTo>
                    <a:pt x="283" y="61"/>
                  </a:lnTo>
                  <a:lnTo>
                    <a:pt x="285" y="61"/>
                  </a:lnTo>
                  <a:lnTo>
                    <a:pt x="285" y="62"/>
                  </a:lnTo>
                  <a:lnTo>
                    <a:pt x="286" y="63"/>
                  </a:lnTo>
                  <a:lnTo>
                    <a:pt x="286" y="64"/>
                  </a:lnTo>
                  <a:lnTo>
                    <a:pt x="287" y="64"/>
                  </a:lnTo>
                  <a:lnTo>
                    <a:pt x="287" y="65"/>
                  </a:lnTo>
                  <a:lnTo>
                    <a:pt x="288" y="65"/>
                  </a:lnTo>
                  <a:lnTo>
                    <a:pt x="289" y="65"/>
                  </a:lnTo>
                  <a:lnTo>
                    <a:pt x="290" y="65"/>
                  </a:lnTo>
                  <a:lnTo>
                    <a:pt x="291" y="65"/>
                  </a:lnTo>
                  <a:lnTo>
                    <a:pt x="292" y="65"/>
                  </a:lnTo>
                  <a:lnTo>
                    <a:pt x="292" y="66"/>
                  </a:lnTo>
                  <a:lnTo>
                    <a:pt x="293" y="66"/>
                  </a:lnTo>
                  <a:lnTo>
                    <a:pt x="293" y="67"/>
                  </a:lnTo>
                  <a:lnTo>
                    <a:pt x="294" y="67"/>
                  </a:lnTo>
                  <a:lnTo>
                    <a:pt x="294" y="68"/>
                  </a:lnTo>
                  <a:lnTo>
                    <a:pt x="295" y="69"/>
                  </a:lnTo>
                  <a:lnTo>
                    <a:pt x="302" y="74"/>
                  </a:lnTo>
                  <a:lnTo>
                    <a:pt x="308" y="79"/>
                  </a:lnTo>
                  <a:lnTo>
                    <a:pt x="305" y="85"/>
                  </a:lnTo>
                  <a:lnTo>
                    <a:pt x="300" y="91"/>
                  </a:lnTo>
                  <a:lnTo>
                    <a:pt x="297" y="95"/>
                  </a:lnTo>
                  <a:lnTo>
                    <a:pt x="297" y="97"/>
                  </a:lnTo>
                  <a:lnTo>
                    <a:pt x="296" y="98"/>
                  </a:lnTo>
                  <a:lnTo>
                    <a:pt x="294" y="101"/>
                  </a:lnTo>
                  <a:lnTo>
                    <a:pt x="291" y="106"/>
                  </a:lnTo>
                  <a:lnTo>
                    <a:pt x="288" y="111"/>
                  </a:lnTo>
                  <a:lnTo>
                    <a:pt x="286" y="114"/>
                  </a:lnTo>
                  <a:lnTo>
                    <a:pt x="286" y="116"/>
                  </a:lnTo>
                  <a:lnTo>
                    <a:pt x="285" y="117"/>
                  </a:lnTo>
                  <a:lnTo>
                    <a:pt x="277" y="116"/>
                  </a:lnTo>
                  <a:lnTo>
                    <a:pt x="272" y="114"/>
                  </a:lnTo>
                  <a:lnTo>
                    <a:pt x="266" y="113"/>
                  </a:lnTo>
                  <a:lnTo>
                    <a:pt x="261" y="114"/>
                  </a:lnTo>
                  <a:lnTo>
                    <a:pt x="256" y="119"/>
                  </a:lnTo>
                  <a:lnTo>
                    <a:pt x="256" y="120"/>
                  </a:lnTo>
                  <a:lnTo>
                    <a:pt x="255" y="121"/>
                  </a:lnTo>
                  <a:lnTo>
                    <a:pt x="255" y="122"/>
                  </a:lnTo>
                  <a:lnTo>
                    <a:pt x="254" y="122"/>
                  </a:lnTo>
                  <a:lnTo>
                    <a:pt x="253" y="124"/>
                  </a:lnTo>
                  <a:lnTo>
                    <a:pt x="252" y="125"/>
                  </a:lnTo>
                  <a:lnTo>
                    <a:pt x="250" y="128"/>
                  </a:lnTo>
                  <a:lnTo>
                    <a:pt x="249" y="129"/>
                  </a:lnTo>
                  <a:lnTo>
                    <a:pt x="248" y="130"/>
                  </a:lnTo>
                  <a:lnTo>
                    <a:pt x="246" y="132"/>
                  </a:lnTo>
                  <a:lnTo>
                    <a:pt x="246" y="136"/>
                  </a:lnTo>
                  <a:lnTo>
                    <a:pt x="246" y="137"/>
                  </a:lnTo>
                  <a:lnTo>
                    <a:pt x="246" y="138"/>
                  </a:lnTo>
                  <a:lnTo>
                    <a:pt x="244" y="141"/>
                  </a:lnTo>
                  <a:lnTo>
                    <a:pt x="244" y="142"/>
                  </a:lnTo>
                  <a:lnTo>
                    <a:pt x="244" y="143"/>
                  </a:lnTo>
                  <a:lnTo>
                    <a:pt x="244" y="144"/>
                  </a:lnTo>
                  <a:lnTo>
                    <a:pt x="246" y="146"/>
                  </a:lnTo>
                  <a:lnTo>
                    <a:pt x="246" y="147"/>
                  </a:lnTo>
                  <a:lnTo>
                    <a:pt x="246" y="148"/>
                  </a:lnTo>
                  <a:lnTo>
                    <a:pt x="246" y="149"/>
                  </a:lnTo>
                  <a:lnTo>
                    <a:pt x="246" y="150"/>
                  </a:lnTo>
                  <a:lnTo>
                    <a:pt x="246" y="151"/>
                  </a:lnTo>
                  <a:lnTo>
                    <a:pt x="244" y="152"/>
                  </a:lnTo>
                  <a:lnTo>
                    <a:pt x="244" y="153"/>
                  </a:lnTo>
                  <a:lnTo>
                    <a:pt x="244" y="155"/>
                  </a:lnTo>
                  <a:lnTo>
                    <a:pt x="244" y="157"/>
                  </a:lnTo>
                  <a:lnTo>
                    <a:pt x="244" y="158"/>
                  </a:lnTo>
                  <a:lnTo>
                    <a:pt x="244" y="161"/>
                  </a:lnTo>
                  <a:lnTo>
                    <a:pt x="243" y="163"/>
                  </a:lnTo>
                  <a:lnTo>
                    <a:pt x="243" y="164"/>
                  </a:lnTo>
                  <a:lnTo>
                    <a:pt x="244" y="165"/>
                  </a:lnTo>
                  <a:lnTo>
                    <a:pt x="246" y="166"/>
                  </a:lnTo>
                  <a:lnTo>
                    <a:pt x="246" y="167"/>
                  </a:lnTo>
                  <a:lnTo>
                    <a:pt x="247" y="168"/>
                  </a:lnTo>
                  <a:lnTo>
                    <a:pt x="248" y="169"/>
                  </a:lnTo>
                  <a:lnTo>
                    <a:pt x="248" y="170"/>
                  </a:lnTo>
                  <a:lnTo>
                    <a:pt x="249" y="170"/>
                  </a:lnTo>
                  <a:lnTo>
                    <a:pt x="249" y="171"/>
                  </a:lnTo>
                  <a:lnTo>
                    <a:pt x="249" y="172"/>
                  </a:lnTo>
                  <a:lnTo>
                    <a:pt x="249" y="173"/>
                  </a:lnTo>
                  <a:lnTo>
                    <a:pt x="249" y="175"/>
                  </a:lnTo>
                  <a:lnTo>
                    <a:pt x="248" y="177"/>
                  </a:lnTo>
                  <a:lnTo>
                    <a:pt x="246" y="179"/>
                  </a:lnTo>
                  <a:lnTo>
                    <a:pt x="246" y="180"/>
                  </a:lnTo>
                  <a:lnTo>
                    <a:pt x="246" y="181"/>
                  </a:lnTo>
                  <a:lnTo>
                    <a:pt x="244" y="180"/>
                  </a:lnTo>
                  <a:lnTo>
                    <a:pt x="243" y="179"/>
                  </a:lnTo>
                  <a:lnTo>
                    <a:pt x="242" y="179"/>
                  </a:lnTo>
                  <a:lnTo>
                    <a:pt x="241" y="178"/>
                  </a:lnTo>
                  <a:lnTo>
                    <a:pt x="240" y="177"/>
                  </a:lnTo>
                  <a:lnTo>
                    <a:pt x="239" y="176"/>
                  </a:lnTo>
                  <a:lnTo>
                    <a:pt x="238" y="175"/>
                  </a:lnTo>
                  <a:lnTo>
                    <a:pt x="238" y="173"/>
                  </a:lnTo>
                  <a:lnTo>
                    <a:pt x="237" y="173"/>
                  </a:lnTo>
                  <a:lnTo>
                    <a:pt x="237" y="172"/>
                  </a:lnTo>
                  <a:lnTo>
                    <a:pt x="237" y="171"/>
                  </a:lnTo>
                  <a:lnTo>
                    <a:pt x="237" y="170"/>
                  </a:lnTo>
                  <a:lnTo>
                    <a:pt x="237" y="169"/>
                  </a:lnTo>
                  <a:lnTo>
                    <a:pt x="237" y="168"/>
                  </a:lnTo>
                  <a:lnTo>
                    <a:pt x="236" y="168"/>
                  </a:lnTo>
                  <a:lnTo>
                    <a:pt x="236" y="167"/>
                  </a:lnTo>
                  <a:lnTo>
                    <a:pt x="235" y="167"/>
                  </a:lnTo>
                  <a:lnTo>
                    <a:pt x="235" y="166"/>
                  </a:lnTo>
                  <a:lnTo>
                    <a:pt x="234" y="166"/>
                  </a:lnTo>
                  <a:lnTo>
                    <a:pt x="233" y="167"/>
                  </a:lnTo>
                  <a:lnTo>
                    <a:pt x="233" y="168"/>
                  </a:lnTo>
                  <a:lnTo>
                    <a:pt x="232" y="168"/>
                  </a:lnTo>
                  <a:lnTo>
                    <a:pt x="232" y="169"/>
                  </a:lnTo>
                  <a:lnTo>
                    <a:pt x="231" y="169"/>
                  </a:lnTo>
                  <a:lnTo>
                    <a:pt x="231" y="170"/>
                  </a:lnTo>
                  <a:lnTo>
                    <a:pt x="230" y="171"/>
                  </a:lnTo>
                  <a:lnTo>
                    <a:pt x="229" y="171"/>
                  </a:lnTo>
                  <a:lnTo>
                    <a:pt x="228" y="171"/>
                  </a:lnTo>
                  <a:lnTo>
                    <a:pt x="227" y="171"/>
                  </a:lnTo>
                  <a:lnTo>
                    <a:pt x="225" y="171"/>
                  </a:lnTo>
                  <a:lnTo>
                    <a:pt x="224" y="171"/>
                  </a:lnTo>
                  <a:lnTo>
                    <a:pt x="223" y="171"/>
                  </a:lnTo>
                  <a:lnTo>
                    <a:pt x="222" y="172"/>
                  </a:lnTo>
                  <a:lnTo>
                    <a:pt x="221" y="172"/>
                  </a:lnTo>
                  <a:lnTo>
                    <a:pt x="220" y="172"/>
                  </a:lnTo>
                  <a:lnTo>
                    <a:pt x="219" y="172"/>
                  </a:lnTo>
                  <a:lnTo>
                    <a:pt x="218" y="172"/>
                  </a:lnTo>
                  <a:lnTo>
                    <a:pt x="217" y="172"/>
                  </a:lnTo>
                  <a:lnTo>
                    <a:pt x="217" y="171"/>
                  </a:lnTo>
                  <a:lnTo>
                    <a:pt x="216" y="171"/>
                  </a:lnTo>
                  <a:lnTo>
                    <a:pt x="216" y="170"/>
                  </a:lnTo>
                  <a:lnTo>
                    <a:pt x="216" y="169"/>
                  </a:lnTo>
                  <a:lnTo>
                    <a:pt x="215" y="169"/>
                  </a:lnTo>
                  <a:lnTo>
                    <a:pt x="215" y="168"/>
                  </a:lnTo>
                  <a:lnTo>
                    <a:pt x="214" y="168"/>
                  </a:lnTo>
                  <a:lnTo>
                    <a:pt x="213" y="168"/>
                  </a:lnTo>
                  <a:lnTo>
                    <a:pt x="213" y="169"/>
                  </a:lnTo>
                  <a:lnTo>
                    <a:pt x="212" y="169"/>
                  </a:lnTo>
                  <a:lnTo>
                    <a:pt x="212" y="170"/>
                  </a:lnTo>
                  <a:lnTo>
                    <a:pt x="211" y="171"/>
                  </a:lnTo>
                  <a:lnTo>
                    <a:pt x="210" y="171"/>
                  </a:lnTo>
                  <a:lnTo>
                    <a:pt x="210" y="172"/>
                  </a:lnTo>
                  <a:lnTo>
                    <a:pt x="209" y="172"/>
                  </a:lnTo>
                  <a:lnTo>
                    <a:pt x="208" y="172"/>
                  </a:lnTo>
                  <a:lnTo>
                    <a:pt x="207" y="172"/>
                  </a:lnTo>
                  <a:lnTo>
                    <a:pt x="205" y="172"/>
                  </a:lnTo>
                  <a:lnTo>
                    <a:pt x="204" y="172"/>
                  </a:lnTo>
                  <a:lnTo>
                    <a:pt x="204" y="171"/>
                  </a:lnTo>
                  <a:lnTo>
                    <a:pt x="203" y="171"/>
                  </a:lnTo>
                  <a:lnTo>
                    <a:pt x="202" y="171"/>
                  </a:lnTo>
                  <a:lnTo>
                    <a:pt x="201" y="171"/>
                  </a:lnTo>
                  <a:lnTo>
                    <a:pt x="201" y="170"/>
                  </a:lnTo>
                  <a:lnTo>
                    <a:pt x="200" y="170"/>
                  </a:lnTo>
                  <a:lnTo>
                    <a:pt x="199" y="170"/>
                  </a:lnTo>
                  <a:lnTo>
                    <a:pt x="198" y="170"/>
                  </a:lnTo>
                  <a:lnTo>
                    <a:pt x="197" y="170"/>
                  </a:lnTo>
                  <a:lnTo>
                    <a:pt x="197" y="169"/>
                  </a:lnTo>
                  <a:lnTo>
                    <a:pt x="196" y="169"/>
                  </a:lnTo>
                  <a:lnTo>
                    <a:pt x="195" y="169"/>
                  </a:lnTo>
                  <a:lnTo>
                    <a:pt x="194" y="169"/>
                  </a:lnTo>
                  <a:lnTo>
                    <a:pt x="194" y="168"/>
                  </a:lnTo>
                  <a:lnTo>
                    <a:pt x="194" y="169"/>
                  </a:lnTo>
                  <a:lnTo>
                    <a:pt x="193" y="171"/>
                  </a:lnTo>
                  <a:lnTo>
                    <a:pt x="192" y="175"/>
                  </a:lnTo>
                  <a:lnTo>
                    <a:pt x="190" y="176"/>
                  </a:lnTo>
                  <a:lnTo>
                    <a:pt x="185" y="177"/>
                  </a:lnTo>
                  <a:lnTo>
                    <a:pt x="180" y="178"/>
                  </a:lnTo>
                  <a:lnTo>
                    <a:pt x="175" y="179"/>
                  </a:lnTo>
                  <a:lnTo>
                    <a:pt x="171" y="180"/>
                  </a:lnTo>
                  <a:lnTo>
                    <a:pt x="165" y="181"/>
                  </a:lnTo>
                  <a:lnTo>
                    <a:pt x="162" y="182"/>
                  </a:lnTo>
                  <a:lnTo>
                    <a:pt x="160" y="180"/>
                  </a:lnTo>
                  <a:lnTo>
                    <a:pt x="158" y="178"/>
                  </a:lnTo>
                  <a:lnTo>
                    <a:pt x="155" y="176"/>
                  </a:lnTo>
                  <a:lnTo>
                    <a:pt x="154" y="175"/>
                  </a:lnTo>
                  <a:lnTo>
                    <a:pt x="154" y="173"/>
                  </a:lnTo>
                  <a:lnTo>
                    <a:pt x="153" y="173"/>
                  </a:lnTo>
                  <a:lnTo>
                    <a:pt x="152" y="173"/>
                  </a:lnTo>
                  <a:lnTo>
                    <a:pt x="151" y="172"/>
                  </a:lnTo>
                  <a:lnTo>
                    <a:pt x="149" y="171"/>
                  </a:lnTo>
                  <a:lnTo>
                    <a:pt x="149" y="170"/>
                  </a:lnTo>
                  <a:lnTo>
                    <a:pt x="150" y="168"/>
                  </a:lnTo>
                  <a:lnTo>
                    <a:pt x="151" y="166"/>
                  </a:lnTo>
                  <a:lnTo>
                    <a:pt x="151" y="165"/>
                  </a:lnTo>
                  <a:lnTo>
                    <a:pt x="151" y="164"/>
                  </a:lnTo>
                  <a:lnTo>
                    <a:pt x="150" y="164"/>
                  </a:lnTo>
                  <a:lnTo>
                    <a:pt x="150" y="163"/>
                  </a:lnTo>
                  <a:lnTo>
                    <a:pt x="151" y="163"/>
                  </a:lnTo>
                  <a:lnTo>
                    <a:pt x="151" y="161"/>
                  </a:lnTo>
                  <a:lnTo>
                    <a:pt x="150" y="161"/>
                  </a:lnTo>
                  <a:lnTo>
                    <a:pt x="147" y="161"/>
                  </a:lnTo>
                  <a:lnTo>
                    <a:pt x="143" y="162"/>
                  </a:lnTo>
                  <a:lnTo>
                    <a:pt x="141" y="162"/>
                  </a:lnTo>
                  <a:lnTo>
                    <a:pt x="137" y="162"/>
                  </a:lnTo>
                  <a:lnTo>
                    <a:pt x="135" y="163"/>
                  </a:lnTo>
                  <a:lnTo>
                    <a:pt x="132" y="163"/>
                  </a:lnTo>
                  <a:lnTo>
                    <a:pt x="128" y="163"/>
                  </a:lnTo>
                  <a:lnTo>
                    <a:pt x="123" y="164"/>
                  </a:lnTo>
                  <a:lnTo>
                    <a:pt x="120" y="164"/>
                  </a:lnTo>
                  <a:lnTo>
                    <a:pt x="118" y="165"/>
                  </a:lnTo>
                  <a:lnTo>
                    <a:pt x="116" y="165"/>
                  </a:lnTo>
                  <a:lnTo>
                    <a:pt x="112" y="165"/>
                  </a:lnTo>
                  <a:lnTo>
                    <a:pt x="105" y="166"/>
                  </a:lnTo>
                  <a:lnTo>
                    <a:pt x="101" y="166"/>
                  </a:lnTo>
                  <a:lnTo>
                    <a:pt x="99" y="167"/>
                  </a:lnTo>
                  <a:lnTo>
                    <a:pt x="95" y="167"/>
                  </a:lnTo>
                  <a:lnTo>
                    <a:pt x="89" y="168"/>
                  </a:lnTo>
                  <a:lnTo>
                    <a:pt x="86" y="168"/>
                  </a:lnTo>
                  <a:lnTo>
                    <a:pt x="83" y="168"/>
                  </a:lnTo>
                  <a:lnTo>
                    <a:pt x="81" y="169"/>
                  </a:lnTo>
                  <a:lnTo>
                    <a:pt x="72" y="169"/>
                  </a:lnTo>
                  <a:lnTo>
                    <a:pt x="66" y="170"/>
                  </a:lnTo>
                  <a:lnTo>
                    <a:pt x="64" y="170"/>
                  </a:lnTo>
                  <a:lnTo>
                    <a:pt x="62" y="170"/>
                  </a:lnTo>
                  <a:lnTo>
                    <a:pt x="55" y="171"/>
                  </a:lnTo>
                  <a:lnTo>
                    <a:pt x="48" y="172"/>
                  </a:lnTo>
                  <a:lnTo>
                    <a:pt x="42" y="172"/>
                  </a:lnTo>
                  <a:lnTo>
                    <a:pt x="37" y="173"/>
                  </a:lnTo>
                  <a:lnTo>
                    <a:pt x="33" y="173"/>
                  </a:lnTo>
                  <a:lnTo>
                    <a:pt x="28" y="175"/>
                  </a:lnTo>
                  <a:lnTo>
                    <a:pt x="26" y="175"/>
                  </a:lnTo>
                  <a:lnTo>
                    <a:pt x="25" y="175"/>
                  </a:lnTo>
                  <a:lnTo>
                    <a:pt x="22" y="176"/>
                  </a:lnTo>
                  <a:lnTo>
                    <a:pt x="18" y="176"/>
                  </a:lnTo>
                  <a:lnTo>
                    <a:pt x="12" y="177"/>
                  </a:lnTo>
                  <a:lnTo>
                    <a:pt x="8" y="177"/>
                  </a:lnTo>
                  <a:lnTo>
                    <a:pt x="7" y="177"/>
                  </a:lnTo>
                  <a:lnTo>
                    <a:pt x="6" y="177"/>
                  </a:lnTo>
                  <a:lnTo>
                    <a:pt x="5" y="178"/>
                  </a:lnTo>
                  <a:lnTo>
                    <a:pt x="4" y="178"/>
                  </a:lnTo>
                  <a:lnTo>
                    <a:pt x="1" y="173"/>
                  </a:lnTo>
                  <a:lnTo>
                    <a:pt x="0" y="172"/>
                  </a:lnTo>
                  <a:lnTo>
                    <a:pt x="1" y="172"/>
                  </a:lnTo>
                  <a:lnTo>
                    <a:pt x="2" y="172"/>
                  </a:lnTo>
                  <a:lnTo>
                    <a:pt x="3" y="172"/>
                  </a:lnTo>
                  <a:lnTo>
                    <a:pt x="3" y="171"/>
                  </a:lnTo>
                  <a:lnTo>
                    <a:pt x="3" y="170"/>
                  </a:lnTo>
                  <a:lnTo>
                    <a:pt x="4" y="170"/>
                  </a:lnTo>
                  <a:lnTo>
                    <a:pt x="5" y="169"/>
                  </a:lnTo>
                  <a:lnTo>
                    <a:pt x="6" y="169"/>
                  </a:lnTo>
                  <a:lnTo>
                    <a:pt x="7" y="169"/>
                  </a:lnTo>
                  <a:lnTo>
                    <a:pt x="7" y="168"/>
                  </a:lnTo>
                  <a:lnTo>
                    <a:pt x="8" y="168"/>
                  </a:lnTo>
                  <a:lnTo>
                    <a:pt x="8" y="167"/>
                  </a:lnTo>
                  <a:lnTo>
                    <a:pt x="9" y="167"/>
                  </a:lnTo>
                  <a:lnTo>
                    <a:pt x="10" y="167"/>
                  </a:lnTo>
                  <a:lnTo>
                    <a:pt x="11" y="167"/>
                  </a:lnTo>
                  <a:lnTo>
                    <a:pt x="11" y="166"/>
                  </a:lnTo>
                  <a:lnTo>
                    <a:pt x="11" y="167"/>
                  </a:lnTo>
                  <a:lnTo>
                    <a:pt x="12" y="167"/>
                  </a:lnTo>
                  <a:lnTo>
                    <a:pt x="12" y="166"/>
                  </a:lnTo>
                  <a:lnTo>
                    <a:pt x="12" y="165"/>
                  </a:lnTo>
                  <a:lnTo>
                    <a:pt x="14" y="165"/>
                  </a:lnTo>
                  <a:lnTo>
                    <a:pt x="14" y="164"/>
                  </a:lnTo>
                  <a:lnTo>
                    <a:pt x="14" y="163"/>
                  </a:lnTo>
                  <a:lnTo>
                    <a:pt x="15" y="162"/>
                  </a:lnTo>
                  <a:lnTo>
                    <a:pt x="16" y="162"/>
                  </a:lnTo>
                  <a:lnTo>
                    <a:pt x="17" y="161"/>
                  </a:lnTo>
                  <a:lnTo>
                    <a:pt x="18" y="161"/>
                  </a:lnTo>
                  <a:lnTo>
                    <a:pt x="19" y="161"/>
                  </a:lnTo>
                  <a:lnTo>
                    <a:pt x="20" y="161"/>
                  </a:lnTo>
                  <a:lnTo>
                    <a:pt x="20" y="160"/>
                  </a:lnTo>
                  <a:lnTo>
                    <a:pt x="21" y="160"/>
                  </a:lnTo>
                  <a:lnTo>
                    <a:pt x="21" y="161"/>
                  </a:lnTo>
                  <a:lnTo>
                    <a:pt x="22" y="161"/>
                  </a:lnTo>
                  <a:lnTo>
                    <a:pt x="22" y="160"/>
                  </a:lnTo>
                  <a:lnTo>
                    <a:pt x="23" y="160"/>
                  </a:lnTo>
                  <a:lnTo>
                    <a:pt x="24" y="160"/>
                  </a:lnTo>
                  <a:lnTo>
                    <a:pt x="25" y="160"/>
                  </a:lnTo>
                  <a:lnTo>
                    <a:pt x="25" y="159"/>
                  </a:lnTo>
                  <a:lnTo>
                    <a:pt x="25" y="158"/>
                  </a:lnTo>
                  <a:lnTo>
                    <a:pt x="25" y="157"/>
                  </a:lnTo>
                  <a:lnTo>
                    <a:pt x="26" y="157"/>
                  </a:lnTo>
                  <a:lnTo>
                    <a:pt x="26" y="156"/>
                  </a:lnTo>
                  <a:lnTo>
                    <a:pt x="27" y="156"/>
                  </a:lnTo>
                  <a:lnTo>
                    <a:pt x="28" y="156"/>
                  </a:lnTo>
                  <a:lnTo>
                    <a:pt x="28" y="155"/>
                  </a:lnTo>
                  <a:lnTo>
                    <a:pt x="29" y="155"/>
                  </a:lnTo>
                  <a:lnTo>
                    <a:pt x="29" y="153"/>
                  </a:lnTo>
                  <a:lnTo>
                    <a:pt x="30" y="152"/>
                  </a:lnTo>
                  <a:lnTo>
                    <a:pt x="31" y="152"/>
                  </a:lnTo>
                  <a:lnTo>
                    <a:pt x="33" y="151"/>
                  </a:lnTo>
                  <a:lnTo>
                    <a:pt x="34" y="151"/>
                  </a:lnTo>
                  <a:lnTo>
                    <a:pt x="35" y="150"/>
                  </a:lnTo>
                  <a:lnTo>
                    <a:pt x="35" y="149"/>
                  </a:lnTo>
                  <a:lnTo>
                    <a:pt x="36" y="149"/>
                  </a:lnTo>
                  <a:lnTo>
                    <a:pt x="36" y="148"/>
                  </a:lnTo>
                  <a:lnTo>
                    <a:pt x="37" y="148"/>
                  </a:lnTo>
                  <a:lnTo>
                    <a:pt x="37" y="147"/>
                  </a:lnTo>
                  <a:lnTo>
                    <a:pt x="37" y="146"/>
                  </a:lnTo>
                  <a:lnTo>
                    <a:pt x="38" y="146"/>
                  </a:lnTo>
                  <a:lnTo>
                    <a:pt x="38" y="145"/>
                  </a:lnTo>
                  <a:lnTo>
                    <a:pt x="38" y="144"/>
                  </a:lnTo>
                  <a:lnTo>
                    <a:pt x="38" y="143"/>
                  </a:lnTo>
                  <a:lnTo>
                    <a:pt x="38" y="142"/>
                  </a:lnTo>
                  <a:lnTo>
                    <a:pt x="38" y="141"/>
                  </a:lnTo>
                  <a:lnTo>
                    <a:pt x="39" y="141"/>
                  </a:lnTo>
                  <a:lnTo>
                    <a:pt x="39" y="140"/>
                  </a:lnTo>
                  <a:lnTo>
                    <a:pt x="40" y="140"/>
                  </a:lnTo>
                  <a:lnTo>
                    <a:pt x="40" y="139"/>
                  </a:lnTo>
                  <a:lnTo>
                    <a:pt x="41" y="139"/>
                  </a:lnTo>
                  <a:lnTo>
                    <a:pt x="42" y="139"/>
                  </a:lnTo>
                  <a:lnTo>
                    <a:pt x="42" y="138"/>
                  </a:lnTo>
                  <a:lnTo>
                    <a:pt x="43" y="138"/>
                  </a:lnTo>
                  <a:lnTo>
                    <a:pt x="43" y="137"/>
                  </a:lnTo>
                  <a:lnTo>
                    <a:pt x="44" y="137"/>
                  </a:lnTo>
                  <a:lnTo>
                    <a:pt x="44" y="136"/>
                  </a:lnTo>
                  <a:lnTo>
                    <a:pt x="44" y="134"/>
                  </a:lnTo>
                  <a:lnTo>
                    <a:pt x="44" y="133"/>
                  </a:lnTo>
                  <a:lnTo>
                    <a:pt x="44" y="132"/>
                  </a:lnTo>
                  <a:lnTo>
                    <a:pt x="45" y="132"/>
                  </a:lnTo>
                  <a:lnTo>
                    <a:pt x="45" y="131"/>
                  </a:lnTo>
                  <a:lnTo>
                    <a:pt x="45" y="130"/>
                  </a:lnTo>
                  <a:lnTo>
                    <a:pt x="45" y="129"/>
                  </a:lnTo>
                  <a:lnTo>
                    <a:pt x="45" y="128"/>
                  </a:lnTo>
                  <a:lnTo>
                    <a:pt x="45" y="127"/>
                  </a:lnTo>
                  <a:lnTo>
                    <a:pt x="45" y="126"/>
                  </a:lnTo>
                  <a:lnTo>
                    <a:pt x="45" y="125"/>
                  </a:lnTo>
                  <a:lnTo>
                    <a:pt x="45" y="124"/>
                  </a:lnTo>
                  <a:lnTo>
                    <a:pt x="46" y="124"/>
                  </a:lnTo>
                  <a:lnTo>
                    <a:pt x="46" y="123"/>
                  </a:lnTo>
                  <a:lnTo>
                    <a:pt x="46" y="124"/>
                  </a:lnTo>
                  <a:lnTo>
                    <a:pt x="46" y="123"/>
                  </a:lnTo>
                  <a:lnTo>
                    <a:pt x="46" y="122"/>
                  </a:lnTo>
                  <a:lnTo>
                    <a:pt x="46" y="121"/>
                  </a:lnTo>
                  <a:lnTo>
                    <a:pt x="47" y="121"/>
                  </a:lnTo>
                  <a:lnTo>
                    <a:pt x="47" y="120"/>
                  </a:lnTo>
                  <a:lnTo>
                    <a:pt x="48" y="120"/>
                  </a:lnTo>
                  <a:lnTo>
                    <a:pt x="49" y="119"/>
                  </a:lnTo>
                  <a:lnTo>
                    <a:pt x="50" y="119"/>
                  </a:lnTo>
                  <a:lnTo>
                    <a:pt x="51" y="119"/>
                  </a:lnTo>
                  <a:lnTo>
                    <a:pt x="51" y="118"/>
                  </a:lnTo>
                  <a:lnTo>
                    <a:pt x="51" y="117"/>
                  </a:lnTo>
                  <a:lnTo>
                    <a:pt x="53" y="117"/>
                  </a:lnTo>
                  <a:lnTo>
                    <a:pt x="53" y="116"/>
                  </a:lnTo>
                  <a:lnTo>
                    <a:pt x="53" y="114"/>
                  </a:lnTo>
                  <a:lnTo>
                    <a:pt x="54" y="113"/>
                  </a:lnTo>
                  <a:lnTo>
                    <a:pt x="54" y="112"/>
                  </a:lnTo>
                  <a:lnTo>
                    <a:pt x="54" y="111"/>
                  </a:lnTo>
                  <a:lnTo>
                    <a:pt x="53" y="110"/>
                  </a:lnTo>
                  <a:lnTo>
                    <a:pt x="53" y="109"/>
                  </a:lnTo>
                  <a:lnTo>
                    <a:pt x="54" y="109"/>
                  </a:lnTo>
                  <a:lnTo>
                    <a:pt x="53" y="109"/>
                  </a:lnTo>
                  <a:lnTo>
                    <a:pt x="54" y="109"/>
                  </a:lnTo>
                  <a:lnTo>
                    <a:pt x="54" y="108"/>
                  </a:lnTo>
                  <a:lnTo>
                    <a:pt x="55" y="108"/>
                  </a:lnTo>
                  <a:lnTo>
                    <a:pt x="55" y="107"/>
                  </a:lnTo>
                  <a:lnTo>
                    <a:pt x="55" y="106"/>
                  </a:lnTo>
                  <a:lnTo>
                    <a:pt x="56" y="105"/>
                  </a:lnTo>
                  <a:lnTo>
                    <a:pt x="56" y="104"/>
                  </a:lnTo>
                  <a:lnTo>
                    <a:pt x="57" y="104"/>
                  </a:lnTo>
                  <a:lnTo>
                    <a:pt x="56" y="104"/>
                  </a:lnTo>
                  <a:lnTo>
                    <a:pt x="56" y="103"/>
                  </a:lnTo>
                  <a:lnTo>
                    <a:pt x="57" y="103"/>
                  </a:lnTo>
                  <a:lnTo>
                    <a:pt x="57" y="102"/>
                  </a:lnTo>
                  <a:lnTo>
                    <a:pt x="57" y="101"/>
                  </a:lnTo>
                  <a:lnTo>
                    <a:pt x="57" y="100"/>
                  </a:lnTo>
                  <a:lnTo>
                    <a:pt x="57" y="99"/>
                  </a:lnTo>
                  <a:lnTo>
                    <a:pt x="57" y="98"/>
                  </a:lnTo>
                  <a:lnTo>
                    <a:pt x="57" y="97"/>
                  </a:lnTo>
                  <a:lnTo>
                    <a:pt x="57" y="95"/>
                  </a:lnTo>
                  <a:lnTo>
                    <a:pt x="58" y="94"/>
                  </a:lnTo>
                  <a:lnTo>
                    <a:pt x="58" y="93"/>
                  </a:lnTo>
                  <a:lnTo>
                    <a:pt x="58" y="92"/>
                  </a:lnTo>
                  <a:lnTo>
                    <a:pt x="58" y="91"/>
                  </a:lnTo>
                  <a:lnTo>
                    <a:pt x="57" y="91"/>
                  </a:lnTo>
                  <a:lnTo>
                    <a:pt x="57" y="90"/>
                  </a:lnTo>
                  <a:lnTo>
                    <a:pt x="57" y="89"/>
                  </a:lnTo>
                  <a:lnTo>
                    <a:pt x="56" y="89"/>
                  </a:lnTo>
                  <a:lnTo>
                    <a:pt x="55" y="88"/>
                  </a:lnTo>
                  <a:lnTo>
                    <a:pt x="54" y="88"/>
                  </a:lnTo>
                  <a:lnTo>
                    <a:pt x="54" y="89"/>
                  </a:lnTo>
                  <a:lnTo>
                    <a:pt x="53" y="89"/>
                  </a:lnTo>
                  <a:lnTo>
                    <a:pt x="51" y="89"/>
                  </a:lnTo>
                  <a:lnTo>
                    <a:pt x="51" y="90"/>
                  </a:lnTo>
                  <a:lnTo>
                    <a:pt x="50" y="90"/>
                  </a:lnTo>
                  <a:lnTo>
                    <a:pt x="50" y="91"/>
                  </a:lnTo>
                  <a:lnTo>
                    <a:pt x="49" y="92"/>
                  </a:lnTo>
                  <a:lnTo>
                    <a:pt x="49" y="93"/>
                  </a:lnTo>
                  <a:lnTo>
                    <a:pt x="48" y="93"/>
                  </a:lnTo>
                  <a:lnTo>
                    <a:pt x="48" y="94"/>
                  </a:lnTo>
                  <a:lnTo>
                    <a:pt x="47" y="94"/>
                  </a:lnTo>
                  <a:lnTo>
                    <a:pt x="47" y="95"/>
                  </a:lnTo>
                  <a:lnTo>
                    <a:pt x="46" y="95"/>
                  </a:lnTo>
                  <a:lnTo>
                    <a:pt x="46" y="94"/>
                  </a:lnTo>
                  <a:lnTo>
                    <a:pt x="46" y="95"/>
                  </a:lnTo>
                  <a:lnTo>
                    <a:pt x="45" y="95"/>
                  </a:lnTo>
                  <a:lnTo>
                    <a:pt x="44" y="95"/>
                  </a:lnTo>
                  <a:lnTo>
                    <a:pt x="44" y="97"/>
                  </a:lnTo>
                  <a:lnTo>
                    <a:pt x="43" y="97"/>
                  </a:lnTo>
                  <a:lnTo>
                    <a:pt x="43" y="98"/>
                  </a:lnTo>
                  <a:lnTo>
                    <a:pt x="43" y="99"/>
                  </a:lnTo>
                  <a:lnTo>
                    <a:pt x="42" y="99"/>
                  </a:lnTo>
                  <a:lnTo>
                    <a:pt x="42" y="100"/>
                  </a:lnTo>
                  <a:lnTo>
                    <a:pt x="41" y="100"/>
                  </a:lnTo>
                  <a:lnTo>
                    <a:pt x="41" y="101"/>
                  </a:lnTo>
                  <a:lnTo>
                    <a:pt x="40" y="101"/>
                  </a:lnTo>
                  <a:lnTo>
                    <a:pt x="40" y="100"/>
                  </a:lnTo>
                  <a:lnTo>
                    <a:pt x="39" y="100"/>
                  </a:lnTo>
                  <a:lnTo>
                    <a:pt x="39" y="99"/>
                  </a:lnTo>
                  <a:lnTo>
                    <a:pt x="38" y="99"/>
                  </a:lnTo>
                  <a:lnTo>
                    <a:pt x="38" y="98"/>
                  </a:lnTo>
                  <a:lnTo>
                    <a:pt x="37" y="98"/>
                  </a:lnTo>
                  <a:lnTo>
                    <a:pt x="37" y="97"/>
                  </a:lnTo>
                  <a:lnTo>
                    <a:pt x="36" y="95"/>
                  </a:lnTo>
                  <a:lnTo>
                    <a:pt x="36" y="94"/>
                  </a:lnTo>
                  <a:lnTo>
                    <a:pt x="35" y="94"/>
                  </a:lnTo>
                  <a:lnTo>
                    <a:pt x="35" y="93"/>
                  </a:lnTo>
                  <a:lnTo>
                    <a:pt x="34" y="93"/>
                  </a:lnTo>
                  <a:lnTo>
                    <a:pt x="33" y="93"/>
                  </a:lnTo>
                  <a:lnTo>
                    <a:pt x="33" y="92"/>
                  </a:lnTo>
                  <a:lnTo>
                    <a:pt x="31" y="91"/>
                  </a:lnTo>
                  <a:lnTo>
                    <a:pt x="30" y="91"/>
                  </a:lnTo>
                  <a:lnTo>
                    <a:pt x="29" y="91"/>
                  </a:lnTo>
                  <a:lnTo>
                    <a:pt x="28" y="91"/>
                  </a:lnTo>
                  <a:lnTo>
                    <a:pt x="28" y="92"/>
                  </a:lnTo>
                  <a:lnTo>
                    <a:pt x="27" y="92"/>
                  </a:lnTo>
                  <a:lnTo>
                    <a:pt x="27" y="93"/>
                  </a:lnTo>
                  <a:lnTo>
                    <a:pt x="26" y="93"/>
                  </a:lnTo>
                  <a:lnTo>
                    <a:pt x="25" y="93"/>
                  </a:lnTo>
                  <a:lnTo>
                    <a:pt x="25" y="94"/>
                  </a:lnTo>
                  <a:lnTo>
                    <a:pt x="24" y="94"/>
                  </a:lnTo>
                  <a:lnTo>
                    <a:pt x="24" y="95"/>
                  </a:lnTo>
                  <a:lnTo>
                    <a:pt x="23" y="95"/>
                  </a:lnTo>
                  <a:lnTo>
                    <a:pt x="23" y="97"/>
                  </a:lnTo>
                  <a:lnTo>
                    <a:pt x="22" y="97"/>
                  </a:lnTo>
                  <a:lnTo>
                    <a:pt x="22" y="98"/>
                  </a:lnTo>
                  <a:lnTo>
                    <a:pt x="21" y="98"/>
                  </a:lnTo>
                  <a:lnTo>
                    <a:pt x="21" y="99"/>
                  </a:lnTo>
                  <a:lnTo>
                    <a:pt x="20" y="100"/>
                  </a:lnTo>
                  <a:lnTo>
                    <a:pt x="19" y="100"/>
                  </a:lnTo>
                  <a:lnTo>
                    <a:pt x="19" y="101"/>
                  </a:lnTo>
                  <a:lnTo>
                    <a:pt x="18" y="101"/>
                  </a:lnTo>
                  <a:lnTo>
                    <a:pt x="11" y="105"/>
                  </a:lnTo>
                  <a:lnTo>
                    <a:pt x="10" y="104"/>
                  </a:lnTo>
                  <a:lnTo>
                    <a:pt x="8" y="98"/>
                  </a:lnTo>
                  <a:lnTo>
                    <a:pt x="5" y="88"/>
                  </a:lnTo>
                  <a:lnTo>
                    <a:pt x="3" y="80"/>
                  </a:lnTo>
                  <a:lnTo>
                    <a:pt x="4" y="80"/>
                  </a:lnTo>
                  <a:lnTo>
                    <a:pt x="5" y="80"/>
                  </a:lnTo>
                  <a:lnTo>
                    <a:pt x="6" y="80"/>
                  </a:lnTo>
                  <a:lnTo>
                    <a:pt x="7" y="80"/>
                  </a:lnTo>
                  <a:lnTo>
                    <a:pt x="8" y="81"/>
                  </a:lnTo>
                  <a:lnTo>
                    <a:pt x="8" y="80"/>
                  </a:lnTo>
                  <a:lnTo>
                    <a:pt x="9" y="80"/>
                  </a:lnTo>
                  <a:lnTo>
                    <a:pt x="9" y="79"/>
                  </a:lnTo>
                  <a:lnTo>
                    <a:pt x="9" y="78"/>
                  </a:lnTo>
                  <a:lnTo>
                    <a:pt x="10" y="78"/>
                  </a:lnTo>
                  <a:lnTo>
                    <a:pt x="9" y="77"/>
                  </a:lnTo>
                  <a:lnTo>
                    <a:pt x="9" y="75"/>
                  </a:lnTo>
                  <a:lnTo>
                    <a:pt x="10" y="75"/>
                  </a:lnTo>
                  <a:lnTo>
                    <a:pt x="10" y="74"/>
                  </a:lnTo>
                  <a:lnTo>
                    <a:pt x="11" y="74"/>
                  </a:lnTo>
                  <a:lnTo>
                    <a:pt x="11" y="73"/>
                  </a:lnTo>
                  <a:lnTo>
                    <a:pt x="10" y="73"/>
                  </a:lnTo>
                  <a:lnTo>
                    <a:pt x="10" y="72"/>
                  </a:lnTo>
                  <a:lnTo>
                    <a:pt x="10" y="71"/>
                  </a:lnTo>
                  <a:lnTo>
                    <a:pt x="9" y="71"/>
                  </a:lnTo>
                  <a:lnTo>
                    <a:pt x="9" y="70"/>
                  </a:lnTo>
                  <a:lnTo>
                    <a:pt x="9" y="69"/>
                  </a:lnTo>
                  <a:lnTo>
                    <a:pt x="10" y="68"/>
                  </a:lnTo>
                  <a:lnTo>
                    <a:pt x="10" y="67"/>
                  </a:lnTo>
                  <a:lnTo>
                    <a:pt x="10" y="66"/>
                  </a:lnTo>
                  <a:lnTo>
                    <a:pt x="11" y="66"/>
                  </a:lnTo>
                  <a:lnTo>
                    <a:pt x="12" y="66"/>
                  </a:lnTo>
                  <a:lnTo>
                    <a:pt x="14" y="66"/>
                  </a:lnTo>
                  <a:lnTo>
                    <a:pt x="15" y="66"/>
                  </a:lnTo>
                  <a:lnTo>
                    <a:pt x="16" y="65"/>
                  </a:lnTo>
                  <a:lnTo>
                    <a:pt x="17" y="65"/>
                  </a:lnTo>
                  <a:lnTo>
                    <a:pt x="17" y="64"/>
                  </a:lnTo>
                  <a:lnTo>
                    <a:pt x="17" y="63"/>
                  </a:lnTo>
                  <a:lnTo>
                    <a:pt x="18" y="63"/>
                  </a:lnTo>
                  <a:lnTo>
                    <a:pt x="19" y="63"/>
                  </a:lnTo>
                  <a:lnTo>
                    <a:pt x="19" y="62"/>
                  </a:lnTo>
                  <a:lnTo>
                    <a:pt x="20" y="62"/>
                  </a:lnTo>
                  <a:lnTo>
                    <a:pt x="21" y="62"/>
                  </a:lnTo>
                  <a:lnTo>
                    <a:pt x="21" y="61"/>
                  </a:lnTo>
                  <a:lnTo>
                    <a:pt x="22" y="61"/>
                  </a:lnTo>
                  <a:lnTo>
                    <a:pt x="23" y="61"/>
                  </a:lnTo>
                  <a:lnTo>
                    <a:pt x="24" y="61"/>
                  </a:lnTo>
                  <a:lnTo>
                    <a:pt x="24" y="60"/>
                  </a:lnTo>
                  <a:lnTo>
                    <a:pt x="24" y="59"/>
                  </a:lnTo>
                  <a:lnTo>
                    <a:pt x="24" y="58"/>
                  </a:lnTo>
                  <a:lnTo>
                    <a:pt x="25" y="58"/>
                  </a:lnTo>
                  <a:lnTo>
                    <a:pt x="26" y="58"/>
                  </a:lnTo>
                  <a:lnTo>
                    <a:pt x="26" y="56"/>
                  </a:lnTo>
                  <a:lnTo>
                    <a:pt x="27" y="56"/>
                  </a:lnTo>
                  <a:lnTo>
                    <a:pt x="28" y="56"/>
                  </a:lnTo>
                  <a:lnTo>
                    <a:pt x="29" y="56"/>
                  </a:lnTo>
                  <a:lnTo>
                    <a:pt x="30" y="56"/>
                  </a:lnTo>
                  <a:lnTo>
                    <a:pt x="30" y="55"/>
                  </a:lnTo>
                  <a:lnTo>
                    <a:pt x="30" y="54"/>
                  </a:lnTo>
                  <a:lnTo>
                    <a:pt x="30" y="53"/>
                  </a:lnTo>
                  <a:lnTo>
                    <a:pt x="31" y="53"/>
                  </a:lnTo>
                  <a:lnTo>
                    <a:pt x="31" y="52"/>
                  </a:lnTo>
                  <a:lnTo>
                    <a:pt x="31" y="51"/>
                  </a:lnTo>
                  <a:lnTo>
                    <a:pt x="31" y="50"/>
                  </a:lnTo>
                  <a:lnTo>
                    <a:pt x="33" y="50"/>
                  </a:lnTo>
                  <a:lnTo>
                    <a:pt x="33" y="49"/>
                  </a:lnTo>
                  <a:lnTo>
                    <a:pt x="34" y="49"/>
                  </a:lnTo>
                  <a:lnTo>
                    <a:pt x="34" y="48"/>
                  </a:lnTo>
                  <a:lnTo>
                    <a:pt x="34" y="47"/>
                  </a:lnTo>
                  <a:lnTo>
                    <a:pt x="35" y="47"/>
                  </a:lnTo>
                  <a:lnTo>
                    <a:pt x="35" y="46"/>
                  </a:lnTo>
                  <a:lnTo>
                    <a:pt x="36" y="46"/>
                  </a:lnTo>
                  <a:lnTo>
                    <a:pt x="37" y="46"/>
                  </a:lnTo>
                  <a:lnTo>
                    <a:pt x="37" y="45"/>
                  </a:lnTo>
                  <a:lnTo>
                    <a:pt x="38" y="44"/>
                  </a:lnTo>
                  <a:lnTo>
                    <a:pt x="39" y="44"/>
                  </a:lnTo>
                  <a:lnTo>
                    <a:pt x="40" y="44"/>
                  </a:lnTo>
                  <a:lnTo>
                    <a:pt x="40" y="43"/>
                  </a:lnTo>
                  <a:lnTo>
                    <a:pt x="41" y="43"/>
                  </a:lnTo>
                  <a:lnTo>
                    <a:pt x="42" y="43"/>
                  </a:lnTo>
                  <a:lnTo>
                    <a:pt x="42" y="42"/>
                  </a:lnTo>
                  <a:lnTo>
                    <a:pt x="43" y="42"/>
                  </a:lnTo>
                  <a:lnTo>
                    <a:pt x="44" y="42"/>
                  </a:lnTo>
                  <a:lnTo>
                    <a:pt x="45" y="41"/>
                  </a:lnTo>
                  <a:lnTo>
                    <a:pt x="46" y="40"/>
                  </a:lnTo>
                  <a:lnTo>
                    <a:pt x="46" y="39"/>
                  </a:lnTo>
                  <a:lnTo>
                    <a:pt x="46" y="38"/>
                  </a:lnTo>
                  <a:lnTo>
                    <a:pt x="47" y="36"/>
                  </a:lnTo>
                  <a:lnTo>
                    <a:pt x="47" y="35"/>
                  </a:lnTo>
                  <a:lnTo>
                    <a:pt x="48" y="35"/>
                  </a:lnTo>
                  <a:lnTo>
                    <a:pt x="49" y="36"/>
                  </a:lnTo>
                  <a:lnTo>
                    <a:pt x="50" y="36"/>
                  </a:lnTo>
                  <a:lnTo>
                    <a:pt x="51" y="35"/>
                  </a:lnTo>
                  <a:lnTo>
                    <a:pt x="51" y="34"/>
                  </a:lnTo>
                  <a:lnTo>
                    <a:pt x="53" y="33"/>
                  </a:lnTo>
                  <a:lnTo>
                    <a:pt x="53" y="32"/>
                  </a:lnTo>
                  <a:lnTo>
                    <a:pt x="53" y="31"/>
                  </a:lnTo>
                  <a:lnTo>
                    <a:pt x="54" y="30"/>
                  </a:lnTo>
                  <a:lnTo>
                    <a:pt x="55" y="30"/>
                  </a:lnTo>
                  <a:lnTo>
                    <a:pt x="55" y="29"/>
                  </a:lnTo>
                  <a:lnTo>
                    <a:pt x="56" y="29"/>
                  </a:lnTo>
                  <a:lnTo>
                    <a:pt x="56" y="28"/>
                  </a:lnTo>
                  <a:lnTo>
                    <a:pt x="57" y="27"/>
                  </a:lnTo>
                  <a:lnTo>
                    <a:pt x="57" y="26"/>
                  </a:lnTo>
                  <a:lnTo>
                    <a:pt x="58" y="26"/>
                  </a:lnTo>
                  <a:lnTo>
                    <a:pt x="59" y="26"/>
                  </a:lnTo>
                  <a:lnTo>
                    <a:pt x="60" y="26"/>
                  </a:lnTo>
                  <a:lnTo>
                    <a:pt x="61" y="26"/>
                  </a:lnTo>
                  <a:lnTo>
                    <a:pt x="62" y="26"/>
                  </a:lnTo>
                  <a:lnTo>
                    <a:pt x="63" y="27"/>
                  </a:lnTo>
                  <a:lnTo>
                    <a:pt x="64" y="27"/>
                  </a:lnTo>
                  <a:lnTo>
                    <a:pt x="65" y="26"/>
                  </a:lnTo>
                  <a:lnTo>
                    <a:pt x="66" y="26"/>
                  </a:lnTo>
                  <a:lnTo>
                    <a:pt x="67" y="26"/>
                  </a:lnTo>
                  <a:lnTo>
                    <a:pt x="68" y="26"/>
                  </a:lnTo>
                  <a:lnTo>
                    <a:pt x="68" y="25"/>
                  </a:lnTo>
                  <a:lnTo>
                    <a:pt x="68" y="24"/>
                  </a:lnTo>
                  <a:lnTo>
                    <a:pt x="68" y="23"/>
                  </a:lnTo>
                  <a:lnTo>
                    <a:pt x="67" y="23"/>
                  </a:lnTo>
                  <a:lnTo>
                    <a:pt x="67" y="22"/>
                  </a:lnTo>
                  <a:lnTo>
                    <a:pt x="68" y="21"/>
                  </a:lnTo>
                  <a:lnTo>
                    <a:pt x="68" y="20"/>
                  </a:lnTo>
                  <a:lnTo>
                    <a:pt x="67" y="20"/>
                  </a:lnTo>
                  <a:lnTo>
                    <a:pt x="67" y="19"/>
                  </a:lnTo>
                  <a:lnTo>
                    <a:pt x="68" y="19"/>
                  </a:lnTo>
                  <a:lnTo>
                    <a:pt x="68" y="17"/>
                  </a:lnTo>
                  <a:lnTo>
                    <a:pt x="68" y="16"/>
                  </a:lnTo>
                  <a:lnTo>
                    <a:pt x="69" y="15"/>
                  </a:lnTo>
                  <a:lnTo>
                    <a:pt x="70" y="15"/>
                  </a:lnTo>
                  <a:lnTo>
                    <a:pt x="72" y="15"/>
                  </a:lnTo>
                  <a:lnTo>
                    <a:pt x="72" y="16"/>
                  </a:lnTo>
                  <a:lnTo>
                    <a:pt x="73" y="17"/>
                  </a:lnTo>
                  <a:lnTo>
                    <a:pt x="74" y="19"/>
                  </a:lnTo>
                  <a:lnTo>
                    <a:pt x="74" y="17"/>
                  </a:lnTo>
                  <a:lnTo>
                    <a:pt x="75" y="17"/>
                  </a:lnTo>
                  <a:lnTo>
                    <a:pt x="75" y="16"/>
                  </a:lnTo>
                  <a:lnTo>
                    <a:pt x="76" y="16"/>
                  </a:lnTo>
                  <a:lnTo>
                    <a:pt x="77" y="15"/>
                  </a:lnTo>
                  <a:lnTo>
                    <a:pt x="77" y="14"/>
                  </a:lnTo>
                  <a:lnTo>
                    <a:pt x="78" y="14"/>
                  </a:lnTo>
                  <a:lnTo>
                    <a:pt x="78" y="13"/>
                  </a:lnTo>
                  <a:lnTo>
                    <a:pt x="79" y="13"/>
                  </a:lnTo>
                  <a:lnTo>
                    <a:pt x="79" y="12"/>
                  </a:lnTo>
                  <a:lnTo>
                    <a:pt x="79" y="11"/>
                  </a:lnTo>
                  <a:lnTo>
                    <a:pt x="80" y="11"/>
                  </a:lnTo>
                  <a:lnTo>
                    <a:pt x="80" y="10"/>
                  </a:lnTo>
                  <a:lnTo>
                    <a:pt x="80" y="9"/>
                  </a:lnTo>
                  <a:lnTo>
                    <a:pt x="79" y="9"/>
                  </a:lnTo>
                  <a:lnTo>
                    <a:pt x="79" y="8"/>
                  </a:lnTo>
                  <a:lnTo>
                    <a:pt x="78" y="8"/>
                  </a:lnTo>
                  <a:lnTo>
                    <a:pt x="78" y="7"/>
                  </a:lnTo>
                  <a:lnTo>
                    <a:pt x="78" y="6"/>
                  </a:lnTo>
                  <a:lnTo>
                    <a:pt x="79" y="6"/>
                  </a:lnTo>
                  <a:lnTo>
                    <a:pt x="80" y="6"/>
                  </a:lnTo>
                  <a:lnTo>
                    <a:pt x="81" y="6"/>
                  </a:lnTo>
                  <a:lnTo>
                    <a:pt x="82" y="6"/>
                  </a:lnTo>
                  <a:lnTo>
                    <a:pt x="82" y="7"/>
                  </a:lnTo>
                  <a:lnTo>
                    <a:pt x="83" y="7"/>
                  </a:lnTo>
                  <a:lnTo>
                    <a:pt x="84" y="7"/>
                  </a:lnTo>
                  <a:lnTo>
                    <a:pt x="85" y="6"/>
                  </a:lnTo>
                  <a:lnTo>
                    <a:pt x="86" y="6"/>
                  </a:lnTo>
                  <a:lnTo>
                    <a:pt x="86" y="5"/>
                  </a:lnTo>
                  <a:lnTo>
                    <a:pt x="87" y="4"/>
                  </a:lnTo>
                  <a:lnTo>
                    <a:pt x="86" y="3"/>
                  </a:lnTo>
                  <a:lnTo>
                    <a:pt x="86" y="2"/>
                  </a:lnTo>
                  <a:lnTo>
                    <a:pt x="86" y="1"/>
                  </a:lnTo>
                  <a:lnTo>
                    <a:pt x="86" y="0"/>
                  </a:lnTo>
                </a:path>
              </a:pathLst>
            </a:custGeom>
            <a:solidFill>
              <a:schemeClr val="accent6">
                <a:lumMod val="50000"/>
              </a:schemeClr>
            </a:solidFill>
            <a:ln w="19050" cap="flat">
              <a:solidFill>
                <a:schemeClr val="tx1"/>
              </a:solidFill>
              <a:prstDash val="solid"/>
              <a:miter lim="800000"/>
              <a:headEnd/>
              <a:tailEnd/>
            </a:ln>
          </p:spPr>
          <p:txBody>
            <a:bodyPr/>
            <a:lstStyle/>
            <a:p>
              <a:endParaRPr lang="en-US" sz="1350" dirty="0"/>
            </a:p>
          </p:txBody>
        </p:sp>
        <p:grpSp>
          <p:nvGrpSpPr>
            <p:cNvPr id="10" name="Group 9">
              <a:extLst>
                <a:ext uri="{FF2B5EF4-FFF2-40B4-BE49-F238E27FC236}">
                  <a16:creationId xmlns:a16="http://schemas.microsoft.com/office/drawing/2014/main" id="{D38F2A55-E3E6-4C17-A39B-7E29F3E638A0}"/>
                </a:ext>
              </a:extLst>
            </p:cNvPr>
            <p:cNvGrpSpPr>
              <a:grpSpLocks/>
            </p:cNvGrpSpPr>
            <p:nvPr/>
          </p:nvGrpSpPr>
          <p:grpSpPr bwMode="auto">
            <a:xfrm>
              <a:off x="4224338" y="3399235"/>
              <a:ext cx="715566" cy="888206"/>
              <a:chOff x="4107846" y="3388817"/>
              <a:chExt cx="954012" cy="1184672"/>
            </a:xfrm>
            <a:solidFill>
              <a:schemeClr val="accent5">
                <a:lumMod val="60000"/>
                <a:lumOff val="40000"/>
              </a:schemeClr>
            </a:solidFill>
          </p:grpSpPr>
          <p:sp>
            <p:nvSpPr>
              <p:cNvPr id="51" name="Freeform 59">
                <a:extLst>
                  <a:ext uri="{FF2B5EF4-FFF2-40B4-BE49-F238E27FC236}">
                    <a16:creationId xmlns:a16="http://schemas.microsoft.com/office/drawing/2014/main" id="{E759DFA6-31EA-40F4-A118-08CFC16F6E51}"/>
                  </a:ext>
                </a:extLst>
              </p:cNvPr>
              <p:cNvSpPr>
                <a:spLocks/>
              </p:cNvSpPr>
              <p:nvPr/>
            </p:nvSpPr>
            <p:spPr bwMode="auto">
              <a:xfrm>
                <a:off x="4466167" y="3420071"/>
                <a:ext cx="595691" cy="1153418"/>
              </a:xfrm>
              <a:custGeom>
                <a:avLst/>
                <a:gdLst>
                  <a:gd name="T0" fmla="*/ 2147483646 w 394"/>
                  <a:gd name="T1" fmla="*/ 2147483646 h 775"/>
                  <a:gd name="T2" fmla="*/ 2147483646 w 394"/>
                  <a:gd name="T3" fmla="*/ 2147483646 h 775"/>
                  <a:gd name="T4" fmla="*/ 2147483646 w 394"/>
                  <a:gd name="T5" fmla="*/ 2147483646 h 775"/>
                  <a:gd name="T6" fmla="*/ 2147483646 w 394"/>
                  <a:gd name="T7" fmla="*/ 2147483646 h 775"/>
                  <a:gd name="T8" fmla="*/ 2147483646 w 394"/>
                  <a:gd name="T9" fmla="*/ 2147483646 h 775"/>
                  <a:gd name="T10" fmla="*/ 2147483646 w 394"/>
                  <a:gd name="T11" fmla="*/ 2147483646 h 775"/>
                  <a:gd name="T12" fmla="*/ 2147483646 w 394"/>
                  <a:gd name="T13" fmla="*/ 2147483646 h 775"/>
                  <a:gd name="T14" fmla="*/ 2147483646 w 394"/>
                  <a:gd name="T15" fmla="*/ 2147483646 h 775"/>
                  <a:gd name="T16" fmla="*/ 2147483646 w 394"/>
                  <a:gd name="T17" fmla="*/ 2147483646 h 775"/>
                  <a:gd name="T18" fmla="*/ 2147483646 w 394"/>
                  <a:gd name="T19" fmla="*/ 2147483646 h 775"/>
                  <a:gd name="T20" fmla="*/ 2147483646 w 394"/>
                  <a:gd name="T21" fmla="*/ 2147483646 h 775"/>
                  <a:gd name="T22" fmla="*/ 2147483646 w 394"/>
                  <a:gd name="T23" fmla="*/ 2147483646 h 775"/>
                  <a:gd name="T24" fmla="*/ 2147483646 w 394"/>
                  <a:gd name="T25" fmla="*/ 2147483646 h 775"/>
                  <a:gd name="T26" fmla="*/ 2147483646 w 394"/>
                  <a:gd name="T27" fmla="*/ 2147483646 h 775"/>
                  <a:gd name="T28" fmla="*/ 2147483646 w 394"/>
                  <a:gd name="T29" fmla="*/ 2147483646 h 775"/>
                  <a:gd name="T30" fmla="*/ 2147483646 w 394"/>
                  <a:gd name="T31" fmla="*/ 2147483646 h 775"/>
                  <a:gd name="T32" fmla="*/ 2147483646 w 394"/>
                  <a:gd name="T33" fmla="*/ 2147483646 h 775"/>
                  <a:gd name="T34" fmla="*/ 2147483646 w 394"/>
                  <a:gd name="T35" fmla="*/ 2147483646 h 775"/>
                  <a:gd name="T36" fmla="*/ 2147483646 w 394"/>
                  <a:gd name="T37" fmla="*/ 2147483646 h 775"/>
                  <a:gd name="T38" fmla="*/ 2147483646 w 394"/>
                  <a:gd name="T39" fmla="*/ 2147483646 h 775"/>
                  <a:gd name="T40" fmla="*/ 2147483646 w 394"/>
                  <a:gd name="T41" fmla="*/ 2147483646 h 775"/>
                  <a:gd name="T42" fmla="*/ 2147483646 w 394"/>
                  <a:gd name="T43" fmla="*/ 2147483646 h 775"/>
                  <a:gd name="T44" fmla="*/ 2147483646 w 394"/>
                  <a:gd name="T45" fmla="*/ 2147483646 h 775"/>
                  <a:gd name="T46" fmla="*/ 2147483646 w 394"/>
                  <a:gd name="T47" fmla="*/ 2147483646 h 775"/>
                  <a:gd name="T48" fmla="*/ 2147483646 w 394"/>
                  <a:gd name="T49" fmla="*/ 2147483646 h 775"/>
                  <a:gd name="T50" fmla="*/ 2147483646 w 394"/>
                  <a:gd name="T51" fmla="*/ 2147483646 h 775"/>
                  <a:gd name="T52" fmla="*/ 2147483646 w 394"/>
                  <a:gd name="T53" fmla="*/ 2147483646 h 775"/>
                  <a:gd name="T54" fmla="*/ 2147483646 w 394"/>
                  <a:gd name="T55" fmla="*/ 2147483646 h 775"/>
                  <a:gd name="T56" fmla="*/ 2147483646 w 394"/>
                  <a:gd name="T57" fmla="*/ 2147483646 h 775"/>
                  <a:gd name="T58" fmla="*/ 2147483646 w 394"/>
                  <a:gd name="T59" fmla="*/ 2147483646 h 775"/>
                  <a:gd name="T60" fmla="*/ 2147483646 w 394"/>
                  <a:gd name="T61" fmla="*/ 2147483646 h 775"/>
                  <a:gd name="T62" fmla="*/ 2147483646 w 394"/>
                  <a:gd name="T63" fmla="*/ 2147483646 h 775"/>
                  <a:gd name="T64" fmla="*/ 2147483646 w 394"/>
                  <a:gd name="T65" fmla="*/ 2147483646 h 775"/>
                  <a:gd name="T66" fmla="*/ 2147483646 w 394"/>
                  <a:gd name="T67" fmla="*/ 2147483646 h 775"/>
                  <a:gd name="T68" fmla="*/ 2147483646 w 394"/>
                  <a:gd name="T69" fmla="*/ 2147483646 h 775"/>
                  <a:gd name="T70" fmla="*/ 2147483646 w 394"/>
                  <a:gd name="T71" fmla="*/ 2147483646 h 775"/>
                  <a:gd name="T72" fmla="*/ 2147483646 w 394"/>
                  <a:gd name="T73" fmla="*/ 2147483646 h 775"/>
                  <a:gd name="T74" fmla="*/ 2147483646 w 394"/>
                  <a:gd name="T75" fmla="*/ 2147483646 h 775"/>
                  <a:gd name="T76" fmla="*/ 2147483646 w 394"/>
                  <a:gd name="T77" fmla="*/ 2147483646 h 775"/>
                  <a:gd name="T78" fmla="*/ 2147483646 w 394"/>
                  <a:gd name="T79" fmla="*/ 2147483646 h 775"/>
                  <a:gd name="T80" fmla="*/ 2147483646 w 394"/>
                  <a:gd name="T81" fmla="*/ 2147483646 h 775"/>
                  <a:gd name="T82" fmla="*/ 2147483646 w 394"/>
                  <a:gd name="T83" fmla="*/ 2147483646 h 775"/>
                  <a:gd name="T84" fmla="*/ 2147483646 w 394"/>
                  <a:gd name="T85" fmla="*/ 2147483646 h 775"/>
                  <a:gd name="T86" fmla="*/ 2147483646 w 394"/>
                  <a:gd name="T87" fmla="*/ 2147483646 h 775"/>
                  <a:gd name="T88" fmla="*/ 2147483646 w 394"/>
                  <a:gd name="T89" fmla="*/ 2147483646 h 775"/>
                  <a:gd name="T90" fmla="*/ 2147483646 w 394"/>
                  <a:gd name="T91" fmla="*/ 2147483646 h 775"/>
                  <a:gd name="T92" fmla="*/ 2147483646 w 394"/>
                  <a:gd name="T93" fmla="*/ 2147483646 h 775"/>
                  <a:gd name="T94" fmla="*/ 2147483646 w 394"/>
                  <a:gd name="T95" fmla="*/ 2147483646 h 775"/>
                  <a:gd name="T96" fmla="*/ 2147483646 w 394"/>
                  <a:gd name="T97" fmla="*/ 2147483646 h 775"/>
                  <a:gd name="T98" fmla="*/ 2147483646 w 394"/>
                  <a:gd name="T99" fmla="*/ 2147483646 h 775"/>
                  <a:gd name="T100" fmla="*/ 2147483646 w 394"/>
                  <a:gd name="T101" fmla="*/ 2147483646 h 775"/>
                  <a:gd name="T102" fmla="*/ 2147483646 w 394"/>
                  <a:gd name="T103" fmla="*/ 2147483646 h 775"/>
                  <a:gd name="T104" fmla="*/ 2147483646 w 394"/>
                  <a:gd name="T105" fmla="*/ 2147483646 h 775"/>
                  <a:gd name="T106" fmla="*/ 2147483646 w 394"/>
                  <a:gd name="T107" fmla="*/ 2147483646 h 775"/>
                  <a:gd name="T108" fmla="*/ 2147483646 w 394"/>
                  <a:gd name="T109" fmla="*/ 2147483646 h 775"/>
                  <a:gd name="T110" fmla="*/ 2147483646 w 394"/>
                  <a:gd name="T111" fmla="*/ 2147483646 h 775"/>
                  <a:gd name="T112" fmla="*/ 2147483646 w 394"/>
                  <a:gd name="T113" fmla="*/ 2147483646 h 775"/>
                  <a:gd name="T114" fmla="*/ 2147483646 w 394"/>
                  <a:gd name="T115" fmla="*/ 2147483646 h 775"/>
                  <a:gd name="T116" fmla="*/ 2147483646 w 394"/>
                  <a:gd name="T117" fmla="*/ 2147483646 h 775"/>
                  <a:gd name="T118" fmla="*/ 2147483646 w 394"/>
                  <a:gd name="T119" fmla="*/ 2147483646 h 7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4" h="775">
                    <a:moveTo>
                      <a:pt x="122" y="2"/>
                    </a:moveTo>
                    <a:lnTo>
                      <a:pt x="123" y="2"/>
                    </a:lnTo>
                    <a:lnTo>
                      <a:pt x="125" y="1"/>
                    </a:lnTo>
                    <a:lnTo>
                      <a:pt x="125" y="0"/>
                    </a:lnTo>
                    <a:lnTo>
                      <a:pt x="126" y="1"/>
                    </a:lnTo>
                    <a:lnTo>
                      <a:pt x="127" y="1"/>
                    </a:lnTo>
                    <a:lnTo>
                      <a:pt x="127" y="0"/>
                    </a:lnTo>
                    <a:lnTo>
                      <a:pt x="127" y="1"/>
                    </a:lnTo>
                    <a:lnTo>
                      <a:pt x="127" y="2"/>
                    </a:lnTo>
                    <a:lnTo>
                      <a:pt x="128" y="2"/>
                    </a:lnTo>
                    <a:lnTo>
                      <a:pt x="128" y="3"/>
                    </a:lnTo>
                    <a:lnTo>
                      <a:pt x="129" y="3"/>
                    </a:lnTo>
                    <a:lnTo>
                      <a:pt x="129" y="2"/>
                    </a:lnTo>
                    <a:lnTo>
                      <a:pt x="129" y="1"/>
                    </a:lnTo>
                    <a:lnTo>
                      <a:pt x="130" y="1"/>
                    </a:lnTo>
                    <a:lnTo>
                      <a:pt x="131" y="1"/>
                    </a:lnTo>
                    <a:lnTo>
                      <a:pt x="131" y="2"/>
                    </a:lnTo>
                    <a:lnTo>
                      <a:pt x="132" y="2"/>
                    </a:lnTo>
                    <a:lnTo>
                      <a:pt x="133" y="2"/>
                    </a:lnTo>
                    <a:lnTo>
                      <a:pt x="132" y="3"/>
                    </a:lnTo>
                    <a:lnTo>
                      <a:pt x="133" y="3"/>
                    </a:lnTo>
                    <a:lnTo>
                      <a:pt x="134" y="2"/>
                    </a:lnTo>
                    <a:lnTo>
                      <a:pt x="135" y="2"/>
                    </a:lnTo>
                    <a:lnTo>
                      <a:pt x="135" y="3"/>
                    </a:lnTo>
                    <a:lnTo>
                      <a:pt x="135" y="4"/>
                    </a:lnTo>
                    <a:lnTo>
                      <a:pt x="136" y="4"/>
                    </a:lnTo>
                    <a:lnTo>
                      <a:pt x="136" y="5"/>
                    </a:lnTo>
                    <a:lnTo>
                      <a:pt x="136" y="6"/>
                    </a:lnTo>
                    <a:lnTo>
                      <a:pt x="137" y="6"/>
                    </a:lnTo>
                    <a:lnTo>
                      <a:pt x="138" y="6"/>
                    </a:lnTo>
                    <a:lnTo>
                      <a:pt x="138" y="7"/>
                    </a:lnTo>
                    <a:lnTo>
                      <a:pt x="139" y="7"/>
                    </a:lnTo>
                    <a:lnTo>
                      <a:pt x="139" y="8"/>
                    </a:lnTo>
                    <a:lnTo>
                      <a:pt x="140" y="8"/>
                    </a:lnTo>
                    <a:lnTo>
                      <a:pt x="141" y="8"/>
                    </a:lnTo>
                    <a:lnTo>
                      <a:pt x="141" y="9"/>
                    </a:lnTo>
                    <a:lnTo>
                      <a:pt x="142" y="9"/>
                    </a:lnTo>
                    <a:lnTo>
                      <a:pt x="142" y="10"/>
                    </a:lnTo>
                    <a:lnTo>
                      <a:pt x="142" y="12"/>
                    </a:lnTo>
                    <a:lnTo>
                      <a:pt x="143" y="12"/>
                    </a:lnTo>
                    <a:lnTo>
                      <a:pt x="143" y="10"/>
                    </a:lnTo>
                    <a:lnTo>
                      <a:pt x="145" y="10"/>
                    </a:lnTo>
                    <a:lnTo>
                      <a:pt x="146" y="10"/>
                    </a:lnTo>
                    <a:lnTo>
                      <a:pt x="146" y="12"/>
                    </a:lnTo>
                    <a:lnTo>
                      <a:pt x="147" y="12"/>
                    </a:lnTo>
                    <a:lnTo>
                      <a:pt x="147" y="13"/>
                    </a:lnTo>
                    <a:lnTo>
                      <a:pt x="148" y="13"/>
                    </a:lnTo>
                    <a:lnTo>
                      <a:pt x="148" y="14"/>
                    </a:lnTo>
                    <a:lnTo>
                      <a:pt x="148" y="15"/>
                    </a:lnTo>
                    <a:lnTo>
                      <a:pt x="149" y="15"/>
                    </a:lnTo>
                    <a:lnTo>
                      <a:pt x="150" y="15"/>
                    </a:lnTo>
                    <a:lnTo>
                      <a:pt x="151" y="15"/>
                    </a:lnTo>
                    <a:lnTo>
                      <a:pt x="152" y="15"/>
                    </a:lnTo>
                    <a:lnTo>
                      <a:pt x="152" y="16"/>
                    </a:lnTo>
                    <a:lnTo>
                      <a:pt x="153" y="16"/>
                    </a:lnTo>
                    <a:lnTo>
                      <a:pt x="153" y="17"/>
                    </a:lnTo>
                    <a:lnTo>
                      <a:pt x="154" y="17"/>
                    </a:lnTo>
                    <a:lnTo>
                      <a:pt x="154" y="16"/>
                    </a:lnTo>
                    <a:lnTo>
                      <a:pt x="155" y="15"/>
                    </a:lnTo>
                    <a:lnTo>
                      <a:pt x="155" y="16"/>
                    </a:lnTo>
                    <a:lnTo>
                      <a:pt x="156" y="16"/>
                    </a:lnTo>
                    <a:lnTo>
                      <a:pt x="157" y="16"/>
                    </a:lnTo>
                    <a:lnTo>
                      <a:pt x="157" y="17"/>
                    </a:lnTo>
                    <a:lnTo>
                      <a:pt x="158" y="17"/>
                    </a:lnTo>
                    <a:lnTo>
                      <a:pt x="158" y="18"/>
                    </a:lnTo>
                    <a:lnTo>
                      <a:pt x="158" y="19"/>
                    </a:lnTo>
                    <a:lnTo>
                      <a:pt x="159" y="19"/>
                    </a:lnTo>
                    <a:lnTo>
                      <a:pt x="160" y="19"/>
                    </a:lnTo>
                    <a:lnTo>
                      <a:pt x="159" y="19"/>
                    </a:lnTo>
                    <a:lnTo>
                      <a:pt x="159" y="20"/>
                    </a:lnTo>
                    <a:lnTo>
                      <a:pt x="160" y="20"/>
                    </a:lnTo>
                    <a:lnTo>
                      <a:pt x="161" y="20"/>
                    </a:lnTo>
                    <a:lnTo>
                      <a:pt x="161" y="21"/>
                    </a:lnTo>
                    <a:lnTo>
                      <a:pt x="162" y="21"/>
                    </a:lnTo>
                    <a:lnTo>
                      <a:pt x="161" y="21"/>
                    </a:lnTo>
                    <a:lnTo>
                      <a:pt x="161" y="22"/>
                    </a:lnTo>
                    <a:lnTo>
                      <a:pt x="162" y="23"/>
                    </a:lnTo>
                    <a:lnTo>
                      <a:pt x="164" y="22"/>
                    </a:lnTo>
                    <a:lnTo>
                      <a:pt x="164" y="21"/>
                    </a:lnTo>
                    <a:lnTo>
                      <a:pt x="165" y="21"/>
                    </a:lnTo>
                    <a:lnTo>
                      <a:pt x="166" y="21"/>
                    </a:lnTo>
                    <a:lnTo>
                      <a:pt x="165" y="22"/>
                    </a:lnTo>
                    <a:lnTo>
                      <a:pt x="166" y="22"/>
                    </a:lnTo>
                    <a:lnTo>
                      <a:pt x="166" y="23"/>
                    </a:lnTo>
                    <a:lnTo>
                      <a:pt x="167" y="23"/>
                    </a:lnTo>
                    <a:lnTo>
                      <a:pt x="168" y="23"/>
                    </a:lnTo>
                    <a:lnTo>
                      <a:pt x="169" y="23"/>
                    </a:lnTo>
                    <a:lnTo>
                      <a:pt x="169" y="22"/>
                    </a:lnTo>
                    <a:lnTo>
                      <a:pt x="170" y="22"/>
                    </a:lnTo>
                    <a:lnTo>
                      <a:pt x="171" y="22"/>
                    </a:lnTo>
                    <a:lnTo>
                      <a:pt x="171" y="23"/>
                    </a:lnTo>
                    <a:lnTo>
                      <a:pt x="172" y="23"/>
                    </a:lnTo>
                    <a:lnTo>
                      <a:pt x="172" y="24"/>
                    </a:lnTo>
                    <a:lnTo>
                      <a:pt x="172" y="25"/>
                    </a:lnTo>
                    <a:lnTo>
                      <a:pt x="172" y="26"/>
                    </a:lnTo>
                    <a:lnTo>
                      <a:pt x="173" y="27"/>
                    </a:lnTo>
                    <a:lnTo>
                      <a:pt x="173" y="28"/>
                    </a:lnTo>
                    <a:lnTo>
                      <a:pt x="173" y="29"/>
                    </a:lnTo>
                    <a:lnTo>
                      <a:pt x="173" y="30"/>
                    </a:lnTo>
                    <a:lnTo>
                      <a:pt x="172" y="30"/>
                    </a:lnTo>
                    <a:lnTo>
                      <a:pt x="172" y="32"/>
                    </a:lnTo>
                    <a:lnTo>
                      <a:pt x="173" y="32"/>
                    </a:lnTo>
                    <a:lnTo>
                      <a:pt x="173" y="33"/>
                    </a:lnTo>
                    <a:lnTo>
                      <a:pt x="174" y="33"/>
                    </a:lnTo>
                    <a:lnTo>
                      <a:pt x="175" y="33"/>
                    </a:lnTo>
                    <a:lnTo>
                      <a:pt x="176" y="33"/>
                    </a:lnTo>
                    <a:lnTo>
                      <a:pt x="176" y="34"/>
                    </a:lnTo>
                    <a:lnTo>
                      <a:pt x="177" y="34"/>
                    </a:lnTo>
                    <a:lnTo>
                      <a:pt x="177" y="33"/>
                    </a:lnTo>
                    <a:lnTo>
                      <a:pt x="178" y="33"/>
                    </a:lnTo>
                    <a:lnTo>
                      <a:pt x="178" y="32"/>
                    </a:lnTo>
                    <a:lnTo>
                      <a:pt x="179" y="32"/>
                    </a:lnTo>
                    <a:lnTo>
                      <a:pt x="179" y="33"/>
                    </a:lnTo>
                    <a:lnTo>
                      <a:pt x="179" y="34"/>
                    </a:lnTo>
                    <a:lnTo>
                      <a:pt x="180" y="34"/>
                    </a:lnTo>
                    <a:lnTo>
                      <a:pt x="181" y="33"/>
                    </a:lnTo>
                    <a:lnTo>
                      <a:pt x="181" y="34"/>
                    </a:lnTo>
                    <a:lnTo>
                      <a:pt x="183" y="34"/>
                    </a:lnTo>
                    <a:lnTo>
                      <a:pt x="184" y="34"/>
                    </a:lnTo>
                    <a:lnTo>
                      <a:pt x="184" y="35"/>
                    </a:lnTo>
                    <a:lnTo>
                      <a:pt x="185" y="35"/>
                    </a:lnTo>
                    <a:lnTo>
                      <a:pt x="186" y="34"/>
                    </a:lnTo>
                    <a:lnTo>
                      <a:pt x="187" y="34"/>
                    </a:lnTo>
                    <a:lnTo>
                      <a:pt x="188" y="34"/>
                    </a:lnTo>
                    <a:lnTo>
                      <a:pt x="188" y="35"/>
                    </a:lnTo>
                    <a:lnTo>
                      <a:pt x="187" y="35"/>
                    </a:lnTo>
                    <a:lnTo>
                      <a:pt x="187" y="36"/>
                    </a:lnTo>
                    <a:lnTo>
                      <a:pt x="188" y="36"/>
                    </a:lnTo>
                    <a:lnTo>
                      <a:pt x="189" y="36"/>
                    </a:lnTo>
                    <a:lnTo>
                      <a:pt x="190" y="36"/>
                    </a:lnTo>
                    <a:lnTo>
                      <a:pt x="191" y="36"/>
                    </a:lnTo>
                    <a:lnTo>
                      <a:pt x="192" y="36"/>
                    </a:lnTo>
                    <a:lnTo>
                      <a:pt x="192" y="37"/>
                    </a:lnTo>
                    <a:lnTo>
                      <a:pt x="192" y="38"/>
                    </a:lnTo>
                    <a:lnTo>
                      <a:pt x="193" y="38"/>
                    </a:lnTo>
                    <a:lnTo>
                      <a:pt x="194" y="38"/>
                    </a:lnTo>
                    <a:lnTo>
                      <a:pt x="195" y="38"/>
                    </a:lnTo>
                    <a:lnTo>
                      <a:pt x="196" y="37"/>
                    </a:lnTo>
                    <a:lnTo>
                      <a:pt x="197" y="37"/>
                    </a:lnTo>
                    <a:lnTo>
                      <a:pt x="198" y="37"/>
                    </a:lnTo>
                    <a:lnTo>
                      <a:pt x="198" y="36"/>
                    </a:lnTo>
                    <a:lnTo>
                      <a:pt x="199" y="37"/>
                    </a:lnTo>
                    <a:lnTo>
                      <a:pt x="200" y="37"/>
                    </a:lnTo>
                    <a:lnTo>
                      <a:pt x="201" y="37"/>
                    </a:lnTo>
                    <a:lnTo>
                      <a:pt x="201" y="36"/>
                    </a:lnTo>
                    <a:lnTo>
                      <a:pt x="203" y="37"/>
                    </a:lnTo>
                    <a:lnTo>
                      <a:pt x="204" y="36"/>
                    </a:lnTo>
                    <a:lnTo>
                      <a:pt x="205" y="36"/>
                    </a:lnTo>
                    <a:lnTo>
                      <a:pt x="204" y="36"/>
                    </a:lnTo>
                    <a:lnTo>
                      <a:pt x="205" y="37"/>
                    </a:lnTo>
                    <a:lnTo>
                      <a:pt x="206" y="36"/>
                    </a:lnTo>
                    <a:lnTo>
                      <a:pt x="207" y="40"/>
                    </a:lnTo>
                    <a:lnTo>
                      <a:pt x="209" y="42"/>
                    </a:lnTo>
                    <a:lnTo>
                      <a:pt x="209" y="43"/>
                    </a:lnTo>
                    <a:lnTo>
                      <a:pt x="210" y="44"/>
                    </a:lnTo>
                    <a:lnTo>
                      <a:pt x="211" y="47"/>
                    </a:lnTo>
                    <a:lnTo>
                      <a:pt x="212" y="51"/>
                    </a:lnTo>
                    <a:lnTo>
                      <a:pt x="213" y="53"/>
                    </a:lnTo>
                    <a:lnTo>
                      <a:pt x="214" y="54"/>
                    </a:lnTo>
                    <a:lnTo>
                      <a:pt x="214" y="55"/>
                    </a:lnTo>
                    <a:lnTo>
                      <a:pt x="214" y="56"/>
                    </a:lnTo>
                    <a:lnTo>
                      <a:pt x="215" y="57"/>
                    </a:lnTo>
                    <a:lnTo>
                      <a:pt x="215" y="58"/>
                    </a:lnTo>
                    <a:lnTo>
                      <a:pt x="216" y="59"/>
                    </a:lnTo>
                    <a:lnTo>
                      <a:pt x="218" y="64"/>
                    </a:lnTo>
                    <a:lnTo>
                      <a:pt x="220" y="70"/>
                    </a:lnTo>
                    <a:lnTo>
                      <a:pt x="223" y="73"/>
                    </a:lnTo>
                    <a:lnTo>
                      <a:pt x="225" y="78"/>
                    </a:lnTo>
                    <a:lnTo>
                      <a:pt x="227" y="82"/>
                    </a:lnTo>
                    <a:lnTo>
                      <a:pt x="228" y="86"/>
                    </a:lnTo>
                    <a:lnTo>
                      <a:pt x="230" y="90"/>
                    </a:lnTo>
                    <a:lnTo>
                      <a:pt x="232" y="94"/>
                    </a:lnTo>
                    <a:lnTo>
                      <a:pt x="235" y="100"/>
                    </a:lnTo>
                    <a:lnTo>
                      <a:pt x="237" y="105"/>
                    </a:lnTo>
                    <a:lnTo>
                      <a:pt x="238" y="109"/>
                    </a:lnTo>
                    <a:lnTo>
                      <a:pt x="238" y="110"/>
                    </a:lnTo>
                    <a:lnTo>
                      <a:pt x="239" y="111"/>
                    </a:lnTo>
                    <a:lnTo>
                      <a:pt x="241" y="112"/>
                    </a:lnTo>
                    <a:lnTo>
                      <a:pt x="242" y="116"/>
                    </a:lnTo>
                    <a:lnTo>
                      <a:pt x="243" y="117"/>
                    </a:lnTo>
                    <a:lnTo>
                      <a:pt x="243" y="119"/>
                    </a:lnTo>
                    <a:lnTo>
                      <a:pt x="244" y="121"/>
                    </a:lnTo>
                    <a:lnTo>
                      <a:pt x="245" y="123"/>
                    </a:lnTo>
                    <a:lnTo>
                      <a:pt x="247" y="126"/>
                    </a:lnTo>
                    <a:lnTo>
                      <a:pt x="248" y="129"/>
                    </a:lnTo>
                    <a:lnTo>
                      <a:pt x="249" y="132"/>
                    </a:lnTo>
                    <a:lnTo>
                      <a:pt x="249" y="133"/>
                    </a:lnTo>
                    <a:lnTo>
                      <a:pt x="250" y="135"/>
                    </a:lnTo>
                    <a:lnTo>
                      <a:pt x="250" y="136"/>
                    </a:lnTo>
                    <a:lnTo>
                      <a:pt x="251" y="137"/>
                    </a:lnTo>
                    <a:lnTo>
                      <a:pt x="251" y="138"/>
                    </a:lnTo>
                    <a:lnTo>
                      <a:pt x="251" y="139"/>
                    </a:lnTo>
                    <a:lnTo>
                      <a:pt x="252" y="139"/>
                    </a:lnTo>
                    <a:lnTo>
                      <a:pt x="254" y="144"/>
                    </a:lnTo>
                    <a:lnTo>
                      <a:pt x="256" y="149"/>
                    </a:lnTo>
                    <a:lnTo>
                      <a:pt x="256" y="151"/>
                    </a:lnTo>
                    <a:lnTo>
                      <a:pt x="257" y="152"/>
                    </a:lnTo>
                    <a:lnTo>
                      <a:pt x="258" y="153"/>
                    </a:lnTo>
                    <a:lnTo>
                      <a:pt x="259" y="156"/>
                    </a:lnTo>
                    <a:lnTo>
                      <a:pt x="259" y="157"/>
                    </a:lnTo>
                    <a:lnTo>
                      <a:pt x="261" y="158"/>
                    </a:lnTo>
                    <a:lnTo>
                      <a:pt x="261" y="159"/>
                    </a:lnTo>
                    <a:lnTo>
                      <a:pt x="262" y="161"/>
                    </a:lnTo>
                    <a:lnTo>
                      <a:pt x="263" y="162"/>
                    </a:lnTo>
                    <a:lnTo>
                      <a:pt x="264" y="166"/>
                    </a:lnTo>
                    <a:lnTo>
                      <a:pt x="265" y="169"/>
                    </a:lnTo>
                    <a:lnTo>
                      <a:pt x="266" y="172"/>
                    </a:lnTo>
                    <a:lnTo>
                      <a:pt x="267" y="175"/>
                    </a:lnTo>
                    <a:lnTo>
                      <a:pt x="268" y="177"/>
                    </a:lnTo>
                    <a:lnTo>
                      <a:pt x="268" y="179"/>
                    </a:lnTo>
                    <a:lnTo>
                      <a:pt x="269" y="180"/>
                    </a:lnTo>
                    <a:lnTo>
                      <a:pt x="270" y="182"/>
                    </a:lnTo>
                    <a:lnTo>
                      <a:pt x="271" y="187"/>
                    </a:lnTo>
                    <a:lnTo>
                      <a:pt x="272" y="189"/>
                    </a:lnTo>
                    <a:lnTo>
                      <a:pt x="273" y="193"/>
                    </a:lnTo>
                    <a:lnTo>
                      <a:pt x="274" y="194"/>
                    </a:lnTo>
                    <a:lnTo>
                      <a:pt x="274" y="195"/>
                    </a:lnTo>
                    <a:lnTo>
                      <a:pt x="275" y="197"/>
                    </a:lnTo>
                    <a:lnTo>
                      <a:pt x="276" y="200"/>
                    </a:lnTo>
                    <a:lnTo>
                      <a:pt x="277" y="203"/>
                    </a:lnTo>
                    <a:lnTo>
                      <a:pt x="278" y="205"/>
                    </a:lnTo>
                    <a:lnTo>
                      <a:pt x="278" y="207"/>
                    </a:lnTo>
                    <a:lnTo>
                      <a:pt x="280" y="210"/>
                    </a:lnTo>
                    <a:lnTo>
                      <a:pt x="282" y="215"/>
                    </a:lnTo>
                    <a:lnTo>
                      <a:pt x="283" y="218"/>
                    </a:lnTo>
                    <a:lnTo>
                      <a:pt x="285" y="222"/>
                    </a:lnTo>
                    <a:lnTo>
                      <a:pt x="287" y="228"/>
                    </a:lnTo>
                    <a:lnTo>
                      <a:pt x="288" y="231"/>
                    </a:lnTo>
                    <a:lnTo>
                      <a:pt x="289" y="233"/>
                    </a:lnTo>
                    <a:lnTo>
                      <a:pt x="290" y="234"/>
                    </a:lnTo>
                    <a:lnTo>
                      <a:pt x="290" y="235"/>
                    </a:lnTo>
                    <a:lnTo>
                      <a:pt x="291" y="238"/>
                    </a:lnTo>
                    <a:lnTo>
                      <a:pt x="293" y="242"/>
                    </a:lnTo>
                    <a:lnTo>
                      <a:pt x="293" y="244"/>
                    </a:lnTo>
                    <a:lnTo>
                      <a:pt x="294" y="244"/>
                    </a:lnTo>
                    <a:lnTo>
                      <a:pt x="296" y="251"/>
                    </a:lnTo>
                    <a:lnTo>
                      <a:pt x="300" y="259"/>
                    </a:lnTo>
                    <a:lnTo>
                      <a:pt x="304" y="269"/>
                    </a:lnTo>
                    <a:lnTo>
                      <a:pt x="307" y="276"/>
                    </a:lnTo>
                    <a:lnTo>
                      <a:pt x="310" y="286"/>
                    </a:lnTo>
                    <a:lnTo>
                      <a:pt x="313" y="293"/>
                    </a:lnTo>
                    <a:lnTo>
                      <a:pt x="316" y="300"/>
                    </a:lnTo>
                    <a:lnTo>
                      <a:pt x="317" y="302"/>
                    </a:lnTo>
                    <a:lnTo>
                      <a:pt x="319" y="308"/>
                    </a:lnTo>
                    <a:lnTo>
                      <a:pt x="322" y="315"/>
                    </a:lnTo>
                    <a:lnTo>
                      <a:pt x="325" y="323"/>
                    </a:lnTo>
                    <a:lnTo>
                      <a:pt x="327" y="329"/>
                    </a:lnTo>
                    <a:lnTo>
                      <a:pt x="330" y="336"/>
                    </a:lnTo>
                    <a:lnTo>
                      <a:pt x="333" y="343"/>
                    </a:lnTo>
                    <a:lnTo>
                      <a:pt x="334" y="347"/>
                    </a:lnTo>
                    <a:lnTo>
                      <a:pt x="336" y="351"/>
                    </a:lnTo>
                    <a:lnTo>
                      <a:pt x="338" y="354"/>
                    </a:lnTo>
                    <a:lnTo>
                      <a:pt x="339" y="356"/>
                    </a:lnTo>
                    <a:lnTo>
                      <a:pt x="340" y="359"/>
                    </a:lnTo>
                    <a:lnTo>
                      <a:pt x="341" y="362"/>
                    </a:lnTo>
                    <a:lnTo>
                      <a:pt x="342" y="363"/>
                    </a:lnTo>
                    <a:lnTo>
                      <a:pt x="345" y="371"/>
                    </a:lnTo>
                    <a:lnTo>
                      <a:pt x="348" y="379"/>
                    </a:lnTo>
                    <a:lnTo>
                      <a:pt x="351" y="386"/>
                    </a:lnTo>
                    <a:lnTo>
                      <a:pt x="351" y="387"/>
                    </a:lnTo>
                    <a:lnTo>
                      <a:pt x="352" y="389"/>
                    </a:lnTo>
                    <a:lnTo>
                      <a:pt x="358" y="401"/>
                    </a:lnTo>
                    <a:lnTo>
                      <a:pt x="363" y="412"/>
                    </a:lnTo>
                    <a:lnTo>
                      <a:pt x="367" y="423"/>
                    </a:lnTo>
                    <a:lnTo>
                      <a:pt x="368" y="426"/>
                    </a:lnTo>
                    <a:lnTo>
                      <a:pt x="369" y="429"/>
                    </a:lnTo>
                    <a:lnTo>
                      <a:pt x="374" y="441"/>
                    </a:lnTo>
                    <a:lnTo>
                      <a:pt x="379" y="451"/>
                    </a:lnTo>
                    <a:lnTo>
                      <a:pt x="383" y="461"/>
                    </a:lnTo>
                    <a:lnTo>
                      <a:pt x="387" y="469"/>
                    </a:lnTo>
                    <a:lnTo>
                      <a:pt x="390" y="476"/>
                    </a:lnTo>
                    <a:lnTo>
                      <a:pt x="391" y="480"/>
                    </a:lnTo>
                    <a:lnTo>
                      <a:pt x="394" y="486"/>
                    </a:lnTo>
                    <a:lnTo>
                      <a:pt x="394" y="487"/>
                    </a:lnTo>
                    <a:lnTo>
                      <a:pt x="394" y="488"/>
                    </a:lnTo>
                    <a:lnTo>
                      <a:pt x="394" y="491"/>
                    </a:lnTo>
                    <a:lnTo>
                      <a:pt x="394" y="499"/>
                    </a:lnTo>
                    <a:lnTo>
                      <a:pt x="394" y="508"/>
                    </a:lnTo>
                    <a:lnTo>
                      <a:pt x="394" y="514"/>
                    </a:lnTo>
                    <a:lnTo>
                      <a:pt x="394" y="516"/>
                    </a:lnTo>
                    <a:lnTo>
                      <a:pt x="394" y="521"/>
                    </a:lnTo>
                    <a:lnTo>
                      <a:pt x="394" y="533"/>
                    </a:lnTo>
                    <a:lnTo>
                      <a:pt x="394" y="552"/>
                    </a:lnTo>
                    <a:lnTo>
                      <a:pt x="394" y="563"/>
                    </a:lnTo>
                    <a:lnTo>
                      <a:pt x="394" y="577"/>
                    </a:lnTo>
                    <a:lnTo>
                      <a:pt x="394" y="589"/>
                    </a:lnTo>
                    <a:lnTo>
                      <a:pt x="394" y="601"/>
                    </a:lnTo>
                    <a:lnTo>
                      <a:pt x="394" y="617"/>
                    </a:lnTo>
                    <a:lnTo>
                      <a:pt x="394" y="626"/>
                    </a:lnTo>
                    <a:lnTo>
                      <a:pt x="394" y="632"/>
                    </a:lnTo>
                    <a:lnTo>
                      <a:pt x="394" y="641"/>
                    </a:lnTo>
                    <a:lnTo>
                      <a:pt x="394" y="654"/>
                    </a:lnTo>
                    <a:lnTo>
                      <a:pt x="394" y="663"/>
                    </a:lnTo>
                    <a:lnTo>
                      <a:pt x="394" y="667"/>
                    </a:lnTo>
                    <a:lnTo>
                      <a:pt x="394" y="670"/>
                    </a:lnTo>
                    <a:lnTo>
                      <a:pt x="394" y="673"/>
                    </a:lnTo>
                    <a:lnTo>
                      <a:pt x="394" y="676"/>
                    </a:lnTo>
                    <a:lnTo>
                      <a:pt x="394" y="679"/>
                    </a:lnTo>
                    <a:lnTo>
                      <a:pt x="394" y="682"/>
                    </a:lnTo>
                    <a:lnTo>
                      <a:pt x="394" y="686"/>
                    </a:lnTo>
                    <a:lnTo>
                      <a:pt x="394" y="689"/>
                    </a:lnTo>
                    <a:lnTo>
                      <a:pt x="394" y="695"/>
                    </a:lnTo>
                    <a:lnTo>
                      <a:pt x="394" y="700"/>
                    </a:lnTo>
                    <a:lnTo>
                      <a:pt x="394" y="703"/>
                    </a:lnTo>
                    <a:lnTo>
                      <a:pt x="394" y="705"/>
                    </a:lnTo>
                    <a:lnTo>
                      <a:pt x="394" y="706"/>
                    </a:lnTo>
                    <a:lnTo>
                      <a:pt x="394" y="707"/>
                    </a:lnTo>
                    <a:lnTo>
                      <a:pt x="393" y="707"/>
                    </a:lnTo>
                    <a:lnTo>
                      <a:pt x="393" y="708"/>
                    </a:lnTo>
                    <a:lnTo>
                      <a:pt x="392" y="708"/>
                    </a:lnTo>
                    <a:lnTo>
                      <a:pt x="392" y="709"/>
                    </a:lnTo>
                    <a:lnTo>
                      <a:pt x="392" y="710"/>
                    </a:lnTo>
                    <a:lnTo>
                      <a:pt x="391" y="710"/>
                    </a:lnTo>
                    <a:lnTo>
                      <a:pt x="391" y="712"/>
                    </a:lnTo>
                    <a:lnTo>
                      <a:pt x="391" y="713"/>
                    </a:lnTo>
                    <a:lnTo>
                      <a:pt x="390" y="714"/>
                    </a:lnTo>
                    <a:lnTo>
                      <a:pt x="390" y="715"/>
                    </a:lnTo>
                    <a:lnTo>
                      <a:pt x="390" y="716"/>
                    </a:lnTo>
                    <a:lnTo>
                      <a:pt x="389" y="716"/>
                    </a:lnTo>
                    <a:lnTo>
                      <a:pt x="389" y="717"/>
                    </a:lnTo>
                    <a:lnTo>
                      <a:pt x="389" y="718"/>
                    </a:lnTo>
                    <a:lnTo>
                      <a:pt x="389" y="719"/>
                    </a:lnTo>
                    <a:lnTo>
                      <a:pt x="388" y="719"/>
                    </a:lnTo>
                    <a:lnTo>
                      <a:pt x="388" y="720"/>
                    </a:lnTo>
                    <a:lnTo>
                      <a:pt x="388" y="721"/>
                    </a:lnTo>
                    <a:lnTo>
                      <a:pt x="388" y="722"/>
                    </a:lnTo>
                    <a:lnTo>
                      <a:pt x="388" y="723"/>
                    </a:lnTo>
                    <a:lnTo>
                      <a:pt x="388" y="724"/>
                    </a:lnTo>
                    <a:lnTo>
                      <a:pt x="387" y="724"/>
                    </a:lnTo>
                    <a:lnTo>
                      <a:pt x="387" y="725"/>
                    </a:lnTo>
                    <a:lnTo>
                      <a:pt x="387" y="726"/>
                    </a:lnTo>
                    <a:lnTo>
                      <a:pt x="387" y="727"/>
                    </a:lnTo>
                    <a:lnTo>
                      <a:pt x="387" y="728"/>
                    </a:lnTo>
                    <a:lnTo>
                      <a:pt x="387" y="729"/>
                    </a:lnTo>
                    <a:lnTo>
                      <a:pt x="387" y="730"/>
                    </a:lnTo>
                    <a:lnTo>
                      <a:pt x="387" y="732"/>
                    </a:lnTo>
                    <a:lnTo>
                      <a:pt x="386" y="732"/>
                    </a:lnTo>
                    <a:lnTo>
                      <a:pt x="386" y="733"/>
                    </a:lnTo>
                    <a:lnTo>
                      <a:pt x="386" y="734"/>
                    </a:lnTo>
                    <a:lnTo>
                      <a:pt x="385" y="734"/>
                    </a:lnTo>
                    <a:lnTo>
                      <a:pt x="385" y="735"/>
                    </a:lnTo>
                    <a:lnTo>
                      <a:pt x="384" y="735"/>
                    </a:lnTo>
                    <a:lnTo>
                      <a:pt x="384" y="736"/>
                    </a:lnTo>
                    <a:lnTo>
                      <a:pt x="384" y="737"/>
                    </a:lnTo>
                    <a:lnTo>
                      <a:pt x="383" y="737"/>
                    </a:lnTo>
                    <a:lnTo>
                      <a:pt x="382" y="737"/>
                    </a:lnTo>
                    <a:lnTo>
                      <a:pt x="382" y="738"/>
                    </a:lnTo>
                    <a:lnTo>
                      <a:pt x="381" y="739"/>
                    </a:lnTo>
                    <a:lnTo>
                      <a:pt x="380" y="739"/>
                    </a:lnTo>
                    <a:lnTo>
                      <a:pt x="380" y="740"/>
                    </a:lnTo>
                    <a:lnTo>
                      <a:pt x="379" y="740"/>
                    </a:lnTo>
                    <a:lnTo>
                      <a:pt x="378" y="740"/>
                    </a:lnTo>
                    <a:lnTo>
                      <a:pt x="377" y="740"/>
                    </a:lnTo>
                    <a:lnTo>
                      <a:pt x="377" y="739"/>
                    </a:lnTo>
                    <a:lnTo>
                      <a:pt x="375" y="738"/>
                    </a:lnTo>
                    <a:lnTo>
                      <a:pt x="374" y="738"/>
                    </a:lnTo>
                    <a:lnTo>
                      <a:pt x="373" y="738"/>
                    </a:lnTo>
                    <a:lnTo>
                      <a:pt x="373" y="739"/>
                    </a:lnTo>
                    <a:lnTo>
                      <a:pt x="372" y="739"/>
                    </a:lnTo>
                    <a:lnTo>
                      <a:pt x="371" y="739"/>
                    </a:lnTo>
                    <a:lnTo>
                      <a:pt x="371" y="738"/>
                    </a:lnTo>
                    <a:lnTo>
                      <a:pt x="370" y="738"/>
                    </a:lnTo>
                    <a:lnTo>
                      <a:pt x="369" y="739"/>
                    </a:lnTo>
                    <a:lnTo>
                      <a:pt x="368" y="739"/>
                    </a:lnTo>
                    <a:lnTo>
                      <a:pt x="368" y="740"/>
                    </a:lnTo>
                    <a:lnTo>
                      <a:pt x="367" y="740"/>
                    </a:lnTo>
                    <a:lnTo>
                      <a:pt x="367" y="741"/>
                    </a:lnTo>
                    <a:lnTo>
                      <a:pt x="367" y="742"/>
                    </a:lnTo>
                    <a:lnTo>
                      <a:pt x="367" y="743"/>
                    </a:lnTo>
                    <a:lnTo>
                      <a:pt x="368" y="743"/>
                    </a:lnTo>
                    <a:lnTo>
                      <a:pt x="368" y="744"/>
                    </a:lnTo>
                    <a:lnTo>
                      <a:pt x="368" y="745"/>
                    </a:lnTo>
                    <a:lnTo>
                      <a:pt x="368" y="746"/>
                    </a:lnTo>
                    <a:lnTo>
                      <a:pt x="369" y="746"/>
                    </a:lnTo>
                    <a:lnTo>
                      <a:pt x="369" y="747"/>
                    </a:lnTo>
                    <a:lnTo>
                      <a:pt x="370" y="747"/>
                    </a:lnTo>
                    <a:lnTo>
                      <a:pt x="371" y="747"/>
                    </a:lnTo>
                    <a:lnTo>
                      <a:pt x="371" y="748"/>
                    </a:lnTo>
                    <a:lnTo>
                      <a:pt x="371" y="749"/>
                    </a:lnTo>
                    <a:lnTo>
                      <a:pt x="371" y="751"/>
                    </a:lnTo>
                    <a:lnTo>
                      <a:pt x="370" y="752"/>
                    </a:lnTo>
                    <a:lnTo>
                      <a:pt x="369" y="753"/>
                    </a:lnTo>
                    <a:lnTo>
                      <a:pt x="368" y="753"/>
                    </a:lnTo>
                    <a:lnTo>
                      <a:pt x="368" y="754"/>
                    </a:lnTo>
                    <a:lnTo>
                      <a:pt x="367" y="754"/>
                    </a:lnTo>
                    <a:lnTo>
                      <a:pt x="367" y="755"/>
                    </a:lnTo>
                    <a:lnTo>
                      <a:pt x="366" y="755"/>
                    </a:lnTo>
                    <a:lnTo>
                      <a:pt x="365" y="755"/>
                    </a:lnTo>
                    <a:lnTo>
                      <a:pt x="365" y="756"/>
                    </a:lnTo>
                    <a:lnTo>
                      <a:pt x="364" y="756"/>
                    </a:lnTo>
                    <a:lnTo>
                      <a:pt x="364" y="757"/>
                    </a:lnTo>
                    <a:lnTo>
                      <a:pt x="363" y="757"/>
                    </a:lnTo>
                    <a:lnTo>
                      <a:pt x="363" y="758"/>
                    </a:lnTo>
                    <a:lnTo>
                      <a:pt x="362" y="758"/>
                    </a:lnTo>
                    <a:lnTo>
                      <a:pt x="362" y="759"/>
                    </a:lnTo>
                    <a:lnTo>
                      <a:pt x="361" y="759"/>
                    </a:lnTo>
                    <a:lnTo>
                      <a:pt x="361" y="760"/>
                    </a:lnTo>
                    <a:lnTo>
                      <a:pt x="360" y="760"/>
                    </a:lnTo>
                    <a:lnTo>
                      <a:pt x="359" y="760"/>
                    </a:lnTo>
                    <a:lnTo>
                      <a:pt x="358" y="760"/>
                    </a:lnTo>
                    <a:lnTo>
                      <a:pt x="358" y="759"/>
                    </a:lnTo>
                    <a:lnTo>
                      <a:pt x="357" y="759"/>
                    </a:lnTo>
                    <a:lnTo>
                      <a:pt x="355" y="758"/>
                    </a:lnTo>
                    <a:lnTo>
                      <a:pt x="354" y="758"/>
                    </a:lnTo>
                    <a:lnTo>
                      <a:pt x="353" y="757"/>
                    </a:lnTo>
                    <a:lnTo>
                      <a:pt x="352" y="757"/>
                    </a:lnTo>
                    <a:lnTo>
                      <a:pt x="351" y="757"/>
                    </a:lnTo>
                    <a:lnTo>
                      <a:pt x="350" y="758"/>
                    </a:lnTo>
                    <a:lnTo>
                      <a:pt x="349" y="758"/>
                    </a:lnTo>
                    <a:lnTo>
                      <a:pt x="349" y="759"/>
                    </a:lnTo>
                    <a:lnTo>
                      <a:pt x="348" y="759"/>
                    </a:lnTo>
                    <a:lnTo>
                      <a:pt x="348" y="760"/>
                    </a:lnTo>
                    <a:lnTo>
                      <a:pt x="348" y="761"/>
                    </a:lnTo>
                    <a:lnTo>
                      <a:pt x="348" y="762"/>
                    </a:lnTo>
                    <a:lnTo>
                      <a:pt x="349" y="763"/>
                    </a:lnTo>
                    <a:lnTo>
                      <a:pt x="350" y="764"/>
                    </a:lnTo>
                    <a:lnTo>
                      <a:pt x="350" y="765"/>
                    </a:lnTo>
                    <a:lnTo>
                      <a:pt x="351" y="766"/>
                    </a:lnTo>
                    <a:lnTo>
                      <a:pt x="351" y="767"/>
                    </a:lnTo>
                    <a:lnTo>
                      <a:pt x="352" y="767"/>
                    </a:lnTo>
                    <a:lnTo>
                      <a:pt x="352" y="768"/>
                    </a:lnTo>
                    <a:lnTo>
                      <a:pt x="352" y="769"/>
                    </a:lnTo>
                    <a:lnTo>
                      <a:pt x="353" y="771"/>
                    </a:lnTo>
                    <a:lnTo>
                      <a:pt x="353" y="772"/>
                    </a:lnTo>
                    <a:lnTo>
                      <a:pt x="353" y="773"/>
                    </a:lnTo>
                    <a:lnTo>
                      <a:pt x="352" y="773"/>
                    </a:lnTo>
                    <a:lnTo>
                      <a:pt x="352" y="774"/>
                    </a:lnTo>
                    <a:lnTo>
                      <a:pt x="351" y="775"/>
                    </a:lnTo>
                    <a:lnTo>
                      <a:pt x="350" y="775"/>
                    </a:lnTo>
                    <a:lnTo>
                      <a:pt x="349" y="775"/>
                    </a:lnTo>
                    <a:lnTo>
                      <a:pt x="348" y="775"/>
                    </a:lnTo>
                    <a:lnTo>
                      <a:pt x="347" y="775"/>
                    </a:lnTo>
                    <a:lnTo>
                      <a:pt x="346" y="774"/>
                    </a:lnTo>
                    <a:lnTo>
                      <a:pt x="345" y="773"/>
                    </a:lnTo>
                    <a:lnTo>
                      <a:pt x="345" y="772"/>
                    </a:lnTo>
                    <a:lnTo>
                      <a:pt x="344" y="772"/>
                    </a:lnTo>
                    <a:lnTo>
                      <a:pt x="344" y="771"/>
                    </a:lnTo>
                    <a:lnTo>
                      <a:pt x="343" y="771"/>
                    </a:lnTo>
                    <a:lnTo>
                      <a:pt x="343" y="769"/>
                    </a:lnTo>
                    <a:lnTo>
                      <a:pt x="342" y="769"/>
                    </a:lnTo>
                    <a:lnTo>
                      <a:pt x="342" y="768"/>
                    </a:lnTo>
                    <a:lnTo>
                      <a:pt x="341" y="767"/>
                    </a:lnTo>
                    <a:lnTo>
                      <a:pt x="341" y="766"/>
                    </a:lnTo>
                    <a:lnTo>
                      <a:pt x="341" y="765"/>
                    </a:lnTo>
                    <a:lnTo>
                      <a:pt x="341" y="764"/>
                    </a:lnTo>
                    <a:lnTo>
                      <a:pt x="341" y="763"/>
                    </a:lnTo>
                    <a:lnTo>
                      <a:pt x="342" y="762"/>
                    </a:lnTo>
                    <a:lnTo>
                      <a:pt x="342" y="761"/>
                    </a:lnTo>
                    <a:lnTo>
                      <a:pt x="342" y="760"/>
                    </a:lnTo>
                    <a:lnTo>
                      <a:pt x="343" y="760"/>
                    </a:lnTo>
                    <a:lnTo>
                      <a:pt x="343" y="759"/>
                    </a:lnTo>
                    <a:lnTo>
                      <a:pt x="343" y="758"/>
                    </a:lnTo>
                    <a:lnTo>
                      <a:pt x="344" y="758"/>
                    </a:lnTo>
                    <a:lnTo>
                      <a:pt x="344" y="757"/>
                    </a:lnTo>
                    <a:lnTo>
                      <a:pt x="344" y="756"/>
                    </a:lnTo>
                    <a:lnTo>
                      <a:pt x="343" y="756"/>
                    </a:lnTo>
                    <a:lnTo>
                      <a:pt x="343" y="755"/>
                    </a:lnTo>
                    <a:lnTo>
                      <a:pt x="342" y="754"/>
                    </a:lnTo>
                    <a:lnTo>
                      <a:pt x="341" y="753"/>
                    </a:lnTo>
                    <a:lnTo>
                      <a:pt x="340" y="753"/>
                    </a:lnTo>
                    <a:lnTo>
                      <a:pt x="339" y="753"/>
                    </a:lnTo>
                    <a:lnTo>
                      <a:pt x="338" y="753"/>
                    </a:lnTo>
                    <a:lnTo>
                      <a:pt x="336" y="753"/>
                    </a:lnTo>
                    <a:lnTo>
                      <a:pt x="336" y="754"/>
                    </a:lnTo>
                    <a:lnTo>
                      <a:pt x="335" y="754"/>
                    </a:lnTo>
                    <a:lnTo>
                      <a:pt x="335" y="755"/>
                    </a:lnTo>
                    <a:lnTo>
                      <a:pt x="334" y="755"/>
                    </a:lnTo>
                    <a:lnTo>
                      <a:pt x="334" y="756"/>
                    </a:lnTo>
                    <a:lnTo>
                      <a:pt x="334" y="757"/>
                    </a:lnTo>
                    <a:lnTo>
                      <a:pt x="334" y="758"/>
                    </a:lnTo>
                    <a:lnTo>
                      <a:pt x="334" y="759"/>
                    </a:lnTo>
                    <a:lnTo>
                      <a:pt x="334" y="760"/>
                    </a:lnTo>
                    <a:lnTo>
                      <a:pt x="334" y="761"/>
                    </a:lnTo>
                    <a:lnTo>
                      <a:pt x="334" y="762"/>
                    </a:lnTo>
                    <a:lnTo>
                      <a:pt x="334" y="763"/>
                    </a:lnTo>
                    <a:lnTo>
                      <a:pt x="334" y="764"/>
                    </a:lnTo>
                    <a:lnTo>
                      <a:pt x="333" y="765"/>
                    </a:lnTo>
                    <a:lnTo>
                      <a:pt x="333" y="766"/>
                    </a:lnTo>
                    <a:lnTo>
                      <a:pt x="332" y="766"/>
                    </a:lnTo>
                    <a:lnTo>
                      <a:pt x="332" y="767"/>
                    </a:lnTo>
                    <a:lnTo>
                      <a:pt x="331" y="767"/>
                    </a:lnTo>
                    <a:lnTo>
                      <a:pt x="330" y="767"/>
                    </a:lnTo>
                    <a:lnTo>
                      <a:pt x="329" y="766"/>
                    </a:lnTo>
                    <a:lnTo>
                      <a:pt x="328" y="765"/>
                    </a:lnTo>
                    <a:lnTo>
                      <a:pt x="328" y="764"/>
                    </a:lnTo>
                    <a:lnTo>
                      <a:pt x="327" y="764"/>
                    </a:lnTo>
                    <a:lnTo>
                      <a:pt x="327" y="763"/>
                    </a:lnTo>
                    <a:lnTo>
                      <a:pt x="327" y="762"/>
                    </a:lnTo>
                    <a:lnTo>
                      <a:pt x="327" y="761"/>
                    </a:lnTo>
                    <a:lnTo>
                      <a:pt x="327" y="760"/>
                    </a:lnTo>
                    <a:lnTo>
                      <a:pt x="327" y="759"/>
                    </a:lnTo>
                    <a:lnTo>
                      <a:pt x="327" y="758"/>
                    </a:lnTo>
                    <a:lnTo>
                      <a:pt x="326" y="757"/>
                    </a:lnTo>
                    <a:lnTo>
                      <a:pt x="325" y="756"/>
                    </a:lnTo>
                    <a:lnTo>
                      <a:pt x="324" y="756"/>
                    </a:lnTo>
                    <a:lnTo>
                      <a:pt x="323" y="756"/>
                    </a:lnTo>
                    <a:lnTo>
                      <a:pt x="322" y="756"/>
                    </a:lnTo>
                    <a:lnTo>
                      <a:pt x="321" y="756"/>
                    </a:lnTo>
                    <a:lnTo>
                      <a:pt x="321" y="757"/>
                    </a:lnTo>
                    <a:lnTo>
                      <a:pt x="320" y="757"/>
                    </a:lnTo>
                    <a:lnTo>
                      <a:pt x="319" y="758"/>
                    </a:lnTo>
                    <a:lnTo>
                      <a:pt x="319" y="759"/>
                    </a:lnTo>
                    <a:lnTo>
                      <a:pt x="317" y="759"/>
                    </a:lnTo>
                    <a:lnTo>
                      <a:pt x="317" y="760"/>
                    </a:lnTo>
                    <a:lnTo>
                      <a:pt x="316" y="760"/>
                    </a:lnTo>
                    <a:lnTo>
                      <a:pt x="316" y="761"/>
                    </a:lnTo>
                    <a:lnTo>
                      <a:pt x="315" y="761"/>
                    </a:lnTo>
                    <a:lnTo>
                      <a:pt x="315" y="762"/>
                    </a:lnTo>
                    <a:lnTo>
                      <a:pt x="314" y="762"/>
                    </a:lnTo>
                    <a:lnTo>
                      <a:pt x="313" y="762"/>
                    </a:lnTo>
                    <a:lnTo>
                      <a:pt x="312" y="762"/>
                    </a:lnTo>
                    <a:lnTo>
                      <a:pt x="312" y="761"/>
                    </a:lnTo>
                    <a:lnTo>
                      <a:pt x="311" y="761"/>
                    </a:lnTo>
                    <a:lnTo>
                      <a:pt x="311" y="760"/>
                    </a:lnTo>
                    <a:lnTo>
                      <a:pt x="310" y="760"/>
                    </a:lnTo>
                    <a:lnTo>
                      <a:pt x="310" y="759"/>
                    </a:lnTo>
                    <a:lnTo>
                      <a:pt x="309" y="758"/>
                    </a:lnTo>
                    <a:lnTo>
                      <a:pt x="309" y="757"/>
                    </a:lnTo>
                    <a:lnTo>
                      <a:pt x="309" y="756"/>
                    </a:lnTo>
                    <a:lnTo>
                      <a:pt x="308" y="755"/>
                    </a:lnTo>
                    <a:lnTo>
                      <a:pt x="307" y="755"/>
                    </a:lnTo>
                    <a:lnTo>
                      <a:pt x="307" y="754"/>
                    </a:lnTo>
                    <a:lnTo>
                      <a:pt x="306" y="754"/>
                    </a:lnTo>
                    <a:lnTo>
                      <a:pt x="305" y="753"/>
                    </a:lnTo>
                    <a:lnTo>
                      <a:pt x="304" y="753"/>
                    </a:lnTo>
                    <a:lnTo>
                      <a:pt x="303" y="753"/>
                    </a:lnTo>
                    <a:lnTo>
                      <a:pt x="303" y="754"/>
                    </a:lnTo>
                    <a:lnTo>
                      <a:pt x="302" y="754"/>
                    </a:lnTo>
                    <a:lnTo>
                      <a:pt x="301" y="754"/>
                    </a:lnTo>
                    <a:lnTo>
                      <a:pt x="301" y="755"/>
                    </a:lnTo>
                    <a:lnTo>
                      <a:pt x="300" y="755"/>
                    </a:lnTo>
                    <a:lnTo>
                      <a:pt x="300" y="756"/>
                    </a:lnTo>
                    <a:lnTo>
                      <a:pt x="299" y="756"/>
                    </a:lnTo>
                    <a:lnTo>
                      <a:pt x="297" y="756"/>
                    </a:lnTo>
                    <a:lnTo>
                      <a:pt x="296" y="756"/>
                    </a:lnTo>
                    <a:lnTo>
                      <a:pt x="295" y="756"/>
                    </a:lnTo>
                    <a:lnTo>
                      <a:pt x="294" y="755"/>
                    </a:lnTo>
                    <a:lnTo>
                      <a:pt x="294" y="754"/>
                    </a:lnTo>
                    <a:lnTo>
                      <a:pt x="293" y="754"/>
                    </a:lnTo>
                    <a:lnTo>
                      <a:pt x="293" y="753"/>
                    </a:lnTo>
                    <a:lnTo>
                      <a:pt x="293" y="752"/>
                    </a:lnTo>
                    <a:lnTo>
                      <a:pt x="293" y="751"/>
                    </a:lnTo>
                    <a:lnTo>
                      <a:pt x="293" y="749"/>
                    </a:lnTo>
                    <a:lnTo>
                      <a:pt x="293" y="748"/>
                    </a:lnTo>
                    <a:lnTo>
                      <a:pt x="293" y="747"/>
                    </a:lnTo>
                    <a:lnTo>
                      <a:pt x="292" y="747"/>
                    </a:lnTo>
                    <a:lnTo>
                      <a:pt x="291" y="747"/>
                    </a:lnTo>
                    <a:lnTo>
                      <a:pt x="291" y="746"/>
                    </a:lnTo>
                    <a:lnTo>
                      <a:pt x="290" y="746"/>
                    </a:lnTo>
                    <a:lnTo>
                      <a:pt x="289" y="746"/>
                    </a:lnTo>
                    <a:lnTo>
                      <a:pt x="289" y="745"/>
                    </a:lnTo>
                    <a:lnTo>
                      <a:pt x="288" y="745"/>
                    </a:lnTo>
                    <a:lnTo>
                      <a:pt x="288" y="744"/>
                    </a:lnTo>
                    <a:lnTo>
                      <a:pt x="287" y="743"/>
                    </a:lnTo>
                    <a:lnTo>
                      <a:pt x="287" y="742"/>
                    </a:lnTo>
                    <a:lnTo>
                      <a:pt x="286" y="741"/>
                    </a:lnTo>
                    <a:lnTo>
                      <a:pt x="286" y="740"/>
                    </a:lnTo>
                    <a:lnTo>
                      <a:pt x="285" y="740"/>
                    </a:lnTo>
                    <a:lnTo>
                      <a:pt x="284" y="740"/>
                    </a:lnTo>
                    <a:lnTo>
                      <a:pt x="283" y="740"/>
                    </a:lnTo>
                    <a:lnTo>
                      <a:pt x="282" y="740"/>
                    </a:lnTo>
                    <a:lnTo>
                      <a:pt x="281" y="740"/>
                    </a:lnTo>
                    <a:lnTo>
                      <a:pt x="280" y="740"/>
                    </a:lnTo>
                    <a:lnTo>
                      <a:pt x="278" y="740"/>
                    </a:lnTo>
                    <a:lnTo>
                      <a:pt x="277" y="739"/>
                    </a:lnTo>
                    <a:lnTo>
                      <a:pt x="277" y="738"/>
                    </a:lnTo>
                    <a:lnTo>
                      <a:pt x="276" y="738"/>
                    </a:lnTo>
                    <a:lnTo>
                      <a:pt x="276" y="737"/>
                    </a:lnTo>
                    <a:lnTo>
                      <a:pt x="276" y="736"/>
                    </a:lnTo>
                    <a:lnTo>
                      <a:pt x="275" y="735"/>
                    </a:lnTo>
                    <a:lnTo>
                      <a:pt x="275" y="734"/>
                    </a:lnTo>
                    <a:lnTo>
                      <a:pt x="274" y="735"/>
                    </a:lnTo>
                    <a:lnTo>
                      <a:pt x="273" y="735"/>
                    </a:lnTo>
                    <a:lnTo>
                      <a:pt x="272" y="735"/>
                    </a:lnTo>
                    <a:lnTo>
                      <a:pt x="272" y="736"/>
                    </a:lnTo>
                    <a:lnTo>
                      <a:pt x="271" y="736"/>
                    </a:lnTo>
                    <a:lnTo>
                      <a:pt x="271" y="737"/>
                    </a:lnTo>
                    <a:lnTo>
                      <a:pt x="270" y="737"/>
                    </a:lnTo>
                    <a:lnTo>
                      <a:pt x="270" y="738"/>
                    </a:lnTo>
                    <a:lnTo>
                      <a:pt x="269" y="738"/>
                    </a:lnTo>
                    <a:lnTo>
                      <a:pt x="268" y="739"/>
                    </a:lnTo>
                    <a:lnTo>
                      <a:pt x="267" y="740"/>
                    </a:lnTo>
                    <a:lnTo>
                      <a:pt x="266" y="740"/>
                    </a:lnTo>
                    <a:lnTo>
                      <a:pt x="266" y="739"/>
                    </a:lnTo>
                    <a:lnTo>
                      <a:pt x="265" y="739"/>
                    </a:lnTo>
                    <a:lnTo>
                      <a:pt x="265" y="738"/>
                    </a:lnTo>
                    <a:lnTo>
                      <a:pt x="265" y="737"/>
                    </a:lnTo>
                    <a:lnTo>
                      <a:pt x="265" y="736"/>
                    </a:lnTo>
                    <a:lnTo>
                      <a:pt x="265" y="735"/>
                    </a:lnTo>
                    <a:lnTo>
                      <a:pt x="265" y="734"/>
                    </a:lnTo>
                    <a:lnTo>
                      <a:pt x="266" y="734"/>
                    </a:lnTo>
                    <a:lnTo>
                      <a:pt x="266" y="733"/>
                    </a:lnTo>
                    <a:lnTo>
                      <a:pt x="265" y="732"/>
                    </a:lnTo>
                    <a:lnTo>
                      <a:pt x="264" y="730"/>
                    </a:lnTo>
                    <a:lnTo>
                      <a:pt x="263" y="730"/>
                    </a:lnTo>
                    <a:lnTo>
                      <a:pt x="263" y="729"/>
                    </a:lnTo>
                    <a:lnTo>
                      <a:pt x="262" y="729"/>
                    </a:lnTo>
                    <a:lnTo>
                      <a:pt x="262" y="728"/>
                    </a:lnTo>
                    <a:lnTo>
                      <a:pt x="261" y="728"/>
                    </a:lnTo>
                    <a:lnTo>
                      <a:pt x="261" y="727"/>
                    </a:lnTo>
                    <a:lnTo>
                      <a:pt x="259" y="727"/>
                    </a:lnTo>
                    <a:lnTo>
                      <a:pt x="259" y="726"/>
                    </a:lnTo>
                    <a:lnTo>
                      <a:pt x="258" y="726"/>
                    </a:lnTo>
                    <a:lnTo>
                      <a:pt x="258" y="725"/>
                    </a:lnTo>
                    <a:lnTo>
                      <a:pt x="257" y="725"/>
                    </a:lnTo>
                    <a:lnTo>
                      <a:pt x="256" y="725"/>
                    </a:lnTo>
                    <a:lnTo>
                      <a:pt x="256" y="724"/>
                    </a:lnTo>
                    <a:lnTo>
                      <a:pt x="255" y="724"/>
                    </a:lnTo>
                    <a:lnTo>
                      <a:pt x="255" y="723"/>
                    </a:lnTo>
                    <a:lnTo>
                      <a:pt x="254" y="723"/>
                    </a:lnTo>
                    <a:lnTo>
                      <a:pt x="253" y="723"/>
                    </a:lnTo>
                    <a:lnTo>
                      <a:pt x="253" y="722"/>
                    </a:lnTo>
                    <a:lnTo>
                      <a:pt x="252" y="722"/>
                    </a:lnTo>
                    <a:lnTo>
                      <a:pt x="251" y="721"/>
                    </a:lnTo>
                    <a:lnTo>
                      <a:pt x="250" y="721"/>
                    </a:lnTo>
                    <a:lnTo>
                      <a:pt x="250" y="720"/>
                    </a:lnTo>
                    <a:lnTo>
                      <a:pt x="249" y="720"/>
                    </a:lnTo>
                    <a:lnTo>
                      <a:pt x="249" y="719"/>
                    </a:lnTo>
                    <a:lnTo>
                      <a:pt x="248" y="718"/>
                    </a:lnTo>
                    <a:lnTo>
                      <a:pt x="247" y="718"/>
                    </a:lnTo>
                    <a:lnTo>
                      <a:pt x="246" y="717"/>
                    </a:lnTo>
                    <a:lnTo>
                      <a:pt x="245" y="717"/>
                    </a:lnTo>
                    <a:lnTo>
                      <a:pt x="244" y="716"/>
                    </a:lnTo>
                    <a:lnTo>
                      <a:pt x="243" y="716"/>
                    </a:lnTo>
                    <a:lnTo>
                      <a:pt x="243" y="715"/>
                    </a:lnTo>
                    <a:lnTo>
                      <a:pt x="242" y="715"/>
                    </a:lnTo>
                    <a:lnTo>
                      <a:pt x="242" y="714"/>
                    </a:lnTo>
                    <a:lnTo>
                      <a:pt x="242" y="713"/>
                    </a:lnTo>
                    <a:lnTo>
                      <a:pt x="242" y="712"/>
                    </a:lnTo>
                    <a:lnTo>
                      <a:pt x="241" y="712"/>
                    </a:lnTo>
                    <a:lnTo>
                      <a:pt x="241" y="710"/>
                    </a:lnTo>
                    <a:lnTo>
                      <a:pt x="241" y="709"/>
                    </a:lnTo>
                    <a:lnTo>
                      <a:pt x="239" y="709"/>
                    </a:lnTo>
                    <a:lnTo>
                      <a:pt x="239" y="708"/>
                    </a:lnTo>
                    <a:lnTo>
                      <a:pt x="239" y="707"/>
                    </a:lnTo>
                    <a:lnTo>
                      <a:pt x="238" y="707"/>
                    </a:lnTo>
                    <a:lnTo>
                      <a:pt x="238" y="706"/>
                    </a:lnTo>
                    <a:lnTo>
                      <a:pt x="238" y="705"/>
                    </a:lnTo>
                    <a:lnTo>
                      <a:pt x="237" y="705"/>
                    </a:lnTo>
                    <a:lnTo>
                      <a:pt x="237" y="704"/>
                    </a:lnTo>
                    <a:lnTo>
                      <a:pt x="236" y="704"/>
                    </a:lnTo>
                    <a:lnTo>
                      <a:pt x="235" y="704"/>
                    </a:lnTo>
                    <a:lnTo>
                      <a:pt x="234" y="704"/>
                    </a:lnTo>
                    <a:lnTo>
                      <a:pt x="234" y="705"/>
                    </a:lnTo>
                    <a:lnTo>
                      <a:pt x="233" y="705"/>
                    </a:lnTo>
                    <a:lnTo>
                      <a:pt x="232" y="705"/>
                    </a:lnTo>
                    <a:lnTo>
                      <a:pt x="231" y="705"/>
                    </a:lnTo>
                    <a:lnTo>
                      <a:pt x="231" y="706"/>
                    </a:lnTo>
                    <a:lnTo>
                      <a:pt x="230" y="706"/>
                    </a:lnTo>
                    <a:lnTo>
                      <a:pt x="229" y="706"/>
                    </a:lnTo>
                    <a:lnTo>
                      <a:pt x="228" y="706"/>
                    </a:lnTo>
                    <a:lnTo>
                      <a:pt x="227" y="706"/>
                    </a:lnTo>
                    <a:lnTo>
                      <a:pt x="226" y="706"/>
                    </a:lnTo>
                    <a:lnTo>
                      <a:pt x="226" y="705"/>
                    </a:lnTo>
                    <a:lnTo>
                      <a:pt x="225" y="705"/>
                    </a:lnTo>
                    <a:lnTo>
                      <a:pt x="224" y="705"/>
                    </a:lnTo>
                    <a:lnTo>
                      <a:pt x="224" y="704"/>
                    </a:lnTo>
                    <a:lnTo>
                      <a:pt x="223" y="704"/>
                    </a:lnTo>
                    <a:lnTo>
                      <a:pt x="223" y="703"/>
                    </a:lnTo>
                    <a:lnTo>
                      <a:pt x="222" y="703"/>
                    </a:lnTo>
                    <a:lnTo>
                      <a:pt x="220" y="703"/>
                    </a:lnTo>
                    <a:lnTo>
                      <a:pt x="219" y="703"/>
                    </a:lnTo>
                    <a:lnTo>
                      <a:pt x="218" y="703"/>
                    </a:lnTo>
                    <a:lnTo>
                      <a:pt x="217" y="704"/>
                    </a:lnTo>
                    <a:lnTo>
                      <a:pt x="216" y="704"/>
                    </a:lnTo>
                    <a:lnTo>
                      <a:pt x="216" y="703"/>
                    </a:lnTo>
                    <a:lnTo>
                      <a:pt x="215" y="703"/>
                    </a:lnTo>
                    <a:lnTo>
                      <a:pt x="215" y="702"/>
                    </a:lnTo>
                    <a:lnTo>
                      <a:pt x="214" y="702"/>
                    </a:lnTo>
                    <a:lnTo>
                      <a:pt x="214" y="701"/>
                    </a:lnTo>
                    <a:lnTo>
                      <a:pt x="214" y="700"/>
                    </a:lnTo>
                    <a:lnTo>
                      <a:pt x="213" y="700"/>
                    </a:lnTo>
                    <a:lnTo>
                      <a:pt x="213" y="699"/>
                    </a:lnTo>
                    <a:lnTo>
                      <a:pt x="213" y="698"/>
                    </a:lnTo>
                    <a:lnTo>
                      <a:pt x="212" y="698"/>
                    </a:lnTo>
                    <a:lnTo>
                      <a:pt x="211" y="697"/>
                    </a:lnTo>
                    <a:lnTo>
                      <a:pt x="210" y="697"/>
                    </a:lnTo>
                    <a:lnTo>
                      <a:pt x="209" y="697"/>
                    </a:lnTo>
                    <a:lnTo>
                      <a:pt x="208" y="696"/>
                    </a:lnTo>
                    <a:lnTo>
                      <a:pt x="207" y="695"/>
                    </a:lnTo>
                    <a:lnTo>
                      <a:pt x="207" y="694"/>
                    </a:lnTo>
                    <a:lnTo>
                      <a:pt x="207" y="693"/>
                    </a:lnTo>
                    <a:lnTo>
                      <a:pt x="207" y="691"/>
                    </a:lnTo>
                    <a:lnTo>
                      <a:pt x="206" y="691"/>
                    </a:lnTo>
                    <a:lnTo>
                      <a:pt x="206" y="690"/>
                    </a:lnTo>
                    <a:lnTo>
                      <a:pt x="206" y="689"/>
                    </a:lnTo>
                    <a:lnTo>
                      <a:pt x="206" y="688"/>
                    </a:lnTo>
                    <a:lnTo>
                      <a:pt x="205" y="688"/>
                    </a:lnTo>
                    <a:lnTo>
                      <a:pt x="205" y="687"/>
                    </a:lnTo>
                    <a:lnTo>
                      <a:pt x="204" y="687"/>
                    </a:lnTo>
                    <a:lnTo>
                      <a:pt x="204" y="686"/>
                    </a:lnTo>
                    <a:lnTo>
                      <a:pt x="203" y="686"/>
                    </a:lnTo>
                    <a:lnTo>
                      <a:pt x="201" y="686"/>
                    </a:lnTo>
                    <a:lnTo>
                      <a:pt x="200" y="686"/>
                    </a:lnTo>
                    <a:lnTo>
                      <a:pt x="199" y="685"/>
                    </a:lnTo>
                    <a:lnTo>
                      <a:pt x="198" y="685"/>
                    </a:lnTo>
                    <a:lnTo>
                      <a:pt x="197" y="685"/>
                    </a:lnTo>
                    <a:lnTo>
                      <a:pt x="197" y="684"/>
                    </a:lnTo>
                    <a:lnTo>
                      <a:pt x="196" y="684"/>
                    </a:lnTo>
                    <a:lnTo>
                      <a:pt x="196" y="683"/>
                    </a:lnTo>
                    <a:lnTo>
                      <a:pt x="195" y="683"/>
                    </a:lnTo>
                    <a:lnTo>
                      <a:pt x="194" y="683"/>
                    </a:lnTo>
                    <a:lnTo>
                      <a:pt x="194" y="682"/>
                    </a:lnTo>
                    <a:lnTo>
                      <a:pt x="193" y="682"/>
                    </a:lnTo>
                    <a:lnTo>
                      <a:pt x="193" y="681"/>
                    </a:lnTo>
                    <a:lnTo>
                      <a:pt x="192" y="681"/>
                    </a:lnTo>
                    <a:lnTo>
                      <a:pt x="192" y="680"/>
                    </a:lnTo>
                    <a:lnTo>
                      <a:pt x="191" y="680"/>
                    </a:lnTo>
                    <a:lnTo>
                      <a:pt x="191" y="679"/>
                    </a:lnTo>
                    <a:lnTo>
                      <a:pt x="190" y="679"/>
                    </a:lnTo>
                    <a:lnTo>
                      <a:pt x="189" y="678"/>
                    </a:lnTo>
                    <a:lnTo>
                      <a:pt x="188" y="678"/>
                    </a:lnTo>
                    <a:lnTo>
                      <a:pt x="188" y="677"/>
                    </a:lnTo>
                    <a:lnTo>
                      <a:pt x="187" y="677"/>
                    </a:lnTo>
                    <a:lnTo>
                      <a:pt x="187" y="676"/>
                    </a:lnTo>
                    <a:lnTo>
                      <a:pt x="186" y="676"/>
                    </a:lnTo>
                    <a:lnTo>
                      <a:pt x="185" y="675"/>
                    </a:lnTo>
                    <a:lnTo>
                      <a:pt x="184" y="675"/>
                    </a:lnTo>
                    <a:lnTo>
                      <a:pt x="183" y="674"/>
                    </a:lnTo>
                    <a:lnTo>
                      <a:pt x="181" y="674"/>
                    </a:lnTo>
                    <a:lnTo>
                      <a:pt x="181" y="673"/>
                    </a:lnTo>
                    <a:lnTo>
                      <a:pt x="180" y="673"/>
                    </a:lnTo>
                    <a:lnTo>
                      <a:pt x="179" y="673"/>
                    </a:lnTo>
                    <a:lnTo>
                      <a:pt x="179" y="674"/>
                    </a:lnTo>
                    <a:lnTo>
                      <a:pt x="179" y="673"/>
                    </a:lnTo>
                    <a:lnTo>
                      <a:pt x="178" y="673"/>
                    </a:lnTo>
                    <a:lnTo>
                      <a:pt x="177" y="673"/>
                    </a:lnTo>
                    <a:lnTo>
                      <a:pt x="176" y="671"/>
                    </a:lnTo>
                    <a:lnTo>
                      <a:pt x="175" y="670"/>
                    </a:lnTo>
                    <a:lnTo>
                      <a:pt x="174" y="670"/>
                    </a:lnTo>
                    <a:lnTo>
                      <a:pt x="174" y="669"/>
                    </a:lnTo>
                    <a:lnTo>
                      <a:pt x="173" y="669"/>
                    </a:lnTo>
                    <a:lnTo>
                      <a:pt x="172" y="668"/>
                    </a:lnTo>
                    <a:lnTo>
                      <a:pt x="171" y="669"/>
                    </a:lnTo>
                    <a:lnTo>
                      <a:pt x="170" y="670"/>
                    </a:lnTo>
                    <a:lnTo>
                      <a:pt x="170" y="671"/>
                    </a:lnTo>
                    <a:lnTo>
                      <a:pt x="170" y="673"/>
                    </a:lnTo>
                    <a:lnTo>
                      <a:pt x="169" y="673"/>
                    </a:lnTo>
                    <a:lnTo>
                      <a:pt x="169" y="674"/>
                    </a:lnTo>
                    <a:lnTo>
                      <a:pt x="169" y="675"/>
                    </a:lnTo>
                    <a:lnTo>
                      <a:pt x="169" y="676"/>
                    </a:lnTo>
                    <a:lnTo>
                      <a:pt x="168" y="676"/>
                    </a:lnTo>
                    <a:lnTo>
                      <a:pt x="167" y="677"/>
                    </a:lnTo>
                    <a:lnTo>
                      <a:pt x="166" y="677"/>
                    </a:lnTo>
                    <a:lnTo>
                      <a:pt x="165" y="677"/>
                    </a:lnTo>
                    <a:lnTo>
                      <a:pt x="164" y="677"/>
                    </a:lnTo>
                    <a:lnTo>
                      <a:pt x="164" y="676"/>
                    </a:lnTo>
                    <a:lnTo>
                      <a:pt x="164" y="675"/>
                    </a:lnTo>
                    <a:lnTo>
                      <a:pt x="162" y="675"/>
                    </a:lnTo>
                    <a:lnTo>
                      <a:pt x="162" y="674"/>
                    </a:lnTo>
                    <a:lnTo>
                      <a:pt x="164" y="674"/>
                    </a:lnTo>
                    <a:lnTo>
                      <a:pt x="164" y="673"/>
                    </a:lnTo>
                    <a:lnTo>
                      <a:pt x="164" y="671"/>
                    </a:lnTo>
                    <a:lnTo>
                      <a:pt x="164" y="670"/>
                    </a:lnTo>
                    <a:lnTo>
                      <a:pt x="164" y="669"/>
                    </a:lnTo>
                    <a:lnTo>
                      <a:pt x="162" y="669"/>
                    </a:lnTo>
                    <a:lnTo>
                      <a:pt x="162" y="668"/>
                    </a:lnTo>
                    <a:lnTo>
                      <a:pt x="161" y="668"/>
                    </a:lnTo>
                    <a:lnTo>
                      <a:pt x="161" y="667"/>
                    </a:lnTo>
                    <a:lnTo>
                      <a:pt x="160" y="667"/>
                    </a:lnTo>
                    <a:lnTo>
                      <a:pt x="160" y="668"/>
                    </a:lnTo>
                    <a:lnTo>
                      <a:pt x="159" y="668"/>
                    </a:lnTo>
                    <a:lnTo>
                      <a:pt x="159" y="669"/>
                    </a:lnTo>
                    <a:lnTo>
                      <a:pt x="159" y="670"/>
                    </a:lnTo>
                    <a:lnTo>
                      <a:pt x="158" y="671"/>
                    </a:lnTo>
                    <a:lnTo>
                      <a:pt x="158" y="673"/>
                    </a:lnTo>
                    <a:lnTo>
                      <a:pt x="157" y="673"/>
                    </a:lnTo>
                    <a:lnTo>
                      <a:pt x="157" y="674"/>
                    </a:lnTo>
                    <a:lnTo>
                      <a:pt x="156" y="674"/>
                    </a:lnTo>
                    <a:lnTo>
                      <a:pt x="155" y="674"/>
                    </a:lnTo>
                    <a:lnTo>
                      <a:pt x="154" y="673"/>
                    </a:lnTo>
                    <a:lnTo>
                      <a:pt x="154" y="671"/>
                    </a:lnTo>
                    <a:lnTo>
                      <a:pt x="155" y="671"/>
                    </a:lnTo>
                    <a:lnTo>
                      <a:pt x="155" y="670"/>
                    </a:lnTo>
                    <a:lnTo>
                      <a:pt x="154" y="670"/>
                    </a:lnTo>
                    <a:lnTo>
                      <a:pt x="153" y="670"/>
                    </a:lnTo>
                    <a:lnTo>
                      <a:pt x="152" y="670"/>
                    </a:lnTo>
                    <a:lnTo>
                      <a:pt x="152" y="669"/>
                    </a:lnTo>
                    <a:lnTo>
                      <a:pt x="151" y="670"/>
                    </a:lnTo>
                    <a:lnTo>
                      <a:pt x="150" y="670"/>
                    </a:lnTo>
                    <a:lnTo>
                      <a:pt x="150" y="671"/>
                    </a:lnTo>
                    <a:lnTo>
                      <a:pt x="149" y="671"/>
                    </a:lnTo>
                    <a:lnTo>
                      <a:pt x="148" y="671"/>
                    </a:lnTo>
                    <a:lnTo>
                      <a:pt x="148" y="670"/>
                    </a:lnTo>
                    <a:lnTo>
                      <a:pt x="148" y="669"/>
                    </a:lnTo>
                    <a:lnTo>
                      <a:pt x="148" y="668"/>
                    </a:lnTo>
                    <a:lnTo>
                      <a:pt x="148" y="667"/>
                    </a:lnTo>
                    <a:lnTo>
                      <a:pt x="147" y="666"/>
                    </a:lnTo>
                    <a:lnTo>
                      <a:pt x="146" y="666"/>
                    </a:lnTo>
                    <a:lnTo>
                      <a:pt x="145" y="666"/>
                    </a:lnTo>
                    <a:lnTo>
                      <a:pt x="145" y="667"/>
                    </a:lnTo>
                    <a:lnTo>
                      <a:pt x="143" y="668"/>
                    </a:lnTo>
                    <a:lnTo>
                      <a:pt x="142" y="669"/>
                    </a:lnTo>
                    <a:lnTo>
                      <a:pt x="142" y="668"/>
                    </a:lnTo>
                    <a:lnTo>
                      <a:pt x="141" y="668"/>
                    </a:lnTo>
                    <a:lnTo>
                      <a:pt x="140" y="668"/>
                    </a:lnTo>
                    <a:lnTo>
                      <a:pt x="140" y="667"/>
                    </a:lnTo>
                    <a:lnTo>
                      <a:pt x="141" y="667"/>
                    </a:lnTo>
                    <a:lnTo>
                      <a:pt x="141" y="666"/>
                    </a:lnTo>
                    <a:lnTo>
                      <a:pt x="141" y="665"/>
                    </a:lnTo>
                    <a:lnTo>
                      <a:pt x="141" y="664"/>
                    </a:lnTo>
                    <a:lnTo>
                      <a:pt x="140" y="664"/>
                    </a:lnTo>
                    <a:lnTo>
                      <a:pt x="140" y="663"/>
                    </a:lnTo>
                    <a:lnTo>
                      <a:pt x="139" y="663"/>
                    </a:lnTo>
                    <a:lnTo>
                      <a:pt x="138" y="663"/>
                    </a:lnTo>
                    <a:lnTo>
                      <a:pt x="137" y="663"/>
                    </a:lnTo>
                    <a:lnTo>
                      <a:pt x="137" y="662"/>
                    </a:lnTo>
                    <a:lnTo>
                      <a:pt x="137" y="661"/>
                    </a:lnTo>
                    <a:lnTo>
                      <a:pt x="137" y="660"/>
                    </a:lnTo>
                    <a:lnTo>
                      <a:pt x="137" y="659"/>
                    </a:lnTo>
                    <a:lnTo>
                      <a:pt x="137" y="658"/>
                    </a:lnTo>
                    <a:lnTo>
                      <a:pt x="138" y="658"/>
                    </a:lnTo>
                    <a:lnTo>
                      <a:pt x="138" y="657"/>
                    </a:lnTo>
                    <a:lnTo>
                      <a:pt x="137" y="657"/>
                    </a:lnTo>
                    <a:lnTo>
                      <a:pt x="137" y="656"/>
                    </a:lnTo>
                    <a:lnTo>
                      <a:pt x="137" y="655"/>
                    </a:lnTo>
                    <a:lnTo>
                      <a:pt x="137" y="654"/>
                    </a:lnTo>
                    <a:lnTo>
                      <a:pt x="137" y="652"/>
                    </a:lnTo>
                    <a:lnTo>
                      <a:pt x="137" y="651"/>
                    </a:lnTo>
                    <a:lnTo>
                      <a:pt x="136" y="651"/>
                    </a:lnTo>
                    <a:lnTo>
                      <a:pt x="137" y="651"/>
                    </a:lnTo>
                    <a:lnTo>
                      <a:pt x="137" y="650"/>
                    </a:lnTo>
                    <a:lnTo>
                      <a:pt x="137" y="649"/>
                    </a:lnTo>
                    <a:lnTo>
                      <a:pt x="138" y="649"/>
                    </a:lnTo>
                    <a:lnTo>
                      <a:pt x="138" y="648"/>
                    </a:lnTo>
                    <a:lnTo>
                      <a:pt x="138" y="647"/>
                    </a:lnTo>
                    <a:lnTo>
                      <a:pt x="139" y="647"/>
                    </a:lnTo>
                    <a:lnTo>
                      <a:pt x="139" y="646"/>
                    </a:lnTo>
                    <a:lnTo>
                      <a:pt x="138" y="646"/>
                    </a:lnTo>
                    <a:lnTo>
                      <a:pt x="138" y="645"/>
                    </a:lnTo>
                    <a:lnTo>
                      <a:pt x="137" y="645"/>
                    </a:lnTo>
                    <a:lnTo>
                      <a:pt x="137" y="644"/>
                    </a:lnTo>
                    <a:lnTo>
                      <a:pt x="137" y="643"/>
                    </a:lnTo>
                    <a:lnTo>
                      <a:pt x="137" y="642"/>
                    </a:lnTo>
                    <a:lnTo>
                      <a:pt x="137" y="641"/>
                    </a:lnTo>
                    <a:lnTo>
                      <a:pt x="138" y="641"/>
                    </a:lnTo>
                    <a:lnTo>
                      <a:pt x="137" y="641"/>
                    </a:lnTo>
                    <a:lnTo>
                      <a:pt x="137" y="640"/>
                    </a:lnTo>
                    <a:lnTo>
                      <a:pt x="138" y="640"/>
                    </a:lnTo>
                    <a:lnTo>
                      <a:pt x="138" y="639"/>
                    </a:lnTo>
                    <a:lnTo>
                      <a:pt x="137" y="639"/>
                    </a:lnTo>
                    <a:lnTo>
                      <a:pt x="138" y="638"/>
                    </a:lnTo>
                    <a:lnTo>
                      <a:pt x="137" y="638"/>
                    </a:lnTo>
                    <a:lnTo>
                      <a:pt x="136" y="638"/>
                    </a:lnTo>
                    <a:lnTo>
                      <a:pt x="136" y="637"/>
                    </a:lnTo>
                    <a:lnTo>
                      <a:pt x="136" y="636"/>
                    </a:lnTo>
                    <a:lnTo>
                      <a:pt x="137" y="636"/>
                    </a:lnTo>
                    <a:lnTo>
                      <a:pt x="138" y="635"/>
                    </a:lnTo>
                    <a:lnTo>
                      <a:pt x="137" y="635"/>
                    </a:lnTo>
                    <a:lnTo>
                      <a:pt x="137" y="634"/>
                    </a:lnTo>
                    <a:lnTo>
                      <a:pt x="137" y="632"/>
                    </a:lnTo>
                    <a:lnTo>
                      <a:pt x="137" y="631"/>
                    </a:lnTo>
                    <a:lnTo>
                      <a:pt x="138" y="631"/>
                    </a:lnTo>
                    <a:lnTo>
                      <a:pt x="138" y="630"/>
                    </a:lnTo>
                    <a:lnTo>
                      <a:pt x="137" y="630"/>
                    </a:lnTo>
                    <a:lnTo>
                      <a:pt x="137" y="629"/>
                    </a:lnTo>
                    <a:lnTo>
                      <a:pt x="137" y="628"/>
                    </a:lnTo>
                    <a:lnTo>
                      <a:pt x="137" y="627"/>
                    </a:lnTo>
                    <a:lnTo>
                      <a:pt x="138" y="627"/>
                    </a:lnTo>
                    <a:lnTo>
                      <a:pt x="138" y="626"/>
                    </a:lnTo>
                    <a:lnTo>
                      <a:pt x="137" y="626"/>
                    </a:lnTo>
                    <a:lnTo>
                      <a:pt x="138" y="626"/>
                    </a:lnTo>
                    <a:lnTo>
                      <a:pt x="138" y="625"/>
                    </a:lnTo>
                    <a:lnTo>
                      <a:pt x="137" y="625"/>
                    </a:lnTo>
                    <a:lnTo>
                      <a:pt x="137" y="624"/>
                    </a:lnTo>
                    <a:lnTo>
                      <a:pt x="136" y="624"/>
                    </a:lnTo>
                    <a:lnTo>
                      <a:pt x="137" y="623"/>
                    </a:lnTo>
                    <a:lnTo>
                      <a:pt x="136" y="623"/>
                    </a:lnTo>
                    <a:lnTo>
                      <a:pt x="136" y="622"/>
                    </a:lnTo>
                    <a:lnTo>
                      <a:pt x="136" y="621"/>
                    </a:lnTo>
                    <a:lnTo>
                      <a:pt x="136" y="620"/>
                    </a:lnTo>
                    <a:lnTo>
                      <a:pt x="136" y="619"/>
                    </a:lnTo>
                    <a:lnTo>
                      <a:pt x="136" y="618"/>
                    </a:lnTo>
                    <a:lnTo>
                      <a:pt x="136" y="617"/>
                    </a:lnTo>
                    <a:lnTo>
                      <a:pt x="135" y="617"/>
                    </a:lnTo>
                    <a:lnTo>
                      <a:pt x="135" y="616"/>
                    </a:lnTo>
                    <a:lnTo>
                      <a:pt x="135" y="615"/>
                    </a:lnTo>
                    <a:lnTo>
                      <a:pt x="134" y="615"/>
                    </a:lnTo>
                    <a:lnTo>
                      <a:pt x="134" y="613"/>
                    </a:lnTo>
                    <a:lnTo>
                      <a:pt x="133" y="613"/>
                    </a:lnTo>
                    <a:lnTo>
                      <a:pt x="134" y="613"/>
                    </a:lnTo>
                    <a:lnTo>
                      <a:pt x="134" y="612"/>
                    </a:lnTo>
                    <a:lnTo>
                      <a:pt x="133" y="612"/>
                    </a:lnTo>
                    <a:lnTo>
                      <a:pt x="133" y="611"/>
                    </a:lnTo>
                    <a:lnTo>
                      <a:pt x="133" y="610"/>
                    </a:lnTo>
                    <a:lnTo>
                      <a:pt x="132" y="610"/>
                    </a:lnTo>
                    <a:lnTo>
                      <a:pt x="132" y="609"/>
                    </a:lnTo>
                    <a:lnTo>
                      <a:pt x="132" y="608"/>
                    </a:lnTo>
                    <a:lnTo>
                      <a:pt x="131" y="607"/>
                    </a:lnTo>
                    <a:lnTo>
                      <a:pt x="132" y="607"/>
                    </a:lnTo>
                    <a:lnTo>
                      <a:pt x="132" y="606"/>
                    </a:lnTo>
                    <a:lnTo>
                      <a:pt x="132" y="605"/>
                    </a:lnTo>
                    <a:lnTo>
                      <a:pt x="132" y="604"/>
                    </a:lnTo>
                    <a:lnTo>
                      <a:pt x="131" y="604"/>
                    </a:lnTo>
                    <a:lnTo>
                      <a:pt x="131" y="603"/>
                    </a:lnTo>
                    <a:lnTo>
                      <a:pt x="130" y="602"/>
                    </a:lnTo>
                    <a:lnTo>
                      <a:pt x="130" y="601"/>
                    </a:lnTo>
                    <a:lnTo>
                      <a:pt x="129" y="600"/>
                    </a:lnTo>
                    <a:lnTo>
                      <a:pt x="129" y="599"/>
                    </a:lnTo>
                    <a:lnTo>
                      <a:pt x="129" y="598"/>
                    </a:lnTo>
                    <a:lnTo>
                      <a:pt x="128" y="598"/>
                    </a:lnTo>
                    <a:lnTo>
                      <a:pt x="128" y="597"/>
                    </a:lnTo>
                    <a:lnTo>
                      <a:pt x="127" y="597"/>
                    </a:lnTo>
                    <a:lnTo>
                      <a:pt x="127" y="596"/>
                    </a:lnTo>
                    <a:lnTo>
                      <a:pt x="126" y="597"/>
                    </a:lnTo>
                    <a:lnTo>
                      <a:pt x="126" y="596"/>
                    </a:lnTo>
                    <a:lnTo>
                      <a:pt x="125" y="596"/>
                    </a:lnTo>
                    <a:lnTo>
                      <a:pt x="125" y="594"/>
                    </a:lnTo>
                    <a:lnTo>
                      <a:pt x="123" y="594"/>
                    </a:lnTo>
                    <a:lnTo>
                      <a:pt x="123" y="593"/>
                    </a:lnTo>
                    <a:lnTo>
                      <a:pt x="123" y="592"/>
                    </a:lnTo>
                    <a:lnTo>
                      <a:pt x="122" y="592"/>
                    </a:lnTo>
                    <a:lnTo>
                      <a:pt x="122" y="591"/>
                    </a:lnTo>
                    <a:lnTo>
                      <a:pt x="122" y="590"/>
                    </a:lnTo>
                    <a:lnTo>
                      <a:pt x="121" y="590"/>
                    </a:lnTo>
                    <a:lnTo>
                      <a:pt x="121" y="589"/>
                    </a:lnTo>
                    <a:lnTo>
                      <a:pt x="118" y="587"/>
                    </a:lnTo>
                    <a:lnTo>
                      <a:pt x="116" y="584"/>
                    </a:lnTo>
                    <a:lnTo>
                      <a:pt x="113" y="582"/>
                    </a:lnTo>
                    <a:lnTo>
                      <a:pt x="111" y="580"/>
                    </a:lnTo>
                    <a:lnTo>
                      <a:pt x="108" y="578"/>
                    </a:lnTo>
                    <a:lnTo>
                      <a:pt x="104" y="574"/>
                    </a:lnTo>
                    <a:lnTo>
                      <a:pt x="102" y="572"/>
                    </a:lnTo>
                    <a:lnTo>
                      <a:pt x="99" y="570"/>
                    </a:lnTo>
                    <a:lnTo>
                      <a:pt x="97" y="569"/>
                    </a:lnTo>
                    <a:lnTo>
                      <a:pt x="96" y="567"/>
                    </a:lnTo>
                    <a:lnTo>
                      <a:pt x="94" y="566"/>
                    </a:lnTo>
                    <a:lnTo>
                      <a:pt x="91" y="564"/>
                    </a:lnTo>
                    <a:lnTo>
                      <a:pt x="89" y="562"/>
                    </a:lnTo>
                    <a:lnTo>
                      <a:pt x="87" y="560"/>
                    </a:lnTo>
                    <a:lnTo>
                      <a:pt x="83" y="558"/>
                    </a:lnTo>
                    <a:lnTo>
                      <a:pt x="80" y="555"/>
                    </a:lnTo>
                    <a:lnTo>
                      <a:pt x="78" y="552"/>
                    </a:lnTo>
                    <a:lnTo>
                      <a:pt x="75" y="550"/>
                    </a:lnTo>
                    <a:lnTo>
                      <a:pt x="73" y="548"/>
                    </a:lnTo>
                    <a:lnTo>
                      <a:pt x="71" y="547"/>
                    </a:lnTo>
                    <a:lnTo>
                      <a:pt x="69" y="545"/>
                    </a:lnTo>
                    <a:lnTo>
                      <a:pt x="67" y="544"/>
                    </a:lnTo>
                    <a:lnTo>
                      <a:pt x="65" y="543"/>
                    </a:lnTo>
                    <a:lnTo>
                      <a:pt x="63" y="541"/>
                    </a:lnTo>
                    <a:lnTo>
                      <a:pt x="62" y="540"/>
                    </a:lnTo>
                    <a:lnTo>
                      <a:pt x="60" y="538"/>
                    </a:lnTo>
                    <a:lnTo>
                      <a:pt x="57" y="535"/>
                    </a:lnTo>
                    <a:lnTo>
                      <a:pt x="55" y="534"/>
                    </a:lnTo>
                    <a:lnTo>
                      <a:pt x="51" y="530"/>
                    </a:lnTo>
                    <a:lnTo>
                      <a:pt x="48" y="527"/>
                    </a:lnTo>
                    <a:lnTo>
                      <a:pt x="44" y="525"/>
                    </a:lnTo>
                    <a:lnTo>
                      <a:pt x="43" y="524"/>
                    </a:lnTo>
                    <a:lnTo>
                      <a:pt x="42" y="524"/>
                    </a:lnTo>
                    <a:lnTo>
                      <a:pt x="42" y="525"/>
                    </a:lnTo>
                    <a:lnTo>
                      <a:pt x="42" y="526"/>
                    </a:lnTo>
                    <a:lnTo>
                      <a:pt x="41" y="526"/>
                    </a:lnTo>
                    <a:lnTo>
                      <a:pt x="41" y="525"/>
                    </a:lnTo>
                    <a:lnTo>
                      <a:pt x="41" y="524"/>
                    </a:lnTo>
                    <a:lnTo>
                      <a:pt x="40" y="524"/>
                    </a:lnTo>
                    <a:lnTo>
                      <a:pt x="40" y="523"/>
                    </a:lnTo>
                    <a:lnTo>
                      <a:pt x="39" y="523"/>
                    </a:lnTo>
                    <a:lnTo>
                      <a:pt x="38" y="522"/>
                    </a:lnTo>
                    <a:lnTo>
                      <a:pt x="37" y="522"/>
                    </a:lnTo>
                    <a:lnTo>
                      <a:pt x="37" y="521"/>
                    </a:lnTo>
                    <a:lnTo>
                      <a:pt x="36" y="521"/>
                    </a:lnTo>
                    <a:lnTo>
                      <a:pt x="35" y="521"/>
                    </a:lnTo>
                    <a:lnTo>
                      <a:pt x="35" y="520"/>
                    </a:lnTo>
                    <a:lnTo>
                      <a:pt x="34" y="520"/>
                    </a:lnTo>
                    <a:lnTo>
                      <a:pt x="34" y="519"/>
                    </a:lnTo>
                    <a:lnTo>
                      <a:pt x="33" y="518"/>
                    </a:lnTo>
                    <a:lnTo>
                      <a:pt x="33" y="516"/>
                    </a:lnTo>
                    <a:lnTo>
                      <a:pt x="32" y="516"/>
                    </a:lnTo>
                    <a:lnTo>
                      <a:pt x="31" y="515"/>
                    </a:lnTo>
                    <a:lnTo>
                      <a:pt x="30" y="515"/>
                    </a:lnTo>
                    <a:lnTo>
                      <a:pt x="29" y="515"/>
                    </a:lnTo>
                    <a:lnTo>
                      <a:pt x="29" y="514"/>
                    </a:lnTo>
                    <a:lnTo>
                      <a:pt x="29" y="513"/>
                    </a:lnTo>
                    <a:lnTo>
                      <a:pt x="27" y="513"/>
                    </a:lnTo>
                    <a:lnTo>
                      <a:pt x="29" y="512"/>
                    </a:lnTo>
                    <a:lnTo>
                      <a:pt x="27" y="511"/>
                    </a:lnTo>
                    <a:lnTo>
                      <a:pt x="26" y="511"/>
                    </a:lnTo>
                    <a:lnTo>
                      <a:pt x="26" y="510"/>
                    </a:lnTo>
                    <a:lnTo>
                      <a:pt x="26" y="509"/>
                    </a:lnTo>
                    <a:lnTo>
                      <a:pt x="26" y="508"/>
                    </a:lnTo>
                    <a:lnTo>
                      <a:pt x="26" y="507"/>
                    </a:lnTo>
                    <a:lnTo>
                      <a:pt x="25" y="507"/>
                    </a:lnTo>
                    <a:lnTo>
                      <a:pt x="24" y="506"/>
                    </a:lnTo>
                    <a:lnTo>
                      <a:pt x="23" y="506"/>
                    </a:lnTo>
                    <a:lnTo>
                      <a:pt x="22" y="506"/>
                    </a:lnTo>
                    <a:lnTo>
                      <a:pt x="21" y="506"/>
                    </a:lnTo>
                    <a:lnTo>
                      <a:pt x="21" y="505"/>
                    </a:lnTo>
                    <a:lnTo>
                      <a:pt x="20" y="505"/>
                    </a:lnTo>
                    <a:lnTo>
                      <a:pt x="20" y="504"/>
                    </a:lnTo>
                    <a:lnTo>
                      <a:pt x="19" y="503"/>
                    </a:lnTo>
                    <a:lnTo>
                      <a:pt x="19" y="502"/>
                    </a:lnTo>
                    <a:lnTo>
                      <a:pt x="19" y="501"/>
                    </a:lnTo>
                    <a:lnTo>
                      <a:pt x="18" y="501"/>
                    </a:lnTo>
                    <a:lnTo>
                      <a:pt x="18" y="500"/>
                    </a:lnTo>
                    <a:lnTo>
                      <a:pt x="19" y="500"/>
                    </a:lnTo>
                    <a:lnTo>
                      <a:pt x="18" y="499"/>
                    </a:lnTo>
                    <a:lnTo>
                      <a:pt x="17" y="498"/>
                    </a:lnTo>
                    <a:lnTo>
                      <a:pt x="17" y="496"/>
                    </a:lnTo>
                    <a:lnTo>
                      <a:pt x="16" y="496"/>
                    </a:lnTo>
                    <a:lnTo>
                      <a:pt x="15" y="495"/>
                    </a:lnTo>
                    <a:lnTo>
                      <a:pt x="15" y="494"/>
                    </a:lnTo>
                    <a:lnTo>
                      <a:pt x="14" y="494"/>
                    </a:lnTo>
                    <a:lnTo>
                      <a:pt x="14" y="493"/>
                    </a:lnTo>
                    <a:lnTo>
                      <a:pt x="14" y="492"/>
                    </a:lnTo>
                    <a:lnTo>
                      <a:pt x="13" y="492"/>
                    </a:lnTo>
                    <a:lnTo>
                      <a:pt x="13" y="491"/>
                    </a:lnTo>
                    <a:lnTo>
                      <a:pt x="12" y="490"/>
                    </a:lnTo>
                    <a:lnTo>
                      <a:pt x="12" y="489"/>
                    </a:lnTo>
                    <a:lnTo>
                      <a:pt x="11" y="489"/>
                    </a:lnTo>
                    <a:lnTo>
                      <a:pt x="10" y="488"/>
                    </a:lnTo>
                    <a:lnTo>
                      <a:pt x="9" y="488"/>
                    </a:lnTo>
                    <a:lnTo>
                      <a:pt x="9" y="487"/>
                    </a:lnTo>
                    <a:lnTo>
                      <a:pt x="7" y="487"/>
                    </a:lnTo>
                    <a:lnTo>
                      <a:pt x="7" y="486"/>
                    </a:lnTo>
                    <a:lnTo>
                      <a:pt x="6" y="485"/>
                    </a:lnTo>
                    <a:lnTo>
                      <a:pt x="5" y="484"/>
                    </a:lnTo>
                    <a:lnTo>
                      <a:pt x="4" y="484"/>
                    </a:lnTo>
                    <a:lnTo>
                      <a:pt x="4" y="483"/>
                    </a:lnTo>
                    <a:lnTo>
                      <a:pt x="4" y="482"/>
                    </a:lnTo>
                    <a:lnTo>
                      <a:pt x="3" y="482"/>
                    </a:lnTo>
                    <a:lnTo>
                      <a:pt x="2" y="481"/>
                    </a:lnTo>
                    <a:lnTo>
                      <a:pt x="1" y="480"/>
                    </a:lnTo>
                    <a:lnTo>
                      <a:pt x="0" y="479"/>
                    </a:lnTo>
                    <a:lnTo>
                      <a:pt x="0" y="477"/>
                    </a:lnTo>
                  </a:path>
                </a:pathLst>
              </a:custGeom>
              <a:grpFill/>
              <a:ln w="19050" cap="flat">
                <a:solidFill>
                  <a:schemeClr val="tx1"/>
                </a:solidFill>
                <a:prstDash val="solid"/>
                <a:miter lim="800000"/>
                <a:headEnd/>
                <a:tailEnd/>
              </a:ln>
            </p:spPr>
            <p:txBody>
              <a:bodyPr/>
              <a:lstStyle/>
              <a:p>
                <a:endParaRPr lang="en-US" sz="1350" dirty="0"/>
              </a:p>
            </p:txBody>
          </p:sp>
          <p:sp>
            <p:nvSpPr>
              <p:cNvPr id="52" name="Freeform 60">
                <a:extLst>
                  <a:ext uri="{FF2B5EF4-FFF2-40B4-BE49-F238E27FC236}">
                    <a16:creationId xmlns:a16="http://schemas.microsoft.com/office/drawing/2014/main" id="{0FE30371-B336-4BF9-A8BE-291C18E2F2B8}"/>
                  </a:ext>
                </a:extLst>
              </p:cNvPr>
              <p:cNvSpPr>
                <a:spLocks/>
              </p:cNvSpPr>
              <p:nvPr/>
            </p:nvSpPr>
            <p:spPr bwMode="auto">
              <a:xfrm>
                <a:off x="4107846" y="3388817"/>
                <a:ext cx="554869" cy="741164"/>
              </a:xfrm>
              <a:custGeom>
                <a:avLst/>
                <a:gdLst>
                  <a:gd name="T0" fmla="*/ 2147483646 w 367"/>
                  <a:gd name="T1" fmla="*/ 2147483646 h 498"/>
                  <a:gd name="T2" fmla="*/ 2147483646 w 367"/>
                  <a:gd name="T3" fmla="*/ 2147483646 h 498"/>
                  <a:gd name="T4" fmla="*/ 2147483646 w 367"/>
                  <a:gd name="T5" fmla="*/ 2147483646 h 498"/>
                  <a:gd name="T6" fmla="*/ 2147483646 w 367"/>
                  <a:gd name="T7" fmla="*/ 2147483646 h 498"/>
                  <a:gd name="T8" fmla="*/ 2147483646 w 367"/>
                  <a:gd name="T9" fmla="*/ 2147483646 h 498"/>
                  <a:gd name="T10" fmla="*/ 2147483646 w 367"/>
                  <a:gd name="T11" fmla="*/ 2147483646 h 498"/>
                  <a:gd name="T12" fmla="*/ 2147483646 w 367"/>
                  <a:gd name="T13" fmla="*/ 2147483646 h 498"/>
                  <a:gd name="T14" fmla="*/ 2147483646 w 367"/>
                  <a:gd name="T15" fmla="*/ 2147483646 h 498"/>
                  <a:gd name="T16" fmla="*/ 2147483646 w 367"/>
                  <a:gd name="T17" fmla="*/ 2147483646 h 498"/>
                  <a:gd name="T18" fmla="*/ 2147483646 w 367"/>
                  <a:gd name="T19" fmla="*/ 2147483646 h 498"/>
                  <a:gd name="T20" fmla="*/ 2147483646 w 367"/>
                  <a:gd name="T21" fmla="*/ 2147483646 h 498"/>
                  <a:gd name="T22" fmla="*/ 2147483646 w 367"/>
                  <a:gd name="T23" fmla="*/ 2147483646 h 498"/>
                  <a:gd name="T24" fmla="*/ 2147483646 w 367"/>
                  <a:gd name="T25" fmla="*/ 2147483646 h 498"/>
                  <a:gd name="T26" fmla="*/ 2147483646 w 367"/>
                  <a:gd name="T27" fmla="*/ 2147483646 h 498"/>
                  <a:gd name="T28" fmla="*/ 2147483646 w 367"/>
                  <a:gd name="T29" fmla="*/ 2147483646 h 498"/>
                  <a:gd name="T30" fmla="*/ 2147483646 w 367"/>
                  <a:gd name="T31" fmla="*/ 2147483646 h 498"/>
                  <a:gd name="T32" fmla="*/ 2147483646 w 367"/>
                  <a:gd name="T33" fmla="*/ 2147483646 h 498"/>
                  <a:gd name="T34" fmla="*/ 2147483646 w 367"/>
                  <a:gd name="T35" fmla="*/ 2147483646 h 498"/>
                  <a:gd name="T36" fmla="*/ 2147483646 w 367"/>
                  <a:gd name="T37" fmla="*/ 2147483646 h 498"/>
                  <a:gd name="T38" fmla="*/ 2147483646 w 367"/>
                  <a:gd name="T39" fmla="*/ 2147483646 h 498"/>
                  <a:gd name="T40" fmla="*/ 2147483646 w 367"/>
                  <a:gd name="T41" fmla="*/ 2147483646 h 498"/>
                  <a:gd name="T42" fmla="*/ 2147483646 w 367"/>
                  <a:gd name="T43" fmla="*/ 2147483646 h 498"/>
                  <a:gd name="T44" fmla="*/ 2147483646 w 367"/>
                  <a:gd name="T45" fmla="*/ 2147483646 h 498"/>
                  <a:gd name="T46" fmla="*/ 2147483646 w 367"/>
                  <a:gd name="T47" fmla="*/ 2147483646 h 498"/>
                  <a:gd name="T48" fmla="*/ 2147483646 w 367"/>
                  <a:gd name="T49" fmla="*/ 2147483646 h 498"/>
                  <a:gd name="T50" fmla="*/ 2147483646 w 367"/>
                  <a:gd name="T51" fmla="*/ 2147483646 h 498"/>
                  <a:gd name="T52" fmla="*/ 2147483646 w 367"/>
                  <a:gd name="T53" fmla="*/ 2147483646 h 498"/>
                  <a:gd name="T54" fmla="*/ 2147483646 w 367"/>
                  <a:gd name="T55" fmla="*/ 2147483646 h 498"/>
                  <a:gd name="T56" fmla="*/ 2147483646 w 367"/>
                  <a:gd name="T57" fmla="*/ 2147483646 h 498"/>
                  <a:gd name="T58" fmla="*/ 2147483646 w 367"/>
                  <a:gd name="T59" fmla="*/ 2147483646 h 498"/>
                  <a:gd name="T60" fmla="*/ 2147483646 w 367"/>
                  <a:gd name="T61" fmla="*/ 2147483646 h 498"/>
                  <a:gd name="T62" fmla="*/ 2147483646 w 367"/>
                  <a:gd name="T63" fmla="*/ 2147483646 h 498"/>
                  <a:gd name="T64" fmla="*/ 2147483646 w 367"/>
                  <a:gd name="T65" fmla="*/ 2147483646 h 498"/>
                  <a:gd name="T66" fmla="*/ 2147483646 w 367"/>
                  <a:gd name="T67" fmla="*/ 2147483646 h 498"/>
                  <a:gd name="T68" fmla="*/ 2147483646 w 367"/>
                  <a:gd name="T69" fmla="*/ 2147483646 h 498"/>
                  <a:gd name="T70" fmla="*/ 2147483646 w 367"/>
                  <a:gd name="T71" fmla="*/ 2147483646 h 498"/>
                  <a:gd name="T72" fmla="*/ 2147483646 w 367"/>
                  <a:gd name="T73" fmla="*/ 2147483646 h 498"/>
                  <a:gd name="T74" fmla="*/ 2147483646 w 367"/>
                  <a:gd name="T75" fmla="*/ 2147483646 h 498"/>
                  <a:gd name="T76" fmla="*/ 2147483646 w 367"/>
                  <a:gd name="T77" fmla="*/ 2147483646 h 498"/>
                  <a:gd name="T78" fmla="*/ 2147483646 w 367"/>
                  <a:gd name="T79" fmla="*/ 2147483646 h 498"/>
                  <a:gd name="T80" fmla="*/ 2147483646 w 367"/>
                  <a:gd name="T81" fmla="*/ 2147483646 h 498"/>
                  <a:gd name="T82" fmla="*/ 2147483646 w 367"/>
                  <a:gd name="T83" fmla="*/ 2147483646 h 498"/>
                  <a:gd name="T84" fmla="*/ 2147483646 w 367"/>
                  <a:gd name="T85" fmla="*/ 2147483646 h 498"/>
                  <a:gd name="T86" fmla="*/ 2147483646 w 367"/>
                  <a:gd name="T87" fmla="*/ 2147483646 h 498"/>
                  <a:gd name="T88" fmla="*/ 2147483646 w 367"/>
                  <a:gd name="T89" fmla="*/ 2147483646 h 498"/>
                  <a:gd name="T90" fmla="*/ 2147483646 w 367"/>
                  <a:gd name="T91" fmla="*/ 2147483646 h 498"/>
                  <a:gd name="T92" fmla="*/ 2147483646 w 367"/>
                  <a:gd name="T93" fmla="*/ 2147483646 h 498"/>
                  <a:gd name="T94" fmla="*/ 2147483646 w 367"/>
                  <a:gd name="T95" fmla="*/ 2147483646 h 498"/>
                  <a:gd name="T96" fmla="*/ 2147483646 w 367"/>
                  <a:gd name="T97" fmla="*/ 2147483646 h 498"/>
                  <a:gd name="T98" fmla="*/ 2147483646 w 367"/>
                  <a:gd name="T99" fmla="*/ 2147483646 h 498"/>
                  <a:gd name="T100" fmla="*/ 2147483646 w 367"/>
                  <a:gd name="T101" fmla="*/ 2147483646 h 498"/>
                  <a:gd name="T102" fmla="*/ 2147483646 w 367"/>
                  <a:gd name="T103" fmla="*/ 2147483646 h 498"/>
                  <a:gd name="T104" fmla="*/ 2147483646 w 367"/>
                  <a:gd name="T105" fmla="*/ 2147483646 h 498"/>
                  <a:gd name="T106" fmla="*/ 2147483646 w 367"/>
                  <a:gd name="T107" fmla="*/ 2147483646 h 498"/>
                  <a:gd name="T108" fmla="*/ 2147483646 w 367"/>
                  <a:gd name="T109" fmla="*/ 2147483646 h 498"/>
                  <a:gd name="T110" fmla="*/ 2147483646 w 367"/>
                  <a:gd name="T111" fmla="*/ 2147483646 h 498"/>
                  <a:gd name="T112" fmla="*/ 2147483646 w 367"/>
                  <a:gd name="T113" fmla="*/ 2147483646 h 498"/>
                  <a:gd name="T114" fmla="*/ 2147483646 w 367"/>
                  <a:gd name="T115" fmla="*/ 2147483646 h 498"/>
                  <a:gd name="T116" fmla="*/ 2147483646 w 367"/>
                  <a:gd name="T117" fmla="*/ 2147483646 h 498"/>
                  <a:gd name="T118" fmla="*/ 2147483646 w 367"/>
                  <a:gd name="T119" fmla="*/ 2147483646 h 498"/>
                  <a:gd name="T120" fmla="*/ 2147483646 w 367"/>
                  <a:gd name="T121" fmla="*/ 2147483646 h 498"/>
                  <a:gd name="T122" fmla="*/ 2147483646 w 367"/>
                  <a:gd name="T123" fmla="*/ 2147483646 h 498"/>
                  <a:gd name="T124" fmla="*/ 2147483646 w 367"/>
                  <a:gd name="T125" fmla="*/ 2147483646 h 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7" h="498">
                    <a:moveTo>
                      <a:pt x="244" y="498"/>
                    </a:moveTo>
                    <a:lnTo>
                      <a:pt x="243" y="498"/>
                    </a:lnTo>
                    <a:lnTo>
                      <a:pt x="243" y="497"/>
                    </a:lnTo>
                    <a:lnTo>
                      <a:pt x="242" y="497"/>
                    </a:lnTo>
                    <a:lnTo>
                      <a:pt x="241" y="496"/>
                    </a:lnTo>
                    <a:lnTo>
                      <a:pt x="241" y="495"/>
                    </a:lnTo>
                    <a:lnTo>
                      <a:pt x="240" y="495"/>
                    </a:lnTo>
                    <a:lnTo>
                      <a:pt x="239" y="495"/>
                    </a:lnTo>
                    <a:lnTo>
                      <a:pt x="238" y="494"/>
                    </a:lnTo>
                    <a:lnTo>
                      <a:pt x="237" y="494"/>
                    </a:lnTo>
                    <a:lnTo>
                      <a:pt x="237" y="493"/>
                    </a:lnTo>
                    <a:lnTo>
                      <a:pt x="236" y="493"/>
                    </a:lnTo>
                    <a:lnTo>
                      <a:pt x="235" y="493"/>
                    </a:lnTo>
                    <a:lnTo>
                      <a:pt x="234" y="493"/>
                    </a:lnTo>
                    <a:lnTo>
                      <a:pt x="232" y="493"/>
                    </a:lnTo>
                    <a:lnTo>
                      <a:pt x="231" y="493"/>
                    </a:lnTo>
                    <a:lnTo>
                      <a:pt x="230" y="492"/>
                    </a:lnTo>
                    <a:lnTo>
                      <a:pt x="229" y="492"/>
                    </a:lnTo>
                    <a:lnTo>
                      <a:pt x="229" y="491"/>
                    </a:lnTo>
                    <a:lnTo>
                      <a:pt x="228" y="491"/>
                    </a:lnTo>
                    <a:lnTo>
                      <a:pt x="227" y="491"/>
                    </a:lnTo>
                    <a:lnTo>
                      <a:pt x="226" y="491"/>
                    </a:lnTo>
                    <a:lnTo>
                      <a:pt x="226" y="490"/>
                    </a:lnTo>
                    <a:lnTo>
                      <a:pt x="225" y="490"/>
                    </a:lnTo>
                    <a:lnTo>
                      <a:pt x="224" y="490"/>
                    </a:lnTo>
                    <a:lnTo>
                      <a:pt x="223" y="490"/>
                    </a:lnTo>
                    <a:lnTo>
                      <a:pt x="222" y="490"/>
                    </a:lnTo>
                    <a:lnTo>
                      <a:pt x="222" y="489"/>
                    </a:lnTo>
                    <a:lnTo>
                      <a:pt x="221" y="489"/>
                    </a:lnTo>
                    <a:lnTo>
                      <a:pt x="220" y="489"/>
                    </a:lnTo>
                    <a:lnTo>
                      <a:pt x="219" y="489"/>
                    </a:lnTo>
                    <a:lnTo>
                      <a:pt x="218" y="489"/>
                    </a:lnTo>
                    <a:lnTo>
                      <a:pt x="217" y="489"/>
                    </a:lnTo>
                    <a:lnTo>
                      <a:pt x="216" y="488"/>
                    </a:lnTo>
                    <a:lnTo>
                      <a:pt x="215" y="489"/>
                    </a:lnTo>
                    <a:lnTo>
                      <a:pt x="213" y="489"/>
                    </a:lnTo>
                    <a:lnTo>
                      <a:pt x="212" y="488"/>
                    </a:lnTo>
                    <a:lnTo>
                      <a:pt x="211" y="488"/>
                    </a:lnTo>
                    <a:lnTo>
                      <a:pt x="210" y="488"/>
                    </a:lnTo>
                    <a:lnTo>
                      <a:pt x="209" y="488"/>
                    </a:lnTo>
                    <a:lnTo>
                      <a:pt x="208" y="488"/>
                    </a:lnTo>
                    <a:lnTo>
                      <a:pt x="207" y="488"/>
                    </a:lnTo>
                    <a:lnTo>
                      <a:pt x="206" y="488"/>
                    </a:lnTo>
                    <a:lnTo>
                      <a:pt x="205" y="488"/>
                    </a:lnTo>
                    <a:lnTo>
                      <a:pt x="204" y="488"/>
                    </a:lnTo>
                    <a:lnTo>
                      <a:pt x="203" y="488"/>
                    </a:lnTo>
                    <a:lnTo>
                      <a:pt x="202" y="488"/>
                    </a:lnTo>
                    <a:lnTo>
                      <a:pt x="202" y="489"/>
                    </a:lnTo>
                    <a:lnTo>
                      <a:pt x="201" y="489"/>
                    </a:lnTo>
                    <a:lnTo>
                      <a:pt x="200" y="489"/>
                    </a:lnTo>
                    <a:lnTo>
                      <a:pt x="199" y="489"/>
                    </a:lnTo>
                    <a:lnTo>
                      <a:pt x="198" y="489"/>
                    </a:lnTo>
                    <a:lnTo>
                      <a:pt x="198" y="490"/>
                    </a:lnTo>
                    <a:lnTo>
                      <a:pt x="197" y="490"/>
                    </a:lnTo>
                    <a:lnTo>
                      <a:pt x="196" y="491"/>
                    </a:lnTo>
                    <a:lnTo>
                      <a:pt x="195" y="491"/>
                    </a:lnTo>
                    <a:lnTo>
                      <a:pt x="193" y="491"/>
                    </a:lnTo>
                    <a:lnTo>
                      <a:pt x="192" y="491"/>
                    </a:lnTo>
                    <a:lnTo>
                      <a:pt x="191" y="491"/>
                    </a:lnTo>
                    <a:lnTo>
                      <a:pt x="191" y="492"/>
                    </a:lnTo>
                    <a:lnTo>
                      <a:pt x="190" y="492"/>
                    </a:lnTo>
                    <a:lnTo>
                      <a:pt x="189" y="492"/>
                    </a:lnTo>
                    <a:lnTo>
                      <a:pt x="188" y="493"/>
                    </a:lnTo>
                    <a:lnTo>
                      <a:pt x="187" y="493"/>
                    </a:lnTo>
                    <a:lnTo>
                      <a:pt x="186" y="493"/>
                    </a:lnTo>
                    <a:lnTo>
                      <a:pt x="185" y="493"/>
                    </a:lnTo>
                    <a:lnTo>
                      <a:pt x="184" y="493"/>
                    </a:lnTo>
                    <a:lnTo>
                      <a:pt x="183" y="494"/>
                    </a:lnTo>
                    <a:lnTo>
                      <a:pt x="183" y="493"/>
                    </a:lnTo>
                    <a:lnTo>
                      <a:pt x="182" y="493"/>
                    </a:lnTo>
                    <a:lnTo>
                      <a:pt x="182" y="494"/>
                    </a:lnTo>
                    <a:lnTo>
                      <a:pt x="181" y="494"/>
                    </a:lnTo>
                    <a:lnTo>
                      <a:pt x="180" y="494"/>
                    </a:lnTo>
                    <a:lnTo>
                      <a:pt x="180" y="495"/>
                    </a:lnTo>
                    <a:lnTo>
                      <a:pt x="179" y="495"/>
                    </a:lnTo>
                    <a:lnTo>
                      <a:pt x="178" y="496"/>
                    </a:lnTo>
                    <a:lnTo>
                      <a:pt x="177" y="496"/>
                    </a:lnTo>
                    <a:lnTo>
                      <a:pt x="176" y="496"/>
                    </a:lnTo>
                    <a:lnTo>
                      <a:pt x="176" y="497"/>
                    </a:lnTo>
                    <a:lnTo>
                      <a:pt x="174" y="497"/>
                    </a:lnTo>
                    <a:lnTo>
                      <a:pt x="173" y="497"/>
                    </a:lnTo>
                    <a:lnTo>
                      <a:pt x="172" y="497"/>
                    </a:lnTo>
                    <a:lnTo>
                      <a:pt x="171" y="497"/>
                    </a:lnTo>
                    <a:lnTo>
                      <a:pt x="170" y="496"/>
                    </a:lnTo>
                    <a:lnTo>
                      <a:pt x="169" y="496"/>
                    </a:lnTo>
                    <a:lnTo>
                      <a:pt x="169" y="497"/>
                    </a:lnTo>
                    <a:lnTo>
                      <a:pt x="168" y="497"/>
                    </a:lnTo>
                    <a:lnTo>
                      <a:pt x="167" y="497"/>
                    </a:lnTo>
                    <a:lnTo>
                      <a:pt x="167" y="496"/>
                    </a:lnTo>
                    <a:lnTo>
                      <a:pt x="166" y="497"/>
                    </a:lnTo>
                    <a:lnTo>
                      <a:pt x="165" y="497"/>
                    </a:lnTo>
                    <a:lnTo>
                      <a:pt x="164" y="497"/>
                    </a:lnTo>
                    <a:lnTo>
                      <a:pt x="163" y="497"/>
                    </a:lnTo>
                    <a:lnTo>
                      <a:pt x="162" y="497"/>
                    </a:lnTo>
                    <a:lnTo>
                      <a:pt x="161" y="497"/>
                    </a:lnTo>
                    <a:lnTo>
                      <a:pt x="160" y="496"/>
                    </a:lnTo>
                    <a:lnTo>
                      <a:pt x="159" y="496"/>
                    </a:lnTo>
                    <a:lnTo>
                      <a:pt x="159" y="495"/>
                    </a:lnTo>
                    <a:lnTo>
                      <a:pt x="158" y="495"/>
                    </a:lnTo>
                    <a:lnTo>
                      <a:pt x="157" y="495"/>
                    </a:lnTo>
                    <a:lnTo>
                      <a:pt x="155" y="494"/>
                    </a:lnTo>
                    <a:lnTo>
                      <a:pt x="155" y="493"/>
                    </a:lnTo>
                    <a:lnTo>
                      <a:pt x="154" y="492"/>
                    </a:lnTo>
                    <a:lnTo>
                      <a:pt x="154" y="491"/>
                    </a:lnTo>
                    <a:lnTo>
                      <a:pt x="153" y="491"/>
                    </a:lnTo>
                    <a:lnTo>
                      <a:pt x="153" y="490"/>
                    </a:lnTo>
                    <a:lnTo>
                      <a:pt x="153" y="489"/>
                    </a:lnTo>
                    <a:lnTo>
                      <a:pt x="153" y="488"/>
                    </a:lnTo>
                    <a:lnTo>
                      <a:pt x="152" y="488"/>
                    </a:lnTo>
                    <a:lnTo>
                      <a:pt x="152" y="487"/>
                    </a:lnTo>
                    <a:lnTo>
                      <a:pt x="151" y="487"/>
                    </a:lnTo>
                    <a:lnTo>
                      <a:pt x="150" y="487"/>
                    </a:lnTo>
                    <a:lnTo>
                      <a:pt x="149" y="486"/>
                    </a:lnTo>
                    <a:lnTo>
                      <a:pt x="148" y="486"/>
                    </a:lnTo>
                    <a:lnTo>
                      <a:pt x="146" y="477"/>
                    </a:lnTo>
                    <a:lnTo>
                      <a:pt x="143" y="463"/>
                    </a:lnTo>
                    <a:lnTo>
                      <a:pt x="143" y="462"/>
                    </a:lnTo>
                    <a:lnTo>
                      <a:pt x="141" y="453"/>
                    </a:lnTo>
                    <a:lnTo>
                      <a:pt x="139" y="443"/>
                    </a:lnTo>
                    <a:lnTo>
                      <a:pt x="137" y="432"/>
                    </a:lnTo>
                    <a:lnTo>
                      <a:pt x="133" y="415"/>
                    </a:lnTo>
                    <a:lnTo>
                      <a:pt x="129" y="395"/>
                    </a:lnTo>
                    <a:lnTo>
                      <a:pt x="126" y="384"/>
                    </a:lnTo>
                    <a:lnTo>
                      <a:pt x="126" y="381"/>
                    </a:lnTo>
                    <a:lnTo>
                      <a:pt x="126" y="380"/>
                    </a:lnTo>
                    <a:lnTo>
                      <a:pt x="125" y="377"/>
                    </a:lnTo>
                    <a:lnTo>
                      <a:pt x="123" y="372"/>
                    </a:lnTo>
                    <a:lnTo>
                      <a:pt x="122" y="367"/>
                    </a:lnTo>
                    <a:lnTo>
                      <a:pt x="121" y="366"/>
                    </a:lnTo>
                    <a:lnTo>
                      <a:pt x="120" y="365"/>
                    </a:lnTo>
                    <a:lnTo>
                      <a:pt x="119" y="365"/>
                    </a:lnTo>
                    <a:lnTo>
                      <a:pt x="119" y="364"/>
                    </a:lnTo>
                    <a:lnTo>
                      <a:pt x="118" y="364"/>
                    </a:lnTo>
                    <a:lnTo>
                      <a:pt x="116" y="364"/>
                    </a:lnTo>
                    <a:lnTo>
                      <a:pt x="116" y="362"/>
                    </a:lnTo>
                    <a:lnTo>
                      <a:pt x="115" y="362"/>
                    </a:lnTo>
                    <a:lnTo>
                      <a:pt x="114" y="361"/>
                    </a:lnTo>
                    <a:lnTo>
                      <a:pt x="113" y="360"/>
                    </a:lnTo>
                    <a:lnTo>
                      <a:pt x="112" y="360"/>
                    </a:lnTo>
                    <a:lnTo>
                      <a:pt x="111" y="360"/>
                    </a:lnTo>
                    <a:lnTo>
                      <a:pt x="111" y="359"/>
                    </a:lnTo>
                    <a:lnTo>
                      <a:pt x="110" y="359"/>
                    </a:lnTo>
                    <a:lnTo>
                      <a:pt x="110" y="358"/>
                    </a:lnTo>
                    <a:lnTo>
                      <a:pt x="109" y="358"/>
                    </a:lnTo>
                    <a:lnTo>
                      <a:pt x="109" y="357"/>
                    </a:lnTo>
                    <a:lnTo>
                      <a:pt x="109" y="356"/>
                    </a:lnTo>
                    <a:lnTo>
                      <a:pt x="109" y="355"/>
                    </a:lnTo>
                    <a:lnTo>
                      <a:pt x="108" y="355"/>
                    </a:lnTo>
                    <a:lnTo>
                      <a:pt x="108" y="354"/>
                    </a:lnTo>
                    <a:lnTo>
                      <a:pt x="107" y="354"/>
                    </a:lnTo>
                    <a:lnTo>
                      <a:pt x="106" y="353"/>
                    </a:lnTo>
                    <a:lnTo>
                      <a:pt x="105" y="353"/>
                    </a:lnTo>
                    <a:lnTo>
                      <a:pt x="105" y="352"/>
                    </a:lnTo>
                    <a:lnTo>
                      <a:pt x="104" y="352"/>
                    </a:lnTo>
                    <a:lnTo>
                      <a:pt x="104" y="351"/>
                    </a:lnTo>
                    <a:lnTo>
                      <a:pt x="104" y="350"/>
                    </a:lnTo>
                    <a:lnTo>
                      <a:pt x="103" y="350"/>
                    </a:lnTo>
                    <a:lnTo>
                      <a:pt x="103" y="349"/>
                    </a:lnTo>
                    <a:lnTo>
                      <a:pt x="103" y="348"/>
                    </a:lnTo>
                    <a:lnTo>
                      <a:pt x="103" y="347"/>
                    </a:lnTo>
                    <a:lnTo>
                      <a:pt x="103" y="346"/>
                    </a:lnTo>
                    <a:lnTo>
                      <a:pt x="103" y="345"/>
                    </a:lnTo>
                    <a:lnTo>
                      <a:pt x="102" y="345"/>
                    </a:lnTo>
                    <a:lnTo>
                      <a:pt x="102" y="344"/>
                    </a:lnTo>
                    <a:lnTo>
                      <a:pt x="102" y="342"/>
                    </a:lnTo>
                    <a:lnTo>
                      <a:pt x="103" y="342"/>
                    </a:lnTo>
                    <a:lnTo>
                      <a:pt x="102" y="341"/>
                    </a:lnTo>
                    <a:lnTo>
                      <a:pt x="102" y="340"/>
                    </a:lnTo>
                    <a:lnTo>
                      <a:pt x="101" y="340"/>
                    </a:lnTo>
                    <a:lnTo>
                      <a:pt x="101" y="339"/>
                    </a:lnTo>
                    <a:lnTo>
                      <a:pt x="101" y="338"/>
                    </a:lnTo>
                    <a:lnTo>
                      <a:pt x="100" y="337"/>
                    </a:lnTo>
                    <a:lnTo>
                      <a:pt x="100" y="336"/>
                    </a:lnTo>
                    <a:lnTo>
                      <a:pt x="100" y="335"/>
                    </a:lnTo>
                    <a:lnTo>
                      <a:pt x="99" y="334"/>
                    </a:lnTo>
                    <a:lnTo>
                      <a:pt x="98" y="334"/>
                    </a:lnTo>
                    <a:lnTo>
                      <a:pt x="98" y="333"/>
                    </a:lnTo>
                    <a:lnTo>
                      <a:pt x="98" y="332"/>
                    </a:lnTo>
                    <a:lnTo>
                      <a:pt x="96" y="332"/>
                    </a:lnTo>
                    <a:lnTo>
                      <a:pt x="96" y="331"/>
                    </a:lnTo>
                    <a:lnTo>
                      <a:pt x="95" y="330"/>
                    </a:lnTo>
                    <a:lnTo>
                      <a:pt x="94" y="330"/>
                    </a:lnTo>
                    <a:lnTo>
                      <a:pt x="94" y="329"/>
                    </a:lnTo>
                    <a:lnTo>
                      <a:pt x="94" y="328"/>
                    </a:lnTo>
                    <a:lnTo>
                      <a:pt x="93" y="328"/>
                    </a:lnTo>
                    <a:lnTo>
                      <a:pt x="93" y="327"/>
                    </a:lnTo>
                    <a:lnTo>
                      <a:pt x="92" y="327"/>
                    </a:lnTo>
                    <a:lnTo>
                      <a:pt x="92" y="326"/>
                    </a:lnTo>
                    <a:lnTo>
                      <a:pt x="91" y="326"/>
                    </a:lnTo>
                    <a:lnTo>
                      <a:pt x="90" y="326"/>
                    </a:lnTo>
                    <a:lnTo>
                      <a:pt x="89" y="326"/>
                    </a:lnTo>
                    <a:lnTo>
                      <a:pt x="88" y="326"/>
                    </a:lnTo>
                    <a:lnTo>
                      <a:pt x="88" y="325"/>
                    </a:lnTo>
                    <a:lnTo>
                      <a:pt x="87" y="325"/>
                    </a:lnTo>
                    <a:lnTo>
                      <a:pt x="86" y="325"/>
                    </a:lnTo>
                    <a:lnTo>
                      <a:pt x="86" y="323"/>
                    </a:lnTo>
                    <a:lnTo>
                      <a:pt x="86" y="325"/>
                    </a:lnTo>
                    <a:lnTo>
                      <a:pt x="85" y="323"/>
                    </a:lnTo>
                    <a:lnTo>
                      <a:pt x="84" y="323"/>
                    </a:lnTo>
                    <a:lnTo>
                      <a:pt x="83" y="325"/>
                    </a:lnTo>
                    <a:lnTo>
                      <a:pt x="82" y="325"/>
                    </a:lnTo>
                    <a:lnTo>
                      <a:pt x="81" y="325"/>
                    </a:lnTo>
                    <a:lnTo>
                      <a:pt x="81" y="323"/>
                    </a:lnTo>
                    <a:lnTo>
                      <a:pt x="80" y="323"/>
                    </a:lnTo>
                    <a:lnTo>
                      <a:pt x="80" y="322"/>
                    </a:lnTo>
                    <a:lnTo>
                      <a:pt x="79" y="322"/>
                    </a:lnTo>
                    <a:lnTo>
                      <a:pt x="79" y="321"/>
                    </a:lnTo>
                    <a:lnTo>
                      <a:pt x="77" y="321"/>
                    </a:lnTo>
                    <a:lnTo>
                      <a:pt x="76" y="321"/>
                    </a:lnTo>
                    <a:lnTo>
                      <a:pt x="76" y="320"/>
                    </a:lnTo>
                    <a:lnTo>
                      <a:pt x="75" y="320"/>
                    </a:lnTo>
                    <a:lnTo>
                      <a:pt x="75" y="319"/>
                    </a:lnTo>
                    <a:lnTo>
                      <a:pt x="75" y="318"/>
                    </a:lnTo>
                    <a:lnTo>
                      <a:pt x="74" y="318"/>
                    </a:lnTo>
                    <a:lnTo>
                      <a:pt x="73" y="318"/>
                    </a:lnTo>
                    <a:lnTo>
                      <a:pt x="72" y="317"/>
                    </a:lnTo>
                    <a:lnTo>
                      <a:pt x="72" y="316"/>
                    </a:lnTo>
                    <a:lnTo>
                      <a:pt x="71" y="315"/>
                    </a:lnTo>
                    <a:lnTo>
                      <a:pt x="71" y="314"/>
                    </a:lnTo>
                    <a:lnTo>
                      <a:pt x="71" y="313"/>
                    </a:lnTo>
                    <a:lnTo>
                      <a:pt x="71" y="312"/>
                    </a:lnTo>
                    <a:lnTo>
                      <a:pt x="72" y="312"/>
                    </a:lnTo>
                    <a:lnTo>
                      <a:pt x="73" y="312"/>
                    </a:lnTo>
                    <a:lnTo>
                      <a:pt x="74" y="312"/>
                    </a:lnTo>
                    <a:lnTo>
                      <a:pt x="75" y="312"/>
                    </a:lnTo>
                    <a:lnTo>
                      <a:pt x="75" y="311"/>
                    </a:lnTo>
                    <a:lnTo>
                      <a:pt x="75" y="310"/>
                    </a:lnTo>
                    <a:lnTo>
                      <a:pt x="74" y="310"/>
                    </a:lnTo>
                    <a:lnTo>
                      <a:pt x="74" y="309"/>
                    </a:lnTo>
                    <a:lnTo>
                      <a:pt x="75" y="309"/>
                    </a:lnTo>
                    <a:lnTo>
                      <a:pt x="76" y="309"/>
                    </a:lnTo>
                    <a:lnTo>
                      <a:pt x="77" y="309"/>
                    </a:lnTo>
                    <a:lnTo>
                      <a:pt x="77" y="308"/>
                    </a:lnTo>
                    <a:lnTo>
                      <a:pt x="79" y="308"/>
                    </a:lnTo>
                    <a:lnTo>
                      <a:pt x="79" y="307"/>
                    </a:lnTo>
                    <a:lnTo>
                      <a:pt x="80" y="307"/>
                    </a:lnTo>
                    <a:lnTo>
                      <a:pt x="80" y="306"/>
                    </a:lnTo>
                    <a:lnTo>
                      <a:pt x="81" y="305"/>
                    </a:lnTo>
                    <a:lnTo>
                      <a:pt x="81" y="303"/>
                    </a:lnTo>
                    <a:lnTo>
                      <a:pt x="81" y="302"/>
                    </a:lnTo>
                    <a:lnTo>
                      <a:pt x="80" y="302"/>
                    </a:lnTo>
                    <a:lnTo>
                      <a:pt x="80" y="301"/>
                    </a:lnTo>
                    <a:lnTo>
                      <a:pt x="79" y="301"/>
                    </a:lnTo>
                    <a:lnTo>
                      <a:pt x="77" y="301"/>
                    </a:lnTo>
                    <a:lnTo>
                      <a:pt x="77" y="300"/>
                    </a:lnTo>
                    <a:lnTo>
                      <a:pt x="76" y="300"/>
                    </a:lnTo>
                    <a:lnTo>
                      <a:pt x="75" y="300"/>
                    </a:lnTo>
                    <a:lnTo>
                      <a:pt x="74" y="300"/>
                    </a:lnTo>
                    <a:lnTo>
                      <a:pt x="73" y="300"/>
                    </a:lnTo>
                    <a:lnTo>
                      <a:pt x="72" y="301"/>
                    </a:lnTo>
                    <a:lnTo>
                      <a:pt x="71" y="301"/>
                    </a:lnTo>
                    <a:lnTo>
                      <a:pt x="70" y="301"/>
                    </a:lnTo>
                    <a:lnTo>
                      <a:pt x="69" y="301"/>
                    </a:lnTo>
                    <a:lnTo>
                      <a:pt x="69" y="300"/>
                    </a:lnTo>
                    <a:lnTo>
                      <a:pt x="68" y="300"/>
                    </a:lnTo>
                    <a:lnTo>
                      <a:pt x="67" y="300"/>
                    </a:lnTo>
                    <a:lnTo>
                      <a:pt x="66" y="300"/>
                    </a:lnTo>
                    <a:lnTo>
                      <a:pt x="65" y="300"/>
                    </a:lnTo>
                    <a:lnTo>
                      <a:pt x="65" y="301"/>
                    </a:lnTo>
                    <a:lnTo>
                      <a:pt x="64" y="301"/>
                    </a:lnTo>
                    <a:lnTo>
                      <a:pt x="63" y="301"/>
                    </a:lnTo>
                    <a:lnTo>
                      <a:pt x="63" y="302"/>
                    </a:lnTo>
                    <a:lnTo>
                      <a:pt x="62" y="301"/>
                    </a:lnTo>
                    <a:lnTo>
                      <a:pt x="61" y="301"/>
                    </a:lnTo>
                    <a:lnTo>
                      <a:pt x="61" y="300"/>
                    </a:lnTo>
                    <a:lnTo>
                      <a:pt x="60" y="300"/>
                    </a:lnTo>
                    <a:lnTo>
                      <a:pt x="58" y="301"/>
                    </a:lnTo>
                    <a:lnTo>
                      <a:pt x="58" y="300"/>
                    </a:lnTo>
                    <a:lnTo>
                      <a:pt x="57" y="300"/>
                    </a:lnTo>
                    <a:lnTo>
                      <a:pt x="57" y="299"/>
                    </a:lnTo>
                    <a:lnTo>
                      <a:pt x="56" y="299"/>
                    </a:lnTo>
                    <a:lnTo>
                      <a:pt x="55" y="299"/>
                    </a:lnTo>
                    <a:lnTo>
                      <a:pt x="54" y="299"/>
                    </a:lnTo>
                    <a:lnTo>
                      <a:pt x="53" y="299"/>
                    </a:lnTo>
                    <a:lnTo>
                      <a:pt x="52" y="298"/>
                    </a:lnTo>
                    <a:lnTo>
                      <a:pt x="51" y="298"/>
                    </a:lnTo>
                    <a:lnTo>
                      <a:pt x="51" y="297"/>
                    </a:lnTo>
                    <a:lnTo>
                      <a:pt x="50" y="297"/>
                    </a:lnTo>
                    <a:lnTo>
                      <a:pt x="50" y="296"/>
                    </a:lnTo>
                    <a:lnTo>
                      <a:pt x="49" y="296"/>
                    </a:lnTo>
                    <a:lnTo>
                      <a:pt x="49" y="295"/>
                    </a:lnTo>
                    <a:lnTo>
                      <a:pt x="48" y="295"/>
                    </a:lnTo>
                    <a:lnTo>
                      <a:pt x="47" y="295"/>
                    </a:lnTo>
                    <a:lnTo>
                      <a:pt x="46" y="295"/>
                    </a:lnTo>
                    <a:lnTo>
                      <a:pt x="45" y="295"/>
                    </a:lnTo>
                    <a:lnTo>
                      <a:pt x="45" y="294"/>
                    </a:lnTo>
                    <a:lnTo>
                      <a:pt x="44" y="294"/>
                    </a:lnTo>
                    <a:lnTo>
                      <a:pt x="43" y="293"/>
                    </a:lnTo>
                    <a:lnTo>
                      <a:pt x="43" y="292"/>
                    </a:lnTo>
                    <a:lnTo>
                      <a:pt x="43" y="291"/>
                    </a:lnTo>
                    <a:lnTo>
                      <a:pt x="42" y="290"/>
                    </a:lnTo>
                    <a:lnTo>
                      <a:pt x="42" y="289"/>
                    </a:lnTo>
                    <a:lnTo>
                      <a:pt x="42" y="288"/>
                    </a:lnTo>
                    <a:lnTo>
                      <a:pt x="43" y="287"/>
                    </a:lnTo>
                    <a:lnTo>
                      <a:pt x="43" y="286"/>
                    </a:lnTo>
                    <a:lnTo>
                      <a:pt x="44" y="284"/>
                    </a:lnTo>
                    <a:lnTo>
                      <a:pt x="44" y="283"/>
                    </a:lnTo>
                    <a:lnTo>
                      <a:pt x="45" y="283"/>
                    </a:lnTo>
                    <a:lnTo>
                      <a:pt x="45" y="282"/>
                    </a:lnTo>
                    <a:lnTo>
                      <a:pt x="45" y="281"/>
                    </a:lnTo>
                    <a:lnTo>
                      <a:pt x="45" y="280"/>
                    </a:lnTo>
                    <a:lnTo>
                      <a:pt x="44" y="280"/>
                    </a:lnTo>
                    <a:lnTo>
                      <a:pt x="44" y="279"/>
                    </a:lnTo>
                    <a:lnTo>
                      <a:pt x="43" y="279"/>
                    </a:lnTo>
                    <a:lnTo>
                      <a:pt x="42" y="278"/>
                    </a:lnTo>
                    <a:lnTo>
                      <a:pt x="42" y="277"/>
                    </a:lnTo>
                    <a:lnTo>
                      <a:pt x="41" y="277"/>
                    </a:lnTo>
                    <a:lnTo>
                      <a:pt x="41" y="276"/>
                    </a:lnTo>
                    <a:lnTo>
                      <a:pt x="42" y="276"/>
                    </a:lnTo>
                    <a:lnTo>
                      <a:pt x="42" y="275"/>
                    </a:lnTo>
                    <a:lnTo>
                      <a:pt x="41" y="275"/>
                    </a:lnTo>
                    <a:lnTo>
                      <a:pt x="41" y="274"/>
                    </a:lnTo>
                    <a:lnTo>
                      <a:pt x="42" y="274"/>
                    </a:lnTo>
                    <a:lnTo>
                      <a:pt x="42" y="273"/>
                    </a:lnTo>
                    <a:lnTo>
                      <a:pt x="41" y="273"/>
                    </a:lnTo>
                    <a:lnTo>
                      <a:pt x="41" y="272"/>
                    </a:lnTo>
                    <a:lnTo>
                      <a:pt x="40" y="272"/>
                    </a:lnTo>
                    <a:lnTo>
                      <a:pt x="40" y="271"/>
                    </a:lnTo>
                    <a:lnTo>
                      <a:pt x="40" y="270"/>
                    </a:lnTo>
                    <a:lnTo>
                      <a:pt x="40" y="269"/>
                    </a:lnTo>
                    <a:lnTo>
                      <a:pt x="40" y="268"/>
                    </a:lnTo>
                    <a:lnTo>
                      <a:pt x="40" y="267"/>
                    </a:lnTo>
                    <a:lnTo>
                      <a:pt x="38" y="267"/>
                    </a:lnTo>
                    <a:lnTo>
                      <a:pt x="38" y="265"/>
                    </a:lnTo>
                    <a:lnTo>
                      <a:pt x="38" y="264"/>
                    </a:lnTo>
                    <a:lnTo>
                      <a:pt x="40" y="264"/>
                    </a:lnTo>
                    <a:lnTo>
                      <a:pt x="41" y="264"/>
                    </a:lnTo>
                    <a:lnTo>
                      <a:pt x="42" y="264"/>
                    </a:lnTo>
                    <a:lnTo>
                      <a:pt x="42" y="263"/>
                    </a:lnTo>
                    <a:lnTo>
                      <a:pt x="42" y="262"/>
                    </a:lnTo>
                    <a:lnTo>
                      <a:pt x="42" y="261"/>
                    </a:lnTo>
                    <a:lnTo>
                      <a:pt x="42" y="260"/>
                    </a:lnTo>
                    <a:lnTo>
                      <a:pt x="41" y="260"/>
                    </a:lnTo>
                    <a:lnTo>
                      <a:pt x="41" y="259"/>
                    </a:lnTo>
                    <a:lnTo>
                      <a:pt x="41" y="258"/>
                    </a:lnTo>
                    <a:lnTo>
                      <a:pt x="42" y="258"/>
                    </a:lnTo>
                    <a:lnTo>
                      <a:pt x="42" y="259"/>
                    </a:lnTo>
                    <a:lnTo>
                      <a:pt x="43" y="259"/>
                    </a:lnTo>
                    <a:lnTo>
                      <a:pt x="43" y="258"/>
                    </a:lnTo>
                    <a:lnTo>
                      <a:pt x="43" y="257"/>
                    </a:lnTo>
                    <a:lnTo>
                      <a:pt x="43" y="256"/>
                    </a:lnTo>
                    <a:lnTo>
                      <a:pt x="44" y="256"/>
                    </a:lnTo>
                    <a:lnTo>
                      <a:pt x="45" y="255"/>
                    </a:lnTo>
                    <a:lnTo>
                      <a:pt x="45" y="254"/>
                    </a:lnTo>
                    <a:lnTo>
                      <a:pt x="46" y="254"/>
                    </a:lnTo>
                    <a:lnTo>
                      <a:pt x="46" y="253"/>
                    </a:lnTo>
                    <a:lnTo>
                      <a:pt x="47" y="253"/>
                    </a:lnTo>
                    <a:lnTo>
                      <a:pt x="47" y="252"/>
                    </a:lnTo>
                    <a:lnTo>
                      <a:pt x="48" y="252"/>
                    </a:lnTo>
                    <a:lnTo>
                      <a:pt x="47" y="252"/>
                    </a:lnTo>
                    <a:lnTo>
                      <a:pt x="46" y="252"/>
                    </a:lnTo>
                    <a:lnTo>
                      <a:pt x="45" y="252"/>
                    </a:lnTo>
                    <a:lnTo>
                      <a:pt x="44" y="251"/>
                    </a:lnTo>
                    <a:lnTo>
                      <a:pt x="44" y="250"/>
                    </a:lnTo>
                    <a:lnTo>
                      <a:pt x="44" y="249"/>
                    </a:lnTo>
                    <a:lnTo>
                      <a:pt x="43" y="249"/>
                    </a:lnTo>
                    <a:lnTo>
                      <a:pt x="43" y="248"/>
                    </a:lnTo>
                    <a:lnTo>
                      <a:pt x="42" y="248"/>
                    </a:lnTo>
                    <a:lnTo>
                      <a:pt x="42" y="247"/>
                    </a:lnTo>
                    <a:lnTo>
                      <a:pt x="43" y="247"/>
                    </a:lnTo>
                    <a:lnTo>
                      <a:pt x="44" y="247"/>
                    </a:lnTo>
                    <a:lnTo>
                      <a:pt x="44" y="245"/>
                    </a:lnTo>
                    <a:lnTo>
                      <a:pt x="43" y="245"/>
                    </a:lnTo>
                    <a:lnTo>
                      <a:pt x="43" y="244"/>
                    </a:lnTo>
                    <a:lnTo>
                      <a:pt x="42" y="244"/>
                    </a:lnTo>
                    <a:lnTo>
                      <a:pt x="42" y="245"/>
                    </a:lnTo>
                    <a:lnTo>
                      <a:pt x="41" y="245"/>
                    </a:lnTo>
                    <a:lnTo>
                      <a:pt x="40" y="244"/>
                    </a:lnTo>
                    <a:lnTo>
                      <a:pt x="40" y="243"/>
                    </a:lnTo>
                    <a:lnTo>
                      <a:pt x="40" y="242"/>
                    </a:lnTo>
                    <a:lnTo>
                      <a:pt x="41" y="241"/>
                    </a:lnTo>
                    <a:lnTo>
                      <a:pt x="40" y="241"/>
                    </a:lnTo>
                    <a:lnTo>
                      <a:pt x="40" y="240"/>
                    </a:lnTo>
                    <a:lnTo>
                      <a:pt x="38" y="239"/>
                    </a:lnTo>
                    <a:lnTo>
                      <a:pt x="37" y="239"/>
                    </a:lnTo>
                    <a:lnTo>
                      <a:pt x="37" y="240"/>
                    </a:lnTo>
                    <a:lnTo>
                      <a:pt x="36" y="239"/>
                    </a:lnTo>
                    <a:lnTo>
                      <a:pt x="35" y="238"/>
                    </a:lnTo>
                    <a:lnTo>
                      <a:pt x="34" y="238"/>
                    </a:lnTo>
                    <a:lnTo>
                      <a:pt x="33" y="238"/>
                    </a:lnTo>
                    <a:lnTo>
                      <a:pt x="33" y="237"/>
                    </a:lnTo>
                    <a:lnTo>
                      <a:pt x="33" y="236"/>
                    </a:lnTo>
                    <a:lnTo>
                      <a:pt x="32" y="236"/>
                    </a:lnTo>
                    <a:lnTo>
                      <a:pt x="32" y="235"/>
                    </a:lnTo>
                    <a:lnTo>
                      <a:pt x="31" y="235"/>
                    </a:lnTo>
                    <a:lnTo>
                      <a:pt x="31" y="236"/>
                    </a:lnTo>
                    <a:lnTo>
                      <a:pt x="30" y="237"/>
                    </a:lnTo>
                    <a:lnTo>
                      <a:pt x="29" y="237"/>
                    </a:lnTo>
                    <a:lnTo>
                      <a:pt x="28" y="237"/>
                    </a:lnTo>
                    <a:lnTo>
                      <a:pt x="28" y="236"/>
                    </a:lnTo>
                    <a:lnTo>
                      <a:pt x="28" y="235"/>
                    </a:lnTo>
                    <a:lnTo>
                      <a:pt x="27" y="236"/>
                    </a:lnTo>
                    <a:lnTo>
                      <a:pt x="27" y="237"/>
                    </a:lnTo>
                    <a:lnTo>
                      <a:pt x="26" y="237"/>
                    </a:lnTo>
                    <a:lnTo>
                      <a:pt x="26" y="236"/>
                    </a:lnTo>
                    <a:lnTo>
                      <a:pt x="27" y="235"/>
                    </a:lnTo>
                    <a:lnTo>
                      <a:pt x="27" y="234"/>
                    </a:lnTo>
                    <a:lnTo>
                      <a:pt x="26" y="234"/>
                    </a:lnTo>
                    <a:lnTo>
                      <a:pt x="26" y="233"/>
                    </a:lnTo>
                    <a:lnTo>
                      <a:pt x="25" y="232"/>
                    </a:lnTo>
                    <a:lnTo>
                      <a:pt x="24" y="232"/>
                    </a:lnTo>
                    <a:lnTo>
                      <a:pt x="23" y="232"/>
                    </a:lnTo>
                    <a:lnTo>
                      <a:pt x="22" y="232"/>
                    </a:lnTo>
                    <a:lnTo>
                      <a:pt x="22" y="233"/>
                    </a:lnTo>
                    <a:lnTo>
                      <a:pt x="21" y="233"/>
                    </a:lnTo>
                    <a:lnTo>
                      <a:pt x="19" y="233"/>
                    </a:lnTo>
                    <a:lnTo>
                      <a:pt x="18" y="233"/>
                    </a:lnTo>
                    <a:lnTo>
                      <a:pt x="17" y="233"/>
                    </a:lnTo>
                    <a:lnTo>
                      <a:pt x="17" y="234"/>
                    </a:lnTo>
                    <a:lnTo>
                      <a:pt x="16" y="235"/>
                    </a:lnTo>
                    <a:lnTo>
                      <a:pt x="15" y="235"/>
                    </a:lnTo>
                    <a:lnTo>
                      <a:pt x="15" y="234"/>
                    </a:lnTo>
                    <a:lnTo>
                      <a:pt x="15" y="233"/>
                    </a:lnTo>
                    <a:lnTo>
                      <a:pt x="14" y="233"/>
                    </a:lnTo>
                    <a:lnTo>
                      <a:pt x="13" y="233"/>
                    </a:lnTo>
                    <a:lnTo>
                      <a:pt x="12" y="234"/>
                    </a:lnTo>
                    <a:lnTo>
                      <a:pt x="11" y="234"/>
                    </a:lnTo>
                    <a:lnTo>
                      <a:pt x="11" y="235"/>
                    </a:lnTo>
                    <a:lnTo>
                      <a:pt x="11" y="236"/>
                    </a:lnTo>
                    <a:lnTo>
                      <a:pt x="11" y="237"/>
                    </a:lnTo>
                    <a:lnTo>
                      <a:pt x="10" y="237"/>
                    </a:lnTo>
                    <a:lnTo>
                      <a:pt x="9" y="237"/>
                    </a:lnTo>
                    <a:lnTo>
                      <a:pt x="8" y="237"/>
                    </a:lnTo>
                    <a:lnTo>
                      <a:pt x="7" y="237"/>
                    </a:lnTo>
                    <a:lnTo>
                      <a:pt x="6" y="236"/>
                    </a:lnTo>
                    <a:lnTo>
                      <a:pt x="5" y="236"/>
                    </a:lnTo>
                    <a:lnTo>
                      <a:pt x="4" y="236"/>
                    </a:lnTo>
                    <a:lnTo>
                      <a:pt x="3" y="236"/>
                    </a:lnTo>
                    <a:lnTo>
                      <a:pt x="2" y="236"/>
                    </a:lnTo>
                    <a:lnTo>
                      <a:pt x="0" y="236"/>
                    </a:lnTo>
                    <a:lnTo>
                      <a:pt x="2" y="235"/>
                    </a:lnTo>
                    <a:lnTo>
                      <a:pt x="2" y="234"/>
                    </a:lnTo>
                    <a:lnTo>
                      <a:pt x="3" y="234"/>
                    </a:lnTo>
                    <a:lnTo>
                      <a:pt x="3" y="233"/>
                    </a:lnTo>
                    <a:lnTo>
                      <a:pt x="3" y="232"/>
                    </a:lnTo>
                    <a:lnTo>
                      <a:pt x="4" y="231"/>
                    </a:lnTo>
                    <a:lnTo>
                      <a:pt x="4" y="230"/>
                    </a:lnTo>
                    <a:lnTo>
                      <a:pt x="5" y="230"/>
                    </a:lnTo>
                    <a:lnTo>
                      <a:pt x="5" y="229"/>
                    </a:lnTo>
                    <a:lnTo>
                      <a:pt x="6" y="228"/>
                    </a:lnTo>
                    <a:lnTo>
                      <a:pt x="6" y="226"/>
                    </a:lnTo>
                    <a:lnTo>
                      <a:pt x="7" y="225"/>
                    </a:lnTo>
                    <a:lnTo>
                      <a:pt x="7" y="224"/>
                    </a:lnTo>
                    <a:lnTo>
                      <a:pt x="8" y="223"/>
                    </a:lnTo>
                    <a:lnTo>
                      <a:pt x="8" y="222"/>
                    </a:lnTo>
                    <a:lnTo>
                      <a:pt x="9" y="221"/>
                    </a:lnTo>
                    <a:lnTo>
                      <a:pt x="9" y="220"/>
                    </a:lnTo>
                    <a:lnTo>
                      <a:pt x="10" y="219"/>
                    </a:lnTo>
                    <a:lnTo>
                      <a:pt x="10" y="218"/>
                    </a:lnTo>
                    <a:lnTo>
                      <a:pt x="11" y="218"/>
                    </a:lnTo>
                    <a:lnTo>
                      <a:pt x="11" y="217"/>
                    </a:lnTo>
                    <a:lnTo>
                      <a:pt x="12" y="216"/>
                    </a:lnTo>
                    <a:lnTo>
                      <a:pt x="13" y="215"/>
                    </a:lnTo>
                    <a:lnTo>
                      <a:pt x="14" y="215"/>
                    </a:lnTo>
                    <a:lnTo>
                      <a:pt x="14" y="214"/>
                    </a:lnTo>
                    <a:lnTo>
                      <a:pt x="15" y="214"/>
                    </a:lnTo>
                    <a:lnTo>
                      <a:pt x="16" y="213"/>
                    </a:lnTo>
                    <a:lnTo>
                      <a:pt x="17" y="213"/>
                    </a:lnTo>
                    <a:lnTo>
                      <a:pt x="17" y="212"/>
                    </a:lnTo>
                    <a:lnTo>
                      <a:pt x="18" y="212"/>
                    </a:lnTo>
                    <a:lnTo>
                      <a:pt x="19" y="211"/>
                    </a:lnTo>
                    <a:lnTo>
                      <a:pt x="21" y="211"/>
                    </a:lnTo>
                    <a:lnTo>
                      <a:pt x="22" y="210"/>
                    </a:lnTo>
                    <a:lnTo>
                      <a:pt x="23" y="210"/>
                    </a:lnTo>
                    <a:lnTo>
                      <a:pt x="24" y="209"/>
                    </a:lnTo>
                    <a:lnTo>
                      <a:pt x="25" y="209"/>
                    </a:lnTo>
                    <a:lnTo>
                      <a:pt x="26" y="209"/>
                    </a:lnTo>
                    <a:lnTo>
                      <a:pt x="26" y="208"/>
                    </a:lnTo>
                    <a:lnTo>
                      <a:pt x="27" y="208"/>
                    </a:lnTo>
                    <a:lnTo>
                      <a:pt x="28" y="208"/>
                    </a:lnTo>
                    <a:lnTo>
                      <a:pt x="29" y="208"/>
                    </a:lnTo>
                    <a:lnTo>
                      <a:pt x="29" y="206"/>
                    </a:lnTo>
                    <a:lnTo>
                      <a:pt x="30" y="206"/>
                    </a:lnTo>
                    <a:lnTo>
                      <a:pt x="31" y="206"/>
                    </a:lnTo>
                    <a:lnTo>
                      <a:pt x="32" y="206"/>
                    </a:lnTo>
                    <a:lnTo>
                      <a:pt x="32" y="205"/>
                    </a:lnTo>
                    <a:lnTo>
                      <a:pt x="33" y="205"/>
                    </a:lnTo>
                    <a:lnTo>
                      <a:pt x="34" y="205"/>
                    </a:lnTo>
                    <a:lnTo>
                      <a:pt x="35" y="205"/>
                    </a:lnTo>
                    <a:lnTo>
                      <a:pt x="36" y="204"/>
                    </a:lnTo>
                    <a:lnTo>
                      <a:pt x="37" y="204"/>
                    </a:lnTo>
                    <a:lnTo>
                      <a:pt x="38" y="204"/>
                    </a:lnTo>
                    <a:lnTo>
                      <a:pt x="40" y="203"/>
                    </a:lnTo>
                    <a:lnTo>
                      <a:pt x="41" y="203"/>
                    </a:lnTo>
                    <a:lnTo>
                      <a:pt x="42" y="203"/>
                    </a:lnTo>
                    <a:lnTo>
                      <a:pt x="43" y="202"/>
                    </a:lnTo>
                    <a:lnTo>
                      <a:pt x="44" y="202"/>
                    </a:lnTo>
                    <a:lnTo>
                      <a:pt x="45" y="201"/>
                    </a:lnTo>
                    <a:lnTo>
                      <a:pt x="46" y="201"/>
                    </a:lnTo>
                    <a:lnTo>
                      <a:pt x="47" y="200"/>
                    </a:lnTo>
                    <a:lnTo>
                      <a:pt x="48" y="200"/>
                    </a:lnTo>
                    <a:lnTo>
                      <a:pt x="48" y="199"/>
                    </a:lnTo>
                    <a:lnTo>
                      <a:pt x="49" y="199"/>
                    </a:lnTo>
                    <a:lnTo>
                      <a:pt x="50" y="198"/>
                    </a:lnTo>
                    <a:lnTo>
                      <a:pt x="51" y="197"/>
                    </a:lnTo>
                    <a:lnTo>
                      <a:pt x="52" y="196"/>
                    </a:lnTo>
                    <a:lnTo>
                      <a:pt x="53" y="195"/>
                    </a:lnTo>
                    <a:lnTo>
                      <a:pt x="54" y="194"/>
                    </a:lnTo>
                    <a:lnTo>
                      <a:pt x="55" y="193"/>
                    </a:lnTo>
                    <a:lnTo>
                      <a:pt x="56" y="192"/>
                    </a:lnTo>
                    <a:lnTo>
                      <a:pt x="57" y="191"/>
                    </a:lnTo>
                    <a:lnTo>
                      <a:pt x="58" y="191"/>
                    </a:lnTo>
                    <a:lnTo>
                      <a:pt x="58" y="190"/>
                    </a:lnTo>
                    <a:lnTo>
                      <a:pt x="60" y="189"/>
                    </a:lnTo>
                    <a:lnTo>
                      <a:pt x="61" y="187"/>
                    </a:lnTo>
                    <a:lnTo>
                      <a:pt x="62" y="186"/>
                    </a:lnTo>
                    <a:lnTo>
                      <a:pt x="63" y="185"/>
                    </a:lnTo>
                    <a:lnTo>
                      <a:pt x="64" y="184"/>
                    </a:lnTo>
                    <a:lnTo>
                      <a:pt x="65" y="183"/>
                    </a:lnTo>
                    <a:lnTo>
                      <a:pt x="66" y="182"/>
                    </a:lnTo>
                    <a:lnTo>
                      <a:pt x="67" y="181"/>
                    </a:lnTo>
                    <a:lnTo>
                      <a:pt x="67" y="180"/>
                    </a:lnTo>
                    <a:lnTo>
                      <a:pt x="68" y="180"/>
                    </a:lnTo>
                    <a:lnTo>
                      <a:pt x="68" y="179"/>
                    </a:lnTo>
                    <a:lnTo>
                      <a:pt x="69" y="179"/>
                    </a:lnTo>
                    <a:lnTo>
                      <a:pt x="69" y="178"/>
                    </a:lnTo>
                    <a:lnTo>
                      <a:pt x="70" y="178"/>
                    </a:lnTo>
                    <a:lnTo>
                      <a:pt x="70" y="177"/>
                    </a:lnTo>
                    <a:lnTo>
                      <a:pt x="71" y="176"/>
                    </a:lnTo>
                    <a:lnTo>
                      <a:pt x="72" y="175"/>
                    </a:lnTo>
                    <a:lnTo>
                      <a:pt x="73" y="174"/>
                    </a:lnTo>
                    <a:lnTo>
                      <a:pt x="74" y="173"/>
                    </a:lnTo>
                    <a:lnTo>
                      <a:pt x="75" y="172"/>
                    </a:lnTo>
                    <a:lnTo>
                      <a:pt x="76" y="171"/>
                    </a:lnTo>
                    <a:lnTo>
                      <a:pt x="77" y="170"/>
                    </a:lnTo>
                    <a:lnTo>
                      <a:pt x="79" y="170"/>
                    </a:lnTo>
                    <a:lnTo>
                      <a:pt x="80" y="169"/>
                    </a:lnTo>
                    <a:lnTo>
                      <a:pt x="81" y="167"/>
                    </a:lnTo>
                    <a:lnTo>
                      <a:pt x="82" y="166"/>
                    </a:lnTo>
                    <a:lnTo>
                      <a:pt x="83" y="166"/>
                    </a:lnTo>
                    <a:lnTo>
                      <a:pt x="84" y="165"/>
                    </a:lnTo>
                    <a:lnTo>
                      <a:pt x="85" y="164"/>
                    </a:lnTo>
                    <a:lnTo>
                      <a:pt x="86" y="164"/>
                    </a:lnTo>
                    <a:lnTo>
                      <a:pt x="87" y="163"/>
                    </a:lnTo>
                    <a:lnTo>
                      <a:pt x="88" y="162"/>
                    </a:lnTo>
                    <a:lnTo>
                      <a:pt x="89" y="162"/>
                    </a:lnTo>
                    <a:lnTo>
                      <a:pt x="90" y="161"/>
                    </a:lnTo>
                    <a:lnTo>
                      <a:pt x="91" y="161"/>
                    </a:lnTo>
                    <a:lnTo>
                      <a:pt x="92" y="160"/>
                    </a:lnTo>
                    <a:lnTo>
                      <a:pt x="94" y="159"/>
                    </a:lnTo>
                    <a:lnTo>
                      <a:pt x="95" y="158"/>
                    </a:lnTo>
                    <a:lnTo>
                      <a:pt x="96" y="157"/>
                    </a:lnTo>
                    <a:lnTo>
                      <a:pt x="99" y="157"/>
                    </a:lnTo>
                    <a:lnTo>
                      <a:pt x="101" y="155"/>
                    </a:lnTo>
                    <a:lnTo>
                      <a:pt x="102" y="155"/>
                    </a:lnTo>
                    <a:lnTo>
                      <a:pt x="103" y="154"/>
                    </a:lnTo>
                    <a:lnTo>
                      <a:pt x="104" y="153"/>
                    </a:lnTo>
                    <a:lnTo>
                      <a:pt x="105" y="152"/>
                    </a:lnTo>
                    <a:lnTo>
                      <a:pt x="107" y="152"/>
                    </a:lnTo>
                    <a:lnTo>
                      <a:pt x="108" y="151"/>
                    </a:lnTo>
                    <a:lnTo>
                      <a:pt x="109" y="150"/>
                    </a:lnTo>
                    <a:lnTo>
                      <a:pt x="110" y="150"/>
                    </a:lnTo>
                    <a:lnTo>
                      <a:pt x="111" y="148"/>
                    </a:lnTo>
                    <a:lnTo>
                      <a:pt x="112" y="147"/>
                    </a:lnTo>
                    <a:lnTo>
                      <a:pt x="113" y="147"/>
                    </a:lnTo>
                    <a:lnTo>
                      <a:pt x="114" y="146"/>
                    </a:lnTo>
                    <a:lnTo>
                      <a:pt x="115" y="146"/>
                    </a:lnTo>
                    <a:lnTo>
                      <a:pt x="116" y="145"/>
                    </a:lnTo>
                    <a:lnTo>
                      <a:pt x="118" y="144"/>
                    </a:lnTo>
                    <a:lnTo>
                      <a:pt x="119" y="144"/>
                    </a:lnTo>
                    <a:lnTo>
                      <a:pt x="120" y="143"/>
                    </a:lnTo>
                    <a:lnTo>
                      <a:pt x="121" y="143"/>
                    </a:lnTo>
                    <a:lnTo>
                      <a:pt x="122" y="142"/>
                    </a:lnTo>
                    <a:lnTo>
                      <a:pt x="123" y="142"/>
                    </a:lnTo>
                    <a:lnTo>
                      <a:pt x="123" y="141"/>
                    </a:lnTo>
                    <a:lnTo>
                      <a:pt x="124" y="141"/>
                    </a:lnTo>
                    <a:lnTo>
                      <a:pt x="125" y="141"/>
                    </a:lnTo>
                    <a:lnTo>
                      <a:pt x="126" y="140"/>
                    </a:lnTo>
                    <a:lnTo>
                      <a:pt x="127" y="140"/>
                    </a:lnTo>
                    <a:lnTo>
                      <a:pt x="128" y="140"/>
                    </a:lnTo>
                    <a:lnTo>
                      <a:pt x="129" y="139"/>
                    </a:lnTo>
                    <a:lnTo>
                      <a:pt x="130" y="139"/>
                    </a:lnTo>
                    <a:lnTo>
                      <a:pt x="131" y="139"/>
                    </a:lnTo>
                    <a:lnTo>
                      <a:pt x="132" y="139"/>
                    </a:lnTo>
                    <a:lnTo>
                      <a:pt x="133" y="139"/>
                    </a:lnTo>
                    <a:lnTo>
                      <a:pt x="134" y="139"/>
                    </a:lnTo>
                    <a:lnTo>
                      <a:pt x="135" y="139"/>
                    </a:lnTo>
                    <a:lnTo>
                      <a:pt x="137" y="139"/>
                    </a:lnTo>
                    <a:lnTo>
                      <a:pt x="138" y="140"/>
                    </a:lnTo>
                    <a:lnTo>
                      <a:pt x="139" y="140"/>
                    </a:lnTo>
                    <a:lnTo>
                      <a:pt x="140" y="140"/>
                    </a:lnTo>
                    <a:lnTo>
                      <a:pt x="141" y="140"/>
                    </a:lnTo>
                    <a:lnTo>
                      <a:pt x="142" y="140"/>
                    </a:lnTo>
                    <a:lnTo>
                      <a:pt x="143" y="140"/>
                    </a:lnTo>
                    <a:lnTo>
                      <a:pt x="144" y="140"/>
                    </a:lnTo>
                    <a:lnTo>
                      <a:pt x="145" y="140"/>
                    </a:lnTo>
                    <a:lnTo>
                      <a:pt x="146" y="140"/>
                    </a:lnTo>
                    <a:lnTo>
                      <a:pt x="147" y="139"/>
                    </a:lnTo>
                    <a:lnTo>
                      <a:pt x="148" y="139"/>
                    </a:lnTo>
                    <a:lnTo>
                      <a:pt x="149" y="139"/>
                    </a:lnTo>
                    <a:lnTo>
                      <a:pt x="150" y="138"/>
                    </a:lnTo>
                    <a:lnTo>
                      <a:pt x="151" y="138"/>
                    </a:lnTo>
                    <a:lnTo>
                      <a:pt x="152" y="137"/>
                    </a:lnTo>
                    <a:lnTo>
                      <a:pt x="153" y="137"/>
                    </a:lnTo>
                    <a:lnTo>
                      <a:pt x="154" y="137"/>
                    </a:lnTo>
                    <a:lnTo>
                      <a:pt x="154" y="136"/>
                    </a:lnTo>
                    <a:lnTo>
                      <a:pt x="155" y="136"/>
                    </a:lnTo>
                    <a:lnTo>
                      <a:pt x="157" y="136"/>
                    </a:lnTo>
                    <a:lnTo>
                      <a:pt x="158" y="135"/>
                    </a:lnTo>
                    <a:lnTo>
                      <a:pt x="159" y="135"/>
                    </a:lnTo>
                    <a:lnTo>
                      <a:pt x="160" y="135"/>
                    </a:lnTo>
                    <a:lnTo>
                      <a:pt x="161" y="135"/>
                    </a:lnTo>
                    <a:lnTo>
                      <a:pt x="162" y="134"/>
                    </a:lnTo>
                    <a:lnTo>
                      <a:pt x="163" y="134"/>
                    </a:lnTo>
                    <a:lnTo>
                      <a:pt x="164" y="134"/>
                    </a:lnTo>
                    <a:lnTo>
                      <a:pt x="165" y="133"/>
                    </a:lnTo>
                    <a:lnTo>
                      <a:pt x="166" y="133"/>
                    </a:lnTo>
                    <a:lnTo>
                      <a:pt x="167" y="132"/>
                    </a:lnTo>
                    <a:lnTo>
                      <a:pt x="168" y="132"/>
                    </a:lnTo>
                    <a:lnTo>
                      <a:pt x="168" y="131"/>
                    </a:lnTo>
                    <a:lnTo>
                      <a:pt x="169" y="131"/>
                    </a:lnTo>
                    <a:lnTo>
                      <a:pt x="170" y="131"/>
                    </a:lnTo>
                    <a:lnTo>
                      <a:pt x="171" y="130"/>
                    </a:lnTo>
                    <a:lnTo>
                      <a:pt x="172" y="130"/>
                    </a:lnTo>
                    <a:lnTo>
                      <a:pt x="173" y="128"/>
                    </a:lnTo>
                    <a:lnTo>
                      <a:pt x="174" y="128"/>
                    </a:lnTo>
                    <a:lnTo>
                      <a:pt x="176" y="128"/>
                    </a:lnTo>
                    <a:lnTo>
                      <a:pt x="177" y="127"/>
                    </a:lnTo>
                    <a:lnTo>
                      <a:pt x="178" y="127"/>
                    </a:lnTo>
                    <a:lnTo>
                      <a:pt x="179" y="127"/>
                    </a:lnTo>
                    <a:lnTo>
                      <a:pt x="180" y="127"/>
                    </a:lnTo>
                    <a:lnTo>
                      <a:pt x="181" y="126"/>
                    </a:lnTo>
                    <a:lnTo>
                      <a:pt x="183" y="126"/>
                    </a:lnTo>
                    <a:lnTo>
                      <a:pt x="184" y="126"/>
                    </a:lnTo>
                    <a:lnTo>
                      <a:pt x="185" y="126"/>
                    </a:lnTo>
                    <a:lnTo>
                      <a:pt x="186" y="126"/>
                    </a:lnTo>
                    <a:lnTo>
                      <a:pt x="186" y="125"/>
                    </a:lnTo>
                    <a:lnTo>
                      <a:pt x="187" y="125"/>
                    </a:lnTo>
                    <a:lnTo>
                      <a:pt x="188" y="125"/>
                    </a:lnTo>
                    <a:lnTo>
                      <a:pt x="189" y="124"/>
                    </a:lnTo>
                    <a:lnTo>
                      <a:pt x="190" y="123"/>
                    </a:lnTo>
                    <a:lnTo>
                      <a:pt x="191" y="122"/>
                    </a:lnTo>
                    <a:lnTo>
                      <a:pt x="191" y="121"/>
                    </a:lnTo>
                    <a:lnTo>
                      <a:pt x="192" y="120"/>
                    </a:lnTo>
                    <a:lnTo>
                      <a:pt x="192" y="119"/>
                    </a:lnTo>
                    <a:lnTo>
                      <a:pt x="192" y="118"/>
                    </a:lnTo>
                    <a:lnTo>
                      <a:pt x="192" y="117"/>
                    </a:lnTo>
                    <a:lnTo>
                      <a:pt x="193" y="117"/>
                    </a:lnTo>
                    <a:lnTo>
                      <a:pt x="193" y="116"/>
                    </a:lnTo>
                    <a:lnTo>
                      <a:pt x="193" y="115"/>
                    </a:lnTo>
                    <a:lnTo>
                      <a:pt x="195" y="115"/>
                    </a:lnTo>
                    <a:lnTo>
                      <a:pt x="195" y="114"/>
                    </a:lnTo>
                    <a:lnTo>
                      <a:pt x="196" y="114"/>
                    </a:lnTo>
                    <a:lnTo>
                      <a:pt x="196" y="113"/>
                    </a:lnTo>
                    <a:lnTo>
                      <a:pt x="197" y="113"/>
                    </a:lnTo>
                    <a:lnTo>
                      <a:pt x="197" y="112"/>
                    </a:lnTo>
                    <a:lnTo>
                      <a:pt x="198" y="112"/>
                    </a:lnTo>
                    <a:lnTo>
                      <a:pt x="198" y="111"/>
                    </a:lnTo>
                    <a:lnTo>
                      <a:pt x="199" y="111"/>
                    </a:lnTo>
                    <a:lnTo>
                      <a:pt x="200" y="109"/>
                    </a:lnTo>
                    <a:lnTo>
                      <a:pt x="201" y="109"/>
                    </a:lnTo>
                    <a:lnTo>
                      <a:pt x="202" y="109"/>
                    </a:lnTo>
                    <a:lnTo>
                      <a:pt x="202" y="108"/>
                    </a:lnTo>
                    <a:lnTo>
                      <a:pt x="203" y="108"/>
                    </a:lnTo>
                    <a:lnTo>
                      <a:pt x="204" y="108"/>
                    </a:lnTo>
                    <a:lnTo>
                      <a:pt x="204" y="107"/>
                    </a:lnTo>
                    <a:lnTo>
                      <a:pt x="205" y="107"/>
                    </a:lnTo>
                    <a:lnTo>
                      <a:pt x="206" y="107"/>
                    </a:lnTo>
                    <a:lnTo>
                      <a:pt x="207" y="106"/>
                    </a:lnTo>
                    <a:lnTo>
                      <a:pt x="208" y="105"/>
                    </a:lnTo>
                    <a:lnTo>
                      <a:pt x="209" y="105"/>
                    </a:lnTo>
                    <a:lnTo>
                      <a:pt x="209" y="104"/>
                    </a:lnTo>
                    <a:lnTo>
                      <a:pt x="210" y="104"/>
                    </a:lnTo>
                    <a:lnTo>
                      <a:pt x="211" y="103"/>
                    </a:lnTo>
                    <a:lnTo>
                      <a:pt x="212" y="102"/>
                    </a:lnTo>
                    <a:lnTo>
                      <a:pt x="213" y="101"/>
                    </a:lnTo>
                    <a:lnTo>
                      <a:pt x="213" y="100"/>
                    </a:lnTo>
                    <a:lnTo>
                      <a:pt x="215" y="100"/>
                    </a:lnTo>
                    <a:lnTo>
                      <a:pt x="215" y="99"/>
                    </a:lnTo>
                    <a:lnTo>
                      <a:pt x="215" y="98"/>
                    </a:lnTo>
                    <a:lnTo>
                      <a:pt x="216" y="98"/>
                    </a:lnTo>
                    <a:lnTo>
                      <a:pt x="216" y="97"/>
                    </a:lnTo>
                    <a:lnTo>
                      <a:pt x="216" y="96"/>
                    </a:lnTo>
                    <a:lnTo>
                      <a:pt x="216" y="95"/>
                    </a:lnTo>
                    <a:lnTo>
                      <a:pt x="217" y="94"/>
                    </a:lnTo>
                    <a:lnTo>
                      <a:pt x="217" y="93"/>
                    </a:lnTo>
                    <a:lnTo>
                      <a:pt x="217" y="92"/>
                    </a:lnTo>
                    <a:lnTo>
                      <a:pt x="217" y="91"/>
                    </a:lnTo>
                    <a:lnTo>
                      <a:pt x="217" y="89"/>
                    </a:lnTo>
                    <a:lnTo>
                      <a:pt x="217" y="88"/>
                    </a:lnTo>
                    <a:lnTo>
                      <a:pt x="218" y="88"/>
                    </a:lnTo>
                    <a:lnTo>
                      <a:pt x="218" y="87"/>
                    </a:lnTo>
                    <a:lnTo>
                      <a:pt x="218" y="86"/>
                    </a:lnTo>
                    <a:lnTo>
                      <a:pt x="219" y="85"/>
                    </a:lnTo>
                    <a:lnTo>
                      <a:pt x="219" y="84"/>
                    </a:lnTo>
                    <a:lnTo>
                      <a:pt x="219" y="83"/>
                    </a:lnTo>
                    <a:lnTo>
                      <a:pt x="220" y="82"/>
                    </a:lnTo>
                    <a:lnTo>
                      <a:pt x="220" y="81"/>
                    </a:lnTo>
                    <a:lnTo>
                      <a:pt x="221" y="80"/>
                    </a:lnTo>
                    <a:lnTo>
                      <a:pt x="221" y="79"/>
                    </a:lnTo>
                    <a:lnTo>
                      <a:pt x="221" y="78"/>
                    </a:lnTo>
                    <a:lnTo>
                      <a:pt x="222" y="78"/>
                    </a:lnTo>
                    <a:lnTo>
                      <a:pt x="222" y="77"/>
                    </a:lnTo>
                    <a:lnTo>
                      <a:pt x="223" y="76"/>
                    </a:lnTo>
                    <a:lnTo>
                      <a:pt x="223" y="75"/>
                    </a:lnTo>
                    <a:lnTo>
                      <a:pt x="224" y="74"/>
                    </a:lnTo>
                    <a:lnTo>
                      <a:pt x="224" y="73"/>
                    </a:lnTo>
                    <a:lnTo>
                      <a:pt x="225" y="73"/>
                    </a:lnTo>
                    <a:lnTo>
                      <a:pt x="225" y="72"/>
                    </a:lnTo>
                    <a:lnTo>
                      <a:pt x="226" y="72"/>
                    </a:lnTo>
                    <a:lnTo>
                      <a:pt x="226" y="70"/>
                    </a:lnTo>
                    <a:lnTo>
                      <a:pt x="227" y="70"/>
                    </a:lnTo>
                    <a:lnTo>
                      <a:pt x="228" y="70"/>
                    </a:lnTo>
                    <a:lnTo>
                      <a:pt x="229" y="69"/>
                    </a:lnTo>
                    <a:lnTo>
                      <a:pt x="230" y="69"/>
                    </a:lnTo>
                    <a:lnTo>
                      <a:pt x="231" y="69"/>
                    </a:lnTo>
                    <a:lnTo>
                      <a:pt x="232" y="69"/>
                    </a:lnTo>
                    <a:lnTo>
                      <a:pt x="234" y="69"/>
                    </a:lnTo>
                    <a:lnTo>
                      <a:pt x="235" y="69"/>
                    </a:lnTo>
                    <a:lnTo>
                      <a:pt x="235" y="70"/>
                    </a:lnTo>
                    <a:lnTo>
                      <a:pt x="236" y="70"/>
                    </a:lnTo>
                    <a:lnTo>
                      <a:pt x="237" y="70"/>
                    </a:lnTo>
                    <a:lnTo>
                      <a:pt x="238" y="70"/>
                    </a:lnTo>
                    <a:lnTo>
                      <a:pt x="238" y="72"/>
                    </a:lnTo>
                    <a:lnTo>
                      <a:pt x="239" y="72"/>
                    </a:lnTo>
                    <a:lnTo>
                      <a:pt x="240" y="72"/>
                    </a:lnTo>
                    <a:lnTo>
                      <a:pt x="241" y="73"/>
                    </a:lnTo>
                    <a:lnTo>
                      <a:pt x="242" y="73"/>
                    </a:lnTo>
                    <a:lnTo>
                      <a:pt x="242" y="74"/>
                    </a:lnTo>
                    <a:lnTo>
                      <a:pt x="243" y="74"/>
                    </a:lnTo>
                    <a:lnTo>
                      <a:pt x="244" y="74"/>
                    </a:lnTo>
                    <a:lnTo>
                      <a:pt x="245" y="75"/>
                    </a:lnTo>
                    <a:lnTo>
                      <a:pt x="246" y="75"/>
                    </a:lnTo>
                    <a:lnTo>
                      <a:pt x="247" y="76"/>
                    </a:lnTo>
                    <a:lnTo>
                      <a:pt x="248" y="76"/>
                    </a:lnTo>
                    <a:lnTo>
                      <a:pt x="249" y="76"/>
                    </a:lnTo>
                    <a:lnTo>
                      <a:pt x="250" y="77"/>
                    </a:lnTo>
                    <a:lnTo>
                      <a:pt x="251" y="77"/>
                    </a:lnTo>
                    <a:lnTo>
                      <a:pt x="253" y="77"/>
                    </a:lnTo>
                    <a:lnTo>
                      <a:pt x="254" y="77"/>
                    </a:lnTo>
                    <a:lnTo>
                      <a:pt x="255" y="78"/>
                    </a:lnTo>
                    <a:lnTo>
                      <a:pt x="256" y="78"/>
                    </a:lnTo>
                    <a:lnTo>
                      <a:pt x="257" y="78"/>
                    </a:lnTo>
                    <a:lnTo>
                      <a:pt x="258" y="78"/>
                    </a:lnTo>
                    <a:lnTo>
                      <a:pt x="259" y="78"/>
                    </a:lnTo>
                    <a:lnTo>
                      <a:pt x="260" y="79"/>
                    </a:lnTo>
                    <a:lnTo>
                      <a:pt x="261" y="79"/>
                    </a:lnTo>
                    <a:lnTo>
                      <a:pt x="262" y="79"/>
                    </a:lnTo>
                    <a:lnTo>
                      <a:pt x="263" y="79"/>
                    </a:lnTo>
                    <a:lnTo>
                      <a:pt x="264" y="79"/>
                    </a:lnTo>
                    <a:lnTo>
                      <a:pt x="265" y="78"/>
                    </a:lnTo>
                    <a:lnTo>
                      <a:pt x="266" y="78"/>
                    </a:lnTo>
                    <a:lnTo>
                      <a:pt x="266" y="77"/>
                    </a:lnTo>
                    <a:lnTo>
                      <a:pt x="267" y="77"/>
                    </a:lnTo>
                    <a:lnTo>
                      <a:pt x="268" y="76"/>
                    </a:lnTo>
                    <a:lnTo>
                      <a:pt x="269" y="75"/>
                    </a:lnTo>
                    <a:lnTo>
                      <a:pt x="270" y="74"/>
                    </a:lnTo>
                    <a:lnTo>
                      <a:pt x="271" y="73"/>
                    </a:lnTo>
                    <a:lnTo>
                      <a:pt x="273" y="73"/>
                    </a:lnTo>
                    <a:lnTo>
                      <a:pt x="273" y="72"/>
                    </a:lnTo>
                    <a:lnTo>
                      <a:pt x="274" y="72"/>
                    </a:lnTo>
                    <a:lnTo>
                      <a:pt x="274" y="70"/>
                    </a:lnTo>
                    <a:lnTo>
                      <a:pt x="275" y="70"/>
                    </a:lnTo>
                    <a:lnTo>
                      <a:pt x="276" y="69"/>
                    </a:lnTo>
                    <a:lnTo>
                      <a:pt x="277" y="69"/>
                    </a:lnTo>
                    <a:lnTo>
                      <a:pt x="277" y="68"/>
                    </a:lnTo>
                    <a:lnTo>
                      <a:pt x="278" y="68"/>
                    </a:lnTo>
                    <a:lnTo>
                      <a:pt x="279" y="67"/>
                    </a:lnTo>
                    <a:lnTo>
                      <a:pt x="279" y="66"/>
                    </a:lnTo>
                    <a:lnTo>
                      <a:pt x="280" y="66"/>
                    </a:lnTo>
                    <a:lnTo>
                      <a:pt x="281" y="65"/>
                    </a:lnTo>
                    <a:lnTo>
                      <a:pt x="282" y="65"/>
                    </a:lnTo>
                    <a:lnTo>
                      <a:pt x="282" y="64"/>
                    </a:lnTo>
                    <a:lnTo>
                      <a:pt x="283" y="64"/>
                    </a:lnTo>
                    <a:lnTo>
                      <a:pt x="284" y="64"/>
                    </a:lnTo>
                    <a:lnTo>
                      <a:pt x="284" y="63"/>
                    </a:lnTo>
                    <a:lnTo>
                      <a:pt x="285" y="63"/>
                    </a:lnTo>
                    <a:lnTo>
                      <a:pt x="286" y="63"/>
                    </a:lnTo>
                    <a:lnTo>
                      <a:pt x="286" y="62"/>
                    </a:lnTo>
                    <a:lnTo>
                      <a:pt x="287" y="62"/>
                    </a:lnTo>
                    <a:lnTo>
                      <a:pt x="288" y="62"/>
                    </a:lnTo>
                    <a:lnTo>
                      <a:pt x="288" y="61"/>
                    </a:lnTo>
                    <a:lnTo>
                      <a:pt x="289" y="61"/>
                    </a:lnTo>
                    <a:lnTo>
                      <a:pt x="290" y="61"/>
                    </a:lnTo>
                    <a:lnTo>
                      <a:pt x="292" y="61"/>
                    </a:lnTo>
                    <a:lnTo>
                      <a:pt x="293" y="61"/>
                    </a:lnTo>
                    <a:lnTo>
                      <a:pt x="294" y="61"/>
                    </a:lnTo>
                    <a:lnTo>
                      <a:pt x="295" y="61"/>
                    </a:lnTo>
                    <a:lnTo>
                      <a:pt x="296" y="61"/>
                    </a:lnTo>
                    <a:lnTo>
                      <a:pt x="297" y="61"/>
                    </a:lnTo>
                    <a:lnTo>
                      <a:pt x="298" y="61"/>
                    </a:lnTo>
                    <a:lnTo>
                      <a:pt x="299" y="61"/>
                    </a:lnTo>
                    <a:lnTo>
                      <a:pt x="300" y="62"/>
                    </a:lnTo>
                    <a:lnTo>
                      <a:pt x="301" y="62"/>
                    </a:lnTo>
                    <a:lnTo>
                      <a:pt x="302" y="62"/>
                    </a:lnTo>
                    <a:lnTo>
                      <a:pt x="302" y="61"/>
                    </a:lnTo>
                    <a:lnTo>
                      <a:pt x="303" y="61"/>
                    </a:lnTo>
                    <a:lnTo>
                      <a:pt x="304" y="61"/>
                    </a:lnTo>
                    <a:lnTo>
                      <a:pt x="304" y="60"/>
                    </a:lnTo>
                    <a:lnTo>
                      <a:pt x="305" y="60"/>
                    </a:lnTo>
                    <a:lnTo>
                      <a:pt x="306" y="59"/>
                    </a:lnTo>
                    <a:lnTo>
                      <a:pt x="307" y="59"/>
                    </a:lnTo>
                    <a:lnTo>
                      <a:pt x="307" y="58"/>
                    </a:lnTo>
                    <a:lnTo>
                      <a:pt x="308" y="57"/>
                    </a:lnTo>
                    <a:lnTo>
                      <a:pt x="309" y="57"/>
                    </a:lnTo>
                    <a:lnTo>
                      <a:pt x="309" y="56"/>
                    </a:lnTo>
                    <a:lnTo>
                      <a:pt x="311" y="55"/>
                    </a:lnTo>
                    <a:lnTo>
                      <a:pt x="312" y="54"/>
                    </a:lnTo>
                    <a:lnTo>
                      <a:pt x="313" y="54"/>
                    </a:lnTo>
                    <a:lnTo>
                      <a:pt x="313" y="53"/>
                    </a:lnTo>
                    <a:lnTo>
                      <a:pt x="314" y="51"/>
                    </a:lnTo>
                    <a:lnTo>
                      <a:pt x="315" y="50"/>
                    </a:lnTo>
                    <a:lnTo>
                      <a:pt x="316" y="50"/>
                    </a:lnTo>
                    <a:lnTo>
                      <a:pt x="316" y="49"/>
                    </a:lnTo>
                    <a:lnTo>
                      <a:pt x="317" y="49"/>
                    </a:lnTo>
                    <a:lnTo>
                      <a:pt x="317" y="48"/>
                    </a:lnTo>
                    <a:lnTo>
                      <a:pt x="318" y="48"/>
                    </a:lnTo>
                    <a:lnTo>
                      <a:pt x="318" y="47"/>
                    </a:lnTo>
                    <a:lnTo>
                      <a:pt x="319" y="47"/>
                    </a:lnTo>
                    <a:lnTo>
                      <a:pt x="319" y="46"/>
                    </a:lnTo>
                    <a:lnTo>
                      <a:pt x="320" y="46"/>
                    </a:lnTo>
                    <a:lnTo>
                      <a:pt x="321" y="45"/>
                    </a:lnTo>
                    <a:lnTo>
                      <a:pt x="321" y="46"/>
                    </a:lnTo>
                    <a:lnTo>
                      <a:pt x="322" y="46"/>
                    </a:lnTo>
                    <a:lnTo>
                      <a:pt x="323" y="46"/>
                    </a:lnTo>
                    <a:lnTo>
                      <a:pt x="324" y="45"/>
                    </a:lnTo>
                    <a:lnTo>
                      <a:pt x="325" y="45"/>
                    </a:lnTo>
                    <a:lnTo>
                      <a:pt x="325" y="44"/>
                    </a:lnTo>
                    <a:lnTo>
                      <a:pt x="326" y="44"/>
                    </a:lnTo>
                    <a:lnTo>
                      <a:pt x="326" y="43"/>
                    </a:lnTo>
                    <a:lnTo>
                      <a:pt x="327" y="43"/>
                    </a:lnTo>
                    <a:lnTo>
                      <a:pt x="327" y="42"/>
                    </a:lnTo>
                    <a:lnTo>
                      <a:pt x="328" y="41"/>
                    </a:lnTo>
                    <a:lnTo>
                      <a:pt x="328" y="40"/>
                    </a:lnTo>
                    <a:lnTo>
                      <a:pt x="329" y="40"/>
                    </a:lnTo>
                    <a:lnTo>
                      <a:pt x="331" y="39"/>
                    </a:lnTo>
                    <a:lnTo>
                      <a:pt x="331" y="38"/>
                    </a:lnTo>
                    <a:lnTo>
                      <a:pt x="331" y="37"/>
                    </a:lnTo>
                    <a:lnTo>
                      <a:pt x="331" y="36"/>
                    </a:lnTo>
                    <a:lnTo>
                      <a:pt x="332" y="35"/>
                    </a:lnTo>
                    <a:lnTo>
                      <a:pt x="333" y="34"/>
                    </a:lnTo>
                    <a:lnTo>
                      <a:pt x="334" y="34"/>
                    </a:lnTo>
                    <a:lnTo>
                      <a:pt x="334" y="33"/>
                    </a:lnTo>
                    <a:lnTo>
                      <a:pt x="335" y="31"/>
                    </a:lnTo>
                    <a:lnTo>
                      <a:pt x="335" y="30"/>
                    </a:lnTo>
                    <a:lnTo>
                      <a:pt x="336" y="29"/>
                    </a:lnTo>
                    <a:lnTo>
                      <a:pt x="337" y="29"/>
                    </a:lnTo>
                    <a:lnTo>
                      <a:pt x="337" y="28"/>
                    </a:lnTo>
                    <a:lnTo>
                      <a:pt x="338" y="27"/>
                    </a:lnTo>
                    <a:lnTo>
                      <a:pt x="338" y="26"/>
                    </a:lnTo>
                    <a:lnTo>
                      <a:pt x="338" y="25"/>
                    </a:lnTo>
                    <a:lnTo>
                      <a:pt x="339" y="23"/>
                    </a:lnTo>
                    <a:lnTo>
                      <a:pt x="339" y="22"/>
                    </a:lnTo>
                    <a:lnTo>
                      <a:pt x="339" y="21"/>
                    </a:lnTo>
                    <a:lnTo>
                      <a:pt x="339" y="20"/>
                    </a:lnTo>
                    <a:lnTo>
                      <a:pt x="339" y="19"/>
                    </a:lnTo>
                    <a:lnTo>
                      <a:pt x="338" y="19"/>
                    </a:lnTo>
                    <a:lnTo>
                      <a:pt x="337" y="20"/>
                    </a:lnTo>
                    <a:lnTo>
                      <a:pt x="337" y="21"/>
                    </a:lnTo>
                    <a:lnTo>
                      <a:pt x="336" y="21"/>
                    </a:lnTo>
                    <a:lnTo>
                      <a:pt x="336" y="22"/>
                    </a:lnTo>
                    <a:lnTo>
                      <a:pt x="335" y="22"/>
                    </a:lnTo>
                    <a:lnTo>
                      <a:pt x="334" y="22"/>
                    </a:lnTo>
                    <a:lnTo>
                      <a:pt x="334" y="21"/>
                    </a:lnTo>
                    <a:lnTo>
                      <a:pt x="334" y="20"/>
                    </a:lnTo>
                    <a:lnTo>
                      <a:pt x="334" y="19"/>
                    </a:lnTo>
                    <a:lnTo>
                      <a:pt x="334" y="18"/>
                    </a:lnTo>
                    <a:lnTo>
                      <a:pt x="335" y="18"/>
                    </a:lnTo>
                    <a:lnTo>
                      <a:pt x="335" y="17"/>
                    </a:lnTo>
                    <a:lnTo>
                      <a:pt x="336" y="17"/>
                    </a:lnTo>
                    <a:lnTo>
                      <a:pt x="336" y="16"/>
                    </a:lnTo>
                    <a:lnTo>
                      <a:pt x="336" y="15"/>
                    </a:lnTo>
                    <a:lnTo>
                      <a:pt x="335" y="15"/>
                    </a:lnTo>
                    <a:lnTo>
                      <a:pt x="334" y="15"/>
                    </a:lnTo>
                    <a:lnTo>
                      <a:pt x="333" y="14"/>
                    </a:lnTo>
                    <a:lnTo>
                      <a:pt x="333" y="12"/>
                    </a:lnTo>
                    <a:lnTo>
                      <a:pt x="332" y="12"/>
                    </a:lnTo>
                    <a:lnTo>
                      <a:pt x="332" y="11"/>
                    </a:lnTo>
                    <a:lnTo>
                      <a:pt x="331" y="11"/>
                    </a:lnTo>
                    <a:lnTo>
                      <a:pt x="332" y="10"/>
                    </a:lnTo>
                    <a:lnTo>
                      <a:pt x="332" y="9"/>
                    </a:lnTo>
                    <a:lnTo>
                      <a:pt x="333" y="9"/>
                    </a:lnTo>
                    <a:lnTo>
                      <a:pt x="334" y="8"/>
                    </a:lnTo>
                    <a:lnTo>
                      <a:pt x="334" y="7"/>
                    </a:lnTo>
                    <a:lnTo>
                      <a:pt x="335" y="7"/>
                    </a:lnTo>
                    <a:lnTo>
                      <a:pt x="334" y="6"/>
                    </a:lnTo>
                    <a:lnTo>
                      <a:pt x="333" y="6"/>
                    </a:lnTo>
                    <a:lnTo>
                      <a:pt x="333" y="5"/>
                    </a:lnTo>
                    <a:lnTo>
                      <a:pt x="333" y="4"/>
                    </a:lnTo>
                    <a:lnTo>
                      <a:pt x="334" y="4"/>
                    </a:lnTo>
                    <a:lnTo>
                      <a:pt x="335" y="4"/>
                    </a:lnTo>
                    <a:lnTo>
                      <a:pt x="335" y="3"/>
                    </a:lnTo>
                    <a:lnTo>
                      <a:pt x="336" y="3"/>
                    </a:lnTo>
                    <a:lnTo>
                      <a:pt x="337" y="3"/>
                    </a:lnTo>
                    <a:lnTo>
                      <a:pt x="338" y="3"/>
                    </a:lnTo>
                    <a:lnTo>
                      <a:pt x="339" y="3"/>
                    </a:lnTo>
                    <a:lnTo>
                      <a:pt x="340" y="2"/>
                    </a:lnTo>
                    <a:lnTo>
                      <a:pt x="340" y="1"/>
                    </a:lnTo>
                    <a:lnTo>
                      <a:pt x="341" y="0"/>
                    </a:lnTo>
                    <a:lnTo>
                      <a:pt x="342" y="0"/>
                    </a:lnTo>
                    <a:lnTo>
                      <a:pt x="342" y="1"/>
                    </a:lnTo>
                    <a:lnTo>
                      <a:pt x="343" y="1"/>
                    </a:lnTo>
                    <a:lnTo>
                      <a:pt x="344" y="1"/>
                    </a:lnTo>
                    <a:lnTo>
                      <a:pt x="344" y="2"/>
                    </a:lnTo>
                    <a:lnTo>
                      <a:pt x="345" y="2"/>
                    </a:lnTo>
                    <a:lnTo>
                      <a:pt x="346" y="2"/>
                    </a:lnTo>
                    <a:lnTo>
                      <a:pt x="347" y="2"/>
                    </a:lnTo>
                    <a:lnTo>
                      <a:pt x="348" y="2"/>
                    </a:lnTo>
                    <a:lnTo>
                      <a:pt x="348" y="3"/>
                    </a:lnTo>
                    <a:lnTo>
                      <a:pt x="348" y="4"/>
                    </a:lnTo>
                    <a:lnTo>
                      <a:pt x="347" y="5"/>
                    </a:lnTo>
                    <a:lnTo>
                      <a:pt x="347" y="6"/>
                    </a:lnTo>
                    <a:lnTo>
                      <a:pt x="347" y="7"/>
                    </a:lnTo>
                    <a:lnTo>
                      <a:pt x="348" y="6"/>
                    </a:lnTo>
                    <a:lnTo>
                      <a:pt x="350" y="6"/>
                    </a:lnTo>
                    <a:lnTo>
                      <a:pt x="351" y="6"/>
                    </a:lnTo>
                    <a:lnTo>
                      <a:pt x="351" y="7"/>
                    </a:lnTo>
                    <a:lnTo>
                      <a:pt x="352" y="7"/>
                    </a:lnTo>
                    <a:lnTo>
                      <a:pt x="352" y="8"/>
                    </a:lnTo>
                    <a:lnTo>
                      <a:pt x="352" y="9"/>
                    </a:lnTo>
                    <a:lnTo>
                      <a:pt x="353" y="9"/>
                    </a:lnTo>
                    <a:lnTo>
                      <a:pt x="354" y="8"/>
                    </a:lnTo>
                    <a:lnTo>
                      <a:pt x="355" y="9"/>
                    </a:lnTo>
                    <a:lnTo>
                      <a:pt x="356" y="8"/>
                    </a:lnTo>
                    <a:lnTo>
                      <a:pt x="356" y="9"/>
                    </a:lnTo>
                    <a:lnTo>
                      <a:pt x="357" y="10"/>
                    </a:lnTo>
                    <a:lnTo>
                      <a:pt x="357" y="11"/>
                    </a:lnTo>
                    <a:lnTo>
                      <a:pt x="358" y="11"/>
                    </a:lnTo>
                    <a:lnTo>
                      <a:pt x="358" y="10"/>
                    </a:lnTo>
                    <a:lnTo>
                      <a:pt x="358" y="9"/>
                    </a:lnTo>
                    <a:lnTo>
                      <a:pt x="357" y="8"/>
                    </a:lnTo>
                    <a:lnTo>
                      <a:pt x="358" y="8"/>
                    </a:lnTo>
                    <a:lnTo>
                      <a:pt x="359" y="8"/>
                    </a:lnTo>
                    <a:lnTo>
                      <a:pt x="359" y="9"/>
                    </a:lnTo>
                    <a:lnTo>
                      <a:pt x="360" y="9"/>
                    </a:lnTo>
                    <a:lnTo>
                      <a:pt x="359" y="10"/>
                    </a:lnTo>
                    <a:lnTo>
                      <a:pt x="360" y="11"/>
                    </a:lnTo>
                    <a:lnTo>
                      <a:pt x="361" y="11"/>
                    </a:lnTo>
                    <a:lnTo>
                      <a:pt x="361" y="10"/>
                    </a:lnTo>
                    <a:lnTo>
                      <a:pt x="362" y="10"/>
                    </a:lnTo>
                    <a:lnTo>
                      <a:pt x="362" y="11"/>
                    </a:lnTo>
                    <a:lnTo>
                      <a:pt x="362" y="12"/>
                    </a:lnTo>
                    <a:lnTo>
                      <a:pt x="363" y="14"/>
                    </a:lnTo>
                    <a:lnTo>
                      <a:pt x="364" y="14"/>
                    </a:lnTo>
                    <a:lnTo>
                      <a:pt x="365" y="14"/>
                    </a:lnTo>
                    <a:lnTo>
                      <a:pt x="366" y="14"/>
                    </a:lnTo>
                    <a:lnTo>
                      <a:pt x="367" y="14"/>
                    </a:lnTo>
                    <a:lnTo>
                      <a:pt x="366" y="15"/>
                    </a:lnTo>
                    <a:lnTo>
                      <a:pt x="366" y="16"/>
                    </a:lnTo>
                    <a:lnTo>
                      <a:pt x="367" y="17"/>
                    </a:lnTo>
                    <a:lnTo>
                      <a:pt x="367" y="18"/>
                    </a:lnTo>
                    <a:lnTo>
                      <a:pt x="367" y="19"/>
                    </a:lnTo>
                    <a:lnTo>
                      <a:pt x="366" y="20"/>
                    </a:lnTo>
                    <a:lnTo>
                      <a:pt x="365" y="20"/>
                    </a:lnTo>
                    <a:lnTo>
                      <a:pt x="365" y="21"/>
                    </a:lnTo>
                    <a:lnTo>
                      <a:pt x="364" y="22"/>
                    </a:lnTo>
                    <a:lnTo>
                      <a:pt x="365" y="23"/>
                    </a:lnTo>
                    <a:lnTo>
                      <a:pt x="366" y="23"/>
                    </a:lnTo>
                  </a:path>
                </a:pathLst>
              </a:custGeom>
              <a:grpFill/>
              <a:ln w="19050" cap="flat">
                <a:solidFill>
                  <a:schemeClr val="tx1"/>
                </a:solidFill>
                <a:prstDash val="solid"/>
                <a:miter lim="800000"/>
                <a:headEnd/>
                <a:tailEnd/>
              </a:ln>
            </p:spPr>
            <p:txBody>
              <a:bodyPr/>
              <a:lstStyle/>
              <a:p>
                <a:endParaRPr lang="en-US" sz="1350" dirty="0"/>
              </a:p>
            </p:txBody>
          </p:sp>
        </p:grpSp>
        <p:grpSp>
          <p:nvGrpSpPr>
            <p:cNvPr id="11" name="Group 10">
              <a:extLst>
                <a:ext uri="{FF2B5EF4-FFF2-40B4-BE49-F238E27FC236}">
                  <a16:creationId xmlns:a16="http://schemas.microsoft.com/office/drawing/2014/main" id="{FADD875D-AC77-4E96-82EB-BB2A3ADB4B02}"/>
                </a:ext>
              </a:extLst>
            </p:cNvPr>
            <p:cNvGrpSpPr>
              <a:grpSpLocks/>
            </p:cNvGrpSpPr>
            <p:nvPr/>
          </p:nvGrpSpPr>
          <p:grpSpPr bwMode="auto">
            <a:xfrm>
              <a:off x="4697017" y="2994423"/>
              <a:ext cx="690563" cy="551259"/>
              <a:chOff x="4738310" y="2850060"/>
              <a:chExt cx="920750" cy="735211"/>
            </a:xfrm>
            <a:solidFill>
              <a:srgbClr val="7030A0"/>
            </a:solidFill>
          </p:grpSpPr>
          <p:sp>
            <p:nvSpPr>
              <p:cNvPr id="49" name="Freeform 62">
                <a:extLst>
                  <a:ext uri="{FF2B5EF4-FFF2-40B4-BE49-F238E27FC236}">
                    <a16:creationId xmlns:a16="http://schemas.microsoft.com/office/drawing/2014/main" id="{61DD67EB-B07E-464A-9FCB-F773C35E24F5}"/>
                  </a:ext>
                </a:extLst>
              </p:cNvPr>
              <p:cNvSpPr>
                <a:spLocks/>
              </p:cNvSpPr>
              <p:nvPr/>
            </p:nvSpPr>
            <p:spPr bwMode="auto">
              <a:xfrm>
                <a:off x="4791227" y="2850060"/>
                <a:ext cx="867833" cy="735211"/>
              </a:xfrm>
              <a:custGeom>
                <a:avLst/>
                <a:gdLst>
                  <a:gd name="T0" fmla="*/ 2147483646 w 574"/>
                  <a:gd name="T1" fmla="*/ 2147483646 h 494"/>
                  <a:gd name="T2" fmla="*/ 2147483646 w 574"/>
                  <a:gd name="T3" fmla="*/ 2147483646 h 494"/>
                  <a:gd name="T4" fmla="*/ 2147483646 w 574"/>
                  <a:gd name="T5" fmla="*/ 0 h 494"/>
                  <a:gd name="T6" fmla="*/ 2147483646 w 574"/>
                  <a:gd name="T7" fmla="*/ 2147483646 h 494"/>
                  <a:gd name="T8" fmla="*/ 2147483646 w 574"/>
                  <a:gd name="T9" fmla="*/ 2147483646 h 494"/>
                  <a:gd name="T10" fmla="*/ 2147483646 w 574"/>
                  <a:gd name="T11" fmla="*/ 2147483646 h 494"/>
                  <a:gd name="T12" fmla="*/ 2147483646 w 574"/>
                  <a:gd name="T13" fmla="*/ 2147483646 h 494"/>
                  <a:gd name="T14" fmla="*/ 2147483646 w 574"/>
                  <a:gd name="T15" fmla="*/ 2147483646 h 494"/>
                  <a:gd name="T16" fmla="*/ 2147483646 w 574"/>
                  <a:gd name="T17" fmla="*/ 2147483646 h 494"/>
                  <a:gd name="T18" fmla="*/ 2147483646 w 574"/>
                  <a:gd name="T19" fmla="*/ 2147483646 h 494"/>
                  <a:gd name="T20" fmla="*/ 2147483646 w 574"/>
                  <a:gd name="T21" fmla="*/ 2147483646 h 494"/>
                  <a:gd name="T22" fmla="*/ 2147483646 w 574"/>
                  <a:gd name="T23" fmla="*/ 2147483646 h 494"/>
                  <a:gd name="T24" fmla="*/ 2147483646 w 574"/>
                  <a:gd name="T25" fmla="*/ 2147483646 h 494"/>
                  <a:gd name="T26" fmla="*/ 2147483646 w 574"/>
                  <a:gd name="T27" fmla="*/ 2147483646 h 494"/>
                  <a:gd name="T28" fmla="*/ 2147483646 w 574"/>
                  <a:gd name="T29" fmla="*/ 2147483646 h 494"/>
                  <a:gd name="T30" fmla="*/ 2147483646 w 574"/>
                  <a:gd name="T31" fmla="*/ 2147483646 h 494"/>
                  <a:gd name="T32" fmla="*/ 2147483646 w 574"/>
                  <a:gd name="T33" fmla="*/ 2147483646 h 494"/>
                  <a:gd name="T34" fmla="*/ 2147483646 w 574"/>
                  <a:gd name="T35" fmla="*/ 2147483646 h 494"/>
                  <a:gd name="T36" fmla="*/ 2147483646 w 574"/>
                  <a:gd name="T37" fmla="*/ 2147483646 h 494"/>
                  <a:gd name="T38" fmla="*/ 2147483646 w 574"/>
                  <a:gd name="T39" fmla="*/ 2147483646 h 494"/>
                  <a:gd name="T40" fmla="*/ 2147483646 w 574"/>
                  <a:gd name="T41" fmla="*/ 2147483646 h 494"/>
                  <a:gd name="T42" fmla="*/ 2147483646 w 574"/>
                  <a:gd name="T43" fmla="*/ 2147483646 h 494"/>
                  <a:gd name="T44" fmla="*/ 2147483646 w 574"/>
                  <a:gd name="T45" fmla="*/ 2147483646 h 494"/>
                  <a:gd name="T46" fmla="*/ 2147483646 w 574"/>
                  <a:gd name="T47" fmla="*/ 2147483646 h 494"/>
                  <a:gd name="T48" fmla="*/ 2147483646 w 574"/>
                  <a:gd name="T49" fmla="*/ 2147483646 h 494"/>
                  <a:gd name="T50" fmla="*/ 2147483646 w 574"/>
                  <a:gd name="T51" fmla="*/ 2147483646 h 494"/>
                  <a:gd name="T52" fmla="*/ 2147483646 w 574"/>
                  <a:gd name="T53" fmla="*/ 2147483646 h 494"/>
                  <a:gd name="T54" fmla="*/ 2147483646 w 574"/>
                  <a:gd name="T55" fmla="*/ 2147483646 h 494"/>
                  <a:gd name="T56" fmla="*/ 2147483646 w 574"/>
                  <a:gd name="T57" fmla="*/ 2147483646 h 494"/>
                  <a:gd name="T58" fmla="*/ 2147483646 w 574"/>
                  <a:gd name="T59" fmla="*/ 2147483646 h 494"/>
                  <a:gd name="T60" fmla="*/ 2147483646 w 574"/>
                  <a:gd name="T61" fmla="*/ 2147483646 h 494"/>
                  <a:gd name="T62" fmla="*/ 2147483646 w 574"/>
                  <a:gd name="T63" fmla="*/ 2147483646 h 494"/>
                  <a:gd name="T64" fmla="*/ 2147483646 w 574"/>
                  <a:gd name="T65" fmla="*/ 2147483646 h 494"/>
                  <a:gd name="T66" fmla="*/ 2147483646 w 574"/>
                  <a:gd name="T67" fmla="*/ 2147483646 h 494"/>
                  <a:gd name="T68" fmla="*/ 2147483646 w 574"/>
                  <a:gd name="T69" fmla="*/ 2147483646 h 494"/>
                  <a:gd name="T70" fmla="*/ 2147483646 w 574"/>
                  <a:gd name="T71" fmla="*/ 2147483646 h 494"/>
                  <a:gd name="T72" fmla="*/ 2147483646 w 574"/>
                  <a:gd name="T73" fmla="*/ 2147483646 h 494"/>
                  <a:gd name="T74" fmla="*/ 2147483646 w 574"/>
                  <a:gd name="T75" fmla="*/ 2147483646 h 494"/>
                  <a:gd name="T76" fmla="*/ 2147483646 w 574"/>
                  <a:gd name="T77" fmla="*/ 2147483646 h 494"/>
                  <a:gd name="T78" fmla="*/ 2147483646 w 574"/>
                  <a:gd name="T79" fmla="*/ 2147483646 h 494"/>
                  <a:gd name="T80" fmla="*/ 2147483646 w 574"/>
                  <a:gd name="T81" fmla="*/ 2147483646 h 494"/>
                  <a:gd name="T82" fmla="*/ 2147483646 w 574"/>
                  <a:gd name="T83" fmla="*/ 2147483646 h 494"/>
                  <a:gd name="T84" fmla="*/ 2147483646 w 574"/>
                  <a:gd name="T85" fmla="*/ 2147483646 h 494"/>
                  <a:gd name="T86" fmla="*/ 2147483646 w 574"/>
                  <a:gd name="T87" fmla="*/ 2147483646 h 494"/>
                  <a:gd name="T88" fmla="*/ 2147483646 w 574"/>
                  <a:gd name="T89" fmla="*/ 2147483646 h 494"/>
                  <a:gd name="T90" fmla="*/ 2147483646 w 574"/>
                  <a:gd name="T91" fmla="*/ 2147483646 h 494"/>
                  <a:gd name="T92" fmla="*/ 2147483646 w 574"/>
                  <a:gd name="T93" fmla="*/ 2147483646 h 494"/>
                  <a:gd name="T94" fmla="*/ 2147483646 w 574"/>
                  <a:gd name="T95" fmla="*/ 2147483646 h 494"/>
                  <a:gd name="T96" fmla="*/ 2147483646 w 574"/>
                  <a:gd name="T97" fmla="*/ 2147483646 h 494"/>
                  <a:gd name="T98" fmla="*/ 2147483646 w 574"/>
                  <a:gd name="T99" fmla="*/ 2147483646 h 494"/>
                  <a:gd name="T100" fmla="*/ 2147483646 w 574"/>
                  <a:gd name="T101" fmla="*/ 2147483646 h 494"/>
                  <a:gd name="T102" fmla="*/ 2147483646 w 574"/>
                  <a:gd name="T103" fmla="*/ 2147483646 h 494"/>
                  <a:gd name="T104" fmla="*/ 2147483646 w 574"/>
                  <a:gd name="T105" fmla="*/ 2147483646 h 494"/>
                  <a:gd name="T106" fmla="*/ 2147483646 w 574"/>
                  <a:gd name="T107" fmla="*/ 2147483646 h 494"/>
                  <a:gd name="T108" fmla="*/ 2147483646 w 574"/>
                  <a:gd name="T109" fmla="*/ 2147483646 h 494"/>
                  <a:gd name="T110" fmla="*/ 2147483646 w 574"/>
                  <a:gd name="T111" fmla="*/ 2147483646 h 494"/>
                  <a:gd name="T112" fmla="*/ 2147483646 w 574"/>
                  <a:gd name="T113" fmla="*/ 2147483646 h 494"/>
                  <a:gd name="T114" fmla="*/ 2147483646 w 574"/>
                  <a:gd name="T115" fmla="*/ 2147483646 h 494"/>
                  <a:gd name="T116" fmla="*/ 2147483646 w 574"/>
                  <a:gd name="T117" fmla="*/ 2147483646 h 494"/>
                  <a:gd name="T118" fmla="*/ 2147483646 w 574"/>
                  <a:gd name="T119" fmla="*/ 2147483646 h 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4" h="494">
                    <a:moveTo>
                      <a:pt x="492" y="71"/>
                    </a:moveTo>
                    <a:lnTo>
                      <a:pt x="558" y="84"/>
                    </a:lnTo>
                    <a:lnTo>
                      <a:pt x="555" y="75"/>
                    </a:lnTo>
                    <a:lnTo>
                      <a:pt x="552" y="72"/>
                    </a:lnTo>
                    <a:lnTo>
                      <a:pt x="554" y="60"/>
                    </a:lnTo>
                    <a:lnTo>
                      <a:pt x="552" y="54"/>
                    </a:lnTo>
                    <a:lnTo>
                      <a:pt x="548" y="48"/>
                    </a:lnTo>
                    <a:lnTo>
                      <a:pt x="549" y="41"/>
                    </a:lnTo>
                    <a:lnTo>
                      <a:pt x="544" y="31"/>
                    </a:lnTo>
                    <a:lnTo>
                      <a:pt x="544" y="30"/>
                    </a:lnTo>
                    <a:lnTo>
                      <a:pt x="544" y="29"/>
                    </a:lnTo>
                    <a:lnTo>
                      <a:pt x="543" y="29"/>
                    </a:lnTo>
                    <a:lnTo>
                      <a:pt x="543" y="28"/>
                    </a:lnTo>
                    <a:lnTo>
                      <a:pt x="543" y="27"/>
                    </a:lnTo>
                    <a:lnTo>
                      <a:pt x="542" y="27"/>
                    </a:lnTo>
                    <a:lnTo>
                      <a:pt x="542" y="25"/>
                    </a:lnTo>
                    <a:lnTo>
                      <a:pt x="542" y="24"/>
                    </a:lnTo>
                    <a:lnTo>
                      <a:pt x="541" y="23"/>
                    </a:lnTo>
                    <a:lnTo>
                      <a:pt x="542" y="23"/>
                    </a:lnTo>
                    <a:lnTo>
                      <a:pt x="541" y="22"/>
                    </a:lnTo>
                    <a:lnTo>
                      <a:pt x="541" y="21"/>
                    </a:lnTo>
                    <a:lnTo>
                      <a:pt x="541" y="20"/>
                    </a:lnTo>
                    <a:lnTo>
                      <a:pt x="541" y="19"/>
                    </a:lnTo>
                    <a:lnTo>
                      <a:pt x="541" y="18"/>
                    </a:lnTo>
                    <a:lnTo>
                      <a:pt x="541" y="17"/>
                    </a:lnTo>
                    <a:lnTo>
                      <a:pt x="541" y="16"/>
                    </a:lnTo>
                    <a:lnTo>
                      <a:pt x="540" y="16"/>
                    </a:lnTo>
                    <a:lnTo>
                      <a:pt x="540" y="15"/>
                    </a:lnTo>
                    <a:lnTo>
                      <a:pt x="540" y="14"/>
                    </a:lnTo>
                    <a:lnTo>
                      <a:pt x="540" y="13"/>
                    </a:lnTo>
                    <a:lnTo>
                      <a:pt x="539" y="12"/>
                    </a:lnTo>
                    <a:lnTo>
                      <a:pt x="538" y="12"/>
                    </a:lnTo>
                    <a:lnTo>
                      <a:pt x="537" y="12"/>
                    </a:lnTo>
                    <a:lnTo>
                      <a:pt x="537" y="11"/>
                    </a:lnTo>
                    <a:lnTo>
                      <a:pt x="537" y="10"/>
                    </a:lnTo>
                    <a:lnTo>
                      <a:pt x="536" y="10"/>
                    </a:lnTo>
                    <a:lnTo>
                      <a:pt x="535" y="10"/>
                    </a:lnTo>
                    <a:lnTo>
                      <a:pt x="535" y="9"/>
                    </a:lnTo>
                    <a:lnTo>
                      <a:pt x="534" y="9"/>
                    </a:lnTo>
                    <a:lnTo>
                      <a:pt x="533" y="8"/>
                    </a:lnTo>
                    <a:lnTo>
                      <a:pt x="532" y="8"/>
                    </a:lnTo>
                    <a:lnTo>
                      <a:pt x="531" y="8"/>
                    </a:lnTo>
                    <a:lnTo>
                      <a:pt x="530" y="8"/>
                    </a:lnTo>
                    <a:lnTo>
                      <a:pt x="529" y="8"/>
                    </a:lnTo>
                    <a:lnTo>
                      <a:pt x="529" y="7"/>
                    </a:lnTo>
                    <a:lnTo>
                      <a:pt x="530" y="5"/>
                    </a:lnTo>
                    <a:lnTo>
                      <a:pt x="530" y="4"/>
                    </a:lnTo>
                    <a:lnTo>
                      <a:pt x="530" y="3"/>
                    </a:lnTo>
                    <a:lnTo>
                      <a:pt x="530" y="2"/>
                    </a:lnTo>
                    <a:lnTo>
                      <a:pt x="529" y="1"/>
                    </a:lnTo>
                    <a:lnTo>
                      <a:pt x="529" y="0"/>
                    </a:lnTo>
                    <a:lnTo>
                      <a:pt x="530" y="0"/>
                    </a:lnTo>
                    <a:lnTo>
                      <a:pt x="531" y="0"/>
                    </a:lnTo>
                    <a:lnTo>
                      <a:pt x="532" y="0"/>
                    </a:lnTo>
                    <a:lnTo>
                      <a:pt x="533" y="1"/>
                    </a:lnTo>
                    <a:lnTo>
                      <a:pt x="534" y="1"/>
                    </a:lnTo>
                    <a:lnTo>
                      <a:pt x="535" y="2"/>
                    </a:lnTo>
                    <a:lnTo>
                      <a:pt x="536" y="2"/>
                    </a:lnTo>
                    <a:lnTo>
                      <a:pt x="536" y="1"/>
                    </a:lnTo>
                    <a:lnTo>
                      <a:pt x="537" y="1"/>
                    </a:lnTo>
                    <a:lnTo>
                      <a:pt x="538" y="1"/>
                    </a:lnTo>
                    <a:lnTo>
                      <a:pt x="539" y="1"/>
                    </a:lnTo>
                    <a:lnTo>
                      <a:pt x="540" y="1"/>
                    </a:lnTo>
                    <a:lnTo>
                      <a:pt x="541" y="1"/>
                    </a:lnTo>
                    <a:lnTo>
                      <a:pt x="542" y="1"/>
                    </a:lnTo>
                    <a:lnTo>
                      <a:pt x="543" y="1"/>
                    </a:lnTo>
                    <a:lnTo>
                      <a:pt x="544" y="1"/>
                    </a:lnTo>
                    <a:lnTo>
                      <a:pt x="545" y="1"/>
                    </a:lnTo>
                    <a:lnTo>
                      <a:pt x="545" y="2"/>
                    </a:lnTo>
                    <a:lnTo>
                      <a:pt x="546" y="2"/>
                    </a:lnTo>
                    <a:lnTo>
                      <a:pt x="547" y="2"/>
                    </a:lnTo>
                    <a:lnTo>
                      <a:pt x="547" y="3"/>
                    </a:lnTo>
                    <a:lnTo>
                      <a:pt x="549" y="3"/>
                    </a:lnTo>
                    <a:lnTo>
                      <a:pt x="550" y="4"/>
                    </a:lnTo>
                    <a:lnTo>
                      <a:pt x="550" y="5"/>
                    </a:lnTo>
                    <a:lnTo>
                      <a:pt x="550" y="7"/>
                    </a:lnTo>
                    <a:lnTo>
                      <a:pt x="551" y="8"/>
                    </a:lnTo>
                    <a:lnTo>
                      <a:pt x="551" y="9"/>
                    </a:lnTo>
                    <a:lnTo>
                      <a:pt x="551" y="10"/>
                    </a:lnTo>
                    <a:lnTo>
                      <a:pt x="551" y="11"/>
                    </a:lnTo>
                    <a:lnTo>
                      <a:pt x="551" y="12"/>
                    </a:lnTo>
                    <a:lnTo>
                      <a:pt x="551" y="13"/>
                    </a:lnTo>
                    <a:lnTo>
                      <a:pt x="551" y="14"/>
                    </a:lnTo>
                    <a:lnTo>
                      <a:pt x="551" y="15"/>
                    </a:lnTo>
                    <a:lnTo>
                      <a:pt x="551" y="16"/>
                    </a:lnTo>
                    <a:lnTo>
                      <a:pt x="551" y="17"/>
                    </a:lnTo>
                    <a:lnTo>
                      <a:pt x="552" y="17"/>
                    </a:lnTo>
                    <a:lnTo>
                      <a:pt x="552" y="18"/>
                    </a:lnTo>
                    <a:lnTo>
                      <a:pt x="552" y="19"/>
                    </a:lnTo>
                    <a:lnTo>
                      <a:pt x="553" y="19"/>
                    </a:lnTo>
                    <a:lnTo>
                      <a:pt x="553" y="20"/>
                    </a:lnTo>
                    <a:lnTo>
                      <a:pt x="554" y="20"/>
                    </a:lnTo>
                    <a:lnTo>
                      <a:pt x="554" y="21"/>
                    </a:lnTo>
                    <a:lnTo>
                      <a:pt x="555" y="22"/>
                    </a:lnTo>
                    <a:lnTo>
                      <a:pt x="555" y="23"/>
                    </a:lnTo>
                    <a:lnTo>
                      <a:pt x="556" y="23"/>
                    </a:lnTo>
                    <a:lnTo>
                      <a:pt x="556" y="24"/>
                    </a:lnTo>
                    <a:lnTo>
                      <a:pt x="557" y="24"/>
                    </a:lnTo>
                    <a:lnTo>
                      <a:pt x="557" y="25"/>
                    </a:lnTo>
                    <a:lnTo>
                      <a:pt x="558" y="27"/>
                    </a:lnTo>
                    <a:lnTo>
                      <a:pt x="559" y="27"/>
                    </a:lnTo>
                    <a:lnTo>
                      <a:pt x="559" y="28"/>
                    </a:lnTo>
                    <a:lnTo>
                      <a:pt x="560" y="28"/>
                    </a:lnTo>
                    <a:lnTo>
                      <a:pt x="560" y="29"/>
                    </a:lnTo>
                    <a:lnTo>
                      <a:pt x="560" y="30"/>
                    </a:lnTo>
                    <a:lnTo>
                      <a:pt x="561" y="30"/>
                    </a:lnTo>
                    <a:lnTo>
                      <a:pt x="561" y="31"/>
                    </a:lnTo>
                    <a:lnTo>
                      <a:pt x="562" y="32"/>
                    </a:lnTo>
                    <a:lnTo>
                      <a:pt x="562" y="33"/>
                    </a:lnTo>
                    <a:lnTo>
                      <a:pt x="562" y="34"/>
                    </a:lnTo>
                    <a:lnTo>
                      <a:pt x="563" y="34"/>
                    </a:lnTo>
                    <a:lnTo>
                      <a:pt x="563" y="35"/>
                    </a:lnTo>
                    <a:lnTo>
                      <a:pt x="563" y="36"/>
                    </a:lnTo>
                    <a:lnTo>
                      <a:pt x="563" y="37"/>
                    </a:lnTo>
                    <a:lnTo>
                      <a:pt x="563" y="38"/>
                    </a:lnTo>
                    <a:lnTo>
                      <a:pt x="563" y="39"/>
                    </a:lnTo>
                    <a:lnTo>
                      <a:pt x="563" y="40"/>
                    </a:lnTo>
                    <a:lnTo>
                      <a:pt x="563" y="41"/>
                    </a:lnTo>
                    <a:lnTo>
                      <a:pt x="563" y="42"/>
                    </a:lnTo>
                    <a:lnTo>
                      <a:pt x="564" y="42"/>
                    </a:lnTo>
                    <a:lnTo>
                      <a:pt x="564" y="43"/>
                    </a:lnTo>
                    <a:lnTo>
                      <a:pt x="564" y="44"/>
                    </a:lnTo>
                    <a:lnTo>
                      <a:pt x="564" y="46"/>
                    </a:lnTo>
                    <a:lnTo>
                      <a:pt x="564" y="47"/>
                    </a:lnTo>
                    <a:lnTo>
                      <a:pt x="564" y="48"/>
                    </a:lnTo>
                    <a:lnTo>
                      <a:pt x="563" y="49"/>
                    </a:lnTo>
                    <a:lnTo>
                      <a:pt x="563" y="50"/>
                    </a:lnTo>
                    <a:lnTo>
                      <a:pt x="563" y="51"/>
                    </a:lnTo>
                    <a:lnTo>
                      <a:pt x="563" y="52"/>
                    </a:lnTo>
                    <a:lnTo>
                      <a:pt x="563" y="53"/>
                    </a:lnTo>
                    <a:lnTo>
                      <a:pt x="563" y="54"/>
                    </a:lnTo>
                    <a:lnTo>
                      <a:pt x="563" y="55"/>
                    </a:lnTo>
                    <a:lnTo>
                      <a:pt x="563" y="56"/>
                    </a:lnTo>
                    <a:lnTo>
                      <a:pt x="563" y="57"/>
                    </a:lnTo>
                    <a:lnTo>
                      <a:pt x="563" y="58"/>
                    </a:lnTo>
                    <a:lnTo>
                      <a:pt x="563" y="59"/>
                    </a:lnTo>
                    <a:lnTo>
                      <a:pt x="563" y="60"/>
                    </a:lnTo>
                    <a:lnTo>
                      <a:pt x="563" y="61"/>
                    </a:lnTo>
                    <a:lnTo>
                      <a:pt x="563" y="62"/>
                    </a:lnTo>
                    <a:lnTo>
                      <a:pt x="563" y="63"/>
                    </a:lnTo>
                    <a:lnTo>
                      <a:pt x="563" y="64"/>
                    </a:lnTo>
                    <a:lnTo>
                      <a:pt x="564" y="64"/>
                    </a:lnTo>
                    <a:lnTo>
                      <a:pt x="564" y="66"/>
                    </a:lnTo>
                    <a:lnTo>
                      <a:pt x="564" y="67"/>
                    </a:lnTo>
                    <a:lnTo>
                      <a:pt x="564" y="68"/>
                    </a:lnTo>
                    <a:lnTo>
                      <a:pt x="564" y="69"/>
                    </a:lnTo>
                    <a:lnTo>
                      <a:pt x="564" y="70"/>
                    </a:lnTo>
                    <a:lnTo>
                      <a:pt x="564" y="71"/>
                    </a:lnTo>
                    <a:lnTo>
                      <a:pt x="564" y="72"/>
                    </a:lnTo>
                    <a:lnTo>
                      <a:pt x="564" y="73"/>
                    </a:lnTo>
                    <a:lnTo>
                      <a:pt x="565" y="73"/>
                    </a:lnTo>
                    <a:lnTo>
                      <a:pt x="566" y="73"/>
                    </a:lnTo>
                    <a:lnTo>
                      <a:pt x="566" y="74"/>
                    </a:lnTo>
                    <a:lnTo>
                      <a:pt x="566" y="75"/>
                    </a:lnTo>
                    <a:lnTo>
                      <a:pt x="566" y="76"/>
                    </a:lnTo>
                    <a:lnTo>
                      <a:pt x="566" y="77"/>
                    </a:lnTo>
                    <a:lnTo>
                      <a:pt x="566" y="78"/>
                    </a:lnTo>
                    <a:lnTo>
                      <a:pt x="566" y="79"/>
                    </a:lnTo>
                    <a:lnTo>
                      <a:pt x="566" y="80"/>
                    </a:lnTo>
                    <a:lnTo>
                      <a:pt x="566" y="81"/>
                    </a:lnTo>
                    <a:lnTo>
                      <a:pt x="568" y="81"/>
                    </a:lnTo>
                    <a:lnTo>
                      <a:pt x="568" y="82"/>
                    </a:lnTo>
                    <a:lnTo>
                      <a:pt x="568" y="83"/>
                    </a:lnTo>
                    <a:lnTo>
                      <a:pt x="568" y="85"/>
                    </a:lnTo>
                    <a:lnTo>
                      <a:pt x="569" y="86"/>
                    </a:lnTo>
                    <a:lnTo>
                      <a:pt x="569" y="87"/>
                    </a:lnTo>
                    <a:lnTo>
                      <a:pt x="569" y="88"/>
                    </a:lnTo>
                    <a:lnTo>
                      <a:pt x="569" y="89"/>
                    </a:lnTo>
                    <a:lnTo>
                      <a:pt x="570" y="89"/>
                    </a:lnTo>
                    <a:lnTo>
                      <a:pt x="570" y="90"/>
                    </a:lnTo>
                    <a:lnTo>
                      <a:pt x="569" y="90"/>
                    </a:lnTo>
                    <a:lnTo>
                      <a:pt x="569" y="91"/>
                    </a:lnTo>
                    <a:lnTo>
                      <a:pt x="569" y="92"/>
                    </a:lnTo>
                    <a:lnTo>
                      <a:pt x="569" y="93"/>
                    </a:lnTo>
                    <a:lnTo>
                      <a:pt x="570" y="93"/>
                    </a:lnTo>
                    <a:lnTo>
                      <a:pt x="570" y="94"/>
                    </a:lnTo>
                    <a:lnTo>
                      <a:pt x="570" y="95"/>
                    </a:lnTo>
                    <a:lnTo>
                      <a:pt x="570" y="96"/>
                    </a:lnTo>
                    <a:lnTo>
                      <a:pt x="570" y="97"/>
                    </a:lnTo>
                    <a:lnTo>
                      <a:pt x="570" y="98"/>
                    </a:lnTo>
                    <a:lnTo>
                      <a:pt x="570" y="99"/>
                    </a:lnTo>
                    <a:lnTo>
                      <a:pt x="570" y="100"/>
                    </a:lnTo>
                    <a:lnTo>
                      <a:pt x="571" y="100"/>
                    </a:lnTo>
                    <a:lnTo>
                      <a:pt x="571" y="101"/>
                    </a:lnTo>
                    <a:lnTo>
                      <a:pt x="571" y="102"/>
                    </a:lnTo>
                    <a:lnTo>
                      <a:pt x="571" y="104"/>
                    </a:lnTo>
                    <a:lnTo>
                      <a:pt x="571" y="105"/>
                    </a:lnTo>
                    <a:lnTo>
                      <a:pt x="571" y="106"/>
                    </a:lnTo>
                    <a:lnTo>
                      <a:pt x="571" y="107"/>
                    </a:lnTo>
                    <a:lnTo>
                      <a:pt x="571" y="108"/>
                    </a:lnTo>
                    <a:lnTo>
                      <a:pt x="571" y="109"/>
                    </a:lnTo>
                    <a:lnTo>
                      <a:pt x="571" y="110"/>
                    </a:lnTo>
                    <a:lnTo>
                      <a:pt x="571" y="111"/>
                    </a:lnTo>
                    <a:lnTo>
                      <a:pt x="572" y="111"/>
                    </a:lnTo>
                    <a:lnTo>
                      <a:pt x="572" y="112"/>
                    </a:lnTo>
                    <a:lnTo>
                      <a:pt x="572" y="113"/>
                    </a:lnTo>
                    <a:lnTo>
                      <a:pt x="572" y="114"/>
                    </a:lnTo>
                    <a:lnTo>
                      <a:pt x="572" y="115"/>
                    </a:lnTo>
                    <a:lnTo>
                      <a:pt x="572" y="116"/>
                    </a:lnTo>
                    <a:lnTo>
                      <a:pt x="572" y="117"/>
                    </a:lnTo>
                    <a:lnTo>
                      <a:pt x="572" y="118"/>
                    </a:lnTo>
                    <a:lnTo>
                      <a:pt x="572" y="119"/>
                    </a:lnTo>
                    <a:lnTo>
                      <a:pt x="572" y="120"/>
                    </a:lnTo>
                    <a:lnTo>
                      <a:pt x="572" y="121"/>
                    </a:lnTo>
                    <a:lnTo>
                      <a:pt x="572" y="122"/>
                    </a:lnTo>
                    <a:lnTo>
                      <a:pt x="572" y="124"/>
                    </a:lnTo>
                    <a:lnTo>
                      <a:pt x="572" y="125"/>
                    </a:lnTo>
                    <a:lnTo>
                      <a:pt x="572" y="126"/>
                    </a:lnTo>
                    <a:lnTo>
                      <a:pt x="572" y="127"/>
                    </a:lnTo>
                    <a:lnTo>
                      <a:pt x="572" y="128"/>
                    </a:lnTo>
                    <a:lnTo>
                      <a:pt x="572" y="129"/>
                    </a:lnTo>
                    <a:lnTo>
                      <a:pt x="573" y="129"/>
                    </a:lnTo>
                    <a:lnTo>
                      <a:pt x="573" y="130"/>
                    </a:lnTo>
                    <a:lnTo>
                      <a:pt x="573" y="131"/>
                    </a:lnTo>
                    <a:lnTo>
                      <a:pt x="573" y="132"/>
                    </a:lnTo>
                    <a:lnTo>
                      <a:pt x="573" y="133"/>
                    </a:lnTo>
                    <a:lnTo>
                      <a:pt x="573" y="134"/>
                    </a:lnTo>
                    <a:lnTo>
                      <a:pt x="573" y="135"/>
                    </a:lnTo>
                    <a:lnTo>
                      <a:pt x="573" y="136"/>
                    </a:lnTo>
                    <a:lnTo>
                      <a:pt x="574" y="136"/>
                    </a:lnTo>
                    <a:lnTo>
                      <a:pt x="574" y="137"/>
                    </a:lnTo>
                    <a:lnTo>
                      <a:pt x="574" y="138"/>
                    </a:lnTo>
                    <a:lnTo>
                      <a:pt x="573" y="139"/>
                    </a:lnTo>
                    <a:lnTo>
                      <a:pt x="574" y="139"/>
                    </a:lnTo>
                    <a:lnTo>
                      <a:pt x="574" y="140"/>
                    </a:lnTo>
                    <a:lnTo>
                      <a:pt x="574" y="141"/>
                    </a:lnTo>
                    <a:lnTo>
                      <a:pt x="574" y="143"/>
                    </a:lnTo>
                    <a:lnTo>
                      <a:pt x="574" y="144"/>
                    </a:lnTo>
                    <a:lnTo>
                      <a:pt x="574" y="145"/>
                    </a:lnTo>
                    <a:lnTo>
                      <a:pt x="574" y="146"/>
                    </a:lnTo>
                    <a:lnTo>
                      <a:pt x="574" y="147"/>
                    </a:lnTo>
                    <a:lnTo>
                      <a:pt x="574" y="148"/>
                    </a:lnTo>
                    <a:lnTo>
                      <a:pt x="574" y="149"/>
                    </a:lnTo>
                    <a:lnTo>
                      <a:pt x="574" y="150"/>
                    </a:lnTo>
                    <a:lnTo>
                      <a:pt x="574" y="151"/>
                    </a:lnTo>
                    <a:lnTo>
                      <a:pt x="574" y="152"/>
                    </a:lnTo>
                    <a:lnTo>
                      <a:pt x="574" y="153"/>
                    </a:lnTo>
                    <a:lnTo>
                      <a:pt x="574" y="154"/>
                    </a:lnTo>
                    <a:lnTo>
                      <a:pt x="574" y="156"/>
                    </a:lnTo>
                    <a:lnTo>
                      <a:pt x="574" y="157"/>
                    </a:lnTo>
                    <a:lnTo>
                      <a:pt x="573" y="158"/>
                    </a:lnTo>
                    <a:lnTo>
                      <a:pt x="573" y="159"/>
                    </a:lnTo>
                    <a:lnTo>
                      <a:pt x="573" y="160"/>
                    </a:lnTo>
                    <a:lnTo>
                      <a:pt x="573" y="161"/>
                    </a:lnTo>
                    <a:lnTo>
                      <a:pt x="573" y="163"/>
                    </a:lnTo>
                    <a:lnTo>
                      <a:pt x="573" y="164"/>
                    </a:lnTo>
                    <a:lnTo>
                      <a:pt x="573" y="165"/>
                    </a:lnTo>
                    <a:lnTo>
                      <a:pt x="573" y="166"/>
                    </a:lnTo>
                    <a:lnTo>
                      <a:pt x="573" y="167"/>
                    </a:lnTo>
                    <a:lnTo>
                      <a:pt x="573" y="169"/>
                    </a:lnTo>
                    <a:lnTo>
                      <a:pt x="573" y="170"/>
                    </a:lnTo>
                    <a:lnTo>
                      <a:pt x="573" y="171"/>
                    </a:lnTo>
                    <a:lnTo>
                      <a:pt x="573" y="172"/>
                    </a:lnTo>
                    <a:lnTo>
                      <a:pt x="573" y="173"/>
                    </a:lnTo>
                    <a:lnTo>
                      <a:pt x="572" y="173"/>
                    </a:lnTo>
                    <a:lnTo>
                      <a:pt x="573" y="173"/>
                    </a:lnTo>
                    <a:lnTo>
                      <a:pt x="573" y="174"/>
                    </a:lnTo>
                    <a:lnTo>
                      <a:pt x="572" y="174"/>
                    </a:lnTo>
                    <a:lnTo>
                      <a:pt x="572" y="175"/>
                    </a:lnTo>
                    <a:lnTo>
                      <a:pt x="572" y="176"/>
                    </a:lnTo>
                    <a:lnTo>
                      <a:pt x="573" y="176"/>
                    </a:lnTo>
                    <a:lnTo>
                      <a:pt x="573" y="177"/>
                    </a:lnTo>
                    <a:lnTo>
                      <a:pt x="574" y="177"/>
                    </a:lnTo>
                    <a:lnTo>
                      <a:pt x="573" y="178"/>
                    </a:lnTo>
                    <a:lnTo>
                      <a:pt x="573" y="179"/>
                    </a:lnTo>
                    <a:lnTo>
                      <a:pt x="573" y="180"/>
                    </a:lnTo>
                    <a:lnTo>
                      <a:pt x="573" y="182"/>
                    </a:lnTo>
                    <a:lnTo>
                      <a:pt x="573" y="183"/>
                    </a:lnTo>
                    <a:lnTo>
                      <a:pt x="572" y="183"/>
                    </a:lnTo>
                    <a:lnTo>
                      <a:pt x="572" y="184"/>
                    </a:lnTo>
                    <a:lnTo>
                      <a:pt x="572" y="185"/>
                    </a:lnTo>
                    <a:lnTo>
                      <a:pt x="572" y="186"/>
                    </a:lnTo>
                    <a:lnTo>
                      <a:pt x="571" y="187"/>
                    </a:lnTo>
                    <a:lnTo>
                      <a:pt x="571" y="188"/>
                    </a:lnTo>
                    <a:lnTo>
                      <a:pt x="571" y="189"/>
                    </a:lnTo>
                    <a:lnTo>
                      <a:pt x="571" y="190"/>
                    </a:lnTo>
                    <a:lnTo>
                      <a:pt x="571" y="191"/>
                    </a:lnTo>
                    <a:lnTo>
                      <a:pt x="571" y="192"/>
                    </a:lnTo>
                    <a:lnTo>
                      <a:pt x="571" y="193"/>
                    </a:lnTo>
                    <a:lnTo>
                      <a:pt x="571" y="194"/>
                    </a:lnTo>
                    <a:lnTo>
                      <a:pt x="571" y="195"/>
                    </a:lnTo>
                    <a:lnTo>
                      <a:pt x="571" y="196"/>
                    </a:lnTo>
                    <a:lnTo>
                      <a:pt x="571" y="197"/>
                    </a:lnTo>
                    <a:lnTo>
                      <a:pt x="570" y="198"/>
                    </a:lnTo>
                    <a:lnTo>
                      <a:pt x="570" y="199"/>
                    </a:lnTo>
                    <a:lnTo>
                      <a:pt x="570" y="200"/>
                    </a:lnTo>
                    <a:lnTo>
                      <a:pt x="570" y="202"/>
                    </a:lnTo>
                    <a:lnTo>
                      <a:pt x="570" y="203"/>
                    </a:lnTo>
                    <a:lnTo>
                      <a:pt x="570" y="204"/>
                    </a:lnTo>
                    <a:lnTo>
                      <a:pt x="570" y="205"/>
                    </a:lnTo>
                    <a:lnTo>
                      <a:pt x="570" y="206"/>
                    </a:lnTo>
                    <a:lnTo>
                      <a:pt x="570" y="207"/>
                    </a:lnTo>
                    <a:lnTo>
                      <a:pt x="570" y="208"/>
                    </a:lnTo>
                    <a:lnTo>
                      <a:pt x="570" y="209"/>
                    </a:lnTo>
                    <a:lnTo>
                      <a:pt x="570" y="210"/>
                    </a:lnTo>
                    <a:lnTo>
                      <a:pt x="569" y="210"/>
                    </a:lnTo>
                    <a:lnTo>
                      <a:pt x="570" y="211"/>
                    </a:lnTo>
                    <a:lnTo>
                      <a:pt x="569" y="211"/>
                    </a:lnTo>
                    <a:lnTo>
                      <a:pt x="569" y="212"/>
                    </a:lnTo>
                    <a:lnTo>
                      <a:pt x="569" y="213"/>
                    </a:lnTo>
                    <a:lnTo>
                      <a:pt x="569" y="214"/>
                    </a:lnTo>
                    <a:lnTo>
                      <a:pt x="570" y="214"/>
                    </a:lnTo>
                    <a:lnTo>
                      <a:pt x="570" y="215"/>
                    </a:lnTo>
                    <a:lnTo>
                      <a:pt x="569" y="215"/>
                    </a:lnTo>
                    <a:lnTo>
                      <a:pt x="569" y="216"/>
                    </a:lnTo>
                    <a:lnTo>
                      <a:pt x="569" y="217"/>
                    </a:lnTo>
                    <a:lnTo>
                      <a:pt x="569" y="218"/>
                    </a:lnTo>
                    <a:lnTo>
                      <a:pt x="569" y="219"/>
                    </a:lnTo>
                    <a:lnTo>
                      <a:pt x="568" y="219"/>
                    </a:lnTo>
                    <a:lnTo>
                      <a:pt x="568" y="221"/>
                    </a:lnTo>
                    <a:lnTo>
                      <a:pt x="568" y="222"/>
                    </a:lnTo>
                    <a:lnTo>
                      <a:pt x="568" y="223"/>
                    </a:lnTo>
                    <a:lnTo>
                      <a:pt x="568" y="224"/>
                    </a:lnTo>
                    <a:lnTo>
                      <a:pt x="568" y="225"/>
                    </a:lnTo>
                    <a:lnTo>
                      <a:pt x="568" y="226"/>
                    </a:lnTo>
                    <a:lnTo>
                      <a:pt x="568" y="227"/>
                    </a:lnTo>
                    <a:lnTo>
                      <a:pt x="566" y="227"/>
                    </a:lnTo>
                    <a:lnTo>
                      <a:pt x="566" y="228"/>
                    </a:lnTo>
                    <a:lnTo>
                      <a:pt x="566" y="229"/>
                    </a:lnTo>
                    <a:lnTo>
                      <a:pt x="566" y="230"/>
                    </a:lnTo>
                    <a:lnTo>
                      <a:pt x="566" y="231"/>
                    </a:lnTo>
                    <a:lnTo>
                      <a:pt x="566" y="232"/>
                    </a:lnTo>
                    <a:lnTo>
                      <a:pt x="565" y="233"/>
                    </a:lnTo>
                    <a:lnTo>
                      <a:pt x="566" y="233"/>
                    </a:lnTo>
                    <a:lnTo>
                      <a:pt x="565" y="234"/>
                    </a:lnTo>
                    <a:lnTo>
                      <a:pt x="565" y="235"/>
                    </a:lnTo>
                    <a:lnTo>
                      <a:pt x="565" y="236"/>
                    </a:lnTo>
                    <a:lnTo>
                      <a:pt x="565" y="237"/>
                    </a:lnTo>
                    <a:lnTo>
                      <a:pt x="565" y="238"/>
                    </a:lnTo>
                    <a:lnTo>
                      <a:pt x="565" y="239"/>
                    </a:lnTo>
                    <a:lnTo>
                      <a:pt x="564" y="241"/>
                    </a:lnTo>
                    <a:lnTo>
                      <a:pt x="565" y="241"/>
                    </a:lnTo>
                    <a:lnTo>
                      <a:pt x="564" y="242"/>
                    </a:lnTo>
                    <a:lnTo>
                      <a:pt x="565" y="242"/>
                    </a:lnTo>
                    <a:lnTo>
                      <a:pt x="564" y="243"/>
                    </a:lnTo>
                    <a:lnTo>
                      <a:pt x="564" y="244"/>
                    </a:lnTo>
                    <a:lnTo>
                      <a:pt x="564" y="245"/>
                    </a:lnTo>
                    <a:lnTo>
                      <a:pt x="564" y="246"/>
                    </a:lnTo>
                    <a:lnTo>
                      <a:pt x="564" y="247"/>
                    </a:lnTo>
                    <a:lnTo>
                      <a:pt x="563" y="247"/>
                    </a:lnTo>
                    <a:lnTo>
                      <a:pt x="563" y="248"/>
                    </a:lnTo>
                    <a:lnTo>
                      <a:pt x="564" y="248"/>
                    </a:lnTo>
                    <a:lnTo>
                      <a:pt x="563" y="249"/>
                    </a:lnTo>
                    <a:lnTo>
                      <a:pt x="563" y="250"/>
                    </a:lnTo>
                    <a:lnTo>
                      <a:pt x="563" y="251"/>
                    </a:lnTo>
                    <a:lnTo>
                      <a:pt x="563" y="252"/>
                    </a:lnTo>
                    <a:lnTo>
                      <a:pt x="562" y="253"/>
                    </a:lnTo>
                    <a:lnTo>
                      <a:pt x="562" y="254"/>
                    </a:lnTo>
                    <a:lnTo>
                      <a:pt x="562" y="255"/>
                    </a:lnTo>
                    <a:lnTo>
                      <a:pt x="562" y="256"/>
                    </a:lnTo>
                    <a:lnTo>
                      <a:pt x="562" y="257"/>
                    </a:lnTo>
                    <a:lnTo>
                      <a:pt x="561" y="258"/>
                    </a:lnTo>
                    <a:lnTo>
                      <a:pt x="561" y="260"/>
                    </a:lnTo>
                    <a:lnTo>
                      <a:pt x="561" y="261"/>
                    </a:lnTo>
                    <a:lnTo>
                      <a:pt x="561" y="262"/>
                    </a:lnTo>
                    <a:lnTo>
                      <a:pt x="561" y="263"/>
                    </a:lnTo>
                    <a:lnTo>
                      <a:pt x="561" y="264"/>
                    </a:lnTo>
                    <a:lnTo>
                      <a:pt x="560" y="264"/>
                    </a:lnTo>
                    <a:lnTo>
                      <a:pt x="560" y="265"/>
                    </a:lnTo>
                    <a:lnTo>
                      <a:pt x="560" y="266"/>
                    </a:lnTo>
                    <a:lnTo>
                      <a:pt x="559" y="267"/>
                    </a:lnTo>
                    <a:lnTo>
                      <a:pt x="559" y="268"/>
                    </a:lnTo>
                    <a:lnTo>
                      <a:pt x="559" y="269"/>
                    </a:lnTo>
                    <a:lnTo>
                      <a:pt x="559" y="270"/>
                    </a:lnTo>
                    <a:lnTo>
                      <a:pt x="559" y="271"/>
                    </a:lnTo>
                    <a:lnTo>
                      <a:pt x="559" y="272"/>
                    </a:lnTo>
                    <a:lnTo>
                      <a:pt x="558" y="273"/>
                    </a:lnTo>
                    <a:lnTo>
                      <a:pt x="558" y="274"/>
                    </a:lnTo>
                    <a:lnTo>
                      <a:pt x="558" y="275"/>
                    </a:lnTo>
                    <a:lnTo>
                      <a:pt x="558" y="276"/>
                    </a:lnTo>
                    <a:lnTo>
                      <a:pt x="558" y="277"/>
                    </a:lnTo>
                    <a:lnTo>
                      <a:pt x="557" y="277"/>
                    </a:lnTo>
                    <a:lnTo>
                      <a:pt x="557" y="279"/>
                    </a:lnTo>
                    <a:lnTo>
                      <a:pt x="557" y="280"/>
                    </a:lnTo>
                    <a:lnTo>
                      <a:pt x="557" y="281"/>
                    </a:lnTo>
                    <a:lnTo>
                      <a:pt x="557" y="282"/>
                    </a:lnTo>
                    <a:lnTo>
                      <a:pt x="556" y="282"/>
                    </a:lnTo>
                    <a:lnTo>
                      <a:pt x="556" y="283"/>
                    </a:lnTo>
                    <a:lnTo>
                      <a:pt x="556" y="284"/>
                    </a:lnTo>
                    <a:lnTo>
                      <a:pt x="556" y="285"/>
                    </a:lnTo>
                    <a:lnTo>
                      <a:pt x="556" y="286"/>
                    </a:lnTo>
                    <a:lnTo>
                      <a:pt x="555" y="287"/>
                    </a:lnTo>
                    <a:lnTo>
                      <a:pt x="555" y="288"/>
                    </a:lnTo>
                    <a:lnTo>
                      <a:pt x="555" y="289"/>
                    </a:lnTo>
                    <a:lnTo>
                      <a:pt x="555" y="290"/>
                    </a:lnTo>
                    <a:lnTo>
                      <a:pt x="555" y="291"/>
                    </a:lnTo>
                    <a:lnTo>
                      <a:pt x="554" y="292"/>
                    </a:lnTo>
                    <a:lnTo>
                      <a:pt x="554" y="293"/>
                    </a:lnTo>
                    <a:lnTo>
                      <a:pt x="554" y="294"/>
                    </a:lnTo>
                    <a:lnTo>
                      <a:pt x="554" y="295"/>
                    </a:lnTo>
                    <a:lnTo>
                      <a:pt x="554" y="296"/>
                    </a:lnTo>
                    <a:lnTo>
                      <a:pt x="555" y="296"/>
                    </a:lnTo>
                    <a:lnTo>
                      <a:pt x="554" y="296"/>
                    </a:lnTo>
                    <a:lnTo>
                      <a:pt x="554" y="297"/>
                    </a:lnTo>
                    <a:lnTo>
                      <a:pt x="553" y="297"/>
                    </a:lnTo>
                    <a:lnTo>
                      <a:pt x="553" y="299"/>
                    </a:lnTo>
                    <a:lnTo>
                      <a:pt x="553" y="300"/>
                    </a:lnTo>
                    <a:lnTo>
                      <a:pt x="553" y="301"/>
                    </a:lnTo>
                    <a:lnTo>
                      <a:pt x="552" y="302"/>
                    </a:lnTo>
                    <a:lnTo>
                      <a:pt x="552" y="303"/>
                    </a:lnTo>
                    <a:lnTo>
                      <a:pt x="552" y="304"/>
                    </a:lnTo>
                    <a:lnTo>
                      <a:pt x="552" y="305"/>
                    </a:lnTo>
                    <a:lnTo>
                      <a:pt x="553" y="305"/>
                    </a:lnTo>
                    <a:lnTo>
                      <a:pt x="552" y="306"/>
                    </a:lnTo>
                    <a:lnTo>
                      <a:pt x="552" y="307"/>
                    </a:lnTo>
                    <a:lnTo>
                      <a:pt x="552" y="308"/>
                    </a:lnTo>
                    <a:lnTo>
                      <a:pt x="552" y="309"/>
                    </a:lnTo>
                    <a:lnTo>
                      <a:pt x="551" y="309"/>
                    </a:lnTo>
                    <a:lnTo>
                      <a:pt x="551" y="310"/>
                    </a:lnTo>
                    <a:lnTo>
                      <a:pt x="551" y="311"/>
                    </a:lnTo>
                    <a:lnTo>
                      <a:pt x="551" y="312"/>
                    </a:lnTo>
                    <a:lnTo>
                      <a:pt x="552" y="312"/>
                    </a:lnTo>
                    <a:lnTo>
                      <a:pt x="551" y="313"/>
                    </a:lnTo>
                    <a:lnTo>
                      <a:pt x="551" y="314"/>
                    </a:lnTo>
                    <a:lnTo>
                      <a:pt x="550" y="314"/>
                    </a:lnTo>
                    <a:lnTo>
                      <a:pt x="550" y="315"/>
                    </a:lnTo>
                    <a:lnTo>
                      <a:pt x="550" y="316"/>
                    </a:lnTo>
                    <a:lnTo>
                      <a:pt x="550" y="318"/>
                    </a:lnTo>
                    <a:lnTo>
                      <a:pt x="549" y="318"/>
                    </a:lnTo>
                    <a:lnTo>
                      <a:pt x="549" y="319"/>
                    </a:lnTo>
                    <a:lnTo>
                      <a:pt x="550" y="319"/>
                    </a:lnTo>
                    <a:lnTo>
                      <a:pt x="549" y="320"/>
                    </a:lnTo>
                    <a:lnTo>
                      <a:pt x="549" y="321"/>
                    </a:lnTo>
                    <a:lnTo>
                      <a:pt x="549" y="322"/>
                    </a:lnTo>
                    <a:lnTo>
                      <a:pt x="549" y="323"/>
                    </a:lnTo>
                    <a:lnTo>
                      <a:pt x="547" y="323"/>
                    </a:lnTo>
                    <a:lnTo>
                      <a:pt x="547" y="324"/>
                    </a:lnTo>
                    <a:lnTo>
                      <a:pt x="547" y="325"/>
                    </a:lnTo>
                    <a:lnTo>
                      <a:pt x="546" y="326"/>
                    </a:lnTo>
                    <a:lnTo>
                      <a:pt x="546" y="327"/>
                    </a:lnTo>
                    <a:lnTo>
                      <a:pt x="546" y="328"/>
                    </a:lnTo>
                    <a:lnTo>
                      <a:pt x="546" y="329"/>
                    </a:lnTo>
                    <a:lnTo>
                      <a:pt x="545" y="330"/>
                    </a:lnTo>
                    <a:lnTo>
                      <a:pt x="545" y="331"/>
                    </a:lnTo>
                    <a:lnTo>
                      <a:pt x="545" y="332"/>
                    </a:lnTo>
                    <a:lnTo>
                      <a:pt x="544" y="332"/>
                    </a:lnTo>
                    <a:lnTo>
                      <a:pt x="544" y="333"/>
                    </a:lnTo>
                    <a:lnTo>
                      <a:pt x="544" y="334"/>
                    </a:lnTo>
                    <a:lnTo>
                      <a:pt x="544" y="335"/>
                    </a:lnTo>
                    <a:lnTo>
                      <a:pt x="543" y="335"/>
                    </a:lnTo>
                    <a:lnTo>
                      <a:pt x="543" y="336"/>
                    </a:lnTo>
                    <a:lnTo>
                      <a:pt x="543" y="338"/>
                    </a:lnTo>
                    <a:lnTo>
                      <a:pt x="543" y="339"/>
                    </a:lnTo>
                    <a:lnTo>
                      <a:pt x="542" y="340"/>
                    </a:lnTo>
                    <a:lnTo>
                      <a:pt x="542" y="341"/>
                    </a:lnTo>
                    <a:lnTo>
                      <a:pt x="542" y="342"/>
                    </a:lnTo>
                    <a:lnTo>
                      <a:pt x="542" y="343"/>
                    </a:lnTo>
                    <a:lnTo>
                      <a:pt x="541" y="344"/>
                    </a:lnTo>
                    <a:lnTo>
                      <a:pt x="541" y="345"/>
                    </a:lnTo>
                    <a:lnTo>
                      <a:pt x="541" y="346"/>
                    </a:lnTo>
                    <a:lnTo>
                      <a:pt x="541" y="347"/>
                    </a:lnTo>
                    <a:lnTo>
                      <a:pt x="541" y="348"/>
                    </a:lnTo>
                    <a:lnTo>
                      <a:pt x="541" y="349"/>
                    </a:lnTo>
                    <a:lnTo>
                      <a:pt x="541" y="350"/>
                    </a:lnTo>
                    <a:lnTo>
                      <a:pt x="540" y="351"/>
                    </a:lnTo>
                    <a:lnTo>
                      <a:pt x="540" y="352"/>
                    </a:lnTo>
                    <a:lnTo>
                      <a:pt x="540" y="353"/>
                    </a:lnTo>
                    <a:lnTo>
                      <a:pt x="540" y="354"/>
                    </a:lnTo>
                    <a:lnTo>
                      <a:pt x="540" y="355"/>
                    </a:lnTo>
                    <a:lnTo>
                      <a:pt x="540" y="357"/>
                    </a:lnTo>
                    <a:lnTo>
                      <a:pt x="540" y="358"/>
                    </a:lnTo>
                    <a:lnTo>
                      <a:pt x="541" y="358"/>
                    </a:lnTo>
                    <a:lnTo>
                      <a:pt x="541" y="359"/>
                    </a:lnTo>
                    <a:lnTo>
                      <a:pt x="541" y="360"/>
                    </a:lnTo>
                    <a:lnTo>
                      <a:pt x="540" y="361"/>
                    </a:lnTo>
                    <a:lnTo>
                      <a:pt x="540" y="362"/>
                    </a:lnTo>
                    <a:lnTo>
                      <a:pt x="540" y="363"/>
                    </a:lnTo>
                    <a:lnTo>
                      <a:pt x="539" y="363"/>
                    </a:lnTo>
                    <a:lnTo>
                      <a:pt x="539" y="364"/>
                    </a:lnTo>
                    <a:lnTo>
                      <a:pt x="539" y="365"/>
                    </a:lnTo>
                    <a:lnTo>
                      <a:pt x="538" y="365"/>
                    </a:lnTo>
                    <a:lnTo>
                      <a:pt x="538" y="366"/>
                    </a:lnTo>
                    <a:lnTo>
                      <a:pt x="538" y="367"/>
                    </a:lnTo>
                    <a:lnTo>
                      <a:pt x="538" y="368"/>
                    </a:lnTo>
                    <a:lnTo>
                      <a:pt x="538" y="369"/>
                    </a:lnTo>
                    <a:lnTo>
                      <a:pt x="538" y="370"/>
                    </a:lnTo>
                    <a:lnTo>
                      <a:pt x="537" y="370"/>
                    </a:lnTo>
                    <a:lnTo>
                      <a:pt x="537" y="371"/>
                    </a:lnTo>
                    <a:lnTo>
                      <a:pt x="537" y="372"/>
                    </a:lnTo>
                    <a:lnTo>
                      <a:pt x="536" y="372"/>
                    </a:lnTo>
                    <a:lnTo>
                      <a:pt x="536" y="373"/>
                    </a:lnTo>
                    <a:lnTo>
                      <a:pt x="536" y="374"/>
                    </a:lnTo>
                    <a:lnTo>
                      <a:pt x="536" y="375"/>
                    </a:lnTo>
                    <a:lnTo>
                      <a:pt x="535" y="377"/>
                    </a:lnTo>
                    <a:lnTo>
                      <a:pt x="535" y="378"/>
                    </a:lnTo>
                    <a:lnTo>
                      <a:pt x="535" y="379"/>
                    </a:lnTo>
                    <a:lnTo>
                      <a:pt x="534" y="379"/>
                    </a:lnTo>
                    <a:lnTo>
                      <a:pt x="534" y="380"/>
                    </a:lnTo>
                    <a:lnTo>
                      <a:pt x="534" y="381"/>
                    </a:lnTo>
                    <a:lnTo>
                      <a:pt x="534" y="382"/>
                    </a:lnTo>
                    <a:lnTo>
                      <a:pt x="533" y="382"/>
                    </a:lnTo>
                    <a:lnTo>
                      <a:pt x="533" y="383"/>
                    </a:lnTo>
                    <a:lnTo>
                      <a:pt x="533" y="384"/>
                    </a:lnTo>
                    <a:lnTo>
                      <a:pt x="533" y="385"/>
                    </a:lnTo>
                    <a:lnTo>
                      <a:pt x="533" y="386"/>
                    </a:lnTo>
                    <a:lnTo>
                      <a:pt x="532" y="387"/>
                    </a:lnTo>
                    <a:lnTo>
                      <a:pt x="532" y="388"/>
                    </a:lnTo>
                    <a:lnTo>
                      <a:pt x="532" y="389"/>
                    </a:lnTo>
                    <a:lnTo>
                      <a:pt x="532" y="390"/>
                    </a:lnTo>
                    <a:lnTo>
                      <a:pt x="531" y="390"/>
                    </a:lnTo>
                    <a:lnTo>
                      <a:pt x="531" y="391"/>
                    </a:lnTo>
                    <a:lnTo>
                      <a:pt x="532" y="392"/>
                    </a:lnTo>
                    <a:lnTo>
                      <a:pt x="531" y="392"/>
                    </a:lnTo>
                    <a:lnTo>
                      <a:pt x="531" y="393"/>
                    </a:lnTo>
                    <a:lnTo>
                      <a:pt x="531" y="394"/>
                    </a:lnTo>
                    <a:lnTo>
                      <a:pt x="531" y="396"/>
                    </a:lnTo>
                    <a:lnTo>
                      <a:pt x="530" y="396"/>
                    </a:lnTo>
                    <a:lnTo>
                      <a:pt x="530" y="397"/>
                    </a:lnTo>
                    <a:lnTo>
                      <a:pt x="530" y="398"/>
                    </a:lnTo>
                    <a:lnTo>
                      <a:pt x="530" y="399"/>
                    </a:lnTo>
                    <a:lnTo>
                      <a:pt x="529" y="400"/>
                    </a:lnTo>
                    <a:lnTo>
                      <a:pt x="529" y="401"/>
                    </a:lnTo>
                    <a:lnTo>
                      <a:pt x="529" y="402"/>
                    </a:lnTo>
                    <a:lnTo>
                      <a:pt x="529" y="403"/>
                    </a:lnTo>
                    <a:lnTo>
                      <a:pt x="529" y="404"/>
                    </a:lnTo>
                    <a:lnTo>
                      <a:pt x="527" y="404"/>
                    </a:lnTo>
                    <a:lnTo>
                      <a:pt x="529" y="405"/>
                    </a:lnTo>
                    <a:lnTo>
                      <a:pt x="527" y="405"/>
                    </a:lnTo>
                    <a:lnTo>
                      <a:pt x="527" y="406"/>
                    </a:lnTo>
                    <a:lnTo>
                      <a:pt x="527" y="407"/>
                    </a:lnTo>
                    <a:lnTo>
                      <a:pt x="527" y="408"/>
                    </a:lnTo>
                    <a:lnTo>
                      <a:pt x="527" y="409"/>
                    </a:lnTo>
                    <a:lnTo>
                      <a:pt x="526" y="410"/>
                    </a:lnTo>
                    <a:lnTo>
                      <a:pt x="527" y="411"/>
                    </a:lnTo>
                    <a:lnTo>
                      <a:pt x="526" y="411"/>
                    </a:lnTo>
                    <a:lnTo>
                      <a:pt x="526" y="412"/>
                    </a:lnTo>
                    <a:lnTo>
                      <a:pt x="526" y="413"/>
                    </a:lnTo>
                    <a:lnTo>
                      <a:pt x="526" y="414"/>
                    </a:lnTo>
                    <a:lnTo>
                      <a:pt x="525" y="414"/>
                    </a:lnTo>
                    <a:lnTo>
                      <a:pt x="525" y="416"/>
                    </a:lnTo>
                    <a:lnTo>
                      <a:pt x="525" y="417"/>
                    </a:lnTo>
                    <a:lnTo>
                      <a:pt x="525" y="418"/>
                    </a:lnTo>
                    <a:lnTo>
                      <a:pt x="525" y="419"/>
                    </a:lnTo>
                    <a:lnTo>
                      <a:pt x="524" y="419"/>
                    </a:lnTo>
                    <a:lnTo>
                      <a:pt x="524" y="420"/>
                    </a:lnTo>
                    <a:lnTo>
                      <a:pt x="524" y="421"/>
                    </a:lnTo>
                    <a:lnTo>
                      <a:pt x="524" y="422"/>
                    </a:lnTo>
                    <a:lnTo>
                      <a:pt x="523" y="422"/>
                    </a:lnTo>
                    <a:lnTo>
                      <a:pt x="523" y="423"/>
                    </a:lnTo>
                    <a:lnTo>
                      <a:pt x="523" y="424"/>
                    </a:lnTo>
                    <a:lnTo>
                      <a:pt x="523" y="425"/>
                    </a:lnTo>
                    <a:lnTo>
                      <a:pt x="523" y="426"/>
                    </a:lnTo>
                    <a:lnTo>
                      <a:pt x="522" y="426"/>
                    </a:lnTo>
                    <a:lnTo>
                      <a:pt x="522" y="427"/>
                    </a:lnTo>
                    <a:lnTo>
                      <a:pt x="522" y="428"/>
                    </a:lnTo>
                    <a:lnTo>
                      <a:pt x="522" y="429"/>
                    </a:lnTo>
                    <a:lnTo>
                      <a:pt x="522" y="430"/>
                    </a:lnTo>
                    <a:lnTo>
                      <a:pt x="521" y="430"/>
                    </a:lnTo>
                    <a:lnTo>
                      <a:pt x="521" y="431"/>
                    </a:lnTo>
                    <a:lnTo>
                      <a:pt x="521" y="432"/>
                    </a:lnTo>
                    <a:lnTo>
                      <a:pt x="521" y="433"/>
                    </a:lnTo>
                    <a:lnTo>
                      <a:pt x="521" y="435"/>
                    </a:lnTo>
                    <a:lnTo>
                      <a:pt x="521" y="436"/>
                    </a:lnTo>
                    <a:lnTo>
                      <a:pt x="521" y="437"/>
                    </a:lnTo>
                    <a:lnTo>
                      <a:pt x="520" y="437"/>
                    </a:lnTo>
                    <a:lnTo>
                      <a:pt x="520" y="438"/>
                    </a:lnTo>
                    <a:lnTo>
                      <a:pt x="520" y="439"/>
                    </a:lnTo>
                    <a:lnTo>
                      <a:pt x="520" y="440"/>
                    </a:lnTo>
                    <a:lnTo>
                      <a:pt x="520" y="441"/>
                    </a:lnTo>
                    <a:lnTo>
                      <a:pt x="520" y="442"/>
                    </a:lnTo>
                    <a:lnTo>
                      <a:pt x="519" y="443"/>
                    </a:lnTo>
                    <a:lnTo>
                      <a:pt x="519" y="444"/>
                    </a:lnTo>
                    <a:lnTo>
                      <a:pt x="519" y="445"/>
                    </a:lnTo>
                    <a:lnTo>
                      <a:pt x="519" y="446"/>
                    </a:lnTo>
                    <a:lnTo>
                      <a:pt x="519" y="447"/>
                    </a:lnTo>
                    <a:lnTo>
                      <a:pt x="519" y="448"/>
                    </a:lnTo>
                    <a:lnTo>
                      <a:pt x="519" y="449"/>
                    </a:lnTo>
                    <a:lnTo>
                      <a:pt x="519" y="450"/>
                    </a:lnTo>
                    <a:lnTo>
                      <a:pt x="519" y="451"/>
                    </a:lnTo>
                    <a:lnTo>
                      <a:pt x="518" y="452"/>
                    </a:lnTo>
                    <a:lnTo>
                      <a:pt x="518" y="454"/>
                    </a:lnTo>
                    <a:lnTo>
                      <a:pt x="518" y="455"/>
                    </a:lnTo>
                    <a:lnTo>
                      <a:pt x="518" y="456"/>
                    </a:lnTo>
                    <a:lnTo>
                      <a:pt x="518" y="457"/>
                    </a:lnTo>
                    <a:lnTo>
                      <a:pt x="517" y="458"/>
                    </a:lnTo>
                    <a:lnTo>
                      <a:pt x="517" y="459"/>
                    </a:lnTo>
                    <a:lnTo>
                      <a:pt x="517" y="460"/>
                    </a:lnTo>
                    <a:lnTo>
                      <a:pt x="517" y="461"/>
                    </a:lnTo>
                    <a:lnTo>
                      <a:pt x="517" y="462"/>
                    </a:lnTo>
                    <a:lnTo>
                      <a:pt x="517" y="463"/>
                    </a:lnTo>
                    <a:lnTo>
                      <a:pt x="516" y="463"/>
                    </a:lnTo>
                    <a:lnTo>
                      <a:pt x="515" y="462"/>
                    </a:lnTo>
                    <a:lnTo>
                      <a:pt x="514" y="461"/>
                    </a:lnTo>
                    <a:lnTo>
                      <a:pt x="513" y="461"/>
                    </a:lnTo>
                    <a:lnTo>
                      <a:pt x="512" y="461"/>
                    </a:lnTo>
                    <a:lnTo>
                      <a:pt x="511" y="461"/>
                    </a:lnTo>
                    <a:lnTo>
                      <a:pt x="510" y="461"/>
                    </a:lnTo>
                    <a:lnTo>
                      <a:pt x="507" y="460"/>
                    </a:lnTo>
                    <a:lnTo>
                      <a:pt x="506" y="460"/>
                    </a:lnTo>
                    <a:lnTo>
                      <a:pt x="505" y="460"/>
                    </a:lnTo>
                    <a:lnTo>
                      <a:pt x="504" y="461"/>
                    </a:lnTo>
                    <a:lnTo>
                      <a:pt x="503" y="461"/>
                    </a:lnTo>
                    <a:lnTo>
                      <a:pt x="502" y="461"/>
                    </a:lnTo>
                    <a:lnTo>
                      <a:pt x="502" y="462"/>
                    </a:lnTo>
                    <a:lnTo>
                      <a:pt x="501" y="462"/>
                    </a:lnTo>
                    <a:lnTo>
                      <a:pt x="500" y="463"/>
                    </a:lnTo>
                    <a:lnTo>
                      <a:pt x="499" y="463"/>
                    </a:lnTo>
                    <a:lnTo>
                      <a:pt x="499" y="464"/>
                    </a:lnTo>
                    <a:lnTo>
                      <a:pt x="498" y="464"/>
                    </a:lnTo>
                    <a:lnTo>
                      <a:pt x="497" y="464"/>
                    </a:lnTo>
                    <a:lnTo>
                      <a:pt x="497" y="465"/>
                    </a:lnTo>
                    <a:lnTo>
                      <a:pt x="496" y="465"/>
                    </a:lnTo>
                    <a:lnTo>
                      <a:pt x="496" y="466"/>
                    </a:lnTo>
                    <a:lnTo>
                      <a:pt x="496" y="467"/>
                    </a:lnTo>
                    <a:lnTo>
                      <a:pt x="496" y="468"/>
                    </a:lnTo>
                    <a:lnTo>
                      <a:pt x="496" y="469"/>
                    </a:lnTo>
                    <a:lnTo>
                      <a:pt x="495" y="469"/>
                    </a:lnTo>
                    <a:lnTo>
                      <a:pt x="495" y="470"/>
                    </a:lnTo>
                    <a:lnTo>
                      <a:pt x="494" y="470"/>
                    </a:lnTo>
                    <a:lnTo>
                      <a:pt x="493" y="470"/>
                    </a:lnTo>
                    <a:lnTo>
                      <a:pt x="492" y="470"/>
                    </a:lnTo>
                    <a:lnTo>
                      <a:pt x="492" y="471"/>
                    </a:lnTo>
                    <a:lnTo>
                      <a:pt x="491" y="471"/>
                    </a:lnTo>
                    <a:lnTo>
                      <a:pt x="491" y="472"/>
                    </a:lnTo>
                    <a:lnTo>
                      <a:pt x="491" y="474"/>
                    </a:lnTo>
                    <a:lnTo>
                      <a:pt x="489" y="474"/>
                    </a:lnTo>
                    <a:lnTo>
                      <a:pt x="488" y="475"/>
                    </a:lnTo>
                    <a:lnTo>
                      <a:pt x="487" y="475"/>
                    </a:lnTo>
                    <a:lnTo>
                      <a:pt x="487" y="476"/>
                    </a:lnTo>
                    <a:lnTo>
                      <a:pt x="486" y="476"/>
                    </a:lnTo>
                    <a:lnTo>
                      <a:pt x="486" y="477"/>
                    </a:lnTo>
                    <a:lnTo>
                      <a:pt x="485" y="477"/>
                    </a:lnTo>
                    <a:lnTo>
                      <a:pt x="484" y="478"/>
                    </a:lnTo>
                    <a:lnTo>
                      <a:pt x="483" y="479"/>
                    </a:lnTo>
                    <a:lnTo>
                      <a:pt x="483" y="480"/>
                    </a:lnTo>
                    <a:lnTo>
                      <a:pt x="482" y="480"/>
                    </a:lnTo>
                    <a:lnTo>
                      <a:pt x="481" y="480"/>
                    </a:lnTo>
                    <a:lnTo>
                      <a:pt x="480" y="479"/>
                    </a:lnTo>
                    <a:lnTo>
                      <a:pt x="479" y="478"/>
                    </a:lnTo>
                    <a:lnTo>
                      <a:pt x="478" y="477"/>
                    </a:lnTo>
                    <a:lnTo>
                      <a:pt x="477" y="477"/>
                    </a:lnTo>
                    <a:lnTo>
                      <a:pt x="477" y="476"/>
                    </a:lnTo>
                    <a:lnTo>
                      <a:pt x="476" y="476"/>
                    </a:lnTo>
                    <a:lnTo>
                      <a:pt x="475" y="476"/>
                    </a:lnTo>
                    <a:lnTo>
                      <a:pt x="475" y="475"/>
                    </a:lnTo>
                    <a:lnTo>
                      <a:pt x="474" y="475"/>
                    </a:lnTo>
                    <a:lnTo>
                      <a:pt x="474" y="474"/>
                    </a:lnTo>
                    <a:lnTo>
                      <a:pt x="473" y="474"/>
                    </a:lnTo>
                    <a:lnTo>
                      <a:pt x="472" y="474"/>
                    </a:lnTo>
                    <a:lnTo>
                      <a:pt x="472" y="472"/>
                    </a:lnTo>
                    <a:lnTo>
                      <a:pt x="471" y="472"/>
                    </a:lnTo>
                    <a:lnTo>
                      <a:pt x="469" y="471"/>
                    </a:lnTo>
                    <a:lnTo>
                      <a:pt x="468" y="470"/>
                    </a:lnTo>
                    <a:lnTo>
                      <a:pt x="468" y="469"/>
                    </a:lnTo>
                    <a:lnTo>
                      <a:pt x="467" y="469"/>
                    </a:lnTo>
                    <a:lnTo>
                      <a:pt x="467" y="468"/>
                    </a:lnTo>
                    <a:lnTo>
                      <a:pt x="466" y="467"/>
                    </a:lnTo>
                    <a:lnTo>
                      <a:pt x="466" y="466"/>
                    </a:lnTo>
                    <a:lnTo>
                      <a:pt x="465" y="466"/>
                    </a:lnTo>
                    <a:lnTo>
                      <a:pt x="465" y="465"/>
                    </a:lnTo>
                    <a:lnTo>
                      <a:pt x="464" y="464"/>
                    </a:lnTo>
                    <a:lnTo>
                      <a:pt x="463" y="463"/>
                    </a:lnTo>
                    <a:lnTo>
                      <a:pt x="463" y="461"/>
                    </a:lnTo>
                    <a:lnTo>
                      <a:pt x="462" y="461"/>
                    </a:lnTo>
                    <a:lnTo>
                      <a:pt x="462" y="460"/>
                    </a:lnTo>
                    <a:lnTo>
                      <a:pt x="462" y="459"/>
                    </a:lnTo>
                    <a:lnTo>
                      <a:pt x="461" y="459"/>
                    </a:lnTo>
                    <a:lnTo>
                      <a:pt x="461" y="458"/>
                    </a:lnTo>
                    <a:lnTo>
                      <a:pt x="460" y="458"/>
                    </a:lnTo>
                    <a:lnTo>
                      <a:pt x="460" y="457"/>
                    </a:lnTo>
                    <a:lnTo>
                      <a:pt x="460" y="456"/>
                    </a:lnTo>
                    <a:lnTo>
                      <a:pt x="460" y="455"/>
                    </a:lnTo>
                    <a:lnTo>
                      <a:pt x="460" y="454"/>
                    </a:lnTo>
                    <a:lnTo>
                      <a:pt x="460" y="452"/>
                    </a:lnTo>
                    <a:lnTo>
                      <a:pt x="460" y="451"/>
                    </a:lnTo>
                    <a:lnTo>
                      <a:pt x="459" y="450"/>
                    </a:lnTo>
                    <a:lnTo>
                      <a:pt x="459" y="449"/>
                    </a:lnTo>
                    <a:lnTo>
                      <a:pt x="460" y="449"/>
                    </a:lnTo>
                    <a:lnTo>
                      <a:pt x="460" y="448"/>
                    </a:lnTo>
                    <a:lnTo>
                      <a:pt x="460" y="447"/>
                    </a:lnTo>
                    <a:lnTo>
                      <a:pt x="460" y="446"/>
                    </a:lnTo>
                    <a:lnTo>
                      <a:pt x="459" y="446"/>
                    </a:lnTo>
                    <a:lnTo>
                      <a:pt x="459" y="445"/>
                    </a:lnTo>
                    <a:lnTo>
                      <a:pt x="458" y="445"/>
                    </a:lnTo>
                    <a:lnTo>
                      <a:pt x="458" y="444"/>
                    </a:lnTo>
                    <a:lnTo>
                      <a:pt x="458" y="443"/>
                    </a:lnTo>
                    <a:lnTo>
                      <a:pt x="458" y="442"/>
                    </a:lnTo>
                    <a:lnTo>
                      <a:pt x="457" y="441"/>
                    </a:lnTo>
                    <a:lnTo>
                      <a:pt x="457" y="440"/>
                    </a:lnTo>
                    <a:lnTo>
                      <a:pt x="457" y="439"/>
                    </a:lnTo>
                    <a:lnTo>
                      <a:pt x="458" y="438"/>
                    </a:lnTo>
                    <a:lnTo>
                      <a:pt x="458" y="437"/>
                    </a:lnTo>
                    <a:lnTo>
                      <a:pt x="458" y="436"/>
                    </a:lnTo>
                    <a:lnTo>
                      <a:pt x="458" y="435"/>
                    </a:lnTo>
                    <a:lnTo>
                      <a:pt x="458" y="433"/>
                    </a:lnTo>
                    <a:lnTo>
                      <a:pt x="458" y="432"/>
                    </a:lnTo>
                    <a:lnTo>
                      <a:pt x="458" y="431"/>
                    </a:lnTo>
                    <a:lnTo>
                      <a:pt x="458" y="430"/>
                    </a:lnTo>
                    <a:lnTo>
                      <a:pt x="457" y="430"/>
                    </a:lnTo>
                    <a:lnTo>
                      <a:pt x="457" y="431"/>
                    </a:lnTo>
                    <a:lnTo>
                      <a:pt x="456" y="431"/>
                    </a:lnTo>
                    <a:lnTo>
                      <a:pt x="456" y="432"/>
                    </a:lnTo>
                    <a:lnTo>
                      <a:pt x="455" y="432"/>
                    </a:lnTo>
                    <a:lnTo>
                      <a:pt x="455" y="431"/>
                    </a:lnTo>
                    <a:lnTo>
                      <a:pt x="455" y="430"/>
                    </a:lnTo>
                    <a:lnTo>
                      <a:pt x="454" y="430"/>
                    </a:lnTo>
                    <a:lnTo>
                      <a:pt x="454" y="429"/>
                    </a:lnTo>
                    <a:lnTo>
                      <a:pt x="453" y="429"/>
                    </a:lnTo>
                    <a:lnTo>
                      <a:pt x="452" y="429"/>
                    </a:lnTo>
                    <a:lnTo>
                      <a:pt x="452" y="428"/>
                    </a:lnTo>
                    <a:lnTo>
                      <a:pt x="452" y="427"/>
                    </a:lnTo>
                    <a:lnTo>
                      <a:pt x="452" y="426"/>
                    </a:lnTo>
                    <a:lnTo>
                      <a:pt x="450" y="426"/>
                    </a:lnTo>
                    <a:lnTo>
                      <a:pt x="452" y="426"/>
                    </a:lnTo>
                    <a:lnTo>
                      <a:pt x="452" y="425"/>
                    </a:lnTo>
                    <a:lnTo>
                      <a:pt x="450" y="425"/>
                    </a:lnTo>
                    <a:lnTo>
                      <a:pt x="450" y="424"/>
                    </a:lnTo>
                    <a:lnTo>
                      <a:pt x="449" y="424"/>
                    </a:lnTo>
                    <a:lnTo>
                      <a:pt x="449" y="423"/>
                    </a:lnTo>
                    <a:lnTo>
                      <a:pt x="448" y="423"/>
                    </a:lnTo>
                    <a:lnTo>
                      <a:pt x="447" y="423"/>
                    </a:lnTo>
                    <a:lnTo>
                      <a:pt x="447" y="422"/>
                    </a:lnTo>
                    <a:lnTo>
                      <a:pt x="447" y="421"/>
                    </a:lnTo>
                    <a:lnTo>
                      <a:pt x="446" y="421"/>
                    </a:lnTo>
                    <a:lnTo>
                      <a:pt x="440" y="429"/>
                    </a:lnTo>
                    <a:lnTo>
                      <a:pt x="435" y="436"/>
                    </a:lnTo>
                    <a:lnTo>
                      <a:pt x="434" y="437"/>
                    </a:lnTo>
                    <a:lnTo>
                      <a:pt x="433" y="438"/>
                    </a:lnTo>
                    <a:lnTo>
                      <a:pt x="432" y="439"/>
                    </a:lnTo>
                    <a:lnTo>
                      <a:pt x="432" y="440"/>
                    </a:lnTo>
                    <a:lnTo>
                      <a:pt x="430" y="440"/>
                    </a:lnTo>
                    <a:lnTo>
                      <a:pt x="426" y="446"/>
                    </a:lnTo>
                    <a:lnTo>
                      <a:pt x="422" y="452"/>
                    </a:lnTo>
                    <a:lnTo>
                      <a:pt x="421" y="454"/>
                    </a:lnTo>
                    <a:lnTo>
                      <a:pt x="416" y="460"/>
                    </a:lnTo>
                    <a:lnTo>
                      <a:pt x="411" y="466"/>
                    </a:lnTo>
                    <a:lnTo>
                      <a:pt x="409" y="469"/>
                    </a:lnTo>
                    <a:lnTo>
                      <a:pt x="406" y="468"/>
                    </a:lnTo>
                    <a:lnTo>
                      <a:pt x="405" y="468"/>
                    </a:lnTo>
                    <a:lnTo>
                      <a:pt x="404" y="468"/>
                    </a:lnTo>
                    <a:lnTo>
                      <a:pt x="403" y="468"/>
                    </a:lnTo>
                    <a:lnTo>
                      <a:pt x="403" y="467"/>
                    </a:lnTo>
                    <a:lnTo>
                      <a:pt x="403" y="466"/>
                    </a:lnTo>
                    <a:lnTo>
                      <a:pt x="403" y="465"/>
                    </a:lnTo>
                    <a:lnTo>
                      <a:pt x="402" y="465"/>
                    </a:lnTo>
                    <a:lnTo>
                      <a:pt x="401" y="465"/>
                    </a:lnTo>
                    <a:lnTo>
                      <a:pt x="402" y="464"/>
                    </a:lnTo>
                    <a:lnTo>
                      <a:pt x="401" y="464"/>
                    </a:lnTo>
                    <a:lnTo>
                      <a:pt x="401" y="463"/>
                    </a:lnTo>
                    <a:lnTo>
                      <a:pt x="401" y="464"/>
                    </a:lnTo>
                    <a:lnTo>
                      <a:pt x="400" y="464"/>
                    </a:lnTo>
                    <a:lnTo>
                      <a:pt x="400" y="463"/>
                    </a:lnTo>
                    <a:lnTo>
                      <a:pt x="400" y="462"/>
                    </a:lnTo>
                    <a:lnTo>
                      <a:pt x="399" y="462"/>
                    </a:lnTo>
                    <a:lnTo>
                      <a:pt x="399" y="461"/>
                    </a:lnTo>
                    <a:lnTo>
                      <a:pt x="399" y="460"/>
                    </a:lnTo>
                    <a:lnTo>
                      <a:pt x="398" y="459"/>
                    </a:lnTo>
                    <a:lnTo>
                      <a:pt x="398" y="458"/>
                    </a:lnTo>
                    <a:lnTo>
                      <a:pt x="397" y="458"/>
                    </a:lnTo>
                    <a:lnTo>
                      <a:pt x="396" y="458"/>
                    </a:lnTo>
                    <a:lnTo>
                      <a:pt x="395" y="458"/>
                    </a:lnTo>
                    <a:lnTo>
                      <a:pt x="395" y="459"/>
                    </a:lnTo>
                    <a:lnTo>
                      <a:pt x="394" y="459"/>
                    </a:lnTo>
                    <a:lnTo>
                      <a:pt x="392" y="459"/>
                    </a:lnTo>
                    <a:lnTo>
                      <a:pt x="391" y="459"/>
                    </a:lnTo>
                    <a:lnTo>
                      <a:pt x="390" y="458"/>
                    </a:lnTo>
                    <a:lnTo>
                      <a:pt x="390" y="459"/>
                    </a:lnTo>
                    <a:lnTo>
                      <a:pt x="389" y="458"/>
                    </a:lnTo>
                    <a:lnTo>
                      <a:pt x="389" y="459"/>
                    </a:lnTo>
                    <a:lnTo>
                      <a:pt x="389" y="458"/>
                    </a:lnTo>
                    <a:lnTo>
                      <a:pt x="388" y="458"/>
                    </a:lnTo>
                    <a:lnTo>
                      <a:pt x="387" y="457"/>
                    </a:lnTo>
                    <a:lnTo>
                      <a:pt x="386" y="457"/>
                    </a:lnTo>
                    <a:lnTo>
                      <a:pt x="386" y="458"/>
                    </a:lnTo>
                    <a:lnTo>
                      <a:pt x="386" y="457"/>
                    </a:lnTo>
                    <a:lnTo>
                      <a:pt x="385" y="457"/>
                    </a:lnTo>
                    <a:lnTo>
                      <a:pt x="384" y="457"/>
                    </a:lnTo>
                    <a:lnTo>
                      <a:pt x="383" y="456"/>
                    </a:lnTo>
                    <a:lnTo>
                      <a:pt x="382" y="456"/>
                    </a:lnTo>
                    <a:lnTo>
                      <a:pt x="382" y="455"/>
                    </a:lnTo>
                    <a:lnTo>
                      <a:pt x="381" y="455"/>
                    </a:lnTo>
                    <a:lnTo>
                      <a:pt x="380" y="455"/>
                    </a:lnTo>
                    <a:lnTo>
                      <a:pt x="380" y="454"/>
                    </a:lnTo>
                    <a:lnTo>
                      <a:pt x="379" y="454"/>
                    </a:lnTo>
                    <a:lnTo>
                      <a:pt x="378" y="454"/>
                    </a:lnTo>
                    <a:lnTo>
                      <a:pt x="378" y="455"/>
                    </a:lnTo>
                    <a:lnTo>
                      <a:pt x="377" y="454"/>
                    </a:lnTo>
                    <a:lnTo>
                      <a:pt x="376" y="455"/>
                    </a:lnTo>
                    <a:lnTo>
                      <a:pt x="376" y="454"/>
                    </a:lnTo>
                    <a:lnTo>
                      <a:pt x="375" y="454"/>
                    </a:lnTo>
                    <a:lnTo>
                      <a:pt x="374" y="454"/>
                    </a:lnTo>
                    <a:lnTo>
                      <a:pt x="372" y="454"/>
                    </a:lnTo>
                    <a:lnTo>
                      <a:pt x="371" y="454"/>
                    </a:lnTo>
                    <a:lnTo>
                      <a:pt x="370" y="454"/>
                    </a:lnTo>
                    <a:lnTo>
                      <a:pt x="369" y="454"/>
                    </a:lnTo>
                    <a:lnTo>
                      <a:pt x="369" y="452"/>
                    </a:lnTo>
                    <a:lnTo>
                      <a:pt x="369" y="454"/>
                    </a:lnTo>
                    <a:lnTo>
                      <a:pt x="368" y="454"/>
                    </a:lnTo>
                    <a:lnTo>
                      <a:pt x="367" y="454"/>
                    </a:lnTo>
                    <a:lnTo>
                      <a:pt x="366" y="454"/>
                    </a:lnTo>
                    <a:lnTo>
                      <a:pt x="365" y="454"/>
                    </a:lnTo>
                    <a:lnTo>
                      <a:pt x="366" y="452"/>
                    </a:lnTo>
                    <a:lnTo>
                      <a:pt x="365" y="452"/>
                    </a:lnTo>
                    <a:lnTo>
                      <a:pt x="364" y="452"/>
                    </a:lnTo>
                    <a:lnTo>
                      <a:pt x="363" y="452"/>
                    </a:lnTo>
                    <a:lnTo>
                      <a:pt x="362" y="452"/>
                    </a:lnTo>
                    <a:lnTo>
                      <a:pt x="361" y="452"/>
                    </a:lnTo>
                    <a:lnTo>
                      <a:pt x="360" y="452"/>
                    </a:lnTo>
                    <a:lnTo>
                      <a:pt x="359" y="452"/>
                    </a:lnTo>
                    <a:lnTo>
                      <a:pt x="358" y="452"/>
                    </a:lnTo>
                    <a:lnTo>
                      <a:pt x="358" y="451"/>
                    </a:lnTo>
                    <a:lnTo>
                      <a:pt x="357" y="452"/>
                    </a:lnTo>
                    <a:lnTo>
                      <a:pt x="357" y="451"/>
                    </a:lnTo>
                    <a:lnTo>
                      <a:pt x="357" y="452"/>
                    </a:lnTo>
                    <a:lnTo>
                      <a:pt x="356" y="452"/>
                    </a:lnTo>
                    <a:lnTo>
                      <a:pt x="356" y="451"/>
                    </a:lnTo>
                    <a:lnTo>
                      <a:pt x="355" y="451"/>
                    </a:lnTo>
                    <a:lnTo>
                      <a:pt x="355" y="452"/>
                    </a:lnTo>
                    <a:lnTo>
                      <a:pt x="353" y="452"/>
                    </a:lnTo>
                    <a:lnTo>
                      <a:pt x="352" y="452"/>
                    </a:lnTo>
                    <a:lnTo>
                      <a:pt x="351" y="452"/>
                    </a:lnTo>
                    <a:lnTo>
                      <a:pt x="351" y="454"/>
                    </a:lnTo>
                    <a:lnTo>
                      <a:pt x="350" y="454"/>
                    </a:lnTo>
                    <a:lnTo>
                      <a:pt x="349" y="454"/>
                    </a:lnTo>
                    <a:lnTo>
                      <a:pt x="348" y="455"/>
                    </a:lnTo>
                    <a:lnTo>
                      <a:pt x="347" y="455"/>
                    </a:lnTo>
                    <a:lnTo>
                      <a:pt x="346" y="455"/>
                    </a:lnTo>
                    <a:lnTo>
                      <a:pt x="345" y="455"/>
                    </a:lnTo>
                    <a:lnTo>
                      <a:pt x="344" y="455"/>
                    </a:lnTo>
                    <a:lnTo>
                      <a:pt x="343" y="455"/>
                    </a:lnTo>
                    <a:lnTo>
                      <a:pt x="342" y="455"/>
                    </a:lnTo>
                    <a:lnTo>
                      <a:pt x="341" y="455"/>
                    </a:lnTo>
                    <a:lnTo>
                      <a:pt x="340" y="455"/>
                    </a:lnTo>
                    <a:lnTo>
                      <a:pt x="339" y="455"/>
                    </a:lnTo>
                    <a:lnTo>
                      <a:pt x="339" y="456"/>
                    </a:lnTo>
                    <a:lnTo>
                      <a:pt x="338" y="456"/>
                    </a:lnTo>
                    <a:lnTo>
                      <a:pt x="337" y="456"/>
                    </a:lnTo>
                    <a:lnTo>
                      <a:pt x="336" y="456"/>
                    </a:lnTo>
                    <a:lnTo>
                      <a:pt x="334" y="456"/>
                    </a:lnTo>
                    <a:lnTo>
                      <a:pt x="333" y="456"/>
                    </a:lnTo>
                    <a:lnTo>
                      <a:pt x="332" y="456"/>
                    </a:lnTo>
                    <a:lnTo>
                      <a:pt x="331" y="456"/>
                    </a:lnTo>
                    <a:lnTo>
                      <a:pt x="330" y="456"/>
                    </a:lnTo>
                    <a:lnTo>
                      <a:pt x="330" y="455"/>
                    </a:lnTo>
                    <a:lnTo>
                      <a:pt x="329" y="456"/>
                    </a:lnTo>
                    <a:lnTo>
                      <a:pt x="329" y="455"/>
                    </a:lnTo>
                    <a:lnTo>
                      <a:pt x="328" y="455"/>
                    </a:lnTo>
                    <a:lnTo>
                      <a:pt x="328" y="454"/>
                    </a:lnTo>
                    <a:lnTo>
                      <a:pt x="327" y="454"/>
                    </a:lnTo>
                    <a:lnTo>
                      <a:pt x="326" y="454"/>
                    </a:lnTo>
                    <a:lnTo>
                      <a:pt x="326" y="452"/>
                    </a:lnTo>
                    <a:lnTo>
                      <a:pt x="325" y="452"/>
                    </a:lnTo>
                    <a:lnTo>
                      <a:pt x="324" y="452"/>
                    </a:lnTo>
                    <a:lnTo>
                      <a:pt x="323" y="452"/>
                    </a:lnTo>
                    <a:lnTo>
                      <a:pt x="323" y="451"/>
                    </a:lnTo>
                    <a:lnTo>
                      <a:pt x="322" y="451"/>
                    </a:lnTo>
                    <a:lnTo>
                      <a:pt x="321" y="451"/>
                    </a:lnTo>
                    <a:lnTo>
                      <a:pt x="321" y="450"/>
                    </a:lnTo>
                    <a:lnTo>
                      <a:pt x="321" y="449"/>
                    </a:lnTo>
                    <a:lnTo>
                      <a:pt x="320" y="449"/>
                    </a:lnTo>
                    <a:lnTo>
                      <a:pt x="320" y="448"/>
                    </a:lnTo>
                    <a:lnTo>
                      <a:pt x="319" y="448"/>
                    </a:lnTo>
                    <a:lnTo>
                      <a:pt x="319" y="447"/>
                    </a:lnTo>
                    <a:lnTo>
                      <a:pt x="318" y="447"/>
                    </a:lnTo>
                    <a:lnTo>
                      <a:pt x="318" y="446"/>
                    </a:lnTo>
                    <a:lnTo>
                      <a:pt x="318" y="445"/>
                    </a:lnTo>
                    <a:lnTo>
                      <a:pt x="317" y="445"/>
                    </a:lnTo>
                    <a:lnTo>
                      <a:pt x="317" y="444"/>
                    </a:lnTo>
                    <a:lnTo>
                      <a:pt x="318" y="444"/>
                    </a:lnTo>
                    <a:lnTo>
                      <a:pt x="318" y="443"/>
                    </a:lnTo>
                    <a:lnTo>
                      <a:pt x="318" y="442"/>
                    </a:lnTo>
                    <a:lnTo>
                      <a:pt x="318" y="441"/>
                    </a:lnTo>
                    <a:lnTo>
                      <a:pt x="319" y="440"/>
                    </a:lnTo>
                    <a:lnTo>
                      <a:pt x="318" y="440"/>
                    </a:lnTo>
                    <a:lnTo>
                      <a:pt x="319" y="440"/>
                    </a:lnTo>
                    <a:lnTo>
                      <a:pt x="319" y="439"/>
                    </a:lnTo>
                    <a:lnTo>
                      <a:pt x="320" y="439"/>
                    </a:lnTo>
                    <a:lnTo>
                      <a:pt x="320" y="438"/>
                    </a:lnTo>
                    <a:lnTo>
                      <a:pt x="320" y="437"/>
                    </a:lnTo>
                    <a:lnTo>
                      <a:pt x="320" y="436"/>
                    </a:lnTo>
                    <a:lnTo>
                      <a:pt x="319" y="436"/>
                    </a:lnTo>
                    <a:lnTo>
                      <a:pt x="319" y="435"/>
                    </a:lnTo>
                    <a:lnTo>
                      <a:pt x="320" y="435"/>
                    </a:lnTo>
                    <a:lnTo>
                      <a:pt x="320" y="433"/>
                    </a:lnTo>
                    <a:lnTo>
                      <a:pt x="319" y="433"/>
                    </a:lnTo>
                    <a:lnTo>
                      <a:pt x="319" y="432"/>
                    </a:lnTo>
                    <a:lnTo>
                      <a:pt x="319" y="431"/>
                    </a:lnTo>
                    <a:lnTo>
                      <a:pt x="320" y="431"/>
                    </a:lnTo>
                    <a:lnTo>
                      <a:pt x="320" y="430"/>
                    </a:lnTo>
                    <a:lnTo>
                      <a:pt x="320" y="429"/>
                    </a:lnTo>
                    <a:lnTo>
                      <a:pt x="319" y="429"/>
                    </a:lnTo>
                    <a:lnTo>
                      <a:pt x="319" y="428"/>
                    </a:lnTo>
                    <a:lnTo>
                      <a:pt x="318" y="428"/>
                    </a:lnTo>
                    <a:lnTo>
                      <a:pt x="318" y="427"/>
                    </a:lnTo>
                    <a:lnTo>
                      <a:pt x="318" y="426"/>
                    </a:lnTo>
                    <a:lnTo>
                      <a:pt x="318" y="425"/>
                    </a:lnTo>
                    <a:lnTo>
                      <a:pt x="317" y="425"/>
                    </a:lnTo>
                    <a:lnTo>
                      <a:pt x="317" y="424"/>
                    </a:lnTo>
                    <a:lnTo>
                      <a:pt x="316" y="424"/>
                    </a:lnTo>
                    <a:lnTo>
                      <a:pt x="316" y="423"/>
                    </a:lnTo>
                    <a:lnTo>
                      <a:pt x="316" y="422"/>
                    </a:lnTo>
                    <a:lnTo>
                      <a:pt x="314" y="422"/>
                    </a:lnTo>
                    <a:lnTo>
                      <a:pt x="314" y="421"/>
                    </a:lnTo>
                    <a:lnTo>
                      <a:pt x="314" y="420"/>
                    </a:lnTo>
                    <a:lnTo>
                      <a:pt x="314" y="419"/>
                    </a:lnTo>
                    <a:lnTo>
                      <a:pt x="313" y="419"/>
                    </a:lnTo>
                    <a:lnTo>
                      <a:pt x="313" y="418"/>
                    </a:lnTo>
                    <a:lnTo>
                      <a:pt x="313" y="417"/>
                    </a:lnTo>
                    <a:lnTo>
                      <a:pt x="313" y="416"/>
                    </a:lnTo>
                    <a:lnTo>
                      <a:pt x="312" y="416"/>
                    </a:lnTo>
                    <a:lnTo>
                      <a:pt x="312" y="414"/>
                    </a:lnTo>
                    <a:lnTo>
                      <a:pt x="312" y="413"/>
                    </a:lnTo>
                    <a:lnTo>
                      <a:pt x="313" y="413"/>
                    </a:lnTo>
                    <a:lnTo>
                      <a:pt x="312" y="413"/>
                    </a:lnTo>
                    <a:lnTo>
                      <a:pt x="312" y="412"/>
                    </a:lnTo>
                    <a:lnTo>
                      <a:pt x="311" y="412"/>
                    </a:lnTo>
                    <a:lnTo>
                      <a:pt x="311" y="411"/>
                    </a:lnTo>
                    <a:lnTo>
                      <a:pt x="311" y="410"/>
                    </a:lnTo>
                    <a:lnTo>
                      <a:pt x="310" y="410"/>
                    </a:lnTo>
                    <a:lnTo>
                      <a:pt x="310" y="409"/>
                    </a:lnTo>
                    <a:lnTo>
                      <a:pt x="310" y="410"/>
                    </a:lnTo>
                    <a:lnTo>
                      <a:pt x="309" y="409"/>
                    </a:lnTo>
                    <a:lnTo>
                      <a:pt x="308" y="409"/>
                    </a:lnTo>
                    <a:lnTo>
                      <a:pt x="308" y="408"/>
                    </a:lnTo>
                    <a:lnTo>
                      <a:pt x="307" y="408"/>
                    </a:lnTo>
                    <a:lnTo>
                      <a:pt x="307" y="407"/>
                    </a:lnTo>
                    <a:lnTo>
                      <a:pt x="306" y="407"/>
                    </a:lnTo>
                    <a:lnTo>
                      <a:pt x="305" y="407"/>
                    </a:lnTo>
                    <a:lnTo>
                      <a:pt x="305" y="406"/>
                    </a:lnTo>
                    <a:lnTo>
                      <a:pt x="305" y="407"/>
                    </a:lnTo>
                    <a:lnTo>
                      <a:pt x="304" y="407"/>
                    </a:lnTo>
                    <a:lnTo>
                      <a:pt x="303" y="407"/>
                    </a:lnTo>
                    <a:lnTo>
                      <a:pt x="303" y="406"/>
                    </a:lnTo>
                    <a:lnTo>
                      <a:pt x="303" y="405"/>
                    </a:lnTo>
                    <a:lnTo>
                      <a:pt x="303" y="404"/>
                    </a:lnTo>
                    <a:lnTo>
                      <a:pt x="303" y="403"/>
                    </a:lnTo>
                    <a:lnTo>
                      <a:pt x="304" y="403"/>
                    </a:lnTo>
                    <a:lnTo>
                      <a:pt x="304" y="402"/>
                    </a:lnTo>
                    <a:lnTo>
                      <a:pt x="303" y="402"/>
                    </a:lnTo>
                    <a:lnTo>
                      <a:pt x="303" y="401"/>
                    </a:lnTo>
                    <a:lnTo>
                      <a:pt x="302" y="400"/>
                    </a:lnTo>
                    <a:lnTo>
                      <a:pt x="302" y="399"/>
                    </a:lnTo>
                    <a:lnTo>
                      <a:pt x="302" y="398"/>
                    </a:lnTo>
                    <a:lnTo>
                      <a:pt x="303" y="397"/>
                    </a:lnTo>
                    <a:lnTo>
                      <a:pt x="303" y="396"/>
                    </a:lnTo>
                    <a:lnTo>
                      <a:pt x="303" y="394"/>
                    </a:lnTo>
                    <a:lnTo>
                      <a:pt x="304" y="394"/>
                    </a:lnTo>
                    <a:lnTo>
                      <a:pt x="304" y="393"/>
                    </a:lnTo>
                    <a:lnTo>
                      <a:pt x="304" y="392"/>
                    </a:lnTo>
                    <a:lnTo>
                      <a:pt x="303" y="391"/>
                    </a:lnTo>
                    <a:lnTo>
                      <a:pt x="304" y="391"/>
                    </a:lnTo>
                    <a:lnTo>
                      <a:pt x="303" y="390"/>
                    </a:lnTo>
                    <a:lnTo>
                      <a:pt x="303" y="389"/>
                    </a:lnTo>
                    <a:lnTo>
                      <a:pt x="303" y="388"/>
                    </a:lnTo>
                    <a:lnTo>
                      <a:pt x="303" y="387"/>
                    </a:lnTo>
                    <a:lnTo>
                      <a:pt x="302" y="387"/>
                    </a:lnTo>
                    <a:lnTo>
                      <a:pt x="302" y="386"/>
                    </a:lnTo>
                    <a:lnTo>
                      <a:pt x="302" y="385"/>
                    </a:lnTo>
                    <a:lnTo>
                      <a:pt x="301" y="384"/>
                    </a:lnTo>
                    <a:lnTo>
                      <a:pt x="300" y="384"/>
                    </a:lnTo>
                    <a:lnTo>
                      <a:pt x="300" y="383"/>
                    </a:lnTo>
                    <a:lnTo>
                      <a:pt x="299" y="383"/>
                    </a:lnTo>
                    <a:lnTo>
                      <a:pt x="299" y="382"/>
                    </a:lnTo>
                    <a:lnTo>
                      <a:pt x="298" y="382"/>
                    </a:lnTo>
                    <a:lnTo>
                      <a:pt x="298" y="383"/>
                    </a:lnTo>
                    <a:lnTo>
                      <a:pt x="297" y="382"/>
                    </a:lnTo>
                    <a:lnTo>
                      <a:pt x="295" y="382"/>
                    </a:lnTo>
                    <a:lnTo>
                      <a:pt x="290" y="382"/>
                    </a:lnTo>
                    <a:lnTo>
                      <a:pt x="283" y="382"/>
                    </a:lnTo>
                    <a:lnTo>
                      <a:pt x="273" y="382"/>
                    </a:lnTo>
                    <a:lnTo>
                      <a:pt x="259" y="382"/>
                    </a:lnTo>
                    <a:lnTo>
                      <a:pt x="249" y="381"/>
                    </a:lnTo>
                    <a:lnTo>
                      <a:pt x="237" y="381"/>
                    </a:lnTo>
                    <a:lnTo>
                      <a:pt x="223" y="381"/>
                    </a:lnTo>
                    <a:lnTo>
                      <a:pt x="206" y="380"/>
                    </a:lnTo>
                    <a:lnTo>
                      <a:pt x="193" y="380"/>
                    </a:lnTo>
                    <a:lnTo>
                      <a:pt x="191" y="380"/>
                    </a:lnTo>
                    <a:lnTo>
                      <a:pt x="183" y="380"/>
                    </a:lnTo>
                    <a:lnTo>
                      <a:pt x="173" y="379"/>
                    </a:lnTo>
                    <a:lnTo>
                      <a:pt x="163" y="378"/>
                    </a:lnTo>
                    <a:lnTo>
                      <a:pt x="160" y="380"/>
                    </a:lnTo>
                    <a:lnTo>
                      <a:pt x="156" y="384"/>
                    </a:lnTo>
                    <a:lnTo>
                      <a:pt x="151" y="388"/>
                    </a:lnTo>
                    <a:lnTo>
                      <a:pt x="145" y="394"/>
                    </a:lnTo>
                    <a:lnTo>
                      <a:pt x="137" y="401"/>
                    </a:lnTo>
                    <a:lnTo>
                      <a:pt x="128" y="409"/>
                    </a:lnTo>
                    <a:lnTo>
                      <a:pt x="120" y="417"/>
                    </a:lnTo>
                    <a:lnTo>
                      <a:pt x="116" y="420"/>
                    </a:lnTo>
                    <a:lnTo>
                      <a:pt x="113" y="423"/>
                    </a:lnTo>
                    <a:lnTo>
                      <a:pt x="111" y="425"/>
                    </a:lnTo>
                    <a:lnTo>
                      <a:pt x="107" y="429"/>
                    </a:lnTo>
                    <a:lnTo>
                      <a:pt x="105" y="431"/>
                    </a:lnTo>
                    <a:lnTo>
                      <a:pt x="104" y="432"/>
                    </a:lnTo>
                    <a:lnTo>
                      <a:pt x="101" y="433"/>
                    </a:lnTo>
                    <a:lnTo>
                      <a:pt x="99" y="436"/>
                    </a:lnTo>
                    <a:lnTo>
                      <a:pt x="98" y="437"/>
                    </a:lnTo>
                    <a:lnTo>
                      <a:pt x="96" y="439"/>
                    </a:lnTo>
                    <a:lnTo>
                      <a:pt x="93" y="441"/>
                    </a:lnTo>
                    <a:lnTo>
                      <a:pt x="90" y="444"/>
                    </a:lnTo>
                    <a:lnTo>
                      <a:pt x="87" y="446"/>
                    </a:lnTo>
                    <a:lnTo>
                      <a:pt x="84" y="449"/>
                    </a:lnTo>
                    <a:lnTo>
                      <a:pt x="80" y="451"/>
                    </a:lnTo>
                    <a:lnTo>
                      <a:pt x="78" y="454"/>
                    </a:lnTo>
                    <a:lnTo>
                      <a:pt x="77" y="455"/>
                    </a:lnTo>
                    <a:lnTo>
                      <a:pt x="77" y="456"/>
                    </a:lnTo>
                    <a:lnTo>
                      <a:pt x="76" y="456"/>
                    </a:lnTo>
                    <a:lnTo>
                      <a:pt x="75" y="457"/>
                    </a:lnTo>
                    <a:lnTo>
                      <a:pt x="70" y="461"/>
                    </a:lnTo>
                    <a:lnTo>
                      <a:pt x="63" y="466"/>
                    </a:lnTo>
                    <a:lnTo>
                      <a:pt x="57" y="471"/>
                    </a:lnTo>
                    <a:lnTo>
                      <a:pt x="53" y="476"/>
                    </a:lnTo>
                    <a:lnTo>
                      <a:pt x="49" y="479"/>
                    </a:lnTo>
                    <a:lnTo>
                      <a:pt x="48" y="480"/>
                    </a:lnTo>
                    <a:lnTo>
                      <a:pt x="47" y="481"/>
                    </a:lnTo>
                    <a:lnTo>
                      <a:pt x="46" y="481"/>
                    </a:lnTo>
                    <a:lnTo>
                      <a:pt x="43" y="482"/>
                    </a:lnTo>
                    <a:lnTo>
                      <a:pt x="41" y="484"/>
                    </a:lnTo>
                    <a:lnTo>
                      <a:pt x="39" y="485"/>
                    </a:lnTo>
                    <a:lnTo>
                      <a:pt x="36" y="487"/>
                    </a:lnTo>
                    <a:lnTo>
                      <a:pt x="33" y="488"/>
                    </a:lnTo>
                    <a:lnTo>
                      <a:pt x="31" y="489"/>
                    </a:lnTo>
                    <a:lnTo>
                      <a:pt x="29" y="490"/>
                    </a:lnTo>
                    <a:lnTo>
                      <a:pt x="28" y="491"/>
                    </a:lnTo>
                    <a:lnTo>
                      <a:pt x="26" y="493"/>
                    </a:lnTo>
                    <a:lnTo>
                      <a:pt x="24" y="493"/>
                    </a:lnTo>
                    <a:lnTo>
                      <a:pt x="24" y="494"/>
                    </a:lnTo>
                    <a:lnTo>
                      <a:pt x="23" y="494"/>
                    </a:lnTo>
                    <a:lnTo>
                      <a:pt x="23" y="493"/>
                    </a:lnTo>
                    <a:lnTo>
                      <a:pt x="22" y="489"/>
                    </a:lnTo>
                    <a:lnTo>
                      <a:pt x="20" y="484"/>
                    </a:lnTo>
                    <a:lnTo>
                      <a:pt x="17" y="478"/>
                    </a:lnTo>
                    <a:lnTo>
                      <a:pt x="15" y="474"/>
                    </a:lnTo>
                    <a:lnTo>
                      <a:pt x="13" y="470"/>
                    </a:lnTo>
                    <a:lnTo>
                      <a:pt x="12" y="466"/>
                    </a:lnTo>
                    <a:lnTo>
                      <a:pt x="10" y="462"/>
                    </a:lnTo>
                    <a:lnTo>
                      <a:pt x="8" y="457"/>
                    </a:lnTo>
                    <a:lnTo>
                      <a:pt x="5" y="454"/>
                    </a:lnTo>
                    <a:lnTo>
                      <a:pt x="3" y="448"/>
                    </a:lnTo>
                    <a:lnTo>
                      <a:pt x="1" y="443"/>
                    </a:lnTo>
                    <a:lnTo>
                      <a:pt x="0" y="442"/>
                    </a:lnTo>
                    <a:lnTo>
                      <a:pt x="0" y="441"/>
                    </a:lnTo>
                  </a:path>
                </a:pathLst>
              </a:custGeom>
              <a:grpFill/>
              <a:ln w="19050" cap="flat">
                <a:solidFill>
                  <a:schemeClr val="tx1"/>
                </a:solidFill>
                <a:prstDash val="solid"/>
                <a:miter lim="800000"/>
                <a:headEnd/>
                <a:tailEnd/>
              </a:ln>
            </p:spPr>
            <p:txBody>
              <a:bodyPr/>
              <a:lstStyle/>
              <a:p>
                <a:endParaRPr lang="en-US" sz="1350" dirty="0"/>
              </a:p>
            </p:txBody>
          </p:sp>
          <p:sp>
            <p:nvSpPr>
              <p:cNvPr id="50" name="Freeform 63">
                <a:extLst>
                  <a:ext uri="{FF2B5EF4-FFF2-40B4-BE49-F238E27FC236}">
                    <a16:creationId xmlns:a16="http://schemas.microsoft.com/office/drawing/2014/main" id="{4FF2B14C-D01A-46BD-88A5-71BBC11763EB}"/>
                  </a:ext>
                </a:extLst>
              </p:cNvPr>
              <p:cNvSpPr>
                <a:spLocks/>
              </p:cNvSpPr>
              <p:nvPr/>
            </p:nvSpPr>
            <p:spPr bwMode="auto">
              <a:xfrm>
                <a:off x="4738310" y="2884994"/>
                <a:ext cx="874712" cy="620880"/>
              </a:xfrm>
              <a:custGeom>
                <a:avLst/>
                <a:gdLst>
                  <a:gd name="T0" fmla="*/ 2147483647 w 579"/>
                  <a:gd name="T1" fmla="*/ 2147483647 h 418"/>
                  <a:gd name="T2" fmla="*/ 0 w 579"/>
                  <a:gd name="T3" fmla="*/ 2147483647 h 418"/>
                  <a:gd name="T4" fmla="*/ 2147483647 w 579"/>
                  <a:gd name="T5" fmla="*/ 2147483647 h 418"/>
                  <a:gd name="T6" fmla="*/ 2147483647 w 579"/>
                  <a:gd name="T7" fmla="*/ 2147483647 h 418"/>
                  <a:gd name="T8" fmla="*/ 2147483647 w 579"/>
                  <a:gd name="T9" fmla="*/ 2147483647 h 418"/>
                  <a:gd name="T10" fmla="*/ 2147483647 w 579"/>
                  <a:gd name="T11" fmla="*/ 2147483647 h 418"/>
                  <a:gd name="T12" fmla="*/ 2147483647 w 579"/>
                  <a:gd name="T13" fmla="*/ 2147483647 h 418"/>
                  <a:gd name="T14" fmla="*/ 2147483647 w 579"/>
                  <a:gd name="T15" fmla="*/ 2147483647 h 418"/>
                  <a:gd name="T16" fmla="*/ 2147483647 w 579"/>
                  <a:gd name="T17" fmla="*/ 2147483647 h 418"/>
                  <a:gd name="T18" fmla="*/ 2147483647 w 579"/>
                  <a:gd name="T19" fmla="*/ 2147483647 h 418"/>
                  <a:gd name="T20" fmla="*/ 2147483647 w 579"/>
                  <a:gd name="T21" fmla="*/ 2147483647 h 418"/>
                  <a:gd name="T22" fmla="*/ 2147483647 w 579"/>
                  <a:gd name="T23" fmla="*/ 2147483647 h 418"/>
                  <a:gd name="T24" fmla="*/ 2147483647 w 579"/>
                  <a:gd name="T25" fmla="*/ 2147483647 h 418"/>
                  <a:gd name="T26" fmla="*/ 2147483647 w 579"/>
                  <a:gd name="T27" fmla="*/ 2147483647 h 418"/>
                  <a:gd name="T28" fmla="*/ 2147483647 w 579"/>
                  <a:gd name="T29" fmla="*/ 2147483647 h 418"/>
                  <a:gd name="T30" fmla="*/ 2147483647 w 579"/>
                  <a:gd name="T31" fmla="*/ 2147483647 h 418"/>
                  <a:gd name="T32" fmla="*/ 2147483647 w 579"/>
                  <a:gd name="T33" fmla="*/ 2147483647 h 418"/>
                  <a:gd name="T34" fmla="*/ 2147483647 w 579"/>
                  <a:gd name="T35" fmla="*/ 2147483647 h 418"/>
                  <a:gd name="T36" fmla="*/ 2147483647 w 579"/>
                  <a:gd name="T37" fmla="*/ 2147483647 h 418"/>
                  <a:gd name="T38" fmla="*/ 2147483647 w 579"/>
                  <a:gd name="T39" fmla="*/ 2147483647 h 418"/>
                  <a:gd name="T40" fmla="*/ 2147483647 w 579"/>
                  <a:gd name="T41" fmla="*/ 2147483647 h 418"/>
                  <a:gd name="T42" fmla="*/ 2147483647 w 579"/>
                  <a:gd name="T43" fmla="*/ 2147483647 h 418"/>
                  <a:gd name="T44" fmla="*/ 2147483647 w 579"/>
                  <a:gd name="T45" fmla="*/ 2147483647 h 418"/>
                  <a:gd name="T46" fmla="*/ 2147483647 w 579"/>
                  <a:gd name="T47" fmla="*/ 2147483647 h 418"/>
                  <a:gd name="T48" fmla="*/ 2147483647 w 579"/>
                  <a:gd name="T49" fmla="*/ 2147483647 h 418"/>
                  <a:gd name="T50" fmla="*/ 2147483647 w 579"/>
                  <a:gd name="T51" fmla="*/ 2147483647 h 418"/>
                  <a:gd name="T52" fmla="*/ 2147483647 w 579"/>
                  <a:gd name="T53" fmla="*/ 2147483647 h 418"/>
                  <a:gd name="T54" fmla="*/ 2147483647 w 579"/>
                  <a:gd name="T55" fmla="*/ 2147483647 h 418"/>
                  <a:gd name="T56" fmla="*/ 2147483647 w 579"/>
                  <a:gd name="T57" fmla="*/ 2147483647 h 418"/>
                  <a:gd name="T58" fmla="*/ 2147483647 w 579"/>
                  <a:gd name="T59" fmla="*/ 2147483647 h 418"/>
                  <a:gd name="T60" fmla="*/ 2147483647 w 579"/>
                  <a:gd name="T61" fmla="*/ 2147483647 h 418"/>
                  <a:gd name="T62" fmla="*/ 2147483647 w 579"/>
                  <a:gd name="T63" fmla="*/ 2147483647 h 418"/>
                  <a:gd name="T64" fmla="*/ 2147483647 w 579"/>
                  <a:gd name="T65" fmla="*/ 2147483647 h 418"/>
                  <a:gd name="T66" fmla="*/ 2147483647 w 579"/>
                  <a:gd name="T67" fmla="*/ 2147483647 h 418"/>
                  <a:gd name="T68" fmla="*/ 2147483647 w 579"/>
                  <a:gd name="T69" fmla="*/ 2147483647 h 418"/>
                  <a:gd name="T70" fmla="*/ 2147483647 w 579"/>
                  <a:gd name="T71" fmla="*/ 2147483647 h 418"/>
                  <a:gd name="T72" fmla="*/ 2147483647 w 579"/>
                  <a:gd name="T73" fmla="*/ 2147483647 h 418"/>
                  <a:gd name="T74" fmla="*/ 2147483647 w 579"/>
                  <a:gd name="T75" fmla="*/ 2147483647 h 418"/>
                  <a:gd name="T76" fmla="*/ 2147483647 w 579"/>
                  <a:gd name="T77" fmla="*/ 0 h 418"/>
                  <a:gd name="T78" fmla="*/ 2147483647 w 579"/>
                  <a:gd name="T79" fmla="*/ 2147483647 h 418"/>
                  <a:gd name="T80" fmla="*/ 2147483647 w 579"/>
                  <a:gd name="T81" fmla="*/ 2147483647 h 418"/>
                  <a:gd name="T82" fmla="*/ 2147483647 w 579"/>
                  <a:gd name="T83" fmla="*/ 2147483647 h 418"/>
                  <a:gd name="T84" fmla="*/ 2147483647 w 579"/>
                  <a:gd name="T85" fmla="*/ 2147483647 h 418"/>
                  <a:gd name="T86" fmla="*/ 2147483647 w 579"/>
                  <a:gd name="T87" fmla="*/ 2147483647 h 418"/>
                  <a:gd name="T88" fmla="*/ 2147483647 w 579"/>
                  <a:gd name="T89" fmla="*/ 2147483647 h 418"/>
                  <a:gd name="T90" fmla="*/ 2147483647 w 579"/>
                  <a:gd name="T91" fmla="*/ 2147483647 h 418"/>
                  <a:gd name="T92" fmla="*/ 2147483647 w 579"/>
                  <a:gd name="T93" fmla="*/ 2147483647 h 418"/>
                  <a:gd name="T94" fmla="*/ 2147483647 w 579"/>
                  <a:gd name="T95" fmla="*/ 2147483647 h 418"/>
                  <a:gd name="T96" fmla="*/ 2147483647 w 579"/>
                  <a:gd name="T97" fmla="*/ 2147483647 h 418"/>
                  <a:gd name="T98" fmla="*/ 2147483647 w 579"/>
                  <a:gd name="T99" fmla="*/ 2147483647 h 418"/>
                  <a:gd name="T100" fmla="*/ 2147483647 w 579"/>
                  <a:gd name="T101" fmla="*/ 2147483647 h 418"/>
                  <a:gd name="T102" fmla="*/ 2147483647 w 579"/>
                  <a:gd name="T103" fmla="*/ 2147483647 h 418"/>
                  <a:gd name="T104" fmla="*/ 2147483647 w 579"/>
                  <a:gd name="T105" fmla="*/ 2147483647 h 418"/>
                  <a:gd name="T106" fmla="*/ 2147483647 w 579"/>
                  <a:gd name="T107" fmla="*/ 2147483647 h 418"/>
                  <a:gd name="T108" fmla="*/ 2147483647 w 579"/>
                  <a:gd name="T109" fmla="*/ 2147483647 h 418"/>
                  <a:gd name="T110" fmla="*/ 2147483647 w 579"/>
                  <a:gd name="T111" fmla="*/ 2147483647 h 418"/>
                  <a:gd name="T112" fmla="*/ 2147483647 w 579"/>
                  <a:gd name="T113" fmla="*/ 2147483647 h 418"/>
                  <a:gd name="T114" fmla="*/ 2147483647 w 579"/>
                  <a:gd name="T115" fmla="*/ 2147483647 h 418"/>
                  <a:gd name="T116" fmla="*/ 2147483647 w 579"/>
                  <a:gd name="T117" fmla="*/ 2147483647 h 418"/>
                  <a:gd name="T118" fmla="*/ 2147483647 w 579"/>
                  <a:gd name="T119" fmla="*/ 2147483647 h 418"/>
                  <a:gd name="T120" fmla="*/ 2147483647 w 579"/>
                  <a:gd name="T121" fmla="*/ 2147483647 h 418"/>
                  <a:gd name="T122" fmla="*/ 2147483647 w 579"/>
                  <a:gd name="T123" fmla="*/ 2147483647 h 418"/>
                  <a:gd name="T124" fmla="*/ 2147483647 w 579"/>
                  <a:gd name="T125" fmla="*/ 2147483647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9" h="418">
                    <a:moveTo>
                      <a:pt x="34" y="418"/>
                    </a:moveTo>
                    <a:lnTo>
                      <a:pt x="33" y="417"/>
                    </a:lnTo>
                    <a:lnTo>
                      <a:pt x="33" y="416"/>
                    </a:lnTo>
                    <a:lnTo>
                      <a:pt x="33" y="415"/>
                    </a:lnTo>
                    <a:lnTo>
                      <a:pt x="32" y="414"/>
                    </a:lnTo>
                    <a:lnTo>
                      <a:pt x="31" y="412"/>
                    </a:lnTo>
                    <a:lnTo>
                      <a:pt x="30" y="408"/>
                    </a:lnTo>
                    <a:lnTo>
                      <a:pt x="29" y="405"/>
                    </a:lnTo>
                    <a:lnTo>
                      <a:pt x="28" y="404"/>
                    </a:lnTo>
                    <a:lnTo>
                      <a:pt x="28" y="403"/>
                    </a:lnTo>
                    <a:lnTo>
                      <a:pt x="26" y="401"/>
                    </a:lnTo>
                    <a:lnTo>
                      <a:pt x="25" y="397"/>
                    </a:lnTo>
                    <a:lnTo>
                      <a:pt x="23" y="394"/>
                    </a:lnTo>
                    <a:lnTo>
                      <a:pt x="19" y="385"/>
                    </a:lnTo>
                    <a:lnTo>
                      <a:pt x="16" y="378"/>
                    </a:lnTo>
                    <a:lnTo>
                      <a:pt x="12" y="369"/>
                    </a:lnTo>
                    <a:lnTo>
                      <a:pt x="6" y="355"/>
                    </a:lnTo>
                    <a:lnTo>
                      <a:pt x="0" y="342"/>
                    </a:lnTo>
                    <a:lnTo>
                      <a:pt x="5" y="341"/>
                    </a:lnTo>
                    <a:lnTo>
                      <a:pt x="10" y="339"/>
                    </a:lnTo>
                    <a:lnTo>
                      <a:pt x="13" y="338"/>
                    </a:lnTo>
                    <a:lnTo>
                      <a:pt x="14" y="337"/>
                    </a:lnTo>
                    <a:lnTo>
                      <a:pt x="15" y="338"/>
                    </a:lnTo>
                    <a:lnTo>
                      <a:pt x="16" y="341"/>
                    </a:lnTo>
                    <a:lnTo>
                      <a:pt x="17" y="346"/>
                    </a:lnTo>
                    <a:lnTo>
                      <a:pt x="18" y="346"/>
                    </a:lnTo>
                    <a:lnTo>
                      <a:pt x="19" y="346"/>
                    </a:lnTo>
                    <a:lnTo>
                      <a:pt x="20" y="346"/>
                    </a:lnTo>
                    <a:lnTo>
                      <a:pt x="22" y="345"/>
                    </a:lnTo>
                    <a:lnTo>
                      <a:pt x="23" y="344"/>
                    </a:lnTo>
                    <a:lnTo>
                      <a:pt x="24" y="344"/>
                    </a:lnTo>
                    <a:lnTo>
                      <a:pt x="24" y="343"/>
                    </a:lnTo>
                    <a:lnTo>
                      <a:pt x="25" y="343"/>
                    </a:lnTo>
                    <a:lnTo>
                      <a:pt x="25" y="342"/>
                    </a:lnTo>
                    <a:lnTo>
                      <a:pt x="26" y="342"/>
                    </a:lnTo>
                    <a:lnTo>
                      <a:pt x="26" y="341"/>
                    </a:lnTo>
                    <a:lnTo>
                      <a:pt x="27" y="341"/>
                    </a:lnTo>
                    <a:lnTo>
                      <a:pt x="28" y="340"/>
                    </a:lnTo>
                    <a:lnTo>
                      <a:pt x="29" y="340"/>
                    </a:lnTo>
                    <a:lnTo>
                      <a:pt x="30" y="340"/>
                    </a:lnTo>
                    <a:lnTo>
                      <a:pt x="31" y="339"/>
                    </a:lnTo>
                    <a:lnTo>
                      <a:pt x="32" y="339"/>
                    </a:lnTo>
                    <a:lnTo>
                      <a:pt x="33" y="339"/>
                    </a:lnTo>
                    <a:lnTo>
                      <a:pt x="33" y="338"/>
                    </a:lnTo>
                    <a:lnTo>
                      <a:pt x="34" y="338"/>
                    </a:lnTo>
                    <a:lnTo>
                      <a:pt x="35" y="338"/>
                    </a:lnTo>
                    <a:lnTo>
                      <a:pt x="36" y="338"/>
                    </a:lnTo>
                    <a:lnTo>
                      <a:pt x="36" y="337"/>
                    </a:lnTo>
                    <a:lnTo>
                      <a:pt x="37" y="337"/>
                    </a:lnTo>
                    <a:lnTo>
                      <a:pt x="38" y="337"/>
                    </a:lnTo>
                    <a:lnTo>
                      <a:pt x="39" y="338"/>
                    </a:lnTo>
                    <a:lnTo>
                      <a:pt x="42" y="339"/>
                    </a:lnTo>
                    <a:lnTo>
                      <a:pt x="42" y="338"/>
                    </a:lnTo>
                    <a:lnTo>
                      <a:pt x="43" y="338"/>
                    </a:lnTo>
                    <a:lnTo>
                      <a:pt x="44" y="337"/>
                    </a:lnTo>
                    <a:lnTo>
                      <a:pt x="45" y="337"/>
                    </a:lnTo>
                    <a:lnTo>
                      <a:pt x="46" y="336"/>
                    </a:lnTo>
                    <a:lnTo>
                      <a:pt x="47" y="336"/>
                    </a:lnTo>
                    <a:lnTo>
                      <a:pt x="47" y="335"/>
                    </a:lnTo>
                    <a:lnTo>
                      <a:pt x="48" y="335"/>
                    </a:lnTo>
                    <a:lnTo>
                      <a:pt x="48" y="334"/>
                    </a:lnTo>
                    <a:lnTo>
                      <a:pt x="49" y="334"/>
                    </a:lnTo>
                    <a:lnTo>
                      <a:pt x="49" y="332"/>
                    </a:lnTo>
                    <a:lnTo>
                      <a:pt x="50" y="332"/>
                    </a:lnTo>
                    <a:lnTo>
                      <a:pt x="50" y="331"/>
                    </a:lnTo>
                    <a:lnTo>
                      <a:pt x="50" y="330"/>
                    </a:lnTo>
                    <a:lnTo>
                      <a:pt x="50" y="329"/>
                    </a:lnTo>
                    <a:lnTo>
                      <a:pt x="51" y="328"/>
                    </a:lnTo>
                    <a:lnTo>
                      <a:pt x="51" y="327"/>
                    </a:lnTo>
                    <a:lnTo>
                      <a:pt x="52" y="326"/>
                    </a:lnTo>
                    <a:lnTo>
                      <a:pt x="52" y="325"/>
                    </a:lnTo>
                    <a:lnTo>
                      <a:pt x="52" y="324"/>
                    </a:lnTo>
                    <a:lnTo>
                      <a:pt x="53" y="324"/>
                    </a:lnTo>
                    <a:lnTo>
                      <a:pt x="53" y="323"/>
                    </a:lnTo>
                    <a:lnTo>
                      <a:pt x="53" y="322"/>
                    </a:lnTo>
                    <a:lnTo>
                      <a:pt x="54" y="321"/>
                    </a:lnTo>
                    <a:lnTo>
                      <a:pt x="54" y="320"/>
                    </a:lnTo>
                    <a:lnTo>
                      <a:pt x="55" y="320"/>
                    </a:lnTo>
                    <a:lnTo>
                      <a:pt x="55" y="319"/>
                    </a:lnTo>
                    <a:lnTo>
                      <a:pt x="56" y="319"/>
                    </a:lnTo>
                    <a:lnTo>
                      <a:pt x="56" y="318"/>
                    </a:lnTo>
                    <a:lnTo>
                      <a:pt x="57" y="317"/>
                    </a:lnTo>
                    <a:lnTo>
                      <a:pt x="58" y="316"/>
                    </a:lnTo>
                    <a:lnTo>
                      <a:pt x="60" y="315"/>
                    </a:lnTo>
                    <a:lnTo>
                      <a:pt x="61" y="313"/>
                    </a:lnTo>
                    <a:lnTo>
                      <a:pt x="61" y="312"/>
                    </a:lnTo>
                    <a:lnTo>
                      <a:pt x="62" y="312"/>
                    </a:lnTo>
                    <a:lnTo>
                      <a:pt x="62" y="311"/>
                    </a:lnTo>
                    <a:lnTo>
                      <a:pt x="63" y="311"/>
                    </a:lnTo>
                    <a:lnTo>
                      <a:pt x="63" y="310"/>
                    </a:lnTo>
                    <a:lnTo>
                      <a:pt x="63" y="309"/>
                    </a:lnTo>
                    <a:lnTo>
                      <a:pt x="63" y="308"/>
                    </a:lnTo>
                    <a:lnTo>
                      <a:pt x="64" y="307"/>
                    </a:lnTo>
                    <a:lnTo>
                      <a:pt x="64" y="306"/>
                    </a:lnTo>
                    <a:lnTo>
                      <a:pt x="64" y="305"/>
                    </a:lnTo>
                    <a:lnTo>
                      <a:pt x="65" y="304"/>
                    </a:lnTo>
                    <a:lnTo>
                      <a:pt x="65" y="303"/>
                    </a:lnTo>
                    <a:lnTo>
                      <a:pt x="66" y="302"/>
                    </a:lnTo>
                    <a:lnTo>
                      <a:pt x="66" y="301"/>
                    </a:lnTo>
                    <a:lnTo>
                      <a:pt x="67" y="301"/>
                    </a:lnTo>
                    <a:lnTo>
                      <a:pt x="67" y="300"/>
                    </a:lnTo>
                    <a:lnTo>
                      <a:pt x="68" y="300"/>
                    </a:lnTo>
                    <a:lnTo>
                      <a:pt x="71" y="298"/>
                    </a:lnTo>
                    <a:lnTo>
                      <a:pt x="76" y="296"/>
                    </a:lnTo>
                    <a:lnTo>
                      <a:pt x="85" y="291"/>
                    </a:lnTo>
                    <a:lnTo>
                      <a:pt x="94" y="286"/>
                    </a:lnTo>
                    <a:lnTo>
                      <a:pt x="103" y="281"/>
                    </a:lnTo>
                    <a:lnTo>
                      <a:pt x="109" y="278"/>
                    </a:lnTo>
                    <a:lnTo>
                      <a:pt x="110" y="277"/>
                    </a:lnTo>
                    <a:lnTo>
                      <a:pt x="111" y="277"/>
                    </a:lnTo>
                    <a:lnTo>
                      <a:pt x="113" y="276"/>
                    </a:lnTo>
                    <a:lnTo>
                      <a:pt x="118" y="272"/>
                    </a:lnTo>
                    <a:lnTo>
                      <a:pt x="122" y="270"/>
                    </a:lnTo>
                    <a:lnTo>
                      <a:pt x="126" y="268"/>
                    </a:lnTo>
                    <a:lnTo>
                      <a:pt x="126" y="267"/>
                    </a:lnTo>
                    <a:lnTo>
                      <a:pt x="126" y="266"/>
                    </a:lnTo>
                    <a:lnTo>
                      <a:pt x="126" y="265"/>
                    </a:lnTo>
                    <a:lnTo>
                      <a:pt x="126" y="264"/>
                    </a:lnTo>
                    <a:lnTo>
                      <a:pt x="125" y="264"/>
                    </a:lnTo>
                    <a:lnTo>
                      <a:pt x="125" y="263"/>
                    </a:lnTo>
                    <a:lnTo>
                      <a:pt x="124" y="262"/>
                    </a:lnTo>
                    <a:lnTo>
                      <a:pt x="124" y="261"/>
                    </a:lnTo>
                    <a:lnTo>
                      <a:pt x="123" y="261"/>
                    </a:lnTo>
                    <a:lnTo>
                      <a:pt x="123" y="260"/>
                    </a:lnTo>
                    <a:lnTo>
                      <a:pt x="122" y="260"/>
                    </a:lnTo>
                    <a:lnTo>
                      <a:pt x="122" y="259"/>
                    </a:lnTo>
                    <a:lnTo>
                      <a:pt x="121" y="259"/>
                    </a:lnTo>
                    <a:lnTo>
                      <a:pt x="121" y="258"/>
                    </a:lnTo>
                    <a:lnTo>
                      <a:pt x="121" y="257"/>
                    </a:lnTo>
                    <a:lnTo>
                      <a:pt x="121" y="256"/>
                    </a:lnTo>
                    <a:lnTo>
                      <a:pt x="121" y="254"/>
                    </a:lnTo>
                    <a:lnTo>
                      <a:pt x="122" y="254"/>
                    </a:lnTo>
                    <a:lnTo>
                      <a:pt x="123" y="254"/>
                    </a:lnTo>
                    <a:lnTo>
                      <a:pt x="124" y="254"/>
                    </a:lnTo>
                    <a:lnTo>
                      <a:pt x="126" y="254"/>
                    </a:lnTo>
                    <a:lnTo>
                      <a:pt x="128" y="254"/>
                    </a:lnTo>
                    <a:lnTo>
                      <a:pt x="129" y="256"/>
                    </a:lnTo>
                    <a:lnTo>
                      <a:pt x="131" y="256"/>
                    </a:lnTo>
                    <a:lnTo>
                      <a:pt x="134" y="256"/>
                    </a:lnTo>
                    <a:lnTo>
                      <a:pt x="136" y="256"/>
                    </a:lnTo>
                    <a:lnTo>
                      <a:pt x="139" y="256"/>
                    </a:lnTo>
                    <a:lnTo>
                      <a:pt x="140" y="256"/>
                    </a:lnTo>
                    <a:lnTo>
                      <a:pt x="142" y="256"/>
                    </a:lnTo>
                    <a:lnTo>
                      <a:pt x="143" y="256"/>
                    </a:lnTo>
                    <a:lnTo>
                      <a:pt x="143" y="257"/>
                    </a:lnTo>
                    <a:lnTo>
                      <a:pt x="144" y="257"/>
                    </a:lnTo>
                    <a:lnTo>
                      <a:pt x="145" y="257"/>
                    </a:lnTo>
                    <a:lnTo>
                      <a:pt x="145" y="258"/>
                    </a:lnTo>
                    <a:lnTo>
                      <a:pt x="146" y="258"/>
                    </a:lnTo>
                    <a:lnTo>
                      <a:pt x="146" y="257"/>
                    </a:lnTo>
                    <a:lnTo>
                      <a:pt x="148" y="256"/>
                    </a:lnTo>
                    <a:lnTo>
                      <a:pt x="149" y="256"/>
                    </a:lnTo>
                    <a:lnTo>
                      <a:pt x="152" y="253"/>
                    </a:lnTo>
                    <a:lnTo>
                      <a:pt x="154" y="252"/>
                    </a:lnTo>
                    <a:lnTo>
                      <a:pt x="157" y="251"/>
                    </a:lnTo>
                    <a:lnTo>
                      <a:pt x="159" y="250"/>
                    </a:lnTo>
                    <a:lnTo>
                      <a:pt x="161" y="249"/>
                    </a:lnTo>
                    <a:lnTo>
                      <a:pt x="164" y="247"/>
                    </a:lnTo>
                    <a:lnTo>
                      <a:pt x="166" y="246"/>
                    </a:lnTo>
                    <a:lnTo>
                      <a:pt x="168" y="245"/>
                    </a:lnTo>
                    <a:lnTo>
                      <a:pt x="170" y="243"/>
                    </a:lnTo>
                    <a:lnTo>
                      <a:pt x="173" y="242"/>
                    </a:lnTo>
                    <a:lnTo>
                      <a:pt x="174" y="241"/>
                    </a:lnTo>
                    <a:lnTo>
                      <a:pt x="179" y="239"/>
                    </a:lnTo>
                    <a:lnTo>
                      <a:pt x="182" y="237"/>
                    </a:lnTo>
                    <a:lnTo>
                      <a:pt x="186" y="234"/>
                    </a:lnTo>
                    <a:lnTo>
                      <a:pt x="188" y="233"/>
                    </a:lnTo>
                    <a:lnTo>
                      <a:pt x="190" y="232"/>
                    </a:lnTo>
                    <a:lnTo>
                      <a:pt x="193" y="230"/>
                    </a:lnTo>
                    <a:lnTo>
                      <a:pt x="196" y="229"/>
                    </a:lnTo>
                    <a:lnTo>
                      <a:pt x="197" y="229"/>
                    </a:lnTo>
                    <a:lnTo>
                      <a:pt x="198" y="228"/>
                    </a:lnTo>
                    <a:lnTo>
                      <a:pt x="200" y="227"/>
                    </a:lnTo>
                    <a:lnTo>
                      <a:pt x="202" y="226"/>
                    </a:lnTo>
                    <a:lnTo>
                      <a:pt x="204" y="225"/>
                    </a:lnTo>
                    <a:lnTo>
                      <a:pt x="205" y="224"/>
                    </a:lnTo>
                    <a:lnTo>
                      <a:pt x="206" y="224"/>
                    </a:lnTo>
                    <a:lnTo>
                      <a:pt x="206" y="223"/>
                    </a:lnTo>
                    <a:lnTo>
                      <a:pt x="207" y="223"/>
                    </a:lnTo>
                    <a:lnTo>
                      <a:pt x="207" y="224"/>
                    </a:lnTo>
                    <a:lnTo>
                      <a:pt x="208" y="223"/>
                    </a:lnTo>
                    <a:lnTo>
                      <a:pt x="209" y="223"/>
                    </a:lnTo>
                    <a:lnTo>
                      <a:pt x="209" y="222"/>
                    </a:lnTo>
                    <a:lnTo>
                      <a:pt x="209" y="221"/>
                    </a:lnTo>
                    <a:lnTo>
                      <a:pt x="209" y="220"/>
                    </a:lnTo>
                    <a:lnTo>
                      <a:pt x="209" y="219"/>
                    </a:lnTo>
                    <a:lnTo>
                      <a:pt x="208" y="218"/>
                    </a:lnTo>
                    <a:lnTo>
                      <a:pt x="208" y="216"/>
                    </a:lnTo>
                    <a:lnTo>
                      <a:pt x="208" y="215"/>
                    </a:lnTo>
                    <a:lnTo>
                      <a:pt x="207" y="215"/>
                    </a:lnTo>
                    <a:lnTo>
                      <a:pt x="207" y="214"/>
                    </a:lnTo>
                    <a:lnTo>
                      <a:pt x="208" y="213"/>
                    </a:lnTo>
                    <a:lnTo>
                      <a:pt x="208" y="212"/>
                    </a:lnTo>
                    <a:lnTo>
                      <a:pt x="208" y="211"/>
                    </a:lnTo>
                    <a:lnTo>
                      <a:pt x="209" y="210"/>
                    </a:lnTo>
                    <a:lnTo>
                      <a:pt x="210" y="208"/>
                    </a:lnTo>
                    <a:lnTo>
                      <a:pt x="211" y="207"/>
                    </a:lnTo>
                    <a:lnTo>
                      <a:pt x="213" y="205"/>
                    </a:lnTo>
                    <a:lnTo>
                      <a:pt x="215" y="204"/>
                    </a:lnTo>
                    <a:lnTo>
                      <a:pt x="216" y="202"/>
                    </a:lnTo>
                    <a:lnTo>
                      <a:pt x="218" y="200"/>
                    </a:lnTo>
                    <a:lnTo>
                      <a:pt x="218" y="199"/>
                    </a:lnTo>
                    <a:lnTo>
                      <a:pt x="220" y="198"/>
                    </a:lnTo>
                    <a:lnTo>
                      <a:pt x="220" y="196"/>
                    </a:lnTo>
                    <a:lnTo>
                      <a:pt x="221" y="195"/>
                    </a:lnTo>
                    <a:lnTo>
                      <a:pt x="222" y="193"/>
                    </a:lnTo>
                    <a:lnTo>
                      <a:pt x="223" y="192"/>
                    </a:lnTo>
                    <a:lnTo>
                      <a:pt x="224" y="191"/>
                    </a:lnTo>
                    <a:lnTo>
                      <a:pt x="225" y="189"/>
                    </a:lnTo>
                    <a:lnTo>
                      <a:pt x="226" y="188"/>
                    </a:lnTo>
                    <a:lnTo>
                      <a:pt x="227" y="188"/>
                    </a:lnTo>
                    <a:lnTo>
                      <a:pt x="227" y="187"/>
                    </a:lnTo>
                    <a:lnTo>
                      <a:pt x="236" y="179"/>
                    </a:lnTo>
                    <a:lnTo>
                      <a:pt x="240" y="174"/>
                    </a:lnTo>
                    <a:lnTo>
                      <a:pt x="248" y="166"/>
                    </a:lnTo>
                    <a:lnTo>
                      <a:pt x="266" y="147"/>
                    </a:lnTo>
                    <a:lnTo>
                      <a:pt x="271" y="143"/>
                    </a:lnTo>
                    <a:lnTo>
                      <a:pt x="273" y="142"/>
                    </a:lnTo>
                    <a:lnTo>
                      <a:pt x="280" y="133"/>
                    </a:lnTo>
                    <a:lnTo>
                      <a:pt x="296" y="117"/>
                    </a:lnTo>
                    <a:lnTo>
                      <a:pt x="304" y="108"/>
                    </a:lnTo>
                    <a:lnTo>
                      <a:pt x="308" y="104"/>
                    </a:lnTo>
                    <a:lnTo>
                      <a:pt x="310" y="103"/>
                    </a:lnTo>
                    <a:lnTo>
                      <a:pt x="315" y="97"/>
                    </a:lnTo>
                    <a:lnTo>
                      <a:pt x="321" y="91"/>
                    </a:lnTo>
                    <a:lnTo>
                      <a:pt x="325" y="87"/>
                    </a:lnTo>
                    <a:lnTo>
                      <a:pt x="333" y="79"/>
                    </a:lnTo>
                    <a:lnTo>
                      <a:pt x="336" y="75"/>
                    </a:lnTo>
                    <a:lnTo>
                      <a:pt x="337" y="74"/>
                    </a:lnTo>
                    <a:lnTo>
                      <a:pt x="341" y="70"/>
                    </a:lnTo>
                    <a:lnTo>
                      <a:pt x="345" y="66"/>
                    </a:lnTo>
                    <a:lnTo>
                      <a:pt x="346" y="66"/>
                    </a:lnTo>
                    <a:lnTo>
                      <a:pt x="346" y="65"/>
                    </a:lnTo>
                    <a:lnTo>
                      <a:pt x="346" y="64"/>
                    </a:lnTo>
                    <a:lnTo>
                      <a:pt x="346" y="63"/>
                    </a:lnTo>
                    <a:lnTo>
                      <a:pt x="346" y="62"/>
                    </a:lnTo>
                    <a:lnTo>
                      <a:pt x="346" y="60"/>
                    </a:lnTo>
                    <a:lnTo>
                      <a:pt x="346" y="58"/>
                    </a:lnTo>
                    <a:lnTo>
                      <a:pt x="346" y="57"/>
                    </a:lnTo>
                    <a:lnTo>
                      <a:pt x="346" y="56"/>
                    </a:lnTo>
                    <a:lnTo>
                      <a:pt x="346" y="50"/>
                    </a:lnTo>
                    <a:lnTo>
                      <a:pt x="347" y="44"/>
                    </a:lnTo>
                    <a:lnTo>
                      <a:pt x="347" y="38"/>
                    </a:lnTo>
                    <a:lnTo>
                      <a:pt x="347" y="36"/>
                    </a:lnTo>
                    <a:lnTo>
                      <a:pt x="347" y="33"/>
                    </a:lnTo>
                    <a:lnTo>
                      <a:pt x="347" y="31"/>
                    </a:lnTo>
                    <a:lnTo>
                      <a:pt x="347" y="30"/>
                    </a:lnTo>
                    <a:lnTo>
                      <a:pt x="348" y="29"/>
                    </a:lnTo>
                    <a:lnTo>
                      <a:pt x="350" y="27"/>
                    </a:lnTo>
                    <a:lnTo>
                      <a:pt x="352" y="25"/>
                    </a:lnTo>
                    <a:lnTo>
                      <a:pt x="353" y="24"/>
                    </a:lnTo>
                    <a:lnTo>
                      <a:pt x="355" y="21"/>
                    </a:lnTo>
                    <a:lnTo>
                      <a:pt x="356" y="19"/>
                    </a:lnTo>
                    <a:lnTo>
                      <a:pt x="357" y="19"/>
                    </a:lnTo>
                    <a:lnTo>
                      <a:pt x="358" y="19"/>
                    </a:lnTo>
                    <a:lnTo>
                      <a:pt x="359" y="19"/>
                    </a:lnTo>
                    <a:lnTo>
                      <a:pt x="360" y="19"/>
                    </a:lnTo>
                    <a:lnTo>
                      <a:pt x="361" y="19"/>
                    </a:lnTo>
                    <a:lnTo>
                      <a:pt x="361" y="18"/>
                    </a:lnTo>
                    <a:lnTo>
                      <a:pt x="361" y="17"/>
                    </a:lnTo>
                    <a:lnTo>
                      <a:pt x="362" y="17"/>
                    </a:lnTo>
                    <a:lnTo>
                      <a:pt x="362" y="16"/>
                    </a:lnTo>
                    <a:lnTo>
                      <a:pt x="363" y="17"/>
                    </a:lnTo>
                    <a:lnTo>
                      <a:pt x="364" y="17"/>
                    </a:lnTo>
                    <a:lnTo>
                      <a:pt x="365" y="17"/>
                    </a:lnTo>
                    <a:lnTo>
                      <a:pt x="366" y="17"/>
                    </a:lnTo>
                    <a:lnTo>
                      <a:pt x="366" y="18"/>
                    </a:lnTo>
                    <a:lnTo>
                      <a:pt x="367" y="17"/>
                    </a:lnTo>
                    <a:lnTo>
                      <a:pt x="367" y="16"/>
                    </a:lnTo>
                    <a:lnTo>
                      <a:pt x="367" y="15"/>
                    </a:lnTo>
                    <a:lnTo>
                      <a:pt x="367" y="14"/>
                    </a:lnTo>
                    <a:lnTo>
                      <a:pt x="368" y="13"/>
                    </a:lnTo>
                    <a:lnTo>
                      <a:pt x="370" y="12"/>
                    </a:lnTo>
                    <a:lnTo>
                      <a:pt x="371" y="11"/>
                    </a:lnTo>
                    <a:lnTo>
                      <a:pt x="371" y="10"/>
                    </a:lnTo>
                    <a:lnTo>
                      <a:pt x="371" y="9"/>
                    </a:lnTo>
                    <a:lnTo>
                      <a:pt x="370" y="9"/>
                    </a:lnTo>
                    <a:lnTo>
                      <a:pt x="370" y="8"/>
                    </a:lnTo>
                    <a:lnTo>
                      <a:pt x="368" y="8"/>
                    </a:lnTo>
                    <a:lnTo>
                      <a:pt x="368" y="7"/>
                    </a:lnTo>
                    <a:lnTo>
                      <a:pt x="370" y="7"/>
                    </a:lnTo>
                    <a:lnTo>
                      <a:pt x="370" y="8"/>
                    </a:lnTo>
                    <a:lnTo>
                      <a:pt x="371" y="8"/>
                    </a:lnTo>
                    <a:lnTo>
                      <a:pt x="371" y="9"/>
                    </a:lnTo>
                    <a:lnTo>
                      <a:pt x="372" y="9"/>
                    </a:lnTo>
                    <a:lnTo>
                      <a:pt x="373" y="9"/>
                    </a:lnTo>
                    <a:lnTo>
                      <a:pt x="373" y="10"/>
                    </a:lnTo>
                    <a:lnTo>
                      <a:pt x="374" y="10"/>
                    </a:lnTo>
                    <a:lnTo>
                      <a:pt x="375" y="10"/>
                    </a:lnTo>
                    <a:lnTo>
                      <a:pt x="376" y="10"/>
                    </a:lnTo>
                    <a:lnTo>
                      <a:pt x="376" y="11"/>
                    </a:lnTo>
                    <a:lnTo>
                      <a:pt x="377" y="11"/>
                    </a:lnTo>
                    <a:lnTo>
                      <a:pt x="378" y="11"/>
                    </a:lnTo>
                    <a:lnTo>
                      <a:pt x="379" y="12"/>
                    </a:lnTo>
                    <a:lnTo>
                      <a:pt x="380" y="12"/>
                    </a:lnTo>
                    <a:lnTo>
                      <a:pt x="381" y="13"/>
                    </a:lnTo>
                    <a:lnTo>
                      <a:pt x="382" y="14"/>
                    </a:lnTo>
                    <a:lnTo>
                      <a:pt x="383" y="14"/>
                    </a:lnTo>
                    <a:lnTo>
                      <a:pt x="383" y="15"/>
                    </a:lnTo>
                    <a:lnTo>
                      <a:pt x="384" y="16"/>
                    </a:lnTo>
                    <a:lnTo>
                      <a:pt x="384" y="17"/>
                    </a:lnTo>
                    <a:lnTo>
                      <a:pt x="384" y="18"/>
                    </a:lnTo>
                    <a:lnTo>
                      <a:pt x="384" y="19"/>
                    </a:lnTo>
                    <a:lnTo>
                      <a:pt x="384" y="20"/>
                    </a:lnTo>
                    <a:lnTo>
                      <a:pt x="385" y="21"/>
                    </a:lnTo>
                    <a:lnTo>
                      <a:pt x="385" y="23"/>
                    </a:lnTo>
                    <a:lnTo>
                      <a:pt x="386" y="24"/>
                    </a:lnTo>
                    <a:lnTo>
                      <a:pt x="387" y="24"/>
                    </a:lnTo>
                    <a:lnTo>
                      <a:pt x="389" y="25"/>
                    </a:lnTo>
                    <a:lnTo>
                      <a:pt x="390" y="25"/>
                    </a:lnTo>
                    <a:lnTo>
                      <a:pt x="391" y="25"/>
                    </a:lnTo>
                    <a:lnTo>
                      <a:pt x="392" y="25"/>
                    </a:lnTo>
                    <a:lnTo>
                      <a:pt x="393" y="25"/>
                    </a:lnTo>
                    <a:lnTo>
                      <a:pt x="393" y="24"/>
                    </a:lnTo>
                    <a:lnTo>
                      <a:pt x="394" y="24"/>
                    </a:lnTo>
                    <a:lnTo>
                      <a:pt x="395" y="24"/>
                    </a:lnTo>
                    <a:lnTo>
                      <a:pt x="396" y="24"/>
                    </a:lnTo>
                    <a:lnTo>
                      <a:pt x="395" y="23"/>
                    </a:lnTo>
                    <a:lnTo>
                      <a:pt x="396" y="23"/>
                    </a:lnTo>
                    <a:lnTo>
                      <a:pt x="397" y="23"/>
                    </a:lnTo>
                    <a:lnTo>
                      <a:pt x="397" y="21"/>
                    </a:lnTo>
                    <a:lnTo>
                      <a:pt x="398" y="21"/>
                    </a:lnTo>
                    <a:lnTo>
                      <a:pt x="399" y="21"/>
                    </a:lnTo>
                    <a:lnTo>
                      <a:pt x="399" y="20"/>
                    </a:lnTo>
                    <a:lnTo>
                      <a:pt x="399" y="19"/>
                    </a:lnTo>
                    <a:lnTo>
                      <a:pt x="400" y="19"/>
                    </a:lnTo>
                    <a:lnTo>
                      <a:pt x="400" y="18"/>
                    </a:lnTo>
                    <a:lnTo>
                      <a:pt x="401" y="18"/>
                    </a:lnTo>
                    <a:lnTo>
                      <a:pt x="401" y="17"/>
                    </a:lnTo>
                    <a:lnTo>
                      <a:pt x="402" y="17"/>
                    </a:lnTo>
                    <a:lnTo>
                      <a:pt x="402" y="16"/>
                    </a:lnTo>
                    <a:lnTo>
                      <a:pt x="401" y="16"/>
                    </a:lnTo>
                    <a:lnTo>
                      <a:pt x="402" y="15"/>
                    </a:lnTo>
                    <a:lnTo>
                      <a:pt x="402" y="14"/>
                    </a:lnTo>
                    <a:lnTo>
                      <a:pt x="403" y="14"/>
                    </a:lnTo>
                    <a:lnTo>
                      <a:pt x="403" y="13"/>
                    </a:lnTo>
                    <a:lnTo>
                      <a:pt x="404" y="13"/>
                    </a:lnTo>
                    <a:lnTo>
                      <a:pt x="404" y="12"/>
                    </a:lnTo>
                    <a:lnTo>
                      <a:pt x="404" y="11"/>
                    </a:lnTo>
                    <a:lnTo>
                      <a:pt x="404" y="10"/>
                    </a:lnTo>
                    <a:lnTo>
                      <a:pt x="404" y="9"/>
                    </a:lnTo>
                    <a:lnTo>
                      <a:pt x="405" y="8"/>
                    </a:lnTo>
                    <a:lnTo>
                      <a:pt x="405" y="7"/>
                    </a:lnTo>
                    <a:lnTo>
                      <a:pt x="406" y="6"/>
                    </a:lnTo>
                    <a:lnTo>
                      <a:pt x="406" y="5"/>
                    </a:lnTo>
                    <a:lnTo>
                      <a:pt x="408" y="5"/>
                    </a:lnTo>
                    <a:lnTo>
                      <a:pt x="408" y="4"/>
                    </a:lnTo>
                    <a:lnTo>
                      <a:pt x="409" y="2"/>
                    </a:lnTo>
                    <a:lnTo>
                      <a:pt x="409" y="1"/>
                    </a:lnTo>
                    <a:lnTo>
                      <a:pt x="410" y="1"/>
                    </a:lnTo>
                    <a:lnTo>
                      <a:pt x="411" y="0"/>
                    </a:lnTo>
                    <a:lnTo>
                      <a:pt x="412" y="0"/>
                    </a:lnTo>
                    <a:lnTo>
                      <a:pt x="413" y="0"/>
                    </a:lnTo>
                    <a:lnTo>
                      <a:pt x="412" y="0"/>
                    </a:lnTo>
                    <a:lnTo>
                      <a:pt x="413" y="1"/>
                    </a:lnTo>
                    <a:lnTo>
                      <a:pt x="414" y="1"/>
                    </a:lnTo>
                    <a:lnTo>
                      <a:pt x="414" y="2"/>
                    </a:lnTo>
                    <a:lnTo>
                      <a:pt x="415" y="2"/>
                    </a:lnTo>
                    <a:lnTo>
                      <a:pt x="415" y="4"/>
                    </a:lnTo>
                    <a:lnTo>
                      <a:pt x="415" y="5"/>
                    </a:lnTo>
                    <a:lnTo>
                      <a:pt x="416" y="5"/>
                    </a:lnTo>
                    <a:lnTo>
                      <a:pt x="416" y="6"/>
                    </a:lnTo>
                    <a:lnTo>
                      <a:pt x="417" y="6"/>
                    </a:lnTo>
                    <a:lnTo>
                      <a:pt x="417" y="7"/>
                    </a:lnTo>
                    <a:lnTo>
                      <a:pt x="418" y="7"/>
                    </a:lnTo>
                    <a:lnTo>
                      <a:pt x="418" y="8"/>
                    </a:lnTo>
                    <a:lnTo>
                      <a:pt x="419" y="9"/>
                    </a:lnTo>
                    <a:lnTo>
                      <a:pt x="420" y="9"/>
                    </a:lnTo>
                    <a:lnTo>
                      <a:pt x="420" y="10"/>
                    </a:lnTo>
                    <a:lnTo>
                      <a:pt x="421" y="10"/>
                    </a:lnTo>
                    <a:lnTo>
                      <a:pt x="421" y="11"/>
                    </a:lnTo>
                    <a:lnTo>
                      <a:pt x="422" y="11"/>
                    </a:lnTo>
                    <a:lnTo>
                      <a:pt x="423" y="11"/>
                    </a:lnTo>
                    <a:lnTo>
                      <a:pt x="423" y="12"/>
                    </a:lnTo>
                    <a:lnTo>
                      <a:pt x="424" y="12"/>
                    </a:lnTo>
                    <a:lnTo>
                      <a:pt x="425" y="12"/>
                    </a:lnTo>
                    <a:lnTo>
                      <a:pt x="425" y="13"/>
                    </a:lnTo>
                    <a:lnTo>
                      <a:pt x="426" y="13"/>
                    </a:lnTo>
                    <a:lnTo>
                      <a:pt x="426" y="12"/>
                    </a:lnTo>
                    <a:lnTo>
                      <a:pt x="428" y="12"/>
                    </a:lnTo>
                    <a:lnTo>
                      <a:pt x="428" y="13"/>
                    </a:lnTo>
                    <a:lnTo>
                      <a:pt x="429" y="13"/>
                    </a:lnTo>
                    <a:lnTo>
                      <a:pt x="430" y="13"/>
                    </a:lnTo>
                    <a:lnTo>
                      <a:pt x="431" y="13"/>
                    </a:lnTo>
                    <a:lnTo>
                      <a:pt x="431" y="14"/>
                    </a:lnTo>
                    <a:lnTo>
                      <a:pt x="432" y="14"/>
                    </a:lnTo>
                    <a:lnTo>
                      <a:pt x="433" y="14"/>
                    </a:lnTo>
                    <a:lnTo>
                      <a:pt x="434" y="14"/>
                    </a:lnTo>
                    <a:lnTo>
                      <a:pt x="434" y="13"/>
                    </a:lnTo>
                    <a:lnTo>
                      <a:pt x="434" y="12"/>
                    </a:lnTo>
                    <a:lnTo>
                      <a:pt x="434" y="11"/>
                    </a:lnTo>
                    <a:lnTo>
                      <a:pt x="434" y="12"/>
                    </a:lnTo>
                    <a:lnTo>
                      <a:pt x="435" y="12"/>
                    </a:lnTo>
                    <a:lnTo>
                      <a:pt x="435" y="13"/>
                    </a:lnTo>
                    <a:lnTo>
                      <a:pt x="436" y="13"/>
                    </a:lnTo>
                    <a:lnTo>
                      <a:pt x="436" y="14"/>
                    </a:lnTo>
                    <a:lnTo>
                      <a:pt x="436" y="13"/>
                    </a:lnTo>
                    <a:lnTo>
                      <a:pt x="437" y="13"/>
                    </a:lnTo>
                    <a:lnTo>
                      <a:pt x="438" y="12"/>
                    </a:lnTo>
                    <a:lnTo>
                      <a:pt x="439" y="12"/>
                    </a:lnTo>
                    <a:lnTo>
                      <a:pt x="440" y="12"/>
                    </a:lnTo>
                    <a:lnTo>
                      <a:pt x="441" y="11"/>
                    </a:lnTo>
                    <a:lnTo>
                      <a:pt x="442" y="11"/>
                    </a:lnTo>
                    <a:lnTo>
                      <a:pt x="442" y="10"/>
                    </a:lnTo>
                    <a:lnTo>
                      <a:pt x="443" y="10"/>
                    </a:lnTo>
                    <a:lnTo>
                      <a:pt x="443" y="9"/>
                    </a:lnTo>
                    <a:lnTo>
                      <a:pt x="444" y="9"/>
                    </a:lnTo>
                    <a:lnTo>
                      <a:pt x="444" y="8"/>
                    </a:lnTo>
                    <a:lnTo>
                      <a:pt x="445" y="8"/>
                    </a:lnTo>
                    <a:lnTo>
                      <a:pt x="445" y="7"/>
                    </a:lnTo>
                    <a:lnTo>
                      <a:pt x="447" y="7"/>
                    </a:lnTo>
                    <a:lnTo>
                      <a:pt x="447" y="6"/>
                    </a:lnTo>
                    <a:lnTo>
                      <a:pt x="448" y="6"/>
                    </a:lnTo>
                    <a:lnTo>
                      <a:pt x="448" y="5"/>
                    </a:lnTo>
                    <a:lnTo>
                      <a:pt x="449" y="5"/>
                    </a:lnTo>
                    <a:lnTo>
                      <a:pt x="449" y="4"/>
                    </a:lnTo>
                    <a:lnTo>
                      <a:pt x="450" y="4"/>
                    </a:lnTo>
                    <a:lnTo>
                      <a:pt x="450" y="2"/>
                    </a:lnTo>
                    <a:lnTo>
                      <a:pt x="451" y="2"/>
                    </a:lnTo>
                    <a:lnTo>
                      <a:pt x="452" y="2"/>
                    </a:lnTo>
                    <a:lnTo>
                      <a:pt x="453" y="2"/>
                    </a:lnTo>
                    <a:lnTo>
                      <a:pt x="454" y="2"/>
                    </a:lnTo>
                    <a:lnTo>
                      <a:pt x="455" y="2"/>
                    </a:lnTo>
                    <a:lnTo>
                      <a:pt x="455" y="4"/>
                    </a:lnTo>
                    <a:lnTo>
                      <a:pt x="456" y="4"/>
                    </a:lnTo>
                    <a:lnTo>
                      <a:pt x="457" y="5"/>
                    </a:lnTo>
                    <a:lnTo>
                      <a:pt x="458" y="5"/>
                    </a:lnTo>
                    <a:lnTo>
                      <a:pt x="458" y="6"/>
                    </a:lnTo>
                    <a:lnTo>
                      <a:pt x="459" y="6"/>
                    </a:lnTo>
                    <a:lnTo>
                      <a:pt x="460" y="7"/>
                    </a:lnTo>
                    <a:lnTo>
                      <a:pt x="461" y="8"/>
                    </a:lnTo>
                    <a:lnTo>
                      <a:pt x="462" y="8"/>
                    </a:lnTo>
                    <a:lnTo>
                      <a:pt x="462" y="9"/>
                    </a:lnTo>
                    <a:lnTo>
                      <a:pt x="463" y="9"/>
                    </a:lnTo>
                    <a:lnTo>
                      <a:pt x="463" y="10"/>
                    </a:lnTo>
                    <a:lnTo>
                      <a:pt x="464" y="10"/>
                    </a:lnTo>
                    <a:lnTo>
                      <a:pt x="466" y="11"/>
                    </a:lnTo>
                    <a:lnTo>
                      <a:pt x="467" y="11"/>
                    </a:lnTo>
                    <a:lnTo>
                      <a:pt x="467" y="12"/>
                    </a:lnTo>
                    <a:lnTo>
                      <a:pt x="468" y="12"/>
                    </a:lnTo>
                    <a:lnTo>
                      <a:pt x="469" y="13"/>
                    </a:lnTo>
                    <a:lnTo>
                      <a:pt x="470" y="13"/>
                    </a:lnTo>
                    <a:lnTo>
                      <a:pt x="470" y="14"/>
                    </a:lnTo>
                    <a:lnTo>
                      <a:pt x="471" y="14"/>
                    </a:lnTo>
                    <a:lnTo>
                      <a:pt x="472" y="14"/>
                    </a:lnTo>
                    <a:lnTo>
                      <a:pt x="472" y="15"/>
                    </a:lnTo>
                    <a:lnTo>
                      <a:pt x="473" y="15"/>
                    </a:lnTo>
                    <a:lnTo>
                      <a:pt x="473" y="16"/>
                    </a:lnTo>
                    <a:lnTo>
                      <a:pt x="474" y="16"/>
                    </a:lnTo>
                    <a:lnTo>
                      <a:pt x="475" y="16"/>
                    </a:lnTo>
                    <a:lnTo>
                      <a:pt x="475" y="17"/>
                    </a:lnTo>
                    <a:lnTo>
                      <a:pt x="476" y="17"/>
                    </a:lnTo>
                    <a:lnTo>
                      <a:pt x="477" y="17"/>
                    </a:lnTo>
                    <a:lnTo>
                      <a:pt x="477" y="18"/>
                    </a:lnTo>
                    <a:lnTo>
                      <a:pt x="478" y="18"/>
                    </a:lnTo>
                    <a:lnTo>
                      <a:pt x="479" y="18"/>
                    </a:lnTo>
                    <a:lnTo>
                      <a:pt x="479" y="19"/>
                    </a:lnTo>
                    <a:lnTo>
                      <a:pt x="480" y="19"/>
                    </a:lnTo>
                    <a:lnTo>
                      <a:pt x="481" y="19"/>
                    </a:lnTo>
                    <a:lnTo>
                      <a:pt x="482" y="19"/>
                    </a:lnTo>
                    <a:lnTo>
                      <a:pt x="483" y="19"/>
                    </a:lnTo>
                    <a:lnTo>
                      <a:pt x="484" y="19"/>
                    </a:lnTo>
                    <a:lnTo>
                      <a:pt x="486" y="20"/>
                    </a:lnTo>
                    <a:lnTo>
                      <a:pt x="487" y="20"/>
                    </a:lnTo>
                    <a:lnTo>
                      <a:pt x="488" y="20"/>
                    </a:lnTo>
                    <a:lnTo>
                      <a:pt x="488" y="21"/>
                    </a:lnTo>
                    <a:lnTo>
                      <a:pt x="489" y="21"/>
                    </a:lnTo>
                    <a:lnTo>
                      <a:pt x="490" y="21"/>
                    </a:lnTo>
                    <a:lnTo>
                      <a:pt x="491" y="21"/>
                    </a:lnTo>
                    <a:lnTo>
                      <a:pt x="491" y="23"/>
                    </a:lnTo>
                    <a:lnTo>
                      <a:pt x="492" y="23"/>
                    </a:lnTo>
                    <a:lnTo>
                      <a:pt x="493" y="23"/>
                    </a:lnTo>
                    <a:lnTo>
                      <a:pt x="494" y="24"/>
                    </a:lnTo>
                    <a:lnTo>
                      <a:pt x="495" y="24"/>
                    </a:lnTo>
                    <a:lnTo>
                      <a:pt x="496" y="24"/>
                    </a:lnTo>
                    <a:lnTo>
                      <a:pt x="497" y="24"/>
                    </a:lnTo>
                    <a:lnTo>
                      <a:pt x="497" y="25"/>
                    </a:lnTo>
                    <a:lnTo>
                      <a:pt x="498" y="25"/>
                    </a:lnTo>
                    <a:lnTo>
                      <a:pt x="499" y="26"/>
                    </a:lnTo>
                    <a:lnTo>
                      <a:pt x="500" y="26"/>
                    </a:lnTo>
                    <a:lnTo>
                      <a:pt x="500" y="27"/>
                    </a:lnTo>
                    <a:lnTo>
                      <a:pt x="501" y="27"/>
                    </a:lnTo>
                    <a:lnTo>
                      <a:pt x="502" y="27"/>
                    </a:lnTo>
                    <a:lnTo>
                      <a:pt x="502" y="28"/>
                    </a:lnTo>
                    <a:lnTo>
                      <a:pt x="502" y="29"/>
                    </a:lnTo>
                    <a:lnTo>
                      <a:pt x="503" y="29"/>
                    </a:lnTo>
                    <a:lnTo>
                      <a:pt x="505" y="30"/>
                    </a:lnTo>
                    <a:lnTo>
                      <a:pt x="505" y="29"/>
                    </a:lnTo>
                    <a:lnTo>
                      <a:pt x="505" y="30"/>
                    </a:lnTo>
                    <a:lnTo>
                      <a:pt x="506" y="30"/>
                    </a:lnTo>
                    <a:lnTo>
                      <a:pt x="507" y="30"/>
                    </a:lnTo>
                    <a:lnTo>
                      <a:pt x="507" y="31"/>
                    </a:lnTo>
                    <a:lnTo>
                      <a:pt x="508" y="31"/>
                    </a:lnTo>
                    <a:lnTo>
                      <a:pt x="509" y="31"/>
                    </a:lnTo>
                    <a:lnTo>
                      <a:pt x="510" y="32"/>
                    </a:lnTo>
                    <a:lnTo>
                      <a:pt x="510" y="33"/>
                    </a:lnTo>
                    <a:lnTo>
                      <a:pt x="511" y="33"/>
                    </a:lnTo>
                    <a:lnTo>
                      <a:pt x="511" y="34"/>
                    </a:lnTo>
                    <a:lnTo>
                      <a:pt x="512" y="35"/>
                    </a:lnTo>
                    <a:lnTo>
                      <a:pt x="513" y="35"/>
                    </a:lnTo>
                    <a:lnTo>
                      <a:pt x="514" y="35"/>
                    </a:lnTo>
                    <a:lnTo>
                      <a:pt x="514" y="36"/>
                    </a:lnTo>
                    <a:lnTo>
                      <a:pt x="515" y="37"/>
                    </a:lnTo>
                    <a:lnTo>
                      <a:pt x="516" y="37"/>
                    </a:lnTo>
                    <a:lnTo>
                      <a:pt x="517" y="37"/>
                    </a:lnTo>
                    <a:lnTo>
                      <a:pt x="517" y="38"/>
                    </a:lnTo>
                    <a:lnTo>
                      <a:pt x="518" y="38"/>
                    </a:lnTo>
                    <a:lnTo>
                      <a:pt x="519" y="39"/>
                    </a:lnTo>
                    <a:lnTo>
                      <a:pt x="520" y="39"/>
                    </a:lnTo>
                    <a:lnTo>
                      <a:pt x="520" y="40"/>
                    </a:lnTo>
                    <a:lnTo>
                      <a:pt x="521" y="41"/>
                    </a:lnTo>
                    <a:lnTo>
                      <a:pt x="522" y="41"/>
                    </a:lnTo>
                    <a:lnTo>
                      <a:pt x="522" y="43"/>
                    </a:lnTo>
                    <a:lnTo>
                      <a:pt x="523" y="43"/>
                    </a:lnTo>
                    <a:lnTo>
                      <a:pt x="525" y="43"/>
                    </a:lnTo>
                    <a:lnTo>
                      <a:pt x="525" y="44"/>
                    </a:lnTo>
                    <a:lnTo>
                      <a:pt x="526" y="44"/>
                    </a:lnTo>
                    <a:lnTo>
                      <a:pt x="526" y="45"/>
                    </a:lnTo>
                    <a:lnTo>
                      <a:pt x="527" y="45"/>
                    </a:lnTo>
                    <a:lnTo>
                      <a:pt x="528" y="45"/>
                    </a:lnTo>
                    <a:lnTo>
                      <a:pt x="528" y="46"/>
                    </a:lnTo>
                    <a:lnTo>
                      <a:pt x="529" y="46"/>
                    </a:lnTo>
                    <a:lnTo>
                      <a:pt x="530" y="46"/>
                    </a:lnTo>
                    <a:lnTo>
                      <a:pt x="530" y="47"/>
                    </a:lnTo>
                    <a:lnTo>
                      <a:pt x="531" y="47"/>
                    </a:lnTo>
                    <a:lnTo>
                      <a:pt x="532" y="47"/>
                    </a:lnTo>
                    <a:lnTo>
                      <a:pt x="533" y="47"/>
                    </a:lnTo>
                    <a:lnTo>
                      <a:pt x="533" y="48"/>
                    </a:lnTo>
                    <a:lnTo>
                      <a:pt x="534" y="48"/>
                    </a:lnTo>
                    <a:lnTo>
                      <a:pt x="535" y="48"/>
                    </a:lnTo>
                    <a:lnTo>
                      <a:pt x="536" y="48"/>
                    </a:lnTo>
                    <a:lnTo>
                      <a:pt x="536" y="49"/>
                    </a:lnTo>
                    <a:lnTo>
                      <a:pt x="537" y="49"/>
                    </a:lnTo>
                    <a:lnTo>
                      <a:pt x="538" y="50"/>
                    </a:lnTo>
                    <a:lnTo>
                      <a:pt x="539" y="50"/>
                    </a:lnTo>
                    <a:lnTo>
                      <a:pt x="541" y="50"/>
                    </a:lnTo>
                    <a:lnTo>
                      <a:pt x="542" y="51"/>
                    </a:lnTo>
                    <a:lnTo>
                      <a:pt x="544" y="51"/>
                    </a:lnTo>
                    <a:lnTo>
                      <a:pt x="545" y="51"/>
                    </a:lnTo>
                    <a:lnTo>
                      <a:pt x="546" y="51"/>
                    </a:lnTo>
                    <a:lnTo>
                      <a:pt x="547" y="51"/>
                    </a:lnTo>
                    <a:lnTo>
                      <a:pt x="547" y="50"/>
                    </a:lnTo>
                    <a:lnTo>
                      <a:pt x="548" y="50"/>
                    </a:lnTo>
                    <a:lnTo>
                      <a:pt x="548" y="51"/>
                    </a:lnTo>
                    <a:lnTo>
                      <a:pt x="549" y="51"/>
                    </a:lnTo>
                    <a:lnTo>
                      <a:pt x="550" y="52"/>
                    </a:lnTo>
                    <a:lnTo>
                      <a:pt x="551" y="52"/>
                    </a:lnTo>
                    <a:lnTo>
                      <a:pt x="552" y="52"/>
                    </a:lnTo>
                    <a:lnTo>
                      <a:pt x="553" y="53"/>
                    </a:lnTo>
                    <a:lnTo>
                      <a:pt x="554" y="53"/>
                    </a:lnTo>
                    <a:lnTo>
                      <a:pt x="555" y="54"/>
                    </a:lnTo>
                    <a:lnTo>
                      <a:pt x="556" y="54"/>
                    </a:lnTo>
                    <a:lnTo>
                      <a:pt x="557" y="54"/>
                    </a:lnTo>
                    <a:lnTo>
                      <a:pt x="556" y="54"/>
                    </a:lnTo>
                    <a:lnTo>
                      <a:pt x="557" y="54"/>
                    </a:lnTo>
                    <a:lnTo>
                      <a:pt x="558" y="54"/>
                    </a:lnTo>
                    <a:lnTo>
                      <a:pt x="559" y="54"/>
                    </a:lnTo>
                    <a:lnTo>
                      <a:pt x="559" y="55"/>
                    </a:lnTo>
                    <a:lnTo>
                      <a:pt x="560" y="55"/>
                    </a:lnTo>
                    <a:lnTo>
                      <a:pt x="561" y="55"/>
                    </a:lnTo>
                    <a:lnTo>
                      <a:pt x="563" y="55"/>
                    </a:lnTo>
                    <a:lnTo>
                      <a:pt x="564" y="56"/>
                    </a:lnTo>
                    <a:lnTo>
                      <a:pt x="565" y="56"/>
                    </a:lnTo>
                    <a:lnTo>
                      <a:pt x="566" y="56"/>
                    </a:lnTo>
                    <a:lnTo>
                      <a:pt x="567" y="56"/>
                    </a:lnTo>
                    <a:lnTo>
                      <a:pt x="568" y="56"/>
                    </a:lnTo>
                    <a:lnTo>
                      <a:pt x="569" y="56"/>
                    </a:lnTo>
                    <a:lnTo>
                      <a:pt x="570" y="56"/>
                    </a:lnTo>
                    <a:lnTo>
                      <a:pt x="571" y="57"/>
                    </a:lnTo>
                    <a:lnTo>
                      <a:pt x="572" y="58"/>
                    </a:lnTo>
                    <a:lnTo>
                      <a:pt x="573" y="58"/>
                    </a:lnTo>
                    <a:lnTo>
                      <a:pt x="574" y="59"/>
                    </a:lnTo>
                    <a:lnTo>
                      <a:pt x="579" y="58"/>
                    </a:lnTo>
                    <a:lnTo>
                      <a:pt x="560" y="57"/>
                    </a:lnTo>
                    <a:lnTo>
                      <a:pt x="554" y="55"/>
                    </a:lnTo>
                  </a:path>
                </a:pathLst>
              </a:custGeom>
              <a:grpFill/>
              <a:ln w="19050"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350" dirty="0"/>
              </a:p>
            </p:txBody>
          </p:sp>
        </p:grpSp>
        <p:sp>
          <p:nvSpPr>
            <p:cNvPr id="12" name="Freeform 64">
              <a:extLst>
                <a:ext uri="{FF2B5EF4-FFF2-40B4-BE49-F238E27FC236}">
                  <a16:creationId xmlns:a16="http://schemas.microsoft.com/office/drawing/2014/main" id="{05823385-03C2-41FB-A35C-A80E66356DDF}"/>
                </a:ext>
              </a:extLst>
            </p:cNvPr>
            <p:cNvSpPr>
              <a:spLocks/>
            </p:cNvSpPr>
            <p:nvPr/>
          </p:nvSpPr>
          <p:spPr bwMode="auto">
            <a:xfrm>
              <a:off x="5062142" y="2073667"/>
              <a:ext cx="403622" cy="509588"/>
            </a:xfrm>
            <a:custGeom>
              <a:avLst/>
              <a:gdLst>
                <a:gd name="T0" fmla="*/ 2147483646 w 355"/>
                <a:gd name="T1" fmla="*/ 2147483646 h 456"/>
                <a:gd name="T2" fmla="*/ 2147483646 w 355"/>
                <a:gd name="T3" fmla="*/ 2147483646 h 456"/>
                <a:gd name="T4" fmla="*/ 2147483646 w 355"/>
                <a:gd name="T5" fmla="*/ 2147483646 h 456"/>
                <a:gd name="T6" fmla="*/ 2147483646 w 355"/>
                <a:gd name="T7" fmla="*/ 2147483646 h 456"/>
                <a:gd name="T8" fmla="*/ 2147483646 w 355"/>
                <a:gd name="T9" fmla="*/ 2147483646 h 456"/>
                <a:gd name="T10" fmla="*/ 2147483646 w 355"/>
                <a:gd name="T11" fmla="*/ 2147483646 h 456"/>
                <a:gd name="T12" fmla="*/ 2147483646 w 355"/>
                <a:gd name="T13" fmla="*/ 2147483646 h 456"/>
                <a:gd name="T14" fmla="*/ 2147483646 w 355"/>
                <a:gd name="T15" fmla="*/ 2147483646 h 456"/>
                <a:gd name="T16" fmla="*/ 2147483646 w 355"/>
                <a:gd name="T17" fmla="*/ 2147483646 h 456"/>
                <a:gd name="T18" fmla="*/ 2147483646 w 355"/>
                <a:gd name="T19" fmla="*/ 2147483646 h 456"/>
                <a:gd name="T20" fmla="*/ 2147483646 w 355"/>
                <a:gd name="T21" fmla="*/ 2147483646 h 456"/>
                <a:gd name="T22" fmla="*/ 2147483646 w 355"/>
                <a:gd name="T23" fmla="*/ 2147483646 h 456"/>
                <a:gd name="T24" fmla="*/ 2147483646 w 355"/>
                <a:gd name="T25" fmla="*/ 2147483646 h 456"/>
                <a:gd name="T26" fmla="*/ 2147483646 w 355"/>
                <a:gd name="T27" fmla="*/ 2147483646 h 456"/>
                <a:gd name="T28" fmla="*/ 2147483646 w 355"/>
                <a:gd name="T29" fmla="*/ 2147483646 h 456"/>
                <a:gd name="T30" fmla="*/ 2147483646 w 355"/>
                <a:gd name="T31" fmla="*/ 2147483646 h 456"/>
                <a:gd name="T32" fmla="*/ 2147483646 w 355"/>
                <a:gd name="T33" fmla="*/ 2147483646 h 456"/>
                <a:gd name="T34" fmla="*/ 2147483646 w 355"/>
                <a:gd name="T35" fmla="*/ 2147483646 h 456"/>
                <a:gd name="T36" fmla="*/ 2147483646 w 355"/>
                <a:gd name="T37" fmla="*/ 2147483646 h 456"/>
                <a:gd name="T38" fmla="*/ 2147483646 w 355"/>
                <a:gd name="T39" fmla="*/ 2147483646 h 456"/>
                <a:gd name="T40" fmla="*/ 2147483646 w 355"/>
                <a:gd name="T41" fmla="*/ 2147483646 h 456"/>
                <a:gd name="T42" fmla="*/ 2147483646 w 355"/>
                <a:gd name="T43" fmla="*/ 2147483646 h 456"/>
                <a:gd name="T44" fmla="*/ 2147483646 w 355"/>
                <a:gd name="T45" fmla="*/ 2147483646 h 456"/>
                <a:gd name="T46" fmla="*/ 2147483646 w 355"/>
                <a:gd name="T47" fmla="*/ 2147483646 h 456"/>
                <a:gd name="T48" fmla="*/ 2147483646 w 355"/>
                <a:gd name="T49" fmla="*/ 2147483646 h 456"/>
                <a:gd name="T50" fmla="*/ 2147483646 w 355"/>
                <a:gd name="T51" fmla="*/ 2147483646 h 456"/>
                <a:gd name="T52" fmla="*/ 2147483646 w 355"/>
                <a:gd name="T53" fmla="*/ 2147483646 h 456"/>
                <a:gd name="T54" fmla="*/ 2147483646 w 355"/>
                <a:gd name="T55" fmla="*/ 2147483646 h 456"/>
                <a:gd name="T56" fmla="*/ 2147483646 w 355"/>
                <a:gd name="T57" fmla="*/ 2147483646 h 456"/>
                <a:gd name="T58" fmla="*/ 2147483646 w 355"/>
                <a:gd name="T59" fmla="*/ 2147483646 h 456"/>
                <a:gd name="T60" fmla="*/ 2147483646 w 355"/>
                <a:gd name="T61" fmla="*/ 2147483646 h 456"/>
                <a:gd name="T62" fmla="*/ 2147483646 w 355"/>
                <a:gd name="T63" fmla="*/ 2147483646 h 456"/>
                <a:gd name="T64" fmla="*/ 2147483646 w 355"/>
                <a:gd name="T65" fmla="*/ 2147483646 h 456"/>
                <a:gd name="T66" fmla="*/ 2147483646 w 355"/>
                <a:gd name="T67" fmla="*/ 2147483646 h 456"/>
                <a:gd name="T68" fmla="*/ 2147483646 w 355"/>
                <a:gd name="T69" fmla="*/ 2147483646 h 456"/>
                <a:gd name="T70" fmla="*/ 2147483646 w 355"/>
                <a:gd name="T71" fmla="*/ 2147483646 h 456"/>
                <a:gd name="T72" fmla="*/ 2147483646 w 355"/>
                <a:gd name="T73" fmla="*/ 2147483646 h 456"/>
                <a:gd name="T74" fmla="*/ 2147483646 w 355"/>
                <a:gd name="T75" fmla="*/ 2147483646 h 456"/>
                <a:gd name="T76" fmla="*/ 2147483646 w 355"/>
                <a:gd name="T77" fmla="*/ 2147483646 h 456"/>
                <a:gd name="T78" fmla="*/ 2147483646 w 355"/>
                <a:gd name="T79" fmla="*/ 2147483646 h 456"/>
                <a:gd name="T80" fmla="*/ 2147483646 w 355"/>
                <a:gd name="T81" fmla="*/ 2147483646 h 456"/>
                <a:gd name="T82" fmla="*/ 2147483646 w 355"/>
                <a:gd name="T83" fmla="*/ 2147483646 h 456"/>
                <a:gd name="T84" fmla="*/ 2147483646 w 355"/>
                <a:gd name="T85" fmla="*/ 2147483646 h 456"/>
                <a:gd name="T86" fmla="*/ 2147483646 w 355"/>
                <a:gd name="T87" fmla="*/ 2147483646 h 456"/>
                <a:gd name="T88" fmla="*/ 2147483646 w 355"/>
                <a:gd name="T89" fmla="*/ 2147483646 h 456"/>
                <a:gd name="T90" fmla="*/ 2147483646 w 355"/>
                <a:gd name="T91" fmla="*/ 2147483646 h 456"/>
                <a:gd name="T92" fmla="*/ 2147483646 w 355"/>
                <a:gd name="T93" fmla="*/ 2147483646 h 456"/>
                <a:gd name="T94" fmla="*/ 2147483646 w 355"/>
                <a:gd name="T95" fmla="*/ 2147483646 h 456"/>
                <a:gd name="T96" fmla="*/ 2147483646 w 355"/>
                <a:gd name="T97" fmla="*/ 2147483646 h 456"/>
                <a:gd name="T98" fmla="*/ 2147483646 w 355"/>
                <a:gd name="T99" fmla="*/ 2147483646 h 456"/>
                <a:gd name="T100" fmla="*/ 2147483646 w 355"/>
                <a:gd name="T101" fmla="*/ 2147483646 h 456"/>
                <a:gd name="T102" fmla="*/ 2147483646 w 355"/>
                <a:gd name="T103" fmla="*/ 2147483646 h 456"/>
                <a:gd name="T104" fmla="*/ 2147483646 w 355"/>
                <a:gd name="T105" fmla="*/ 2147483646 h 456"/>
                <a:gd name="T106" fmla="*/ 2147483646 w 355"/>
                <a:gd name="T107" fmla="*/ 2147483646 h 456"/>
                <a:gd name="T108" fmla="*/ 2147483646 w 355"/>
                <a:gd name="T109" fmla="*/ 2147483646 h 456"/>
                <a:gd name="T110" fmla="*/ 2147483646 w 355"/>
                <a:gd name="T111" fmla="*/ 2147483646 h 456"/>
                <a:gd name="T112" fmla="*/ 2147483646 w 355"/>
                <a:gd name="T113" fmla="*/ 2147483646 h 456"/>
                <a:gd name="T114" fmla="*/ 2147483646 w 355"/>
                <a:gd name="T115" fmla="*/ 2147483646 h 4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5" h="456">
                  <a:moveTo>
                    <a:pt x="143" y="370"/>
                  </a:moveTo>
                  <a:lnTo>
                    <a:pt x="143" y="369"/>
                  </a:lnTo>
                  <a:lnTo>
                    <a:pt x="143" y="368"/>
                  </a:lnTo>
                  <a:lnTo>
                    <a:pt x="142" y="368"/>
                  </a:lnTo>
                  <a:lnTo>
                    <a:pt x="142" y="366"/>
                  </a:lnTo>
                  <a:lnTo>
                    <a:pt x="142" y="365"/>
                  </a:lnTo>
                  <a:lnTo>
                    <a:pt x="141" y="364"/>
                  </a:lnTo>
                  <a:lnTo>
                    <a:pt x="141" y="363"/>
                  </a:lnTo>
                  <a:lnTo>
                    <a:pt x="141" y="362"/>
                  </a:lnTo>
                  <a:lnTo>
                    <a:pt x="140" y="361"/>
                  </a:lnTo>
                  <a:lnTo>
                    <a:pt x="140" y="360"/>
                  </a:lnTo>
                  <a:lnTo>
                    <a:pt x="140" y="359"/>
                  </a:lnTo>
                  <a:lnTo>
                    <a:pt x="141" y="359"/>
                  </a:lnTo>
                  <a:lnTo>
                    <a:pt x="141" y="358"/>
                  </a:lnTo>
                  <a:lnTo>
                    <a:pt x="141" y="357"/>
                  </a:lnTo>
                  <a:lnTo>
                    <a:pt x="142" y="357"/>
                  </a:lnTo>
                  <a:lnTo>
                    <a:pt x="142" y="356"/>
                  </a:lnTo>
                  <a:lnTo>
                    <a:pt x="142" y="355"/>
                  </a:lnTo>
                  <a:lnTo>
                    <a:pt x="142" y="354"/>
                  </a:lnTo>
                  <a:lnTo>
                    <a:pt x="142" y="353"/>
                  </a:lnTo>
                  <a:lnTo>
                    <a:pt x="142" y="352"/>
                  </a:lnTo>
                  <a:lnTo>
                    <a:pt x="143" y="352"/>
                  </a:lnTo>
                  <a:lnTo>
                    <a:pt x="143" y="351"/>
                  </a:lnTo>
                  <a:lnTo>
                    <a:pt x="143" y="350"/>
                  </a:lnTo>
                  <a:lnTo>
                    <a:pt x="145" y="349"/>
                  </a:lnTo>
                  <a:lnTo>
                    <a:pt x="145" y="348"/>
                  </a:lnTo>
                  <a:lnTo>
                    <a:pt x="145" y="346"/>
                  </a:lnTo>
                  <a:lnTo>
                    <a:pt x="145" y="345"/>
                  </a:lnTo>
                  <a:lnTo>
                    <a:pt x="146" y="345"/>
                  </a:lnTo>
                  <a:lnTo>
                    <a:pt x="146" y="344"/>
                  </a:lnTo>
                  <a:lnTo>
                    <a:pt x="145" y="343"/>
                  </a:lnTo>
                  <a:lnTo>
                    <a:pt x="145" y="342"/>
                  </a:lnTo>
                  <a:lnTo>
                    <a:pt x="145" y="341"/>
                  </a:lnTo>
                  <a:lnTo>
                    <a:pt x="145" y="340"/>
                  </a:lnTo>
                  <a:lnTo>
                    <a:pt x="143" y="340"/>
                  </a:lnTo>
                  <a:lnTo>
                    <a:pt x="143" y="339"/>
                  </a:lnTo>
                  <a:lnTo>
                    <a:pt x="143" y="338"/>
                  </a:lnTo>
                  <a:lnTo>
                    <a:pt x="143" y="337"/>
                  </a:lnTo>
                  <a:lnTo>
                    <a:pt x="143" y="336"/>
                  </a:lnTo>
                  <a:lnTo>
                    <a:pt x="145" y="336"/>
                  </a:lnTo>
                  <a:lnTo>
                    <a:pt x="146" y="336"/>
                  </a:lnTo>
                  <a:lnTo>
                    <a:pt x="146" y="335"/>
                  </a:lnTo>
                  <a:lnTo>
                    <a:pt x="147" y="335"/>
                  </a:lnTo>
                  <a:lnTo>
                    <a:pt x="148" y="335"/>
                  </a:lnTo>
                  <a:lnTo>
                    <a:pt x="149" y="335"/>
                  </a:lnTo>
                  <a:lnTo>
                    <a:pt x="150" y="335"/>
                  </a:lnTo>
                  <a:lnTo>
                    <a:pt x="151" y="336"/>
                  </a:lnTo>
                  <a:lnTo>
                    <a:pt x="152" y="337"/>
                  </a:lnTo>
                  <a:lnTo>
                    <a:pt x="152" y="338"/>
                  </a:lnTo>
                  <a:lnTo>
                    <a:pt x="152" y="339"/>
                  </a:lnTo>
                  <a:lnTo>
                    <a:pt x="152" y="340"/>
                  </a:lnTo>
                  <a:lnTo>
                    <a:pt x="153" y="340"/>
                  </a:lnTo>
                  <a:lnTo>
                    <a:pt x="154" y="340"/>
                  </a:lnTo>
                  <a:lnTo>
                    <a:pt x="155" y="340"/>
                  </a:lnTo>
                  <a:lnTo>
                    <a:pt x="155" y="339"/>
                  </a:lnTo>
                  <a:lnTo>
                    <a:pt x="156" y="339"/>
                  </a:lnTo>
                  <a:lnTo>
                    <a:pt x="156" y="338"/>
                  </a:lnTo>
                  <a:lnTo>
                    <a:pt x="156" y="337"/>
                  </a:lnTo>
                  <a:lnTo>
                    <a:pt x="156" y="336"/>
                  </a:lnTo>
                  <a:lnTo>
                    <a:pt x="157" y="335"/>
                  </a:lnTo>
                  <a:lnTo>
                    <a:pt x="157" y="334"/>
                  </a:lnTo>
                  <a:lnTo>
                    <a:pt x="157" y="333"/>
                  </a:lnTo>
                  <a:lnTo>
                    <a:pt x="156" y="333"/>
                  </a:lnTo>
                  <a:lnTo>
                    <a:pt x="156" y="332"/>
                  </a:lnTo>
                  <a:lnTo>
                    <a:pt x="156" y="331"/>
                  </a:lnTo>
                  <a:lnTo>
                    <a:pt x="155" y="330"/>
                  </a:lnTo>
                  <a:lnTo>
                    <a:pt x="154" y="329"/>
                  </a:lnTo>
                  <a:lnTo>
                    <a:pt x="153" y="329"/>
                  </a:lnTo>
                  <a:lnTo>
                    <a:pt x="153" y="327"/>
                  </a:lnTo>
                  <a:lnTo>
                    <a:pt x="152" y="326"/>
                  </a:lnTo>
                  <a:lnTo>
                    <a:pt x="152" y="325"/>
                  </a:lnTo>
                  <a:lnTo>
                    <a:pt x="152" y="324"/>
                  </a:lnTo>
                  <a:lnTo>
                    <a:pt x="151" y="323"/>
                  </a:lnTo>
                  <a:lnTo>
                    <a:pt x="151" y="322"/>
                  </a:lnTo>
                  <a:lnTo>
                    <a:pt x="150" y="322"/>
                  </a:lnTo>
                  <a:lnTo>
                    <a:pt x="150" y="321"/>
                  </a:lnTo>
                  <a:lnTo>
                    <a:pt x="150" y="320"/>
                  </a:lnTo>
                  <a:lnTo>
                    <a:pt x="150" y="319"/>
                  </a:lnTo>
                  <a:lnTo>
                    <a:pt x="149" y="318"/>
                  </a:lnTo>
                  <a:lnTo>
                    <a:pt x="149" y="317"/>
                  </a:lnTo>
                  <a:lnTo>
                    <a:pt x="149" y="316"/>
                  </a:lnTo>
                  <a:lnTo>
                    <a:pt x="148" y="316"/>
                  </a:lnTo>
                  <a:lnTo>
                    <a:pt x="148" y="315"/>
                  </a:lnTo>
                  <a:lnTo>
                    <a:pt x="147" y="315"/>
                  </a:lnTo>
                  <a:lnTo>
                    <a:pt x="147" y="314"/>
                  </a:lnTo>
                  <a:lnTo>
                    <a:pt x="146" y="313"/>
                  </a:lnTo>
                  <a:lnTo>
                    <a:pt x="145" y="313"/>
                  </a:lnTo>
                  <a:lnTo>
                    <a:pt x="145" y="312"/>
                  </a:lnTo>
                  <a:lnTo>
                    <a:pt x="145" y="311"/>
                  </a:lnTo>
                  <a:lnTo>
                    <a:pt x="143" y="311"/>
                  </a:lnTo>
                  <a:lnTo>
                    <a:pt x="143" y="310"/>
                  </a:lnTo>
                  <a:lnTo>
                    <a:pt x="142" y="308"/>
                  </a:lnTo>
                  <a:lnTo>
                    <a:pt x="141" y="308"/>
                  </a:lnTo>
                  <a:lnTo>
                    <a:pt x="140" y="307"/>
                  </a:lnTo>
                  <a:lnTo>
                    <a:pt x="139" y="306"/>
                  </a:lnTo>
                  <a:lnTo>
                    <a:pt x="138" y="306"/>
                  </a:lnTo>
                  <a:lnTo>
                    <a:pt x="137" y="305"/>
                  </a:lnTo>
                  <a:lnTo>
                    <a:pt x="136" y="304"/>
                  </a:lnTo>
                  <a:lnTo>
                    <a:pt x="135" y="303"/>
                  </a:lnTo>
                  <a:lnTo>
                    <a:pt x="135" y="302"/>
                  </a:lnTo>
                  <a:lnTo>
                    <a:pt x="135" y="301"/>
                  </a:lnTo>
                  <a:lnTo>
                    <a:pt x="135" y="300"/>
                  </a:lnTo>
                  <a:lnTo>
                    <a:pt x="135" y="299"/>
                  </a:lnTo>
                  <a:lnTo>
                    <a:pt x="135" y="298"/>
                  </a:lnTo>
                  <a:lnTo>
                    <a:pt x="135" y="297"/>
                  </a:lnTo>
                  <a:lnTo>
                    <a:pt x="135" y="296"/>
                  </a:lnTo>
                  <a:lnTo>
                    <a:pt x="135" y="295"/>
                  </a:lnTo>
                  <a:lnTo>
                    <a:pt x="136" y="293"/>
                  </a:lnTo>
                  <a:lnTo>
                    <a:pt x="135" y="292"/>
                  </a:lnTo>
                  <a:lnTo>
                    <a:pt x="134" y="292"/>
                  </a:lnTo>
                  <a:lnTo>
                    <a:pt x="134" y="291"/>
                  </a:lnTo>
                  <a:lnTo>
                    <a:pt x="133" y="291"/>
                  </a:lnTo>
                  <a:lnTo>
                    <a:pt x="133" y="290"/>
                  </a:lnTo>
                  <a:lnTo>
                    <a:pt x="132" y="290"/>
                  </a:lnTo>
                  <a:lnTo>
                    <a:pt x="132" y="288"/>
                  </a:lnTo>
                  <a:lnTo>
                    <a:pt x="132" y="287"/>
                  </a:lnTo>
                  <a:lnTo>
                    <a:pt x="131" y="286"/>
                  </a:lnTo>
                  <a:lnTo>
                    <a:pt x="131" y="285"/>
                  </a:lnTo>
                  <a:lnTo>
                    <a:pt x="131" y="284"/>
                  </a:lnTo>
                  <a:lnTo>
                    <a:pt x="132" y="283"/>
                  </a:lnTo>
                  <a:lnTo>
                    <a:pt x="132" y="282"/>
                  </a:lnTo>
                  <a:lnTo>
                    <a:pt x="132" y="281"/>
                  </a:lnTo>
                  <a:lnTo>
                    <a:pt x="132" y="280"/>
                  </a:lnTo>
                  <a:lnTo>
                    <a:pt x="133" y="280"/>
                  </a:lnTo>
                  <a:lnTo>
                    <a:pt x="133" y="279"/>
                  </a:lnTo>
                  <a:lnTo>
                    <a:pt x="133" y="278"/>
                  </a:lnTo>
                  <a:lnTo>
                    <a:pt x="133" y="277"/>
                  </a:lnTo>
                  <a:lnTo>
                    <a:pt x="133" y="276"/>
                  </a:lnTo>
                  <a:lnTo>
                    <a:pt x="133" y="275"/>
                  </a:lnTo>
                  <a:lnTo>
                    <a:pt x="133" y="274"/>
                  </a:lnTo>
                  <a:lnTo>
                    <a:pt x="132" y="273"/>
                  </a:lnTo>
                  <a:lnTo>
                    <a:pt x="132" y="272"/>
                  </a:lnTo>
                  <a:lnTo>
                    <a:pt x="132" y="271"/>
                  </a:lnTo>
                  <a:lnTo>
                    <a:pt x="132" y="269"/>
                  </a:lnTo>
                  <a:lnTo>
                    <a:pt x="132" y="268"/>
                  </a:lnTo>
                  <a:lnTo>
                    <a:pt x="132" y="267"/>
                  </a:lnTo>
                  <a:lnTo>
                    <a:pt x="133" y="266"/>
                  </a:lnTo>
                  <a:lnTo>
                    <a:pt x="133" y="265"/>
                  </a:lnTo>
                  <a:lnTo>
                    <a:pt x="134" y="264"/>
                  </a:lnTo>
                  <a:lnTo>
                    <a:pt x="134" y="263"/>
                  </a:lnTo>
                  <a:lnTo>
                    <a:pt x="134" y="262"/>
                  </a:lnTo>
                  <a:lnTo>
                    <a:pt x="135" y="262"/>
                  </a:lnTo>
                  <a:lnTo>
                    <a:pt x="135" y="261"/>
                  </a:lnTo>
                  <a:lnTo>
                    <a:pt x="135" y="260"/>
                  </a:lnTo>
                  <a:lnTo>
                    <a:pt x="135" y="259"/>
                  </a:lnTo>
                  <a:lnTo>
                    <a:pt x="134" y="259"/>
                  </a:lnTo>
                  <a:lnTo>
                    <a:pt x="134" y="258"/>
                  </a:lnTo>
                  <a:lnTo>
                    <a:pt x="133" y="258"/>
                  </a:lnTo>
                  <a:lnTo>
                    <a:pt x="133" y="257"/>
                  </a:lnTo>
                  <a:lnTo>
                    <a:pt x="132" y="257"/>
                  </a:lnTo>
                  <a:lnTo>
                    <a:pt x="131" y="257"/>
                  </a:lnTo>
                  <a:lnTo>
                    <a:pt x="130" y="257"/>
                  </a:lnTo>
                  <a:lnTo>
                    <a:pt x="129" y="257"/>
                  </a:lnTo>
                  <a:lnTo>
                    <a:pt x="128" y="257"/>
                  </a:lnTo>
                  <a:lnTo>
                    <a:pt x="127" y="257"/>
                  </a:lnTo>
                  <a:lnTo>
                    <a:pt x="126" y="256"/>
                  </a:lnTo>
                  <a:lnTo>
                    <a:pt x="124" y="255"/>
                  </a:lnTo>
                  <a:lnTo>
                    <a:pt x="124" y="254"/>
                  </a:lnTo>
                  <a:lnTo>
                    <a:pt x="123" y="254"/>
                  </a:lnTo>
                  <a:lnTo>
                    <a:pt x="123" y="253"/>
                  </a:lnTo>
                  <a:lnTo>
                    <a:pt x="123" y="252"/>
                  </a:lnTo>
                  <a:lnTo>
                    <a:pt x="123" y="251"/>
                  </a:lnTo>
                  <a:lnTo>
                    <a:pt x="123" y="249"/>
                  </a:lnTo>
                  <a:lnTo>
                    <a:pt x="123" y="248"/>
                  </a:lnTo>
                  <a:lnTo>
                    <a:pt x="123" y="247"/>
                  </a:lnTo>
                  <a:lnTo>
                    <a:pt x="124" y="246"/>
                  </a:lnTo>
                  <a:lnTo>
                    <a:pt x="124" y="245"/>
                  </a:lnTo>
                  <a:lnTo>
                    <a:pt x="126" y="245"/>
                  </a:lnTo>
                  <a:lnTo>
                    <a:pt x="126" y="244"/>
                  </a:lnTo>
                  <a:lnTo>
                    <a:pt x="126" y="243"/>
                  </a:lnTo>
                  <a:lnTo>
                    <a:pt x="126" y="242"/>
                  </a:lnTo>
                  <a:lnTo>
                    <a:pt x="126" y="241"/>
                  </a:lnTo>
                  <a:lnTo>
                    <a:pt x="124" y="241"/>
                  </a:lnTo>
                  <a:lnTo>
                    <a:pt x="124" y="240"/>
                  </a:lnTo>
                  <a:lnTo>
                    <a:pt x="124" y="239"/>
                  </a:lnTo>
                  <a:lnTo>
                    <a:pt x="123" y="239"/>
                  </a:lnTo>
                  <a:lnTo>
                    <a:pt x="123" y="238"/>
                  </a:lnTo>
                  <a:lnTo>
                    <a:pt x="122" y="237"/>
                  </a:lnTo>
                  <a:lnTo>
                    <a:pt x="122" y="236"/>
                  </a:lnTo>
                  <a:lnTo>
                    <a:pt x="121" y="236"/>
                  </a:lnTo>
                  <a:lnTo>
                    <a:pt x="121" y="235"/>
                  </a:lnTo>
                  <a:lnTo>
                    <a:pt x="120" y="235"/>
                  </a:lnTo>
                  <a:lnTo>
                    <a:pt x="120" y="234"/>
                  </a:lnTo>
                  <a:lnTo>
                    <a:pt x="119" y="234"/>
                  </a:lnTo>
                  <a:lnTo>
                    <a:pt x="118" y="234"/>
                  </a:lnTo>
                  <a:lnTo>
                    <a:pt x="117" y="234"/>
                  </a:lnTo>
                  <a:lnTo>
                    <a:pt x="117" y="233"/>
                  </a:lnTo>
                  <a:lnTo>
                    <a:pt x="118" y="229"/>
                  </a:lnTo>
                  <a:lnTo>
                    <a:pt x="118" y="228"/>
                  </a:lnTo>
                  <a:lnTo>
                    <a:pt x="118" y="226"/>
                  </a:lnTo>
                  <a:lnTo>
                    <a:pt x="119" y="225"/>
                  </a:lnTo>
                  <a:lnTo>
                    <a:pt x="119" y="224"/>
                  </a:lnTo>
                  <a:lnTo>
                    <a:pt x="119" y="223"/>
                  </a:lnTo>
                  <a:lnTo>
                    <a:pt x="119" y="222"/>
                  </a:lnTo>
                  <a:lnTo>
                    <a:pt x="120" y="221"/>
                  </a:lnTo>
                  <a:lnTo>
                    <a:pt x="120" y="220"/>
                  </a:lnTo>
                  <a:lnTo>
                    <a:pt x="120" y="218"/>
                  </a:lnTo>
                  <a:lnTo>
                    <a:pt x="121" y="216"/>
                  </a:lnTo>
                  <a:lnTo>
                    <a:pt x="122" y="212"/>
                  </a:lnTo>
                  <a:lnTo>
                    <a:pt x="123" y="206"/>
                  </a:lnTo>
                  <a:lnTo>
                    <a:pt x="123" y="205"/>
                  </a:lnTo>
                  <a:lnTo>
                    <a:pt x="124" y="203"/>
                  </a:lnTo>
                  <a:lnTo>
                    <a:pt x="116" y="197"/>
                  </a:lnTo>
                  <a:lnTo>
                    <a:pt x="107" y="189"/>
                  </a:lnTo>
                  <a:lnTo>
                    <a:pt x="97" y="181"/>
                  </a:lnTo>
                  <a:lnTo>
                    <a:pt x="96" y="190"/>
                  </a:lnTo>
                  <a:lnTo>
                    <a:pt x="76" y="188"/>
                  </a:lnTo>
                  <a:lnTo>
                    <a:pt x="57" y="186"/>
                  </a:lnTo>
                  <a:lnTo>
                    <a:pt x="45" y="185"/>
                  </a:lnTo>
                  <a:lnTo>
                    <a:pt x="23" y="171"/>
                  </a:lnTo>
                  <a:lnTo>
                    <a:pt x="22" y="169"/>
                  </a:lnTo>
                  <a:lnTo>
                    <a:pt x="17" y="162"/>
                  </a:lnTo>
                  <a:lnTo>
                    <a:pt x="17" y="161"/>
                  </a:lnTo>
                  <a:lnTo>
                    <a:pt x="16" y="159"/>
                  </a:lnTo>
                  <a:lnTo>
                    <a:pt x="15" y="157"/>
                  </a:lnTo>
                  <a:lnTo>
                    <a:pt x="14" y="156"/>
                  </a:lnTo>
                  <a:lnTo>
                    <a:pt x="13" y="155"/>
                  </a:lnTo>
                  <a:lnTo>
                    <a:pt x="12" y="152"/>
                  </a:lnTo>
                  <a:lnTo>
                    <a:pt x="11" y="150"/>
                  </a:lnTo>
                  <a:lnTo>
                    <a:pt x="10" y="148"/>
                  </a:lnTo>
                  <a:lnTo>
                    <a:pt x="8" y="146"/>
                  </a:lnTo>
                  <a:lnTo>
                    <a:pt x="7" y="146"/>
                  </a:lnTo>
                  <a:lnTo>
                    <a:pt x="7" y="145"/>
                  </a:lnTo>
                  <a:lnTo>
                    <a:pt x="6" y="145"/>
                  </a:lnTo>
                  <a:lnTo>
                    <a:pt x="6" y="144"/>
                  </a:lnTo>
                  <a:lnTo>
                    <a:pt x="5" y="144"/>
                  </a:lnTo>
                  <a:lnTo>
                    <a:pt x="5" y="143"/>
                  </a:lnTo>
                  <a:lnTo>
                    <a:pt x="4" y="143"/>
                  </a:lnTo>
                  <a:lnTo>
                    <a:pt x="3" y="142"/>
                  </a:lnTo>
                  <a:lnTo>
                    <a:pt x="2" y="141"/>
                  </a:lnTo>
                  <a:lnTo>
                    <a:pt x="1" y="140"/>
                  </a:lnTo>
                  <a:lnTo>
                    <a:pt x="1" y="139"/>
                  </a:lnTo>
                  <a:lnTo>
                    <a:pt x="0" y="139"/>
                  </a:lnTo>
                  <a:lnTo>
                    <a:pt x="1" y="137"/>
                  </a:lnTo>
                  <a:lnTo>
                    <a:pt x="2" y="133"/>
                  </a:lnTo>
                  <a:lnTo>
                    <a:pt x="5" y="126"/>
                  </a:lnTo>
                  <a:lnTo>
                    <a:pt x="8" y="118"/>
                  </a:lnTo>
                  <a:lnTo>
                    <a:pt x="12" y="110"/>
                  </a:lnTo>
                  <a:lnTo>
                    <a:pt x="14" y="104"/>
                  </a:lnTo>
                  <a:lnTo>
                    <a:pt x="16" y="100"/>
                  </a:lnTo>
                  <a:lnTo>
                    <a:pt x="17" y="96"/>
                  </a:lnTo>
                  <a:lnTo>
                    <a:pt x="19" y="91"/>
                  </a:lnTo>
                  <a:lnTo>
                    <a:pt x="20" y="87"/>
                  </a:lnTo>
                  <a:lnTo>
                    <a:pt x="20" y="86"/>
                  </a:lnTo>
                  <a:lnTo>
                    <a:pt x="21" y="85"/>
                  </a:lnTo>
                  <a:lnTo>
                    <a:pt x="22" y="83"/>
                  </a:lnTo>
                  <a:lnTo>
                    <a:pt x="30" y="64"/>
                  </a:lnTo>
                  <a:lnTo>
                    <a:pt x="37" y="44"/>
                  </a:lnTo>
                  <a:lnTo>
                    <a:pt x="46" y="21"/>
                  </a:lnTo>
                  <a:lnTo>
                    <a:pt x="62" y="0"/>
                  </a:lnTo>
                  <a:lnTo>
                    <a:pt x="70" y="4"/>
                  </a:lnTo>
                  <a:lnTo>
                    <a:pt x="76" y="7"/>
                  </a:lnTo>
                  <a:lnTo>
                    <a:pt x="91" y="14"/>
                  </a:lnTo>
                  <a:lnTo>
                    <a:pt x="99" y="20"/>
                  </a:lnTo>
                  <a:lnTo>
                    <a:pt x="109" y="25"/>
                  </a:lnTo>
                  <a:lnTo>
                    <a:pt x="115" y="28"/>
                  </a:lnTo>
                  <a:lnTo>
                    <a:pt x="119" y="31"/>
                  </a:lnTo>
                  <a:lnTo>
                    <a:pt x="126" y="34"/>
                  </a:lnTo>
                  <a:lnTo>
                    <a:pt x="133" y="39"/>
                  </a:lnTo>
                  <a:lnTo>
                    <a:pt x="136" y="41"/>
                  </a:lnTo>
                  <a:lnTo>
                    <a:pt x="137" y="42"/>
                  </a:lnTo>
                  <a:lnTo>
                    <a:pt x="139" y="43"/>
                  </a:lnTo>
                  <a:lnTo>
                    <a:pt x="147" y="47"/>
                  </a:lnTo>
                  <a:lnTo>
                    <a:pt x="153" y="51"/>
                  </a:lnTo>
                  <a:lnTo>
                    <a:pt x="160" y="54"/>
                  </a:lnTo>
                  <a:lnTo>
                    <a:pt x="165" y="58"/>
                  </a:lnTo>
                  <a:lnTo>
                    <a:pt x="169" y="60"/>
                  </a:lnTo>
                  <a:lnTo>
                    <a:pt x="172" y="62"/>
                  </a:lnTo>
                  <a:lnTo>
                    <a:pt x="178" y="65"/>
                  </a:lnTo>
                  <a:lnTo>
                    <a:pt x="185" y="69"/>
                  </a:lnTo>
                  <a:lnTo>
                    <a:pt x="189" y="71"/>
                  </a:lnTo>
                  <a:lnTo>
                    <a:pt x="190" y="72"/>
                  </a:lnTo>
                  <a:lnTo>
                    <a:pt x="192" y="73"/>
                  </a:lnTo>
                  <a:lnTo>
                    <a:pt x="198" y="77"/>
                  </a:lnTo>
                  <a:lnTo>
                    <a:pt x="205" y="81"/>
                  </a:lnTo>
                  <a:lnTo>
                    <a:pt x="214" y="86"/>
                  </a:lnTo>
                  <a:lnTo>
                    <a:pt x="219" y="89"/>
                  </a:lnTo>
                  <a:lnTo>
                    <a:pt x="223" y="90"/>
                  </a:lnTo>
                  <a:lnTo>
                    <a:pt x="226" y="93"/>
                  </a:lnTo>
                  <a:lnTo>
                    <a:pt x="231" y="96"/>
                  </a:lnTo>
                  <a:lnTo>
                    <a:pt x="236" y="99"/>
                  </a:lnTo>
                  <a:lnTo>
                    <a:pt x="244" y="103"/>
                  </a:lnTo>
                  <a:lnTo>
                    <a:pt x="250" y="107"/>
                  </a:lnTo>
                  <a:lnTo>
                    <a:pt x="256" y="110"/>
                  </a:lnTo>
                  <a:lnTo>
                    <a:pt x="262" y="113"/>
                  </a:lnTo>
                  <a:lnTo>
                    <a:pt x="294" y="132"/>
                  </a:lnTo>
                  <a:lnTo>
                    <a:pt x="305" y="139"/>
                  </a:lnTo>
                  <a:lnTo>
                    <a:pt x="313" y="143"/>
                  </a:lnTo>
                  <a:lnTo>
                    <a:pt x="321" y="148"/>
                  </a:lnTo>
                  <a:lnTo>
                    <a:pt x="329" y="152"/>
                  </a:lnTo>
                  <a:lnTo>
                    <a:pt x="334" y="156"/>
                  </a:lnTo>
                  <a:lnTo>
                    <a:pt x="342" y="160"/>
                  </a:lnTo>
                  <a:lnTo>
                    <a:pt x="347" y="163"/>
                  </a:lnTo>
                  <a:lnTo>
                    <a:pt x="351" y="163"/>
                  </a:lnTo>
                  <a:lnTo>
                    <a:pt x="354" y="163"/>
                  </a:lnTo>
                  <a:lnTo>
                    <a:pt x="355" y="163"/>
                  </a:lnTo>
                  <a:lnTo>
                    <a:pt x="355" y="164"/>
                  </a:lnTo>
                  <a:lnTo>
                    <a:pt x="355" y="167"/>
                  </a:lnTo>
                  <a:lnTo>
                    <a:pt x="355" y="171"/>
                  </a:lnTo>
                  <a:lnTo>
                    <a:pt x="354" y="175"/>
                  </a:lnTo>
                  <a:lnTo>
                    <a:pt x="354" y="179"/>
                  </a:lnTo>
                  <a:lnTo>
                    <a:pt x="353" y="183"/>
                  </a:lnTo>
                  <a:lnTo>
                    <a:pt x="352" y="186"/>
                  </a:lnTo>
                  <a:lnTo>
                    <a:pt x="351" y="189"/>
                  </a:lnTo>
                  <a:lnTo>
                    <a:pt x="351" y="194"/>
                  </a:lnTo>
                  <a:lnTo>
                    <a:pt x="350" y="198"/>
                  </a:lnTo>
                  <a:lnTo>
                    <a:pt x="349" y="201"/>
                  </a:lnTo>
                  <a:lnTo>
                    <a:pt x="348" y="205"/>
                  </a:lnTo>
                  <a:lnTo>
                    <a:pt x="347" y="208"/>
                  </a:lnTo>
                  <a:lnTo>
                    <a:pt x="345" y="215"/>
                  </a:lnTo>
                  <a:lnTo>
                    <a:pt x="344" y="219"/>
                  </a:lnTo>
                  <a:lnTo>
                    <a:pt x="343" y="223"/>
                  </a:lnTo>
                  <a:lnTo>
                    <a:pt x="342" y="225"/>
                  </a:lnTo>
                  <a:lnTo>
                    <a:pt x="342" y="227"/>
                  </a:lnTo>
                  <a:lnTo>
                    <a:pt x="341" y="232"/>
                  </a:lnTo>
                  <a:lnTo>
                    <a:pt x="340" y="237"/>
                  </a:lnTo>
                  <a:lnTo>
                    <a:pt x="339" y="241"/>
                  </a:lnTo>
                  <a:lnTo>
                    <a:pt x="339" y="245"/>
                  </a:lnTo>
                  <a:lnTo>
                    <a:pt x="337" y="247"/>
                  </a:lnTo>
                  <a:lnTo>
                    <a:pt x="337" y="249"/>
                  </a:lnTo>
                  <a:lnTo>
                    <a:pt x="335" y="255"/>
                  </a:lnTo>
                  <a:lnTo>
                    <a:pt x="334" y="258"/>
                  </a:lnTo>
                  <a:lnTo>
                    <a:pt x="333" y="261"/>
                  </a:lnTo>
                  <a:lnTo>
                    <a:pt x="332" y="265"/>
                  </a:lnTo>
                  <a:lnTo>
                    <a:pt x="332" y="267"/>
                  </a:lnTo>
                  <a:lnTo>
                    <a:pt x="331" y="271"/>
                  </a:lnTo>
                  <a:lnTo>
                    <a:pt x="329" y="275"/>
                  </a:lnTo>
                  <a:lnTo>
                    <a:pt x="328" y="279"/>
                  </a:lnTo>
                  <a:lnTo>
                    <a:pt x="327" y="283"/>
                  </a:lnTo>
                  <a:lnTo>
                    <a:pt x="326" y="286"/>
                  </a:lnTo>
                  <a:lnTo>
                    <a:pt x="326" y="287"/>
                  </a:lnTo>
                  <a:lnTo>
                    <a:pt x="325" y="290"/>
                  </a:lnTo>
                  <a:lnTo>
                    <a:pt x="324" y="294"/>
                  </a:lnTo>
                  <a:lnTo>
                    <a:pt x="324" y="296"/>
                  </a:lnTo>
                  <a:lnTo>
                    <a:pt x="323" y="298"/>
                  </a:lnTo>
                  <a:lnTo>
                    <a:pt x="321" y="302"/>
                  </a:lnTo>
                  <a:lnTo>
                    <a:pt x="320" y="305"/>
                  </a:lnTo>
                  <a:lnTo>
                    <a:pt x="317" y="310"/>
                  </a:lnTo>
                  <a:lnTo>
                    <a:pt x="316" y="313"/>
                  </a:lnTo>
                  <a:lnTo>
                    <a:pt x="315" y="315"/>
                  </a:lnTo>
                  <a:lnTo>
                    <a:pt x="314" y="316"/>
                  </a:lnTo>
                  <a:lnTo>
                    <a:pt x="314" y="317"/>
                  </a:lnTo>
                  <a:lnTo>
                    <a:pt x="313" y="318"/>
                  </a:lnTo>
                  <a:lnTo>
                    <a:pt x="313" y="319"/>
                  </a:lnTo>
                  <a:lnTo>
                    <a:pt x="312" y="321"/>
                  </a:lnTo>
                  <a:lnTo>
                    <a:pt x="311" y="322"/>
                  </a:lnTo>
                  <a:lnTo>
                    <a:pt x="311" y="324"/>
                  </a:lnTo>
                  <a:lnTo>
                    <a:pt x="310" y="326"/>
                  </a:lnTo>
                  <a:lnTo>
                    <a:pt x="308" y="330"/>
                  </a:lnTo>
                  <a:lnTo>
                    <a:pt x="307" y="332"/>
                  </a:lnTo>
                  <a:lnTo>
                    <a:pt x="306" y="334"/>
                  </a:lnTo>
                  <a:lnTo>
                    <a:pt x="306" y="336"/>
                  </a:lnTo>
                  <a:lnTo>
                    <a:pt x="304" y="339"/>
                  </a:lnTo>
                  <a:lnTo>
                    <a:pt x="303" y="342"/>
                  </a:lnTo>
                  <a:lnTo>
                    <a:pt x="302" y="344"/>
                  </a:lnTo>
                  <a:lnTo>
                    <a:pt x="301" y="349"/>
                  </a:lnTo>
                  <a:lnTo>
                    <a:pt x="298" y="353"/>
                  </a:lnTo>
                  <a:lnTo>
                    <a:pt x="296" y="360"/>
                  </a:lnTo>
                  <a:lnTo>
                    <a:pt x="293" y="369"/>
                  </a:lnTo>
                  <a:lnTo>
                    <a:pt x="291" y="375"/>
                  </a:lnTo>
                  <a:lnTo>
                    <a:pt x="289" y="379"/>
                  </a:lnTo>
                  <a:lnTo>
                    <a:pt x="285" y="388"/>
                  </a:lnTo>
                  <a:lnTo>
                    <a:pt x="278" y="398"/>
                  </a:lnTo>
                  <a:lnTo>
                    <a:pt x="275" y="405"/>
                  </a:lnTo>
                  <a:lnTo>
                    <a:pt x="272" y="411"/>
                  </a:lnTo>
                  <a:lnTo>
                    <a:pt x="267" y="409"/>
                  </a:lnTo>
                  <a:lnTo>
                    <a:pt x="265" y="408"/>
                  </a:lnTo>
                  <a:lnTo>
                    <a:pt x="264" y="407"/>
                  </a:lnTo>
                  <a:lnTo>
                    <a:pt x="264" y="405"/>
                  </a:lnTo>
                  <a:lnTo>
                    <a:pt x="264" y="404"/>
                  </a:lnTo>
                  <a:lnTo>
                    <a:pt x="264" y="403"/>
                  </a:lnTo>
                  <a:lnTo>
                    <a:pt x="264" y="402"/>
                  </a:lnTo>
                  <a:lnTo>
                    <a:pt x="264" y="401"/>
                  </a:lnTo>
                  <a:lnTo>
                    <a:pt x="264" y="400"/>
                  </a:lnTo>
                  <a:lnTo>
                    <a:pt x="262" y="399"/>
                  </a:lnTo>
                  <a:lnTo>
                    <a:pt x="259" y="398"/>
                  </a:lnTo>
                  <a:lnTo>
                    <a:pt x="257" y="397"/>
                  </a:lnTo>
                  <a:lnTo>
                    <a:pt x="255" y="395"/>
                  </a:lnTo>
                  <a:lnTo>
                    <a:pt x="250" y="392"/>
                  </a:lnTo>
                  <a:lnTo>
                    <a:pt x="246" y="389"/>
                  </a:lnTo>
                  <a:lnTo>
                    <a:pt x="245" y="388"/>
                  </a:lnTo>
                  <a:lnTo>
                    <a:pt x="245" y="387"/>
                  </a:lnTo>
                  <a:lnTo>
                    <a:pt x="245" y="385"/>
                  </a:lnTo>
                  <a:lnTo>
                    <a:pt x="246" y="385"/>
                  </a:lnTo>
                  <a:lnTo>
                    <a:pt x="247" y="385"/>
                  </a:lnTo>
                  <a:lnTo>
                    <a:pt x="247" y="384"/>
                  </a:lnTo>
                  <a:lnTo>
                    <a:pt x="247" y="383"/>
                  </a:lnTo>
                  <a:lnTo>
                    <a:pt x="247" y="382"/>
                  </a:lnTo>
                  <a:lnTo>
                    <a:pt x="246" y="381"/>
                  </a:lnTo>
                  <a:lnTo>
                    <a:pt x="245" y="380"/>
                  </a:lnTo>
                  <a:lnTo>
                    <a:pt x="244" y="380"/>
                  </a:lnTo>
                  <a:lnTo>
                    <a:pt x="243" y="380"/>
                  </a:lnTo>
                  <a:lnTo>
                    <a:pt x="243" y="379"/>
                  </a:lnTo>
                  <a:lnTo>
                    <a:pt x="242" y="379"/>
                  </a:lnTo>
                  <a:lnTo>
                    <a:pt x="240" y="379"/>
                  </a:lnTo>
                  <a:lnTo>
                    <a:pt x="240" y="380"/>
                  </a:lnTo>
                  <a:lnTo>
                    <a:pt x="239" y="380"/>
                  </a:lnTo>
                  <a:lnTo>
                    <a:pt x="239" y="381"/>
                  </a:lnTo>
                  <a:lnTo>
                    <a:pt x="239" y="382"/>
                  </a:lnTo>
                  <a:lnTo>
                    <a:pt x="238" y="382"/>
                  </a:lnTo>
                  <a:lnTo>
                    <a:pt x="238" y="383"/>
                  </a:lnTo>
                  <a:lnTo>
                    <a:pt x="238" y="384"/>
                  </a:lnTo>
                  <a:lnTo>
                    <a:pt x="238" y="385"/>
                  </a:lnTo>
                  <a:lnTo>
                    <a:pt x="237" y="385"/>
                  </a:lnTo>
                  <a:lnTo>
                    <a:pt x="236" y="385"/>
                  </a:lnTo>
                  <a:lnTo>
                    <a:pt x="235" y="385"/>
                  </a:lnTo>
                  <a:lnTo>
                    <a:pt x="235" y="387"/>
                  </a:lnTo>
                  <a:lnTo>
                    <a:pt x="236" y="387"/>
                  </a:lnTo>
                  <a:lnTo>
                    <a:pt x="236" y="388"/>
                  </a:lnTo>
                  <a:lnTo>
                    <a:pt x="235" y="388"/>
                  </a:lnTo>
                  <a:lnTo>
                    <a:pt x="234" y="388"/>
                  </a:lnTo>
                  <a:lnTo>
                    <a:pt x="234" y="389"/>
                  </a:lnTo>
                  <a:lnTo>
                    <a:pt x="234" y="390"/>
                  </a:lnTo>
                  <a:lnTo>
                    <a:pt x="235" y="390"/>
                  </a:lnTo>
                  <a:lnTo>
                    <a:pt x="234" y="391"/>
                  </a:lnTo>
                  <a:lnTo>
                    <a:pt x="234" y="390"/>
                  </a:lnTo>
                  <a:lnTo>
                    <a:pt x="233" y="390"/>
                  </a:lnTo>
                  <a:lnTo>
                    <a:pt x="233" y="389"/>
                  </a:lnTo>
                  <a:lnTo>
                    <a:pt x="232" y="389"/>
                  </a:lnTo>
                  <a:lnTo>
                    <a:pt x="231" y="389"/>
                  </a:lnTo>
                  <a:lnTo>
                    <a:pt x="231" y="390"/>
                  </a:lnTo>
                  <a:lnTo>
                    <a:pt x="230" y="390"/>
                  </a:lnTo>
                  <a:lnTo>
                    <a:pt x="230" y="391"/>
                  </a:lnTo>
                  <a:lnTo>
                    <a:pt x="230" y="392"/>
                  </a:lnTo>
                  <a:lnTo>
                    <a:pt x="230" y="393"/>
                  </a:lnTo>
                  <a:lnTo>
                    <a:pt x="229" y="393"/>
                  </a:lnTo>
                  <a:lnTo>
                    <a:pt x="228" y="393"/>
                  </a:lnTo>
                  <a:lnTo>
                    <a:pt x="227" y="393"/>
                  </a:lnTo>
                  <a:lnTo>
                    <a:pt x="227" y="394"/>
                  </a:lnTo>
                  <a:lnTo>
                    <a:pt x="227" y="395"/>
                  </a:lnTo>
                  <a:lnTo>
                    <a:pt x="226" y="395"/>
                  </a:lnTo>
                  <a:lnTo>
                    <a:pt x="226" y="396"/>
                  </a:lnTo>
                  <a:lnTo>
                    <a:pt x="226" y="397"/>
                  </a:lnTo>
                  <a:lnTo>
                    <a:pt x="225" y="397"/>
                  </a:lnTo>
                  <a:lnTo>
                    <a:pt x="225" y="398"/>
                  </a:lnTo>
                  <a:lnTo>
                    <a:pt x="224" y="398"/>
                  </a:lnTo>
                  <a:lnTo>
                    <a:pt x="223" y="399"/>
                  </a:lnTo>
                  <a:lnTo>
                    <a:pt x="221" y="399"/>
                  </a:lnTo>
                  <a:lnTo>
                    <a:pt x="220" y="399"/>
                  </a:lnTo>
                  <a:lnTo>
                    <a:pt x="219" y="399"/>
                  </a:lnTo>
                  <a:lnTo>
                    <a:pt x="218" y="399"/>
                  </a:lnTo>
                  <a:lnTo>
                    <a:pt x="217" y="399"/>
                  </a:lnTo>
                  <a:lnTo>
                    <a:pt x="216" y="399"/>
                  </a:lnTo>
                  <a:lnTo>
                    <a:pt x="215" y="399"/>
                  </a:lnTo>
                  <a:lnTo>
                    <a:pt x="214" y="399"/>
                  </a:lnTo>
                  <a:lnTo>
                    <a:pt x="213" y="399"/>
                  </a:lnTo>
                  <a:lnTo>
                    <a:pt x="212" y="399"/>
                  </a:lnTo>
                  <a:lnTo>
                    <a:pt x="211" y="399"/>
                  </a:lnTo>
                  <a:lnTo>
                    <a:pt x="211" y="400"/>
                  </a:lnTo>
                  <a:lnTo>
                    <a:pt x="210" y="400"/>
                  </a:lnTo>
                  <a:lnTo>
                    <a:pt x="209" y="400"/>
                  </a:lnTo>
                  <a:lnTo>
                    <a:pt x="208" y="400"/>
                  </a:lnTo>
                  <a:lnTo>
                    <a:pt x="207" y="400"/>
                  </a:lnTo>
                  <a:lnTo>
                    <a:pt x="206" y="400"/>
                  </a:lnTo>
                  <a:lnTo>
                    <a:pt x="205" y="400"/>
                  </a:lnTo>
                  <a:lnTo>
                    <a:pt x="204" y="400"/>
                  </a:lnTo>
                  <a:lnTo>
                    <a:pt x="202" y="401"/>
                  </a:lnTo>
                  <a:lnTo>
                    <a:pt x="201" y="401"/>
                  </a:lnTo>
                  <a:lnTo>
                    <a:pt x="200" y="401"/>
                  </a:lnTo>
                  <a:lnTo>
                    <a:pt x="199" y="402"/>
                  </a:lnTo>
                  <a:lnTo>
                    <a:pt x="198" y="403"/>
                  </a:lnTo>
                  <a:lnTo>
                    <a:pt x="197" y="403"/>
                  </a:lnTo>
                  <a:lnTo>
                    <a:pt x="197" y="404"/>
                  </a:lnTo>
                  <a:lnTo>
                    <a:pt x="196" y="404"/>
                  </a:lnTo>
                  <a:lnTo>
                    <a:pt x="196" y="405"/>
                  </a:lnTo>
                  <a:lnTo>
                    <a:pt x="195" y="407"/>
                  </a:lnTo>
                  <a:lnTo>
                    <a:pt x="194" y="408"/>
                  </a:lnTo>
                  <a:lnTo>
                    <a:pt x="194" y="409"/>
                  </a:lnTo>
                  <a:lnTo>
                    <a:pt x="193" y="410"/>
                  </a:lnTo>
                  <a:lnTo>
                    <a:pt x="193" y="411"/>
                  </a:lnTo>
                  <a:lnTo>
                    <a:pt x="192" y="411"/>
                  </a:lnTo>
                  <a:lnTo>
                    <a:pt x="192" y="412"/>
                  </a:lnTo>
                  <a:lnTo>
                    <a:pt x="191" y="412"/>
                  </a:lnTo>
                  <a:lnTo>
                    <a:pt x="190" y="412"/>
                  </a:lnTo>
                  <a:lnTo>
                    <a:pt x="189" y="412"/>
                  </a:lnTo>
                  <a:lnTo>
                    <a:pt x="188" y="413"/>
                  </a:lnTo>
                  <a:lnTo>
                    <a:pt x="187" y="413"/>
                  </a:lnTo>
                  <a:lnTo>
                    <a:pt x="186" y="413"/>
                  </a:lnTo>
                  <a:lnTo>
                    <a:pt x="186" y="414"/>
                  </a:lnTo>
                  <a:lnTo>
                    <a:pt x="185" y="414"/>
                  </a:lnTo>
                  <a:lnTo>
                    <a:pt x="185" y="415"/>
                  </a:lnTo>
                  <a:lnTo>
                    <a:pt x="185" y="416"/>
                  </a:lnTo>
                  <a:lnTo>
                    <a:pt x="185" y="417"/>
                  </a:lnTo>
                  <a:lnTo>
                    <a:pt x="185" y="418"/>
                  </a:lnTo>
                  <a:lnTo>
                    <a:pt x="184" y="418"/>
                  </a:lnTo>
                  <a:lnTo>
                    <a:pt x="184" y="419"/>
                  </a:lnTo>
                  <a:lnTo>
                    <a:pt x="184" y="420"/>
                  </a:lnTo>
                  <a:lnTo>
                    <a:pt x="182" y="420"/>
                  </a:lnTo>
                  <a:lnTo>
                    <a:pt x="182" y="421"/>
                  </a:lnTo>
                  <a:lnTo>
                    <a:pt x="182" y="422"/>
                  </a:lnTo>
                  <a:lnTo>
                    <a:pt x="181" y="422"/>
                  </a:lnTo>
                  <a:lnTo>
                    <a:pt x="180" y="423"/>
                  </a:lnTo>
                  <a:lnTo>
                    <a:pt x="180" y="424"/>
                  </a:lnTo>
                  <a:lnTo>
                    <a:pt x="179" y="426"/>
                  </a:lnTo>
                  <a:lnTo>
                    <a:pt x="178" y="427"/>
                  </a:lnTo>
                  <a:lnTo>
                    <a:pt x="177" y="428"/>
                  </a:lnTo>
                  <a:lnTo>
                    <a:pt x="177" y="429"/>
                  </a:lnTo>
                  <a:lnTo>
                    <a:pt x="176" y="430"/>
                  </a:lnTo>
                  <a:lnTo>
                    <a:pt x="175" y="431"/>
                  </a:lnTo>
                  <a:lnTo>
                    <a:pt x="174" y="433"/>
                  </a:lnTo>
                  <a:lnTo>
                    <a:pt x="174" y="434"/>
                  </a:lnTo>
                  <a:lnTo>
                    <a:pt x="173" y="434"/>
                  </a:lnTo>
                  <a:lnTo>
                    <a:pt x="173" y="435"/>
                  </a:lnTo>
                  <a:lnTo>
                    <a:pt x="173" y="436"/>
                  </a:lnTo>
                  <a:lnTo>
                    <a:pt x="173" y="437"/>
                  </a:lnTo>
                  <a:lnTo>
                    <a:pt x="173" y="438"/>
                  </a:lnTo>
                  <a:lnTo>
                    <a:pt x="174" y="441"/>
                  </a:lnTo>
                  <a:lnTo>
                    <a:pt x="174" y="443"/>
                  </a:lnTo>
                  <a:lnTo>
                    <a:pt x="174" y="444"/>
                  </a:lnTo>
                  <a:lnTo>
                    <a:pt x="174" y="446"/>
                  </a:lnTo>
                  <a:lnTo>
                    <a:pt x="175" y="447"/>
                  </a:lnTo>
                  <a:lnTo>
                    <a:pt x="175" y="448"/>
                  </a:lnTo>
                  <a:lnTo>
                    <a:pt x="175" y="449"/>
                  </a:lnTo>
                  <a:lnTo>
                    <a:pt x="175" y="450"/>
                  </a:lnTo>
                  <a:lnTo>
                    <a:pt x="175" y="451"/>
                  </a:lnTo>
                  <a:lnTo>
                    <a:pt x="175" y="452"/>
                  </a:lnTo>
                  <a:lnTo>
                    <a:pt x="175" y="453"/>
                  </a:lnTo>
                  <a:lnTo>
                    <a:pt x="174" y="453"/>
                  </a:lnTo>
                  <a:lnTo>
                    <a:pt x="174" y="454"/>
                  </a:lnTo>
                  <a:lnTo>
                    <a:pt x="174" y="455"/>
                  </a:lnTo>
                  <a:lnTo>
                    <a:pt x="173" y="455"/>
                  </a:lnTo>
                  <a:lnTo>
                    <a:pt x="173" y="456"/>
                  </a:lnTo>
                  <a:lnTo>
                    <a:pt x="172" y="455"/>
                  </a:lnTo>
                  <a:lnTo>
                    <a:pt x="171" y="455"/>
                  </a:lnTo>
                  <a:lnTo>
                    <a:pt x="171" y="454"/>
                  </a:lnTo>
                  <a:lnTo>
                    <a:pt x="170" y="454"/>
                  </a:lnTo>
                  <a:lnTo>
                    <a:pt x="170" y="455"/>
                  </a:lnTo>
                  <a:lnTo>
                    <a:pt x="169" y="455"/>
                  </a:lnTo>
                  <a:lnTo>
                    <a:pt x="168" y="455"/>
                  </a:lnTo>
                  <a:lnTo>
                    <a:pt x="167" y="454"/>
                  </a:lnTo>
                  <a:lnTo>
                    <a:pt x="167" y="453"/>
                  </a:lnTo>
                  <a:lnTo>
                    <a:pt x="167" y="452"/>
                  </a:lnTo>
                  <a:lnTo>
                    <a:pt x="167" y="451"/>
                  </a:lnTo>
                  <a:lnTo>
                    <a:pt x="166" y="451"/>
                  </a:lnTo>
                  <a:lnTo>
                    <a:pt x="166" y="450"/>
                  </a:lnTo>
                  <a:lnTo>
                    <a:pt x="165" y="450"/>
                  </a:lnTo>
                  <a:lnTo>
                    <a:pt x="165" y="449"/>
                  </a:lnTo>
                  <a:lnTo>
                    <a:pt x="165" y="448"/>
                  </a:lnTo>
                  <a:lnTo>
                    <a:pt x="166" y="448"/>
                  </a:lnTo>
                  <a:lnTo>
                    <a:pt x="166" y="447"/>
                  </a:lnTo>
                  <a:lnTo>
                    <a:pt x="166" y="446"/>
                  </a:lnTo>
                  <a:lnTo>
                    <a:pt x="166" y="444"/>
                  </a:lnTo>
                  <a:lnTo>
                    <a:pt x="165" y="443"/>
                  </a:lnTo>
                  <a:lnTo>
                    <a:pt x="165" y="442"/>
                  </a:lnTo>
                  <a:lnTo>
                    <a:pt x="163" y="442"/>
                  </a:lnTo>
                  <a:lnTo>
                    <a:pt x="163" y="441"/>
                  </a:lnTo>
                  <a:lnTo>
                    <a:pt x="163" y="440"/>
                  </a:lnTo>
                  <a:lnTo>
                    <a:pt x="163" y="439"/>
                  </a:lnTo>
                  <a:lnTo>
                    <a:pt x="162" y="438"/>
                  </a:lnTo>
                  <a:lnTo>
                    <a:pt x="161" y="438"/>
                  </a:lnTo>
                  <a:lnTo>
                    <a:pt x="161" y="439"/>
                  </a:lnTo>
                  <a:lnTo>
                    <a:pt x="160" y="439"/>
                  </a:lnTo>
                  <a:lnTo>
                    <a:pt x="160" y="438"/>
                  </a:lnTo>
                  <a:lnTo>
                    <a:pt x="159" y="438"/>
                  </a:lnTo>
                  <a:lnTo>
                    <a:pt x="159" y="437"/>
                  </a:lnTo>
                  <a:lnTo>
                    <a:pt x="158" y="437"/>
                  </a:lnTo>
                  <a:lnTo>
                    <a:pt x="157" y="437"/>
                  </a:lnTo>
                  <a:lnTo>
                    <a:pt x="156" y="437"/>
                  </a:lnTo>
                  <a:lnTo>
                    <a:pt x="155" y="437"/>
                  </a:lnTo>
                  <a:lnTo>
                    <a:pt x="154" y="436"/>
                  </a:lnTo>
                  <a:lnTo>
                    <a:pt x="154" y="437"/>
                  </a:lnTo>
                  <a:lnTo>
                    <a:pt x="153" y="437"/>
                  </a:lnTo>
                  <a:lnTo>
                    <a:pt x="153" y="438"/>
                  </a:lnTo>
                  <a:lnTo>
                    <a:pt x="152" y="438"/>
                  </a:lnTo>
                  <a:lnTo>
                    <a:pt x="149" y="441"/>
                  </a:lnTo>
                  <a:lnTo>
                    <a:pt x="143" y="442"/>
                  </a:lnTo>
                  <a:lnTo>
                    <a:pt x="140" y="443"/>
                  </a:lnTo>
                  <a:lnTo>
                    <a:pt x="138" y="443"/>
                  </a:lnTo>
                  <a:lnTo>
                    <a:pt x="137" y="442"/>
                  </a:lnTo>
                  <a:lnTo>
                    <a:pt x="136" y="441"/>
                  </a:lnTo>
                  <a:lnTo>
                    <a:pt x="136" y="440"/>
                  </a:lnTo>
                  <a:lnTo>
                    <a:pt x="136" y="439"/>
                  </a:lnTo>
                  <a:lnTo>
                    <a:pt x="136" y="438"/>
                  </a:lnTo>
                  <a:lnTo>
                    <a:pt x="136" y="437"/>
                  </a:lnTo>
                  <a:lnTo>
                    <a:pt x="135" y="437"/>
                  </a:lnTo>
                  <a:lnTo>
                    <a:pt x="132" y="434"/>
                  </a:lnTo>
                  <a:lnTo>
                    <a:pt x="128" y="432"/>
                  </a:lnTo>
                  <a:lnTo>
                    <a:pt x="119" y="426"/>
                  </a:lnTo>
                  <a:lnTo>
                    <a:pt x="119" y="424"/>
                  </a:lnTo>
                  <a:lnTo>
                    <a:pt x="119" y="423"/>
                  </a:lnTo>
                  <a:lnTo>
                    <a:pt x="120" y="423"/>
                  </a:lnTo>
                  <a:lnTo>
                    <a:pt x="120" y="422"/>
                  </a:lnTo>
                  <a:lnTo>
                    <a:pt x="121" y="421"/>
                  </a:lnTo>
                  <a:lnTo>
                    <a:pt x="121" y="420"/>
                  </a:lnTo>
                  <a:lnTo>
                    <a:pt x="122" y="419"/>
                  </a:lnTo>
                  <a:lnTo>
                    <a:pt x="123" y="418"/>
                  </a:lnTo>
                  <a:lnTo>
                    <a:pt x="123" y="417"/>
                  </a:lnTo>
                  <a:lnTo>
                    <a:pt x="124" y="416"/>
                  </a:lnTo>
                  <a:lnTo>
                    <a:pt x="124" y="415"/>
                  </a:lnTo>
                  <a:lnTo>
                    <a:pt x="126" y="415"/>
                  </a:lnTo>
                  <a:lnTo>
                    <a:pt x="126" y="414"/>
                  </a:lnTo>
                  <a:lnTo>
                    <a:pt x="126" y="413"/>
                  </a:lnTo>
                  <a:lnTo>
                    <a:pt x="127" y="413"/>
                  </a:lnTo>
                  <a:lnTo>
                    <a:pt x="127" y="412"/>
                  </a:lnTo>
                  <a:lnTo>
                    <a:pt x="127" y="411"/>
                  </a:lnTo>
                  <a:lnTo>
                    <a:pt x="128" y="411"/>
                  </a:lnTo>
                  <a:lnTo>
                    <a:pt x="128" y="410"/>
                  </a:lnTo>
                  <a:lnTo>
                    <a:pt x="128" y="409"/>
                  </a:lnTo>
                  <a:lnTo>
                    <a:pt x="128" y="408"/>
                  </a:lnTo>
                  <a:lnTo>
                    <a:pt x="127" y="407"/>
                  </a:lnTo>
                  <a:lnTo>
                    <a:pt x="127" y="405"/>
                  </a:lnTo>
                  <a:lnTo>
                    <a:pt x="127" y="404"/>
                  </a:lnTo>
                  <a:lnTo>
                    <a:pt x="126" y="403"/>
                  </a:lnTo>
                  <a:lnTo>
                    <a:pt x="127" y="402"/>
                  </a:lnTo>
                  <a:lnTo>
                    <a:pt x="127" y="401"/>
                  </a:lnTo>
                  <a:lnTo>
                    <a:pt x="127" y="400"/>
                  </a:lnTo>
                  <a:lnTo>
                    <a:pt x="127" y="399"/>
                  </a:lnTo>
                  <a:lnTo>
                    <a:pt x="127" y="398"/>
                  </a:lnTo>
                  <a:lnTo>
                    <a:pt x="127" y="397"/>
                  </a:lnTo>
                  <a:lnTo>
                    <a:pt x="127" y="396"/>
                  </a:lnTo>
                  <a:lnTo>
                    <a:pt x="127" y="395"/>
                  </a:lnTo>
                  <a:lnTo>
                    <a:pt x="127" y="394"/>
                  </a:lnTo>
                  <a:lnTo>
                    <a:pt x="128" y="394"/>
                  </a:lnTo>
                  <a:lnTo>
                    <a:pt x="128" y="393"/>
                  </a:lnTo>
                  <a:lnTo>
                    <a:pt x="128" y="392"/>
                  </a:lnTo>
                  <a:lnTo>
                    <a:pt x="128" y="391"/>
                  </a:lnTo>
                  <a:lnTo>
                    <a:pt x="128" y="390"/>
                  </a:lnTo>
                  <a:lnTo>
                    <a:pt x="129" y="389"/>
                  </a:lnTo>
                  <a:lnTo>
                    <a:pt x="129" y="388"/>
                  </a:lnTo>
                  <a:lnTo>
                    <a:pt x="129" y="387"/>
                  </a:lnTo>
                  <a:lnTo>
                    <a:pt x="130" y="387"/>
                  </a:lnTo>
                  <a:lnTo>
                    <a:pt x="130" y="385"/>
                  </a:lnTo>
                  <a:lnTo>
                    <a:pt x="131" y="385"/>
                  </a:lnTo>
                  <a:lnTo>
                    <a:pt x="132" y="385"/>
                  </a:lnTo>
                  <a:lnTo>
                    <a:pt x="132" y="384"/>
                  </a:lnTo>
                  <a:lnTo>
                    <a:pt x="133" y="384"/>
                  </a:lnTo>
                  <a:lnTo>
                    <a:pt x="134" y="384"/>
                  </a:lnTo>
                  <a:lnTo>
                    <a:pt x="135" y="384"/>
                  </a:lnTo>
                  <a:lnTo>
                    <a:pt x="136" y="384"/>
                  </a:lnTo>
                  <a:lnTo>
                    <a:pt x="136" y="383"/>
                  </a:lnTo>
                  <a:lnTo>
                    <a:pt x="137" y="383"/>
                  </a:lnTo>
                  <a:lnTo>
                    <a:pt x="138" y="383"/>
                  </a:lnTo>
                  <a:lnTo>
                    <a:pt x="139" y="382"/>
                  </a:lnTo>
                  <a:lnTo>
                    <a:pt x="140" y="381"/>
                  </a:lnTo>
                  <a:lnTo>
                    <a:pt x="141" y="380"/>
                  </a:lnTo>
                  <a:lnTo>
                    <a:pt x="141" y="379"/>
                  </a:lnTo>
                  <a:lnTo>
                    <a:pt x="141" y="378"/>
                  </a:lnTo>
                  <a:lnTo>
                    <a:pt x="142" y="378"/>
                  </a:lnTo>
                  <a:lnTo>
                    <a:pt x="142" y="377"/>
                  </a:lnTo>
                  <a:lnTo>
                    <a:pt x="142" y="376"/>
                  </a:lnTo>
                  <a:lnTo>
                    <a:pt x="142" y="375"/>
                  </a:lnTo>
                  <a:lnTo>
                    <a:pt x="143" y="374"/>
                  </a:lnTo>
                  <a:lnTo>
                    <a:pt x="143" y="373"/>
                  </a:lnTo>
                  <a:lnTo>
                    <a:pt x="143" y="372"/>
                  </a:lnTo>
                  <a:lnTo>
                    <a:pt x="143" y="371"/>
                  </a:lnTo>
                  <a:lnTo>
                    <a:pt x="143" y="370"/>
                  </a:lnTo>
                </a:path>
              </a:pathLst>
            </a:custGeom>
            <a:solidFill>
              <a:schemeClr val="accent5">
                <a:lumMod val="75000"/>
              </a:schemeClr>
            </a:solidFill>
            <a:ln w="19050" cap="flat">
              <a:solidFill>
                <a:schemeClr val="tx1"/>
              </a:solidFill>
              <a:prstDash val="solid"/>
              <a:miter lim="800000"/>
              <a:headEnd/>
              <a:tailEnd/>
            </a:ln>
          </p:spPr>
          <p:txBody>
            <a:bodyPr lIns="64870" tIns="32435" rIns="64870" bIns="32435"/>
            <a:lstStyle/>
            <a:p>
              <a:endParaRPr lang="en-US" sz="1350" dirty="0"/>
            </a:p>
          </p:txBody>
        </p:sp>
        <p:grpSp>
          <p:nvGrpSpPr>
            <p:cNvPr id="13" name="Group 12">
              <a:extLst>
                <a:ext uri="{FF2B5EF4-FFF2-40B4-BE49-F238E27FC236}">
                  <a16:creationId xmlns:a16="http://schemas.microsoft.com/office/drawing/2014/main" id="{A3FCBA00-5EDB-40BD-BA9D-178ABC0F69B9}"/>
                </a:ext>
              </a:extLst>
            </p:cNvPr>
            <p:cNvGrpSpPr>
              <a:grpSpLocks/>
            </p:cNvGrpSpPr>
            <p:nvPr/>
          </p:nvGrpSpPr>
          <p:grpSpPr bwMode="auto">
            <a:xfrm>
              <a:off x="4345783" y="3059907"/>
              <a:ext cx="492919" cy="396479"/>
              <a:chOff x="4269620" y="2936380"/>
              <a:chExt cx="657679" cy="528339"/>
            </a:xfrm>
            <a:solidFill>
              <a:schemeClr val="bg2">
                <a:lumMod val="90000"/>
              </a:schemeClr>
            </a:solidFill>
          </p:grpSpPr>
          <p:sp>
            <p:nvSpPr>
              <p:cNvPr id="47" name="Freeform 66">
                <a:extLst>
                  <a:ext uri="{FF2B5EF4-FFF2-40B4-BE49-F238E27FC236}">
                    <a16:creationId xmlns:a16="http://schemas.microsoft.com/office/drawing/2014/main" id="{220E5BC6-48A8-4F9E-9FB4-7CDAB0FB18ED}"/>
                  </a:ext>
                </a:extLst>
              </p:cNvPr>
              <p:cNvSpPr>
                <a:spLocks/>
              </p:cNvSpPr>
              <p:nvPr/>
            </p:nvSpPr>
            <p:spPr bwMode="auto">
              <a:xfrm>
                <a:off x="4414763" y="2936380"/>
                <a:ext cx="512536" cy="528339"/>
              </a:xfrm>
              <a:custGeom>
                <a:avLst/>
                <a:gdLst>
                  <a:gd name="T0" fmla="*/ 2147483646 w 339"/>
                  <a:gd name="T1" fmla="*/ 2147483646 h 355"/>
                  <a:gd name="T2" fmla="*/ 2147483646 w 339"/>
                  <a:gd name="T3" fmla="*/ 2147483646 h 355"/>
                  <a:gd name="T4" fmla="*/ 2147483646 w 339"/>
                  <a:gd name="T5" fmla="*/ 2147483646 h 355"/>
                  <a:gd name="T6" fmla="*/ 2147483646 w 339"/>
                  <a:gd name="T7" fmla="*/ 2147483646 h 355"/>
                  <a:gd name="T8" fmla="*/ 2147483646 w 339"/>
                  <a:gd name="T9" fmla="*/ 2147483646 h 355"/>
                  <a:gd name="T10" fmla="*/ 2147483646 w 339"/>
                  <a:gd name="T11" fmla="*/ 2147483646 h 355"/>
                  <a:gd name="T12" fmla="*/ 2147483646 w 339"/>
                  <a:gd name="T13" fmla="*/ 2147483646 h 355"/>
                  <a:gd name="T14" fmla="*/ 2147483646 w 339"/>
                  <a:gd name="T15" fmla="*/ 2147483646 h 355"/>
                  <a:gd name="T16" fmla="*/ 2147483646 w 339"/>
                  <a:gd name="T17" fmla="*/ 2147483646 h 355"/>
                  <a:gd name="T18" fmla="*/ 2147483646 w 339"/>
                  <a:gd name="T19" fmla="*/ 2147483646 h 355"/>
                  <a:gd name="T20" fmla="*/ 2147483646 w 339"/>
                  <a:gd name="T21" fmla="*/ 2147483646 h 355"/>
                  <a:gd name="T22" fmla="*/ 2147483646 w 339"/>
                  <a:gd name="T23" fmla="*/ 2147483646 h 355"/>
                  <a:gd name="T24" fmla="*/ 2147483646 w 339"/>
                  <a:gd name="T25" fmla="*/ 2147483646 h 355"/>
                  <a:gd name="T26" fmla="*/ 2147483646 w 339"/>
                  <a:gd name="T27" fmla="*/ 2147483646 h 355"/>
                  <a:gd name="T28" fmla="*/ 2147483646 w 339"/>
                  <a:gd name="T29" fmla="*/ 2147483646 h 355"/>
                  <a:gd name="T30" fmla="*/ 2147483646 w 339"/>
                  <a:gd name="T31" fmla="*/ 2147483646 h 355"/>
                  <a:gd name="T32" fmla="*/ 2147483646 w 339"/>
                  <a:gd name="T33" fmla="*/ 2147483646 h 355"/>
                  <a:gd name="T34" fmla="*/ 2147483646 w 339"/>
                  <a:gd name="T35" fmla="*/ 2147483646 h 355"/>
                  <a:gd name="T36" fmla="*/ 2147483646 w 339"/>
                  <a:gd name="T37" fmla="*/ 2147483646 h 355"/>
                  <a:gd name="T38" fmla="*/ 2147483646 w 339"/>
                  <a:gd name="T39" fmla="*/ 2147483646 h 355"/>
                  <a:gd name="T40" fmla="*/ 2147483646 w 339"/>
                  <a:gd name="T41" fmla="*/ 2147483646 h 355"/>
                  <a:gd name="T42" fmla="*/ 2147483646 w 339"/>
                  <a:gd name="T43" fmla="*/ 2147483646 h 355"/>
                  <a:gd name="T44" fmla="*/ 2147483646 w 339"/>
                  <a:gd name="T45" fmla="*/ 2147483646 h 355"/>
                  <a:gd name="T46" fmla="*/ 2147483646 w 339"/>
                  <a:gd name="T47" fmla="*/ 2147483646 h 355"/>
                  <a:gd name="T48" fmla="*/ 2147483646 w 339"/>
                  <a:gd name="T49" fmla="*/ 2147483646 h 355"/>
                  <a:gd name="T50" fmla="*/ 2147483646 w 339"/>
                  <a:gd name="T51" fmla="*/ 2147483646 h 355"/>
                  <a:gd name="T52" fmla="*/ 2147483646 w 339"/>
                  <a:gd name="T53" fmla="*/ 2147483646 h 355"/>
                  <a:gd name="T54" fmla="*/ 2147483646 w 339"/>
                  <a:gd name="T55" fmla="*/ 2147483646 h 355"/>
                  <a:gd name="T56" fmla="*/ 2147483646 w 339"/>
                  <a:gd name="T57" fmla="*/ 2147483646 h 355"/>
                  <a:gd name="T58" fmla="*/ 2147483646 w 339"/>
                  <a:gd name="T59" fmla="*/ 2147483646 h 355"/>
                  <a:gd name="T60" fmla="*/ 2147483646 w 339"/>
                  <a:gd name="T61" fmla="*/ 2147483646 h 355"/>
                  <a:gd name="T62" fmla="*/ 2147483646 w 339"/>
                  <a:gd name="T63" fmla="*/ 2147483646 h 355"/>
                  <a:gd name="T64" fmla="*/ 2147483646 w 339"/>
                  <a:gd name="T65" fmla="*/ 2147483646 h 355"/>
                  <a:gd name="T66" fmla="*/ 2147483646 w 339"/>
                  <a:gd name="T67" fmla="*/ 2147483646 h 355"/>
                  <a:gd name="T68" fmla="*/ 2147483646 w 339"/>
                  <a:gd name="T69" fmla="*/ 2147483646 h 355"/>
                  <a:gd name="T70" fmla="*/ 2147483646 w 339"/>
                  <a:gd name="T71" fmla="*/ 2147483646 h 355"/>
                  <a:gd name="T72" fmla="*/ 2147483646 w 339"/>
                  <a:gd name="T73" fmla="*/ 2147483646 h 355"/>
                  <a:gd name="T74" fmla="*/ 2147483646 w 339"/>
                  <a:gd name="T75" fmla="*/ 2147483646 h 355"/>
                  <a:gd name="T76" fmla="*/ 2147483646 w 339"/>
                  <a:gd name="T77" fmla="*/ 2147483646 h 355"/>
                  <a:gd name="T78" fmla="*/ 2147483646 w 339"/>
                  <a:gd name="T79" fmla="*/ 2147483646 h 355"/>
                  <a:gd name="T80" fmla="*/ 2147483646 w 339"/>
                  <a:gd name="T81" fmla="*/ 2147483646 h 355"/>
                  <a:gd name="T82" fmla="*/ 2147483646 w 339"/>
                  <a:gd name="T83" fmla="*/ 2147483646 h 355"/>
                  <a:gd name="T84" fmla="*/ 2147483646 w 339"/>
                  <a:gd name="T85" fmla="*/ 2147483646 h 355"/>
                  <a:gd name="T86" fmla="*/ 2147483646 w 339"/>
                  <a:gd name="T87" fmla="*/ 2147483646 h 355"/>
                  <a:gd name="T88" fmla="*/ 2147483646 w 339"/>
                  <a:gd name="T89" fmla="*/ 2147483646 h 355"/>
                  <a:gd name="T90" fmla="*/ 2147483646 w 339"/>
                  <a:gd name="T91" fmla="*/ 2147483646 h 355"/>
                  <a:gd name="T92" fmla="*/ 2147483646 w 339"/>
                  <a:gd name="T93" fmla="*/ 2147483646 h 355"/>
                  <a:gd name="T94" fmla="*/ 2147483646 w 339"/>
                  <a:gd name="T95" fmla="*/ 2147483646 h 355"/>
                  <a:gd name="T96" fmla="*/ 2147483646 w 339"/>
                  <a:gd name="T97" fmla="*/ 2147483646 h 355"/>
                  <a:gd name="T98" fmla="*/ 2147483646 w 339"/>
                  <a:gd name="T99" fmla="*/ 2147483646 h 355"/>
                  <a:gd name="T100" fmla="*/ 2147483646 w 339"/>
                  <a:gd name="T101" fmla="*/ 2147483646 h 355"/>
                  <a:gd name="T102" fmla="*/ 2147483646 w 339"/>
                  <a:gd name="T103" fmla="*/ 2147483646 h 355"/>
                  <a:gd name="T104" fmla="*/ 2147483646 w 339"/>
                  <a:gd name="T105" fmla="*/ 2147483646 h 355"/>
                  <a:gd name="T106" fmla="*/ 2147483646 w 339"/>
                  <a:gd name="T107" fmla="*/ 2147483646 h 355"/>
                  <a:gd name="T108" fmla="*/ 2147483646 w 339"/>
                  <a:gd name="T109" fmla="*/ 2147483646 h 355"/>
                  <a:gd name="T110" fmla="*/ 2147483646 w 339"/>
                  <a:gd name="T111" fmla="*/ 2147483646 h 355"/>
                  <a:gd name="T112" fmla="*/ 2147483646 w 339"/>
                  <a:gd name="T113" fmla="*/ 2147483646 h 355"/>
                  <a:gd name="T114" fmla="*/ 2147483646 w 339"/>
                  <a:gd name="T115" fmla="*/ 2147483646 h 355"/>
                  <a:gd name="T116" fmla="*/ 2147483646 w 339"/>
                  <a:gd name="T117" fmla="*/ 2147483646 h 355"/>
                  <a:gd name="T118" fmla="*/ 2147483646 w 339"/>
                  <a:gd name="T119" fmla="*/ 2147483646 h 3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 h="355">
                    <a:moveTo>
                      <a:pt x="87" y="0"/>
                    </a:moveTo>
                    <a:lnTo>
                      <a:pt x="88" y="3"/>
                    </a:lnTo>
                    <a:lnTo>
                      <a:pt x="89" y="6"/>
                    </a:lnTo>
                    <a:lnTo>
                      <a:pt x="90" y="8"/>
                    </a:lnTo>
                    <a:lnTo>
                      <a:pt x="91" y="11"/>
                    </a:lnTo>
                    <a:lnTo>
                      <a:pt x="92" y="13"/>
                    </a:lnTo>
                    <a:lnTo>
                      <a:pt x="94" y="16"/>
                    </a:lnTo>
                    <a:lnTo>
                      <a:pt x="94" y="18"/>
                    </a:lnTo>
                    <a:lnTo>
                      <a:pt x="95" y="20"/>
                    </a:lnTo>
                    <a:lnTo>
                      <a:pt x="96" y="23"/>
                    </a:lnTo>
                    <a:lnTo>
                      <a:pt x="97" y="25"/>
                    </a:lnTo>
                    <a:lnTo>
                      <a:pt x="97" y="27"/>
                    </a:lnTo>
                    <a:lnTo>
                      <a:pt x="99" y="28"/>
                    </a:lnTo>
                    <a:lnTo>
                      <a:pt x="100" y="30"/>
                    </a:lnTo>
                    <a:lnTo>
                      <a:pt x="100" y="32"/>
                    </a:lnTo>
                    <a:lnTo>
                      <a:pt x="101" y="34"/>
                    </a:lnTo>
                    <a:lnTo>
                      <a:pt x="102" y="37"/>
                    </a:lnTo>
                    <a:lnTo>
                      <a:pt x="103" y="40"/>
                    </a:lnTo>
                    <a:lnTo>
                      <a:pt x="104" y="41"/>
                    </a:lnTo>
                    <a:lnTo>
                      <a:pt x="104" y="43"/>
                    </a:lnTo>
                    <a:lnTo>
                      <a:pt x="105" y="45"/>
                    </a:lnTo>
                    <a:lnTo>
                      <a:pt x="106" y="47"/>
                    </a:lnTo>
                    <a:lnTo>
                      <a:pt x="107" y="49"/>
                    </a:lnTo>
                    <a:lnTo>
                      <a:pt x="107" y="50"/>
                    </a:lnTo>
                    <a:lnTo>
                      <a:pt x="108" y="53"/>
                    </a:lnTo>
                    <a:lnTo>
                      <a:pt x="109" y="55"/>
                    </a:lnTo>
                    <a:lnTo>
                      <a:pt x="110" y="59"/>
                    </a:lnTo>
                    <a:lnTo>
                      <a:pt x="111" y="60"/>
                    </a:lnTo>
                    <a:lnTo>
                      <a:pt x="112" y="59"/>
                    </a:lnTo>
                    <a:lnTo>
                      <a:pt x="113" y="59"/>
                    </a:lnTo>
                    <a:lnTo>
                      <a:pt x="114" y="58"/>
                    </a:lnTo>
                    <a:lnTo>
                      <a:pt x="115" y="58"/>
                    </a:lnTo>
                    <a:lnTo>
                      <a:pt x="116" y="58"/>
                    </a:lnTo>
                    <a:lnTo>
                      <a:pt x="117" y="58"/>
                    </a:lnTo>
                    <a:lnTo>
                      <a:pt x="119" y="57"/>
                    </a:lnTo>
                    <a:lnTo>
                      <a:pt x="120" y="57"/>
                    </a:lnTo>
                    <a:lnTo>
                      <a:pt x="121" y="57"/>
                    </a:lnTo>
                    <a:lnTo>
                      <a:pt x="122" y="57"/>
                    </a:lnTo>
                    <a:lnTo>
                      <a:pt x="123" y="55"/>
                    </a:lnTo>
                    <a:lnTo>
                      <a:pt x="124" y="55"/>
                    </a:lnTo>
                    <a:lnTo>
                      <a:pt x="125" y="54"/>
                    </a:lnTo>
                    <a:lnTo>
                      <a:pt x="126" y="54"/>
                    </a:lnTo>
                    <a:lnTo>
                      <a:pt x="127" y="54"/>
                    </a:lnTo>
                    <a:lnTo>
                      <a:pt x="128" y="54"/>
                    </a:lnTo>
                    <a:lnTo>
                      <a:pt x="129" y="53"/>
                    </a:lnTo>
                    <a:lnTo>
                      <a:pt x="130" y="53"/>
                    </a:lnTo>
                    <a:lnTo>
                      <a:pt x="131" y="53"/>
                    </a:lnTo>
                    <a:lnTo>
                      <a:pt x="132" y="53"/>
                    </a:lnTo>
                    <a:lnTo>
                      <a:pt x="133" y="53"/>
                    </a:lnTo>
                    <a:lnTo>
                      <a:pt x="134" y="52"/>
                    </a:lnTo>
                    <a:lnTo>
                      <a:pt x="135" y="52"/>
                    </a:lnTo>
                    <a:lnTo>
                      <a:pt x="136" y="52"/>
                    </a:lnTo>
                    <a:lnTo>
                      <a:pt x="138" y="52"/>
                    </a:lnTo>
                    <a:lnTo>
                      <a:pt x="139" y="52"/>
                    </a:lnTo>
                    <a:lnTo>
                      <a:pt x="140" y="51"/>
                    </a:lnTo>
                    <a:lnTo>
                      <a:pt x="141" y="51"/>
                    </a:lnTo>
                    <a:lnTo>
                      <a:pt x="142" y="51"/>
                    </a:lnTo>
                    <a:lnTo>
                      <a:pt x="144" y="51"/>
                    </a:lnTo>
                    <a:lnTo>
                      <a:pt x="144" y="50"/>
                    </a:lnTo>
                    <a:lnTo>
                      <a:pt x="145" y="50"/>
                    </a:lnTo>
                    <a:lnTo>
                      <a:pt x="146" y="50"/>
                    </a:lnTo>
                    <a:lnTo>
                      <a:pt x="147" y="50"/>
                    </a:lnTo>
                    <a:lnTo>
                      <a:pt x="148" y="50"/>
                    </a:lnTo>
                    <a:lnTo>
                      <a:pt x="149" y="50"/>
                    </a:lnTo>
                    <a:lnTo>
                      <a:pt x="150" y="49"/>
                    </a:lnTo>
                    <a:lnTo>
                      <a:pt x="151" y="49"/>
                    </a:lnTo>
                    <a:lnTo>
                      <a:pt x="152" y="49"/>
                    </a:lnTo>
                    <a:lnTo>
                      <a:pt x="153" y="49"/>
                    </a:lnTo>
                    <a:lnTo>
                      <a:pt x="154" y="49"/>
                    </a:lnTo>
                    <a:lnTo>
                      <a:pt x="155" y="49"/>
                    </a:lnTo>
                    <a:lnTo>
                      <a:pt x="157" y="49"/>
                    </a:lnTo>
                    <a:lnTo>
                      <a:pt x="157" y="48"/>
                    </a:lnTo>
                    <a:lnTo>
                      <a:pt x="158" y="48"/>
                    </a:lnTo>
                    <a:lnTo>
                      <a:pt x="159" y="47"/>
                    </a:lnTo>
                    <a:lnTo>
                      <a:pt x="160" y="46"/>
                    </a:lnTo>
                    <a:lnTo>
                      <a:pt x="161" y="46"/>
                    </a:lnTo>
                    <a:lnTo>
                      <a:pt x="162" y="46"/>
                    </a:lnTo>
                    <a:lnTo>
                      <a:pt x="164" y="45"/>
                    </a:lnTo>
                    <a:lnTo>
                      <a:pt x="166" y="44"/>
                    </a:lnTo>
                    <a:lnTo>
                      <a:pt x="169" y="43"/>
                    </a:lnTo>
                    <a:lnTo>
                      <a:pt x="170" y="43"/>
                    </a:lnTo>
                    <a:lnTo>
                      <a:pt x="172" y="42"/>
                    </a:lnTo>
                    <a:lnTo>
                      <a:pt x="174" y="41"/>
                    </a:lnTo>
                    <a:lnTo>
                      <a:pt x="175" y="41"/>
                    </a:lnTo>
                    <a:lnTo>
                      <a:pt x="177" y="40"/>
                    </a:lnTo>
                    <a:lnTo>
                      <a:pt x="178" y="40"/>
                    </a:lnTo>
                    <a:lnTo>
                      <a:pt x="179" y="40"/>
                    </a:lnTo>
                    <a:lnTo>
                      <a:pt x="180" y="40"/>
                    </a:lnTo>
                    <a:lnTo>
                      <a:pt x="183" y="41"/>
                    </a:lnTo>
                    <a:lnTo>
                      <a:pt x="184" y="42"/>
                    </a:lnTo>
                    <a:lnTo>
                      <a:pt x="186" y="42"/>
                    </a:lnTo>
                    <a:lnTo>
                      <a:pt x="187" y="43"/>
                    </a:lnTo>
                    <a:lnTo>
                      <a:pt x="190" y="44"/>
                    </a:lnTo>
                    <a:lnTo>
                      <a:pt x="193" y="44"/>
                    </a:lnTo>
                    <a:lnTo>
                      <a:pt x="196" y="45"/>
                    </a:lnTo>
                    <a:lnTo>
                      <a:pt x="198" y="46"/>
                    </a:lnTo>
                    <a:lnTo>
                      <a:pt x="200" y="47"/>
                    </a:lnTo>
                    <a:lnTo>
                      <a:pt x="202" y="47"/>
                    </a:lnTo>
                    <a:lnTo>
                      <a:pt x="203" y="48"/>
                    </a:lnTo>
                    <a:lnTo>
                      <a:pt x="204" y="48"/>
                    </a:lnTo>
                    <a:lnTo>
                      <a:pt x="205" y="48"/>
                    </a:lnTo>
                    <a:lnTo>
                      <a:pt x="205" y="49"/>
                    </a:lnTo>
                    <a:lnTo>
                      <a:pt x="206" y="49"/>
                    </a:lnTo>
                    <a:lnTo>
                      <a:pt x="206" y="50"/>
                    </a:lnTo>
                    <a:lnTo>
                      <a:pt x="207" y="50"/>
                    </a:lnTo>
                    <a:lnTo>
                      <a:pt x="207" y="51"/>
                    </a:lnTo>
                    <a:lnTo>
                      <a:pt x="208" y="51"/>
                    </a:lnTo>
                    <a:lnTo>
                      <a:pt x="208" y="52"/>
                    </a:lnTo>
                    <a:lnTo>
                      <a:pt x="208" y="53"/>
                    </a:lnTo>
                    <a:lnTo>
                      <a:pt x="209" y="53"/>
                    </a:lnTo>
                    <a:lnTo>
                      <a:pt x="209" y="54"/>
                    </a:lnTo>
                    <a:lnTo>
                      <a:pt x="209" y="55"/>
                    </a:lnTo>
                    <a:lnTo>
                      <a:pt x="210" y="57"/>
                    </a:lnTo>
                    <a:lnTo>
                      <a:pt x="210" y="58"/>
                    </a:lnTo>
                    <a:lnTo>
                      <a:pt x="209" y="58"/>
                    </a:lnTo>
                    <a:lnTo>
                      <a:pt x="209" y="59"/>
                    </a:lnTo>
                    <a:lnTo>
                      <a:pt x="209" y="60"/>
                    </a:lnTo>
                    <a:lnTo>
                      <a:pt x="208" y="60"/>
                    </a:lnTo>
                    <a:lnTo>
                      <a:pt x="208" y="61"/>
                    </a:lnTo>
                    <a:lnTo>
                      <a:pt x="208" y="62"/>
                    </a:lnTo>
                    <a:lnTo>
                      <a:pt x="207" y="62"/>
                    </a:lnTo>
                    <a:lnTo>
                      <a:pt x="207" y="63"/>
                    </a:lnTo>
                    <a:lnTo>
                      <a:pt x="207" y="64"/>
                    </a:lnTo>
                    <a:lnTo>
                      <a:pt x="207" y="65"/>
                    </a:lnTo>
                    <a:lnTo>
                      <a:pt x="207" y="66"/>
                    </a:lnTo>
                    <a:lnTo>
                      <a:pt x="207" y="67"/>
                    </a:lnTo>
                    <a:lnTo>
                      <a:pt x="206" y="68"/>
                    </a:lnTo>
                    <a:lnTo>
                      <a:pt x="206" y="69"/>
                    </a:lnTo>
                    <a:lnTo>
                      <a:pt x="205" y="70"/>
                    </a:lnTo>
                    <a:lnTo>
                      <a:pt x="204" y="70"/>
                    </a:lnTo>
                    <a:lnTo>
                      <a:pt x="203" y="71"/>
                    </a:lnTo>
                    <a:lnTo>
                      <a:pt x="203" y="72"/>
                    </a:lnTo>
                    <a:lnTo>
                      <a:pt x="203" y="74"/>
                    </a:lnTo>
                    <a:lnTo>
                      <a:pt x="202" y="74"/>
                    </a:lnTo>
                    <a:lnTo>
                      <a:pt x="202" y="76"/>
                    </a:lnTo>
                    <a:lnTo>
                      <a:pt x="202" y="77"/>
                    </a:lnTo>
                    <a:lnTo>
                      <a:pt x="202" y="78"/>
                    </a:lnTo>
                    <a:lnTo>
                      <a:pt x="202" y="79"/>
                    </a:lnTo>
                    <a:lnTo>
                      <a:pt x="202" y="80"/>
                    </a:lnTo>
                    <a:lnTo>
                      <a:pt x="202" y="81"/>
                    </a:lnTo>
                    <a:lnTo>
                      <a:pt x="202" y="82"/>
                    </a:lnTo>
                    <a:lnTo>
                      <a:pt x="201" y="83"/>
                    </a:lnTo>
                    <a:lnTo>
                      <a:pt x="201" y="84"/>
                    </a:lnTo>
                    <a:lnTo>
                      <a:pt x="201" y="85"/>
                    </a:lnTo>
                    <a:lnTo>
                      <a:pt x="201" y="86"/>
                    </a:lnTo>
                    <a:lnTo>
                      <a:pt x="201" y="87"/>
                    </a:lnTo>
                    <a:lnTo>
                      <a:pt x="201" y="88"/>
                    </a:lnTo>
                    <a:lnTo>
                      <a:pt x="200" y="89"/>
                    </a:lnTo>
                    <a:lnTo>
                      <a:pt x="200" y="90"/>
                    </a:lnTo>
                    <a:lnTo>
                      <a:pt x="200" y="91"/>
                    </a:lnTo>
                    <a:lnTo>
                      <a:pt x="200" y="92"/>
                    </a:lnTo>
                    <a:lnTo>
                      <a:pt x="199" y="93"/>
                    </a:lnTo>
                    <a:lnTo>
                      <a:pt x="199" y="94"/>
                    </a:lnTo>
                    <a:lnTo>
                      <a:pt x="199" y="96"/>
                    </a:lnTo>
                    <a:lnTo>
                      <a:pt x="198" y="97"/>
                    </a:lnTo>
                    <a:lnTo>
                      <a:pt x="198" y="98"/>
                    </a:lnTo>
                    <a:lnTo>
                      <a:pt x="198" y="99"/>
                    </a:lnTo>
                    <a:lnTo>
                      <a:pt x="198" y="100"/>
                    </a:lnTo>
                    <a:lnTo>
                      <a:pt x="198" y="101"/>
                    </a:lnTo>
                    <a:lnTo>
                      <a:pt x="198" y="102"/>
                    </a:lnTo>
                    <a:lnTo>
                      <a:pt x="198" y="103"/>
                    </a:lnTo>
                    <a:lnTo>
                      <a:pt x="198" y="104"/>
                    </a:lnTo>
                    <a:lnTo>
                      <a:pt x="199" y="105"/>
                    </a:lnTo>
                    <a:lnTo>
                      <a:pt x="200" y="106"/>
                    </a:lnTo>
                    <a:lnTo>
                      <a:pt x="200" y="107"/>
                    </a:lnTo>
                    <a:lnTo>
                      <a:pt x="201" y="107"/>
                    </a:lnTo>
                    <a:lnTo>
                      <a:pt x="202" y="107"/>
                    </a:lnTo>
                    <a:lnTo>
                      <a:pt x="202" y="108"/>
                    </a:lnTo>
                    <a:lnTo>
                      <a:pt x="203" y="108"/>
                    </a:lnTo>
                    <a:lnTo>
                      <a:pt x="203" y="109"/>
                    </a:lnTo>
                    <a:lnTo>
                      <a:pt x="204" y="109"/>
                    </a:lnTo>
                    <a:lnTo>
                      <a:pt x="204" y="110"/>
                    </a:lnTo>
                    <a:lnTo>
                      <a:pt x="205" y="110"/>
                    </a:lnTo>
                    <a:lnTo>
                      <a:pt x="205" y="111"/>
                    </a:lnTo>
                    <a:lnTo>
                      <a:pt x="205" y="112"/>
                    </a:lnTo>
                    <a:lnTo>
                      <a:pt x="205" y="113"/>
                    </a:lnTo>
                    <a:lnTo>
                      <a:pt x="204" y="115"/>
                    </a:lnTo>
                    <a:lnTo>
                      <a:pt x="204" y="116"/>
                    </a:lnTo>
                    <a:lnTo>
                      <a:pt x="204" y="117"/>
                    </a:lnTo>
                    <a:lnTo>
                      <a:pt x="204" y="118"/>
                    </a:lnTo>
                    <a:lnTo>
                      <a:pt x="204" y="117"/>
                    </a:lnTo>
                    <a:lnTo>
                      <a:pt x="204" y="118"/>
                    </a:lnTo>
                    <a:lnTo>
                      <a:pt x="205" y="118"/>
                    </a:lnTo>
                    <a:lnTo>
                      <a:pt x="205" y="119"/>
                    </a:lnTo>
                    <a:lnTo>
                      <a:pt x="205" y="120"/>
                    </a:lnTo>
                    <a:lnTo>
                      <a:pt x="205" y="121"/>
                    </a:lnTo>
                    <a:lnTo>
                      <a:pt x="205" y="122"/>
                    </a:lnTo>
                    <a:lnTo>
                      <a:pt x="206" y="123"/>
                    </a:lnTo>
                    <a:lnTo>
                      <a:pt x="207" y="123"/>
                    </a:lnTo>
                    <a:lnTo>
                      <a:pt x="208" y="123"/>
                    </a:lnTo>
                    <a:lnTo>
                      <a:pt x="209" y="122"/>
                    </a:lnTo>
                    <a:lnTo>
                      <a:pt x="210" y="122"/>
                    </a:lnTo>
                    <a:lnTo>
                      <a:pt x="211" y="122"/>
                    </a:lnTo>
                    <a:lnTo>
                      <a:pt x="212" y="122"/>
                    </a:lnTo>
                    <a:lnTo>
                      <a:pt x="212" y="123"/>
                    </a:lnTo>
                    <a:lnTo>
                      <a:pt x="213" y="123"/>
                    </a:lnTo>
                    <a:lnTo>
                      <a:pt x="215" y="123"/>
                    </a:lnTo>
                    <a:lnTo>
                      <a:pt x="215" y="124"/>
                    </a:lnTo>
                    <a:lnTo>
                      <a:pt x="216" y="124"/>
                    </a:lnTo>
                    <a:lnTo>
                      <a:pt x="216" y="125"/>
                    </a:lnTo>
                    <a:lnTo>
                      <a:pt x="217" y="125"/>
                    </a:lnTo>
                    <a:lnTo>
                      <a:pt x="217" y="124"/>
                    </a:lnTo>
                    <a:lnTo>
                      <a:pt x="218" y="125"/>
                    </a:lnTo>
                    <a:lnTo>
                      <a:pt x="219" y="126"/>
                    </a:lnTo>
                    <a:lnTo>
                      <a:pt x="220" y="126"/>
                    </a:lnTo>
                    <a:lnTo>
                      <a:pt x="220" y="127"/>
                    </a:lnTo>
                    <a:lnTo>
                      <a:pt x="221" y="127"/>
                    </a:lnTo>
                    <a:lnTo>
                      <a:pt x="221" y="126"/>
                    </a:lnTo>
                    <a:lnTo>
                      <a:pt x="222" y="126"/>
                    </a:lnTo>
                    <a:lnTo>
                      <a:pt x="223" y="126"/>
                    </a:lnTo>
                    <a:lnTo>
                      <a:pt x="224" y="127"/>
                    </a:lnTo>
                    <a:lnTo>
                      <a:pt x="223" y="127"/>
                    </a:lnTo>
                    <a:lnTo>
                      <a:pt x="224" y="127"/>
                    </a:lnTo>
                    <a:lnTo>
                      <a:pt x="224" y="128"/>
                    </a:lnTo>
                    <a:lnTo>
                      <a:pt x="224" y="129"/>
                    </a:lnTo>
                    <a:lnTo>
                      <a:pt x="223" y="129"/>
                    </a:lnTo>
                    <a:lnTo>
                      <a:pt x="224" y="130"/>
                    </a:lnTo>
                    <a:lnTo>
                      <a:pt x="225" y="131"/>
                    </a:lnTo>
                    <a:lnTo>
                      <a:pt x="226" y="132"/>
                    </a:lnTo>
                    <a:lnTo>
                      <a:pt x="225" y="132"/>
                    </a:lnTo>
                    <a:lnTo>
                      <a:pt x="226" y="132"/>
                    </a:lnTo>
                    <a:lnTo>
                      <a:pt x="226" y="133"/>
                    </a:lnTo>
                    <a:lnTo>
                      <a:pt x="226" y="135"/>
                    </a:lnTo>
                    <a:lnTo>
                      <a:pt x="227" y="135"/>
                    </a:lnTo>
                    <a:lnTo>
                      <a:pt x="228" y="135"/>
                    </a:lnTo>
                    <a:lnTo>
                      <a:pt x="229" y="135"/>
                    </a:lnTo>
                    <a:lnTo>
                      <a:pt x="230" y="135"/>
                    </a:lnTo>
                    <a:lnTo>
                      <a:pt x="230" y="133"/>
                    </a:lnTo>
                    <a:lnTo>
                      <a:pt x="231" y="133"/>
                    </a:lnTo>
                    <a:lnTo>
                      <a:pt x="232" y="133"/>
                    </a:lnTo>
                    <a:lnTo>
                      <a:pt x="232" y="135"/>
                    </a:lnTo>
                    <a:lnTo>
                      <a:pt x="233" y="135"/>
                    </a:lnTo>
                    <a:lnTo>
                      <a:pt x="235" y="135"/>
                    </a:lnTo>
                    <a:lnTo>
                      <a:pt x="236" y="135"/>
                    </a:lnTo>
                    <a:lnTo>
                      <a:pt x="237" y="136"/>
                    </a:lnTo>
                    <a:lnTo>
                      <a:pt x="237" y="137"/>
                    </a:lnTo>
                    <a:lnTo>
                      <a:pt x="238" y="137"/>
                    </a:lnTo>
                    <a:lnTo>
                      <a:pt x="239" y="137"/>
                    </a:lnTo>
                    <a:lnTo>
                      <a:pt x="240" y="137"/>
                    </a:lnTo>
                    <a:lnTo>
                      <a:pt x="240" y="138"/>
                    </a:lnTo>
                    <a:lnTo>
                      <a:pt x="241" y="138"/>
                    </a:lnTo>
                    <a:lnTo>
                      <a:pt x="241" y="139"/>
                    </a:lnTo>
                    <a:lnTo>
                      <a:pt x="242" y="139"/>
                    </a:lnTo>
                    <a:lnTo>
                      <a:pt x="242" y="140"/>
                    </a:lnTo>
                    <a:lnTo>
                      <a:pt x="241" y="140"/>
                    </a:lnTo>
                    <a:lnTo>
                      <a:pt x="241" y="141"/>
                    </a:lnTo>
                    <a:lnTo>
                      <a:pt x="242" y="141"/>
                    </a:lnTo>
                    <a:lnTo>
                      <a:pt x="242" y="142"/>
                    </a:lnTo>
                    <a:lnTo>
                      <a:pt x="241" y="142"/>
                    </a:lnTo>
                    <a:lnTo>
                      <a:pt x="242" y="142"/>
                    </a:lnTo>
                    <a:lnTo>
                      <a:pt x="242" y="143"/>
                    </a:lnTo>
                    <a:lnTo>
                      <a:pt x="242" y="144"/>
                    </a:lnTo>
                    <a:lnTo>
                      <a:pt x="242" y="145"/>
                    </a:lnTo>
                    <a:lnTo>
                      <a:pt x="243" y="145"/>
                    </a:lnTo>
                    <a:lnTo>
                      <a:pt x="243" y="144"/>
                    </a:lnTo>
                    <a:lnTo>
                      <a:pt x="243" y="145"/>
                    </a:lnTo>
                    <a:lnTo>
                      <a:pt x="243" y="146"/>
                    </a:lnTo>
                    <a:lnTo>
                      <a:pt x="244" y="146"/>
                    </a:lnTo>
                    <a:lnTo>
                      <a:pt x="245" y="146"/>
                    </a:lnTo>
                    <a:lnTo>
                      <a:pt x="245" y="147"/>
                    </a:lnTo>
                    <a:lnTo>
                      <a:pt x="245" y="148"/>
                    </a:lnTo>
                    <a:lnTo>
                      <a:pt x="246" y="148"/>
                    </a:lnTo>
                    <a:lnTo>
                      <a:pt x="247" y="148"/>
                    </a:lnTo>
                    <a:lnTo>
                      <a:pt x="248" y="148"/>
                    </a:lnTo>
                    <a:lnTo>
                      <a:pt x="249" y="148"/>
                    </a:lnTo>
                    <a:lnTo>
                      <a:pt x="250" y="148"/>
                    </a:lnTo>
                    <a:lnTo>
                      <a:pt x="250" y="149"/>
                    </a:lnTo>
                    <a:lnTo>
                      <a:pt x="249" y="149"/>
                    </a:lnTo>
                    <a:lnTo>
                      <a:pt x="250" y="149"/>
                    </a:lnTo>
                    <a:lnTo>
                      <a:pt x="250" y="150"/>
                    </a:lnTo>
                    <a:lnTo>
                      <a:pt x="251" y="150"/>
                    </a:lnTo>
                    <a:lnTo>
                      <a:pt x="251" y="151"/>
                    </a:lnTo>
                    <a:lnTo>
                      <a:pt x="251" y="152"/>
                    </a:lnTo>
                    <a:lnTo>
                      <a:pt x="252" y="151"/>
                    </a:lnTo>
                    <a:lnTo>
                      <a:pt x="254" y="152"/>
                    </a:lnTo>
                    <a:lnTo>
                      <a:pt x="255" y="152"/>
                    </a:lnTo>
                    <a:lnTo>
                      <a:pt x="255" y="154"/>
                    </a:lnTo>
                    <a:lnTo>
                      <a:pt x="256" y="154"/>
                    </a:lnTo>
                    <a:lnTo>
                      <a:pt x="257" y="154"/>
                    </a:lnTo>
                    <a:lnTo>
                      <a:pt x="258" y="154"/>
                    </a:lnTo>
                    <a:lnTo>
                      <a:pt x="258" y="155"/>
                    </a:lnTo>
                    <a:lnTo>
                      <a:pt x="259" y="155"/>
                    </a:lnTo>
                    <a:lnTo>
                      <a:pt x="259" y="156"/>
                    </a:lnTo>
                    <a:lnTo>
                      <a:pt x="260" y="157"/>
                    </a:lnTo>
                    <a:lnTo>
                      <a:pt x="261" y="157"/>
                    </a:lnTo>
                    <a:lnTo>
                      <a:pt x="262" y="157"/>
                    </a:lnTo>
                    <a:lnTo>
                      <a:pt x="262" y="158"/>
                    </a:lnTo>
                    <a:lnTo>
                      <a:pt x="263" y="158"/>
                    </a:lnTo>
                    <a:lnTo>
                      <a:pt x="264" y="158"/>
                    </a:lnTo>
                    <a:lnTo>
                      <a:pt x="265" y="158"/>
                    </a:lnTo>
                    <a:lnTo>
                      <a:pt x="265" y="159"/>
                    </a:lnTo>
                    <a:lnTo>
                      <a:pt x="266" y="160"/>
                    </a:lnTo>
                    <a:lnTo>
                      <a:pt x="265" y="160"/>
                    </a:lnTo>
                    <a:lnTo>
                      <a:pt x="266" y="161"/>
                    </a:lnTo>
                    <a:lnTo>
                      <a:pt x="266" y="162"/>
                    </a:lnTo>
                    <a:lnTo>
                      <a:pt x="266" y="163"/>
                    </a:lnTo>
                    <a:lnTo>
                      <a:pt x="267" y="163"/>
                    </a:lnTo>
                    <a:lnTo>
                      <a:pt x="268" y="163"/>
                    </a:lnTo>
                    <a:lnTo>
                      <a:pt x="267" y="163"/>
                    </a:lnTo>
                    <a:lnTo>
                      <a:pt x="267" y="162"/>
                    </a:lnTo>
                    <a:lnTo>
                      <a:pt x="268" y="162"/>
                    </a:lnTo>
                    <a:lnTo>
                      <a:pt x="268" y="163"/>
                    </a:lnTo>
                    <a:lnTo>
                      <a:pt x="269" y="163"/>
                    </a:lnTo>
                    <a:lnTo>
                      <a:pt x="269" y="164"/>
                    </a:lnTo>
                    <a:lnTo>
                      <a:pt x="270" y="164"/>
                    </a:lnTo>
                    <a:lnTo>
                      <a:pt x="271" y="164"/>
                    </a:lnTo>
                    <a:lnTo>
                      <a:pt x="273" y="165"/>
                    </a:lnTo>
                    <a:lnTo>
                      <a:pt x="273" y="164"/>
                    </a:lnTo>
                    <a:lnTo>
                      <a:pt x="274" y="164"/>
                    </a:lnTo>
                    <a:lnTo>
                      <a:pt x="275" y="164"/>
                    </a:lnTo>
                    <a:lnTo>
                      <a:pt x="276" y="164"/>
                    </a:lnTo>
                    <a:lnTo>
                      <a:pt x="277" y="164"/>
                    </a:lnTo>
                    <a:lnTo>
                      <a:pt x="278" y="164"/>
                    </a:lnTo>
                    <a:lnTo>
                      <a:pt x="278" y="163"/>
                    </a:lnTo>
                    <a:lnTo>
                      <a:pt x="279" y="163"/>
                    </a:lnTo>
                    <a:lnTo>
                      <a:pt x="279" y="162"/>
                    </a:lnTo>
                    <a:lnTo>
                      <a:pt x="279" y="163"/>
                    </a:lnTo>
                    <a:lnTo>
                      <a:pt x="280" y="163"/>
                    </a:lnTo>
                    <a:lnTo>
                      <a:pt x="281" y="163"/>
                    </a:lnTo>
                    <a:lnTo>
                      <a:pt x="281" y="164"/>
                    </a:lnTo>
                    <a:lnTo>
                      <a:pt x="282" y="164"/>
                    </a:lnTo>
                    <a:lnTo>
                      <a:pt x="282" y="165"/>
                    </a:lnTo>
                    <a:lnTo>
                      <a:pt x="283" y="165"/>
                    </a:lnTo>
                    <a:lnTo>
                      <a:pt x="283" y="166"/>
                    </a:lnTo>
                    <a:lnTo>
                      <a:pt x="283" y="167"/>
                    </a:lnTo>
                    <a:lnTo>
                      <a:pt x="284" y="167"/>
                    </a:lnTo>
                    <a:lnTo>
                      <a:pt x="285" y="167"/>
                    </a:lnTo>
                    <a:lnTo>
                      <a:pt x="285" y="166"/>
                    </a:lnTo>
                    <a:lnTo>
                      <a:pt x="286" y="166"/>
                    </a:lnTo>
                    <a:lnTo>
                      <a:pt x="287" y="166"/>
                    </a:lnTo>
                    <a:lnTo>
                      <a:pt x="287" y="165"/>
                    </a:lnTo>
                    <a:lnTo>
                      <a:pt x="287" y="164"/>
                    </a:lnTo>
                    <a:lnTo>
                      <a:pt x="288" y="164"/>
                    </a:lnTo>
                    <a:lnTo>
                      <a:pt x="289" y="163"/>
                    </a:lnTo>
                    <a:lnTo>
                      <a:pt x="288" y="162"/>
                    </a:lnTo>
                    <a:lnTo>
                      <a:pt x="289" y="162"/>
                    </a:lnTo>
                    <a:lnTo>
                      <a:pt x="290" y="162"/>
                    </a:lnTo>
                    <a:lnTo>
                      <a:pt x="291" y="162"/>
                    </a:lnTo>
                    <a:lnTo>
                      <a:pt x="290" y="161"/>
                    </a:lnTo>
                    <a:lnTo>
                      <a:pt x="291" y="161"/>
                    </a:lnTo>
                    <a:lnTo>
                      <a:pt x="293" y="161"/>
                    </a:lnTo>
                    <a:lnTo>
                      <a:pt x="294" y="160"/>
                    </a:lnTo>
                    <a:lnTo>
                      <a:pt x="295" y="160"/>
                    </a:lnTo>
                    <a:lnTo>
                      <a:pt x="295" y="161"/>
                    </a:lnTo>
                    <a:lnTo>
                      <a:pt x="296" y="161"/>
                    </a:lnTo>
                    <a:lnTo>
                      <a:pt x="296" y="162"/>
                    </a:lnTo>
                    <a:lnTo>
                      <a:pt x="297" y="162"/>
                    </a:lnTo>
                    <a:lnTo>
                      <a:pt x="298" y="162"/>
                    </a:lnTo>
                    <a:lnTo>
                      <a:pt x="298" y="163"/>
                    </a:lnTo>
                    <a:lnTo>
                      <a:pt x="299" y="164"/>
                    </a:lnTo>
                    <a:lnTo>
                      <a:pt x="299" y="165"/>
                    </a:lnTo>
                    <a:lnTo>
                      <a:pt x="300" y="165"/>
                    </a:lnTo>
                    <a:lnTo>
                      <a:pt x="301" y="165"/>
                    </a:lnTo>
                    <a:lnTo>
                      <a:pt x="301" y="166"/>
                    </a:lnTo>
                    <a:lnTo>
                      <a:pt x="301" y="167"/>
                    </a:lnTo>
                    <a:lnTo>
                      <a:pt x="300" y="167"/>
                    </a:lnTo>
                    <a:lnTo>
                      <a:pt x="300" y="168"/>
                    </a:lnTo>
                    <a:lnTo>
                      <a:pt x="300" y="169"/>
                    </a:lnTo>
                    <a:lnTo>
                      <a:pt x="300" y="170"/>
                    </a:lnTo>
                    <a:lnTo>
                      <a:pt x="301" y="170"/>
                    </a:lnTo>
                    <a:lnTo>
                      <a:pt x="301" y="169"/>
                    </a:lnTo>
                    <a:lnTo>
                      <a:pt x="302" y="169"/>
                    </a:lnTo>
                    <a:lnTo>
                      <a:pt x="303" y="169"/>
                    </a:lnTo>
                    <a:lnTo>
                      <a:pt x="304" y="169"/>
                    </a:lnTo>
                    <a:lnTo>
                      <a:pt x="304" y="170"/>
                    </a:lnTo>
                    <a:lnTo>
                      <a:pt x="305" y="170"/>
                    </a:lnTo>
                    <a:lnTo>
                      <a:pt x="306" y="170"/>
                    </a:lnTo>
                    <a:lnTo>
                      <a:pt x="306" y="169"/>
                    </a:lnTo>
                    <a:lnTo>
                      <a:pt x="307" y="169"/>
                    </a:lnTo>
                    <a:lnTo>
                      <a:pt x="308" y="169"/>
                    </a:lnTo>
                    <a:lnTo>
                      <a:pt x="308" y="170"/>
                    </a:lnTo>
                    <a:lnTo>
                      <a:pt x="309" y="170"/>
                    </a:lnTo>
                    <a:lnTo>
                      <a:pt x="309" y="171"/>
                    </a:lnTo>
                    <a:lnTo>
                      <a:pt x="310" y="172"/>
                    </a:lnTo>
                    <a:lnTo>
                      <a:pt x="310" y="174"/>
                    </a:lnTo>
                    <a:lnTo>
                      <a:pt x="310" y="175"/>
                    </a:lnTo>
                    <a:lnTo>
                      <a:pt x="312" y="175"/>
                    </a:lnTo>
                    <a:lnTo>
                      <a:pt x="312" y="174"/>
                    </a:lnTo>
                    <a:lnTo>
                      <a:pt x="313" y="174"/>
                    </a:lnTo>
                    <a:lnTo>
                      <a:pt x="313" y="175"/>
                    </a:lnTo>
                    <a:lnTo>
                      <a:pt x="314" y="176"/>
                    </a:lnTo>
                    <a:lnTo>
                      <a:pt x="315" y="176"/>
                    </a:lnTo>
                    <a:lnTo>
                      <a:pt x="315" y="177"/>
                    </a:lnTo>
                    <a:lnTo>
                      <a:pt x="316" y="177"/>
                    </a:lnTo>
                    <a:lnTo>
                      <a:pt x="317" y="177"/>
                    </a:lnTo>
                    <a:lnTo>
                      <a:pt x="318" y="177"/>
                    </a:lnTo>
                    <a:lnTo>
                      <a:pt x="318" y="178"/>
                    </a:lnTo>
                    <a:lnTo>
                      <a:pt x="319" y="178"/>
                    </a:lnTo>
                    <a:lnTo>
                      <a:pt x="319" y="179"/>
                    </a:lnTo>
                    <a:lnTo>
                      <a:pt x="320" y="179"/>
                    </a:lnTo>
                    <a:lnTo>
                      <a:pt x="320" y="178"/>
                    </a:lnTo>
                    <a:lnTo>
                      <a:pt x="321" y="178"/>
                    </a:lnTo>
                    <a:lnTo>
                      <a:pt x="322" y="178"/>
                    </a:lnTo>
                    <a:lnTo>
                      <a:pt x="323" y="177"/>
                    </a:lnTo>
                    <a:lnTo>
                      <a:pt x="323" y="178"/>
                    </a:lnTo>
                    <a:lnTo>
                      <a:pt x="324" y="178"/>
                    </a:lnTo>
                    <a:lnTo>
                      <a:pt x="324" y="179"/>
                    </a:lnTo>
                    <a:lnTo>
                      <a:pt x="325" y="179"/>
                    </a:lnTo>
                    <a:lnTo>
                      <a:pt x="326" y="180"/>
                    </a:lnTo>
                    <a:lnTo>
                      <a:pt x="327" y="180"/>
                    </a:lnTo>
                    <a:lnTo>
                      <a:pt x="328" y="180"/>
                    </a:lnTo>
                    <a:lnTo>
                      <a:pt x="329" y="180"/>
                    </a:lnTo>
                    <a:lnTo>
                      <a:pt x="329" y="181"/>
                    </a:lnTo>
                    <a:lnTo>
                      <a:pt x="331" y="181"/>
                    </a:lnTo>
                    <a:lnTo>
                      <a:pt x="332" y="181"/>
                    </a:lnTo>
                    <a:lnTo>
                      <a:pt x="332" y="182"/>
                    </a:lnTo>
                    <a:lnTo>
                      <a:pt x="333" y="182"/>
                    </a:lnTo>
                    <a:lnTo>
                      <a:pt x="333" y="183"/>
                    </a:lnTo>
                    <a:lnTo>
                      <a:pt x="334" y="183"/>
                    </a:lnTo>
                    <a:lnTo>
                      <a:pt x="334" y="184"/>
                    </a:lnTo>
                    <a:lnTo>
                      <a:pt x="335" y="184"/>
                    </a:lnTo>
                    <a:lnTo>
                      <a:pt x="336" y="184"/>
                    </a:lnTo>
                    <a:lnTo>
                      <a:pt x="337" y="184"/>
                    </a:lnTo>
                    <a:lnTo>
                      <a:pt x="337" y="185"/>
                    </a:lnTo>
                    <a:lnTo>
                      <a:pt x="338" y="185"/>
                    </a:lnTo>
                    <a:lnTo>
                      <a:pt x="338" y="186"/>
                    </a:lnTo>
                    <a:lnTo>
                      <a:pt x="338" y="187"/>
                    </a:lnTo>
                    <a:lnTo>
                      <a:pt x="338" y="188"/>
                    </a:lnTo>
                    <a:lnTo>
                      <a:pt x="338" y="189"/>
                    </a:lnTo>
                    <a:lnTo>
                      <a:pt x="338" y="190"/>
                    </a:lnTo>
                    <a:lnTo>
                      <a:pt x="338" y="193"/>
                    </a:lnTo>
                    <a:lnTo>
                      <a:pt x="338" y="195"/>
                    </a:lnTo>
                    <a:lnTo>
                      <a:pt x="338" y="197"/>
                    </a:lnTo>
                    <a:lnTo>
                      <a:pt x="337" y="199"/>
                    </a:lnTo>
                    <a:lnTo>
                      <a:pt x="337" y="201"/>
                    </a:lnTo>
                    <a:lnTo>
                      <a:pt x="337" y="203"/>
                    </a:lnTo>
                    <a:lnTo>
                      <a:pt x="337" y="205"/>
                    </a:lnTo>
                    <a:lnTo>
                      <a:pt x="337" y="206"/>
                    </a:lnTo>
                    <a:lnTo>
                      <a:pt x="337" y="208"/>
                    </a:lnTo>
                    <a:lnTo>
                      <a:pt x="336" y="209"/>
                    </a:lnTo>
                    <a:lnTo>
                      <a:pt x="336" y="210"/>
                    </a:lnTo>
                    <a:lnTo>
                      <a:pt x="335" y="210"/>
                    </a:lnTo>
                    <a:lnTo>
                      <a:pt x="334" y="210"/>
                    </a:lnTo>
                    <a:lnTo>
                      <a:pt x="334" y="212"/>
                    </a:lnTo>
                    <a:lnTo>
                      <a:pt x="334" y="213"/>
                    </a:lnTo>
                    <a:lnTo>
                      <a:pt x="334" y="214"/>
                    </a:lnTo>
                    <a:lnTo>
                      <a:pt x="334" y="215"/>
                    </a:lnTo>
                    <a:lnTo>
                      <a:pt x="335" y="215"/>
                    </a:lnTo>
                    <a:lnTo>
                      <a:pt x="335" y="216"/>
                    </a:lnTo>
                    <a:lnTo>
                      <a:pt x="336" y="216"/>
                    </a:lnTo>
                    <a:lnTo>
                      <a:pt x="336" y="217"/>
                    </a:lnTo>
                    <a:lnTo>
                      <a:pt x="337" y="217"/>
                    </a:lnTo>
                    <a:lnTo>
                      <a:pt x="337" y="218"/>
                    </a:lnTo>
                    <a:lnTo>
                      <a:pt x="338" y="219"/>
                    </a:lnTo>
                    <a:lnTo>
                      <a:pt x="338" y="220"/>
                    </a:lnTo>
                    <a:lnTo>
                      <a:pt x="339" y="220"/>
                    </a:lnTo>
                    <a:lnTo>
                      <a:pt x="339" y="221"/>
                    </a:lnTo>
                    <a:lnTo>
                      <a:pt x="339" y="222"/>
                    </a:lnTo>
                    <a:lnTo>
                      <a:pt x="339" y="223"/>
                    </a:lnTo>
                    <a:lnTo>
                      <a:pt x="339" y="224"/>
                    </a:lnTo>
                    <a:lnTo>
                      <a:pt x="335" y="226"/>
                    </a:lnTo>
                    <a:lnTo>
                      <a:pt x="331" y="228"/>
                    </a:lnTo>
                    <a:lnTo>
                      <a:pt x="326" y="232"/>
                    </a:lnTo>
                    <a:lnTo>
                      <a:pt x="324" y="233"/>
                    </a:lnTo>
                    <a:lnTo>
                      <a:pt x="323" y="233"/>
                    </a:lnTo>
                    <a:lnTo>
                      <a:pt x="322" y="234"/>
                    </a:lnTo>
                    <a:lnTo>
                      <a:pt x="316" y="237"/>
                    </a:lnTo>
                    <a:lnTo>
                      <a:pt x="307" y="242"/>
                    </a:lnTo>
                    <a:lnTo>
                      <a:pt x="298" y="247"/>
                    </a:lnTo>
                    <a:lnTo>
                      <a:pt x="289" y="252"/>
                    </a:lnTo>
                    <a:lnTo>
                      <a:pt x="284" y="254"/>
                    </a:lnTo>
                    <a:lnTo>
                      <a:pt x="281" y="256"/>
                    </a:lnTo>
                    <a:lnTo>
                      <a:pt x="280" y="256"/>
                    </a:lnTo>
                    <a:lnTo>
                      <a:pt x="280" y="257"/>
                    </a:lnTo>
                    <a:lnTo>
                      <a:pt x="279" y="257"/>
                    </a:lnTo>
                    <a:lnTo>
                      <a:pt x="279" y="258"/>
                    </a:lnTo>
                    <a:lnTo>
                      <a:pt x="278" y="259"/>
                    </a:lnTo>
                    <a:lnTo>
                      <a:pt x="278" y="260"/>
                    </a:lnTo>
                    <a:lnTo>
                      <a:pt x="277" y="261"/>
                    </a:lnTo>
                    <a:lnTo>
                      <a:pt x="277" y="262"/>
                    </a:lnTo>
                    <a:lnTo>
                      <a:pt x="277" y="263"/>
                    </a:lnTo>
                    <a:lnTo>
                      <a:pt x="276" y="264"/>
                    </a:lnTo>
                    <a:lnTo>
                      <a:pt x="276" y="265"/>
                    </a:lnTo>
                    <a:lnTo>
                      <a:pt x="276" y="266"/>
                    </a:lnTo>
                    <a:lnTo>
                      <a:pt x="276" y="267"/>
                    </a:lnTo>
                    <a:lnTo>
                      <a:pt x="275" y="267"/>
                    </a:lnTo>
                    <a:lnTo>
                      <a:pt x="275" y="268"/>
                    </a:lnTo>
                    <a:lnTo>
                      <a:pt x="274" y="268"/>
                    </a:lnTo>
                    <a:lnTo>
                      <a:pt x="274" y="269"/>
                    </a:lnTo>
                    <a:lnTo>
                      <a:pt x="273" y="271"/>
                    </a:lnTo>
                    <a:lnTo>
                      <a:pt x="271" y="272"/>
                    </a:lnTo>
                    <a:lnTo>
                      <a:pt x="270" y="273"/>
                    </a:lnTo>
                    <a:lnTo>
                      <a:pt x="269" y="274"/>
                    </a:lnTo>
                    <a:lnTo>
                      <a:pt x="269" y="275"/>
                    </a:lnTo>
                    <a:lnTo>
                      <a:pt x="268" y="275"/>
                    </a:lnTo>
                    <a:lnTo>
                      <a:pt x="268" y="276"/>
                    </a:lnTo>
                    <a:lnTo>
                      <a:pt x="267" y="276"/>
                    </a:lnTo>
                    <a:lnTo>
                      <a:pt x="267" y="277"/>
                    </a:lnTo>
                    <a:lnTo>
                      <a:pt x="266" y="278"/>
                    </a:lnTo>
                    <a:lnTo>
                      <a:pt x="266" y="279"/>
                    </a:lnTo>
                    <a:lnTo>
                      <a:pt x="266" y="280"/>
                    </a:lnTo>
                    <a:lnTo>
                      <a:pt x="265" y="280"/>
                    </a:lnTo>
                    <a:lnTo>
                      <a:pt x="265" y="281"/>
                    </a:lnTo>
                    <a:lnTo>
                      <a:pt x="265" y="282"/>
                    </a:lnTo>
                    <a:lnTo>
                      <a:pt x="264" y="283"/>
                    </a:lnTo>
                    <a:lnTo>
                      <a:pt x="264" y="284"/>
                    </a:lnTo>
                    <a:lnTo>
                      <a:pt x="263" y="285"/>
                    </a:lnTo>
                    <a:lnTo>
                      <a:pt x="263" y="286"/>
                    </a:lnTo>
                    <a:lnTo>
                      <a:pt x="263" y="287"/>
                    </a:lnTo>
                    <a:lnTo>
                      <a:pt x="263" y="288"/>
                    </a:lnTo>
                    <a:lnTo>
                      <a:pt x="262" y="288"/>
                    </a:lnTo>
                    <a:lnTo>
                      <a:pt x="262" y="290"/>
                    </a:lnTo>
                    <a:lnTo>
                      <a:pt x="261" y="290"/>
                    </a:lnTo>
                    <a:lnTo>
                      <a:pt x="261" y="291"/>
                    </a:lnTo>
                    <a:lnTo>
                      <a:pt x="260" y="291"/>
                    </a:lnTo>
                    <a:lnTo>
                      <a:pt x="260" y="292"/>
                    </a:lnTo>
                    <a:lnTo>
                      <a:pt x="259" y="292"/>
                    </a:lnTo>
                    <a:lnTo>
                      <a:pt x="258" y="293"/>
                    </a:lnTo>
                    <a:lnTo>
                      <a:pt x="257" y="293"/>
                    </a:lnTo>
                    <a:lnTo>
                      <a:pt x="256" y="294"/>
                    </a:lnTo>
                    <a:lnTo>
                      <a:pt x="255" y="294"/>
                    </a:lnTo>
                    <a:lnTo>
                      <a:pt x="255" y="295"/>
                    </a:lnTo>
                    <a:lnTo>
                      <a:pt x="252" y="294"/>
                    </a:lnTo>
                    <a:lnTo>
                      <a:pt x="251" y="293"/>
                    </a:lnTo>
                    <a:lnTo>
                      <a:pt x="250" y="293"/>
                    </a:lnTo>
                    <a:lnTo>
                      <a:pt x="249" y="293"/>
                    </a:lnTo>
                    <a:lnTo>
                      <a:pt x="249" y="294"/>
                    </a:lnTo>
                    <a:lnTo>
                      <a:pt x="248" y="294"/>
                    </a:lnTo>
                    <a:lnTo>
                      <a:pt x="247" y="294"/>
                    </a:lnTo>
                    <a:lnTo>
                      <a:pt x="246" y="294"/>
                    </a:lnTo>
                    <a:lnTo>
                      <a:pt x="246" y="295"/>
                    </a:lnTo>
                    <a:lnTo>
                      <a:pt x="245" y="295"/>
                    </a:lnTo>
                    <a:lnTo>
                      <a:pt x="244" y="295"/>
                    </a:lnTo>
                    <a:lnTo>
                      <a:pt x="243" y="296"/>
                    </a:lnTo>
                    <a:lnTo>
                      <a:pt x="242" y="296"/>
                    </a:lnTo>
                    <a:lnTo>
                      <a:pt x="241" y="296"/>
                    </a:lnTo>
                    <a:lnTo>
                      <a:pt x="240" y="297"/>
                    </a:lnTo>
                    <a:lnTo>
                      <a:pt x="239" y="297"/>
                    </a:lnTo>
                    <a:lnTo>
                      <a:pt x="239" y="298"/>
                    </a:lnTo>
                    <a:lnTo>
                      <a:pt x="238" y="298"/>
                    </a:lnTo>
                    <a:lnTo>
                      <a:pt x="238" y="299"/>
                    </a:lnTo>
                    <a:lnTo>
                      <a:pt x="237" y="299"/>
                    </a:lnTo>
                    <a:lnTo>
                      <a:pt x="237" y="300"/>
                    </a:lnTo>
                    <a:lnTo>
                      <a:pt x="236" y="300"/>
                    </a:lnTo>
                    <a:lnTo>
                      <a:pt x="235" y="301"/>
                    </a:lnTo>
                    <a:lnTo>
                      <a:pt x="233" y="302"/>
                    </a:lnTo>
                    <a:lnTo>
                      <a:pt x="232" y="302"/>
                    </a:lnTo>
                    <a:lnTo>
                      <a:pt x="231" y="302"/>
                    </a:lnTo>
                    <a:lnTo>
                      <a:pt x="230" y="302"/>
                    </a:lnTo>
                    <a:lnTo>
                      <a:pt x="229" y="297"/>
                    </a:lnTo>
                    <a:lnTo>
                      <a:pt x="228" y="294"/>
                    </a:lnTo>
                    <a:lnTo>
                      <a:pt x="227" y="293"/>
                    </a:lnTo>
                    <a:lnTo>
                      <a:pt x="226" y="294"/>
                    </a:lnTo>
                    <a:lnTo>
                      <a:pt x="223" y="295"/>
                    </a:lnTo>
                    <a:lnTo>
                      <a:pt x="218" y="297"/>
                    </a:lnTo>
                    <a:lnTo>
                      <a:pt x="213" y="298"/>
                    </a:lnTo>
                    <a:lnTo>
                      <a:pt x="219" y="311"/>
                    </a:lnTo>
                    <a:lnTo>
                      <a:pt x="225" y="325"/>
                    </a:lnTo>
                    <a:lnTo>
                      <a:pt x="229" y="334"/>
                    </a:lnTo>
                    <a:lnTo>
                      <a:pt x="232" y="341"/>
                    </a:lnTo>
                    <a:lnTo>
                      <a:pt x="236" y="350"/>
                    </a:lnTo>
                    <a:lnTo>
                      <a:pt x="238" y="353"/>
                    </a:lnTo>
                    <a:lnTo>
                      <a:pt x="237" y="354"/>
                    </a:lnTo>
                    <a:lnTo>
                      <a:pt x="236" y="353"/>
                    </a:lnTo>
                    <a:lnTo>
                      <a:pt x="237" y="353"/>
                    </a:lnTo>
                    <a:lnTo>
                      <a:pt x="236" y="353"/>
                    </a:lnTo>
                    <a:lnTo>
                      <a:pt x="235" y="354"/>
                    </a:lnTo>
                    <a:lnTo>
                      <a:pt x="233" y="353"/>
                    </a:lnTo>
                    <a:lnTo>
                      <a:pt x="233" y="354"/>
                    </a:lnTo>
                    <a:lnTo>
                      <a:pt x="232" y="354"/>
                    </a:lnTo>
                    <a:lnTo>
                      <a:pt x="231" y="354"/>
                    </a:lnTo>
                    <a:lnTo>
                      <a:pt x="230" y="353"/>
                    </a:lnTo>
                    <a:lnTo>
                      <a:pt x="230" y="354"/>
                    </a:lnTo>
                    <a:lnTo>
                      <a:pt x="229" y="354"/>
                    </a:lnTo>
                    <a:lnTo>
                      <a:pt x="228" y="354"/>
                    </a:lnTo>
                    <a:lnTo>
                      <a:pt x="227" y="355"/>
                    </a:lnTo>
                    <a:lnTo>
                      <a:pt x="226" y="355"/>
                    </a:lnTo>
                    <a:lnTo>
                      <a:pt x="225" y="355"/>
                    </a:lnTo>
                    <a:lnTo>
                      <a:pt x="224" y="355"/>
                    </a:lnTo>
                    <a:lnTo>
                      <a:pt x="224" y="354"/>
                    </a:lnTo>
                    <a:lnTo>
                      <a:pt x="224" y="353"/>
                    </a:lnTo>
                    <a:lnTo>
                      <a:pt x="223" y="353"/>
                    </a:lnTo>
                    <a:lnTo>
                      <a:pt x="222" y="353"/>
                    </a:lnTo>
                    <a:lnTo>
                      <a:pt x="221" y="353"/>
                    </a:lnTo>
                    <a:lnTo>
                      <a:pt x="220" y="353"/>
                    </a:lnTo>
                    <a:lnTo>
                      <a:pt x="219" y="353"/>
                    </a:lnTo>
                    <a:lnTo>
                      <a:pt x="219" y="352"/>
                    </a:lnTo>
                    <a:lnTo>
                      <a:pt x="220" y="352"/>
                    </a:lnTo>
                    <a:lnTo>
                      <a:pt x="220" y="351"/>
                    </a:lnTo>
                    <a:lnTo>
                      <a:pt x="219" y="351"/>
                    </a:lnTo>
                    <a:lnTo>
                      <a:pt x="218" y="351"/>
                    </a:lnTo>
                    <a:lnTo>
                      <a:pt x="217" y="352"/>
                    </a:lnTo>
                    <a:lnTo>
                      <a:pt x="216" y="352"/>
                    </a:lnTo>
                    <a:lnTo>
                      <a:pt x="216" y="351"/>
                    </a:lnTo>
                    <a:lnTo>
                      <a:pt x="215" y="351"/>
                    </a:lnTo>
                    <a:lnTo>
                      <a:pt x="213" y="351"/>
                    </a:lnTo>
                    <a:lnTo>
                      <a:pt x="213" y="350"/>
                    </a:lnTo>
                    <a:lnTo>
                      <a:pt x="212" y="351"/>
                    </a:lnTo>
                    <a:lnTo>
                      <a:pt x="211" y="351"/>
                    </a:lnTo>
                    <a:lnTo>
                      <a:pt x="211" y="350"/>
                    </a:lnTo>
                    <a:lnTo>
                      <a:pt x="211" y="349"/>
                    </a:lnTo>
                    <a:lnTo>
                      <a:pt x="210" y="349"/>
                    </a:lnTo>
                    <a:lnTo>
                      <a:pt x="210" y="350"/>
                    </a:lnTo>
                    <a:lnTo>
                      <a:pt x="209" y="350"/>
                    </a:lnTo>
                    <a:lnTo>
                      <a:pt x="209" y="351"/>
                    </a:lnTo>
                    <a:lnTo>
                      <a:pt x="208" y="351"/>
                    </a:lnTo>
                    <a:lnTo>
                      <a:pt x="208" y="350"/>
                    </a:lnTo>
                    <a:lnTo>
                      <a:pt x="207" y="350"/>
                    </a:lnTo>
                    <a:lnTo>
                      <a:pt x="206" y="350"/>
                    </a:lnTo>
                    <a:lnTo>
                      <a:pt x="205" y="350"/>
                    </a:lnTo>
                    <a:lnTo>
                      <a:pt x="205" y="349"/>
                    </a:lnTo>
                    <a:lnTo>
                      <a:pt x="204" y="349"/>
                    </a:lnTo>
                    <a:lnTo>
                      <a:pt x="204" y="347"/>
                    </a:lnTo>
                    <a:lnTo>
                      <a:pt x="205" y="347"/>
                    </a:lnTo>
                    <a:lnTo>
                      <a:pt x="205" y="346"/>
                    </a:lnTo>
                    <a:lnTo>
                      <a:pt x="205" y="345"/>
                    </a:lnTo>
                    <a:lnTo>
                      <a:pt x="205" y="344"/>
                    </a:lnTo>
                    <a:lnTo>
                      <a:pt x="204" y="343"/>
                    </a:lnTo>
                    <a:lnTo>
                      <a:pt x="204" y="342"/>
                    </a:lnTo>
                    <a:lnTo>
                      <a:pt x="204" y="341"/>
                    </a:lnTo>
                    <a:lnTo>
                      <a:pt x="204" y="340"/>
                    </a:lnTo>
                    <a:lnTo>
                      <a:pt x="203" y="340"/>
                    </a:lnTo>
                    <a:lnTo>
                      <a:pt x="203" y="339"/>
                    </a:lnTo>
                    <a:lnTo>
                      <a:pt x="202" y="339"/>
                    </a:lnTo>
                    <a:lnTo>
                      <a:pt x="201" y="339"/>
                    </a:lnTo>
                    <a:lnTo>
                      <a:pt x="201" y="340"/>
                    </a:lnTo>
                    <a:lnTo>
                      <a:pt x="200" y="340"/>
                    </a:lnTo>
                    <a:lnTo>
                      <a:pt x="199" y="340"/>
                    </a:lnTo>
                    <a:lnTo>
                      <a:pt x="198" y="340"/>
                    </a:lnTo>
                    <a:lnTo>
                      <a:pt x="198" y="339"/>
                    </a:lnTo>
                    <a:lnTo>
                      <a:pt x="197" y="339"/>
                    </a:lnTo>
                    <a:lnTo>
                      <a:pt x="198" y="338"/>
                    </a:lnTo>
                    <a:lnTo>
                      <a:pt x="197" y="338"/>
                    </a:lnTo>
                    <a:lnTo>
                      <a:pt x="196" y="338"/>
                    </a:lnTo>
                    <a:lnTo>
                      <a:pt x="196" y="339"/>
                    </a:lnTo>
                    <a:lnTo>
                      <a:pt x="194" y="340"/>
                    </a:lnTo>
                    <a:lnTo>
                      <a:pt x="193" y="339"/>
                    </a:lnTo>
                    <a:lnTo>
                      <a:pt x="193" y="338"/>
                    </a:lnTo>
                    <a:lnTo>
                      <a:pt x="194" y="338"/>
                    </a:lnTo>
                    <a:lnTo>
                      <a:pt x="193" y="338"/>
                    </a:lnTo>
                    <a:lnTo>
                      <a:pt x="193" y="337"/>
                    </a:lnTo>
                    <a:lnTo>
                      <a:pt x="192" y="337"/>
                    </a:lnTo>
                    <a:lnTo>
                      <a:pt x="191" y="337"/>
                    </a:lnTo>
                    <a:lnTo>
                      <a:pt x="191" y="336"/>
                    </a:lnTo>
                    <a:lnTo>
                      <a:pt x="192" y="336"/>
                    </a:lnTo>
                    <a:lnTo>
                      <a:pt x="191" y="336"/>
                    </a:lnTo>
                    <a:lnTo>
                      <a:pt x="190" y="336"/>
                    </a:lnTo>
                    <a:lnTo>
                      <a:pt x="190" y="335"/>
                    </a:lnTo>
                    <a:lnTo>
                      <a:pt x="190" y="334"/>
                    </a:lnTo>
                    <a:lnTo>
                      <a:pt x="189" y="334"/>
                    </a:lnTo>
                    <a:lnTo>
                      <a:pt x="189" y="333"/>
                    </a:lnTo>
                    <a:lnTo>
                      <a:pt x="188" y="333"/>
                    </a:lnTo>
                    <a:lnTo>
                      <a:pt x="187" y="333"/>
                    </a:lnTo>
                    <a:lnTo>
                      <a:pt x="187" y="332"/>
                    </a:lnTo>
                    <a:lnTo>
                      <a:pt x="186" y="333"/>
                    </a:lnTo>
                    <a:lnTo>
                      <a:pt x="186" y="334"/>
                    </a:lnTo>
                    <a:lnTo>
                      <a:pt x="185" y="334"/>
                    </a:lnTo>
                    <a:lnTo>
                      <a:pt x="185" y="333"/>
                    </a:lnTo>
                    <a:lnTo>
                      <a:pt x="184" y="333"/>
                    </a:lnTo>
                    <a:lnTo>
                      <a:pt x="184" y="332"/>
                    </a:lnTo>
                    <a:lnTo>
                      <a:pt x="183" y="332"/>
                    </a:lnTo>
                    <a:lnTo>
                      <a:pt x="182" y="332"/>
                    </a:lnTo>
                    <a:lnTo>
                      <a:pt x="181" y="332"/>
                    </a:lnTo>
                    <a:lnTo>
                      <a:pt x="180" y="332"/>
                    </a:lnTo>
                    <a:lnTo>
                      <a:pt x="180" y="331"/>
                    </a:lnTo>
                    <a:lnTo>
                      <a:pt x="180" y="330"/>
                    </a:lnTo>
                    <a:lnTo>
                      <a:pt x="179" y="330"/>
                    </a:lnTo>
                    <a:lnTo>
                      <a:pt x="179" y="329"/>
                    </a:lnTo>
                    <a:lnTo>
                      <a:pt x="178" y="329"/>
                    </a:lnTo>
                    <a:lnTo>
                      <a:pt x="178" y="327"/>
                    </a:lnTo>
                    <a:lnTo>
                      <a:pt x="177" y="327"/>
                    </a:lnTo>
                    <a:lnTo>
                      <a:pt x="175" y="327"/>
                    </a:lnTo>
                    <a:lnTo>
                      <a:pt x="175" y="329"/>
                    </a:lnTo>
                    <a:lnTo>
                      <a:pt x="174" y="329"/>
                    </a:lnTo>
                    <a:lnTo>
                      <a:pt x="174" y="327"/>
                    </a:lnTo>
                    <a:lnTo>
                      <a:pt x="174" y="326"/>
                    </a:lnTo>
                    <a:lnTo>
                      <a:pt x="173" y="326"/>
                    </a:lnTo>
                    <a:lnTo>
                      <a:pt x="173" y="325"/>
                    </a:lnTo>
                    <a:lnTo>
                      <a:pt x="172" y="325"/>
                    </a:lnTo>
                    <a:lnTo>
                      <a:pt x="171" y="325"/>
                    </a:lnTo>
                    <a:lnTo>
                      <a:pt x="171" y="324"/>
                    </a:lnTo>
                    <a:lnTo>
                      <a:pt x="170" y="324"/>
                    </a:lnTo>
                    <a:lnTo>
                      <a:pt x="170" y="323"/>
                    </a:lnTo>
                    <a:lnTo>
                      <a:pt x="169" y="323"/>
                    </a:lnTo>
                    <a:lnTo>
                      <a:pt x="168" y="323"/>
                    </a:lnTo>
                    <a:lnTo>
                      <a:pt x="168" y="322"/>
                    </a:lnTo>
                    <a:lnTo>
                      <a:pt x="168" y="321"/>
                    </a:lnTo>
                    <a:lnTo>
                      <a:pt x="167" y="321"/>
                    </a:lnTo>
                    <a:lnTo>
                      <a:pt x="167" y="320"/>
                    </a:lnTo>
                    <a:lnTo>
                      <a:pt x="167" y="319"/>
                    </a:lnTo>
                    <a:lnTo>
                      <a:pt x="166" y="319"/>
                    </a:lnTo>
                    <a:lnTo>
                      <a:pt x="165" y="320"/>
                    </a:lnTo>
                    <a:lnTo>
                      <a:pt x="164" y="320"/>
                    </a:lnTo>
                    <a:lnTo>
                      <a:pt x="165" y="319"/>
                    </a:lnTo>
                    <a:lnTo>
                      <a:pt x="164" y="319"/>
                    </a:lnTo>
                    <a:lnTo>
                      <a:pt x="163" y="319"/>
                    </a:lnTo>
                    <a:lnTo>
                      <a:pt x="163" y="318"/>
                    </a:lnTo>
                    <a:lnTo>
                      <a:pt x="162" y="318"/>
                    </a:lnTo>
                    <a:lnTo>
                      <a:pt x="161" y="318"/>
                    </a:lnTo>
                    <a:lnTo>
                      <a:pt x="161" y="319"/>
                    </a:lnTo>
                    <a:lnTo>
                      <a:pt x="161" y="320"/>
                    </a:lnTo>
                    <a:lnTo>
                      <a:pt x="160" y="320"/>
                    </a:lnTo>
                    <a:lnTo>
                      <a:pt x="160" y="319"/>
                    </a:lnTo>
                    <a:lnTo>
                      <a:pt x="159" y="319"/>
                    </a:lnTo>
                    <a:lnTo>
                      <a:pt x="159" y="318"/>
                    </a:lnTo>
                    <a:lnTo>
                      <a:pt x="159" y="317"/>
                    </a:lnTo>
                    <a:lnTo>
                      <a:pt x="159" y="318"/>
                    </a:lnTo>
                    <a:lnTo>
                      <a:pt x="158" y="318"/>
                    </a:lnTo>
                    <a:lnTo>
                      <a:pt x="157" y="317"/>
                    </a:lnTo>
                    <a:lnTo>
                      <a:pt x="157" y="318"/>
                    </a:lnTo>
                    <a:lnTo>
                      <a:pt x="155" y="319"/>
                    </a:lnTo>
                    <a:lnTo>
                      <a:pt x="154" y="319"/>
                    </a:lnTo>
                    <a:lnTo>
                      <a:pt x="153" y="319"/>
                    </a:lnTo>
                    <a:lnTo>
                      <a:pt x="152" y="318"/>
                    </a:lnTo>
                    <a:lnTo>
                      <a:pt x="153" y="317"/>
                    </a:lnTo>
                    <a:lnTo>
                      <a:pt x="153" y="316"/>
                    </a:lnTo>
                    <a:lnTo>
                      <a:pt x="154" y="316"/>
                    </a:lnTo>
                    <a:lnTo>
                      <a:pt x="155" y="315"/>
                    </a:lnTo>
                    <a:lnTo>
                      <a:pt x="155" y="314"/>
                    </a:lnTo>
                    <a:lnTo>
                      <a:pt x="155" y="313"/>
                    </a:lnTo>
                    <a:lnTo>
                      <a:pt x="154" y="312"/>
                    </a:lnTo>
                    <a:lnTo>
                      <a:pt x="154" y="311"/>
                    </a:lnTo>
                    <a:lnTo>
                      <a:pt x="155" y="310"/>
                    </a:lnTo>
                    <a:lnTo>
                      <a:pt x="154" y="310"/>
                    </a:lnTo>
                    <a:lnTo>
                      <a:pt x="153" y="310"/>
                    </a:lnTo>
                    <a:lnTo>
                      <a:pt x="152" y="310"/>
                    </a:lnTo>
                    <a:lnTo>
                      <a:pt x="151" y="310"/>
                    </a:lnTo>
                    <a:lnTo>
                      <a:pt x="150" y="308"/>
                    </a:lnTo>
                    <a:lnTo>
                      <a:pt x="150" y="307"/>
                    </a:lnTo>
                    <a:lnTo>
                      <a:pt x="150" y="306"/>
                    </a:lnTo>
                    <a:lnTo>
                      <a:pt x="149" y="306"/>
                    </a:lnTo>
                    <a:lnTo>
                      <a:pt x="149" y="307"/>
                    </a:lnTo>
                    <a:lnTo>
                      <a:pt x="148" y="307"/>
                    </a:lnTo>
                    <a:lnTo>
                      <a:pt x="147" y="306"/>
                    </a:lnTo>
                    <a:lnTo>
                      <a:pt x="148" y="305"/>
                    </a:lnTo>
                    <a:lnTo>
                      <a:pt x="147" y="305"/>
                    </a:lnTo>
                    <a:lnTo>
                      <a:pt x="147" y="304"/>
                    </a:lnTo>
                    <a:lnTo>
                      <a:pt x="146" y="304"/>
                    </a:lnTo>
                    <a:lnTo>
                      <a:pt x="145" y="304"/>
                    </a:lnTo>
                    <a:lnTo>
                      <a:pt x="146" y="305"/>
                    </a:lnTo>
                    <a:lnTo>
                      <a:pt x="146" y="306"/>
                    </a:lnTo>
                    <a:lnTo>
                      <a:pt x="146" y="307"/>
                    </a:lnTo>
                    <a:lnTo>
                      <a:pt x="145" y="307"/>
                    </a:lnTo>
                    <a:lnTo>
                      <a:pt x="145" y="306"/>
                    </a:lnTo>
                    <a:lnTo>
                      <a:pt x="144" y="305"/>
                    </a:lnTo>
                    <a:lnTo>
                      <a:pt x="144" y="304"/>
                    </a:lnTo>
                    <a:lnTo>
                      <a:pt x="143" y="305"/>
                    </a:lnTo>
                    <a:lnTo>
                      <a:pt x="142" y="304"/>
                    </a:lnTo>
                    <a:lnTo>
                      <a:pt x="141" y="305"/>
                    </a:lnTo>
                    <a:lnTo>
                      <a:pt x="140" y="305"/>
                    </a:lnTo>
                    <a:lnTo>
                      <a:pt x="140" y="304"/>
                    </a:lnTo>
                    <a:lnTo>
                      <a:pt x="140" y="303"/>
                    </a:lnTo>
                    <a:lnTo>
                      <a:pt x="139" y="303"/>
                    </a:lnTo>
                    <a:lnTo>
                      <a:pt x="139" y="302"/>
                    </a:lnTo>
                    <a:lnTo>
                      <a:pt x="138" y="302"/>
                    </a:lnTo>
                    <a:lnTo>
                      <a:pt x="136" y="302"/>
                    </a:lnTo>
                    <a:lnTo>
                      <a:pt x="135" y="303"/>
                    </a:lnTo>
                    <a:lnTo>
                      <a:pt x="135" y="302"/>
                    </a:lnTo>
                    <a:lnTo>
                      <a:pt x="135" y="301"/>
                    </a:lnTo>
                    <a:lnTo>
                      <a:pt x="136" y="300"/>
                    </a:lnTo>
                    <a:lnTo>
                      <a:pt x="136" y="299"/>
                    </a:lnTo>
                    <a:lnTo>
                      <a:pt x="136" y="298"/>
                    </a:lnTo>
                    <a:lnTo>
                      <a:pt x="135" y="298"/>
                    </a:lnTo>
                    <a:lnTo>
                      <a:pt x="134" y="298"/>
                    </a:lnTo>
                    <a:lnTo>
                      <a:pt x="133" y="298"/>
                    </a:lnTo>
                    <a:lnTo>
                      <a:pt x="132" y="298"/>
                    </a:lnTo>
                    <a:lnTo>
                      <a:pt x="132" y="297"/>
                    </a:lnTo>
                    <a:lnTo>
                      <a:pt x="131" y="297"/>
                    </a:lnTo>
                    <a:lnTo>
                      <a:pt x="130" y="297"/>
                    </a:lnTo>
                    <a:lnTo>
                      <a:pt x="130" y="296"/>
                    </a:lnTo>
                    <a:lnTo>
                      <a:pt x="129" y="296"/>
                    </a:lnTo>
                    <a:lnTo>
                      <a:pt x="128" y="297"/>
                    </a:lnTo>
                    <a:lnTo>
                      <a:pt x="128" y="298"/>
                    </a:lnTo>
                    <a:lnTo>
                      <a:pt x="127" y="299"/>
                    </a:lnTo>
                    <a:lnTo>
                      <a:pt x="126" y="299"/>
                    </a:lnTo>
                    <a:lnTo>
                      <a:pt x="125" y="299"/>
                    </a:lnTo>
                    <a:lnTo>
                      <a:pt x="124" y="299"/>
                    </a:lnTo>
                    <a:lnTo>
                      <a:pt x="123" y="299"/>
                    </a:lnTo>
                    <a:lnTo>
                      <a:pt x="123" y="300"/>
                    </a:lnTo>
                    <a:lnTo>
                      <a:pt x="122" y="300"/>
                    </a:lnTo>
                    <a:lnTo>
                      <a:pt x="121" y="300"/>
                    </a:lnTo>
                    <a:lnTo>
                      <a:pt x="121" y="301"/>
                    </a:lnTo>
                    <a:lnTo>
                      <a:pt x="121" y="302"/>
                    </a:lnTo>
                    <a:lnTo>
                      <a:pt x="122" y="302"/>
                    </a:lnTo>
                    <a:lnTo>
                      <a:pt x="123" y="303"/>
                    </a:lnTo>
                    <a:lnTo>
                      <a:pt x="122" y="303"/>
                    </a:lnTo>
                    <a:lnTo>
                      <a:pt x="122" y="304"/>
                    </a:lnTo>
                    <a:lnTo>
                      <a:pt x="121" y="305"/>
                    </a:lnTo>
                    <a:lnTo>
                      <a:pt x="120" y="305"/>
                    </a:lnTo>
                    <a:lnTo>
                      <a:pt x="120" y="306"/>
                    </a:lnTo>
                    <a:lnTo>
                      <a:pt x="119" y="307"/>
                    </a:lnTo>
                    <a:lnTo>
                      <a:pt x="120" y="307"/>
                    </a:lnTo>
                    <a:lnTo>
                      <a:pt x="120" y="308"/>
                    </a:lnTo>
                    <a:lnTo>
                      <a:pt x="121" y="308"/>
                    </a:lnTo>
                    <a:lnTo>
                      <a:pt x="121" y="310"/>
                    </a:lnTo>
                    <a:lnTo>
                      <a:pt x="122" y="311"/>
                    </a:lnTo>
                    <a:lnTo>
                      <a:pt x="123" y="311"/>
                    </a:lnTo>
                    <a:lnTo>
                      <a:pt x="124" y="311"/>
                    </a:lnTo>
                    <a:lnTo>
                      <a:pt x="124" y="312"/>
                    </a:lnTo>
                    <a:lnTo>
                      <a:pt x="124" y="313"/>
                    </a:lnTo>
                    <a:lnTo>
                      <a:pt x="123" y="313"/>
                    </a:lnTo>
                    <a:lnTo>
                      <a:pt x="123" y="314"/>
                    </a:lnTo>
                    <a:lnTo>
                      <a:pt x="122" y="314"/>
                    </a:lnTo>
                    <a:lnTo>
                      <a:pt x="122" y="315"/>
                    </a:lnTo>
                    <a:lnTo>
                      <a:pt x="122" y="316"/>
                    </a:lnTo>
                    <a:lnTo>
                      <a:pt x="122" y="317"/>
                    </a:lnTo>
                    <a:lnTo>
                      <a:pt x="122" y="318"/>
                    </a:lnTo>
                    <a:lnTo>
                      <a:pt x="123" y="318"/>
                    </a:lnTo>
                    <a:lnTo>
                      <a:pt x="124" y="318"/>
                    </a:lnTo>
                    <a:lnTo>
                      <a:pt x="124" y="317"/>
                    </a:lnTo>
                    <a:lnTo>
                      <a:pt x="125" y="317"/>
                    </a:lnTo>
                    <a:lnTo>
                      <a:pt x="125" y="316"/>
                    </a:lnTo>
                    <a:lnTo>
                      <a:pt x="126" y="315"/>
                    </a:lnTo>
                    <a:lnTo>
                      <a:pt x="127" y="315"/>
                    </a:lnTo>
                    <a:lnTo>
                      <a:pt x="127" y="316"/>
                    </a:lnTo>
                    <a:lnTo>
                      <a:pt x="127" y="317"/>
                    </a:lnTo>
                    <a:lnTo>
                      <a:pt x="127" y="318"/>
                    </a:lnTo>
                    <a:lnTo>
                      <a:pt x="127" y="319"/>
                    </a:lnTo>
                    <a:lnTo>
                      <a:pt x="126" y="321"/>
                    </a:lnTo>
                    <a:lnTo>
                      <a:pt x="126" y="322"/>
                    </a:lnTo>
                    <a:lnTo>
                      <a:pt x="126" y="323"/>
                    </a:lnTo>
                    <a:lnTo>
                      <a:pt x="125" y="324"/>
                    </a:lnTo>
                    <a:lnTo>
                      <a:pt x="125" y="325"/>
                    </a:lnTo>
                    <a:lnTo>
                      <a:pt x="124" y="325"/>
                    </a:lnTo>
                    <a:lnTo>
                      <a:pt x="123" y="326"/>
                    </a:lnTo>
                    <a:lnTo>
                      <a:pt x="123" y="327"/>
                    </a:lnTo>
                    <a:lnTo>
                      <a:pt x="122" y="329"/>
                    </a:lnTo>
                    <a:lnTo>
                      <a:pt x="122" y="330"/>
                    </a:lnTo>
                    <a:lnTo>
                      <a:pt x="121" y="330"/>
                    </a:lnTo>
                    <a:lnTo>
                      <a:pt x="120" y="331"/>
                    </a:lnTo>
                    <a:lnTo>
                      <a:pt x="119" y="332"/>
                    </a:lnTo>
                    <a:lnTo>
                      <a:pt x="119" y="333"/>
                    </a:lnTo>
                    <a:lnTo>
                      <a:pt x="119" y="334"/>
                    </a:lnTo>
                    <a:lnTo>
                      <a:pt x="119" y="335"/>
                    </a:lnTo>
                    <a:lnTo>
                      <a:pt x="117" y="336"/>
                    </a:lnTo>
                    <a:lnTo>
                      <a:pt x="116" y="336"/>
                    </a:lnTo>
                    <a:lnTo>
                      <a:pt x="116" y="337"/>
                    </a:lnTo>
                    <a:lnTo>
                      <a:pt x="115" y="338"/>
                    </a:lnTo>
                    <a:lnTo>
                      <a:pt x="115" y="339"/>
                    </a:lnTo>
                    <a:lnTo>
                      <a:pt x="114" y="339"/>
                    </a:lnTo>
                    <a:lnTo>
                      <a:pt x="114" y="340"/>
                    </a:lnTo>
                    <a:lnTo>
                      <a:pt x="113" y="340"/>
                    </a:lnTo>
                    <a:lnTo>
                      <a:pt x="113" y="341"/>
                    </a:lnTo>
                    <a:lnTo>
                      <a:pt x="112" y="341"/>
                    </a:lnTo>
                    <a:lnTo>
                      <a:pt x="111" y="342"/>
                    </a:lnTo>
                    <a:lnTo>
                      <a:pt x="110" y="342"/>
                    </a:lnTo>
                    <a:lnTo>
                      <a:pt x="109" y="342"/>
                    </a:lnTo>
                    <a:lnTo>
                      <a:pt x="109" y="341"/>
                    </a:lnTo>
                    <a:lnTo>
                      <a:pt x="109" y="340"/>
                    </a:lnTo>
                    <a:lnTo>
                      <a:pt x="109" y="339"/>
                    </a:lnTo>
                    <a:lnTo>
                      <a:pt x="110" y="339"/>
                    </a:lnTo>
                    <a:lnTo>
                      <a:pt x="110" y="338"/>
                    </a:lnTo>
                    <a:lnTo>
                      <a:pt x="110" y="337"/>
                    </a:lnTo>
                    <a:lnTo>
                      <a:pt x="110" y="336"/>
                    </a:lnTo>
                    <a:lnTo>
                      <a:pt x="111" y="335"/>
                    </a:lnTo>
                    <a:lnTo>
                      <a:pt x="111" y="334"/>
                    </a:lnTo>
                    <a:lnTo>
                      <a:pt x="111" y="333"/>
                    </a:lnTo>
                    <a:lnTo>
                      <a:pt x="111" y="332"/>
                    </a:lnTo>
                    <a:lnTo>
                      <a:pt x="111" y="331"/>
                    </a:lnTo>
                    <a:lnTo>
                      <a:pt x="111" y="330"/>
                    </a:lnTo>
                    <a:lnTo>
                      <a:pt x="111" y="329"/>
                    </a:lnTo>
                    <a:lnTo>
                      <a:pt x="111" y="327"/>
                    </a:lnTo>
                    <a:lnTo>
                      <a:pt x="111" y="326"/>
                    </a:lnTo>
                    <a:lnTo>
                      <a:pt x="110" y="325"/>
                    </a:lnTo>
                    <a:lnTo>
                      <a:pt x="110" y="324"/>
                    </a:lnTo>
                    <a:lnTo>
                      <a:pt x="109" y="323"/>
                    </a:lnTo>
                    <a:lnTo>
                      <a:pt x="109" y="322"/>
                    </a:lnTo>
                    <a:lnTo>
                      <a:pt x="108" y="321"/>
                    </a:lnTo>
                    <a:lnTo>
                      <a:pt x="108" y="320"/>
                    </a:lnTo>
                    <a:lnTo>
                      <a:pt x="107" y="320"/>
                    </a:lnTo>
                    <a:lnTo>
                      <a:pt x="107" y="319"/>
                    </a:lnTo>
                    <a:lnTo>
                      <a:pt x="106" y="318"/>
                    </a:lnTo>
                    <a:lnTo>
                      <a:pt x="106" y="317"/>
                    </a:lnTo>
                    <a:lnTo>
                      <a:pt x="105" y="317"/>
                    </a:lnTo>
                    <a:lnTo>
                      <a:pt x="105" y="316"/>
                    </a:lnTo>
                    <a:lnTo>
                      <a:pt x="104" y="315"/>
                    </a:lnTo>
                    <a:lnTo>
                      <a:pt x="104" y="314"/>
                    </a:lnTo>
                    <a:lnTo>
                      <a:pt x="103" y="314"/>
                    </a:lnTo>
                    <a:lnTo>
                      <a:pt x="103" y="313"/>
                    </a:lnTo>
                    <a:lnTo>
                      <a:pt x="102" y="312"/>
                    </a:lnTo>
                    <a:lnTo>
                      <a:pt x="102" y="311"/>
                    </a:lnTo>
                    <a:lnTo>
                      <a:pt x="101" y="311"/>
                    </a:lnTo>
                    <a:lnTo>
                      <a:pt x="101" y="310"/>
                    </a:lnTo>
                    <a:lnTo>
                      <a:pt x="100" y="308"/>
                    </a:lnTo>
                    <a:lnTo>
                      <a:pt x="100" y="307"/>
                    </a:lnTo>
                    <a:lnTo>
                      <a:pt x="99" y="307"/>
                    </a:lnTo>
                    <a:lnTo>
                      <a:pt x="99" y="306"/>
                    </a:lnTo>
                    <a:lnTo>
                      <a:pt x="97" y="305"/>
                    </a:lnTo>
                    <a:lnTo>
                      <a:pt x="96" y="304"/>
                    </a:lnTo>
                    <a:lnTo>
                      <a:pt x="95" y="303"/>
                    </a:lnTo>
                    <a:lnTo>
                      <a:pt x="94" y="302"/>
                    </a:lnTo>
                    <a:lnTo>
                      <a:pt x="93" y="302"/>
                    </a:lnTo>
                    <a:lnTo>
                      <a:pt x="93" y="301"/>
                    </a:lnTo>
                    <a:lnTo>
                      <a:pt x="92" y="301"/>
                    </a:lnTo>
                    <a:lnTo>
                      <a:pt x="91" y="301"/>
                    </a:lnTo>
                    <a:lnTo>
                      <a:pt x="91" y="300"/>
                    </a:lnTo>
                    <a:lnTo>
                      <a:pt x="90" y="300"/>
                    </a:lnTo>
                    <a:lnTo>
                      <a:pt x="89" y="299"/>
                    </a:lnTo>
                    <a:lnTo>
                      <a:pt x="88" y="299"/>
                    </a:lnTo>
                    <a:lnTo>
                      <a:pt x="87" y="299"/>
                    </a:lnTo>
                    <a:lnTo>
                      <a:pt x="86" y="298"/>
                    </a:lnTo>
                    <a:lnTo>
                      <a:pt x="85" y="298"/>
                    </a:lnTo>
                    <a:lnTo>
                      <a:pt x="84" y="298"/>
                    </a:lnTo>
                    <a:lnTo>
                      <a:pt x="83" y="297"/>
                    </a:lnTo>
                    <a:lnTo>
                      <a:pt x="82" y="297"/>
                    </a:lnTo>
                    <a:lnTo>
                      <a:pt x="82" y="296"/>
                    </a:lnTo>
                    <a:lnTo>
                      <a:pt x="81" y="296"/>
                    </a:lnTo>
                    <a:lnTo>
                      <a:pt x="81" y="295"/>
                    </a:lnTo>
                    <a:lnTo>
                      <a:pt x="80" y="295"/>
                    </a:lnTo>
                    <a:lnTo>
                      <a:pt x="80" y="294"/>
                    </a:lnTo>
                    <a:lnTo>
                      <a:pt x="78" y="294"/>
                    </a:lnTo>
                    <a:lnTo>
                      <a:pt x="78" y="293"/>
                    </a:lnTo>
                    <a:lnTo>
                      <a:pt x="78" y="292"/>
                    </a:lnTo>
                    <a:lnTo>
                      <a:pt x="77" y="291"/>
                    </a:lnTo>
                    <a:lnTo>
                      <a:pt x="77" y="290"/>
                    </a:lnTo>
                    <a:lnTo>
                      <a:pt x="77" y="288"/>
                    </a:lnTo>
                    <a:lnTo>
                      <a:pt x="76" y="287"/>
                    </a:lnTo>
                    <a:lnTo>
                      <a:pt x="76" y="286"/>
                    </a:lnTo>
                    <a:lnTo>
                      <a:pt x="76" y="285"/>
                    </a:lnTo>
                    <a:lnTo>
                      <a:pt x="76" y="284"/>
                    </a:lnTo>
                    <a:lnTo>
                      <a:pt x="76" y="283"/>
                    </a:lnTo>
                    <a:lnTo>
                      <a:pt x="75" y="283"/>
                    </a:lnTo>
                    <a:lnTo>
                      <a:pt x="75" y="282"/>
                    </a:lnTo>
                    <a:lnTo>
                      <a:pt x="75" y="281"/>
                    </a:lnTo>
                    <a:lnTo>
                      <a:pt x="75" y="280"/>
                    </a:lnTo>
                    <a:lnTo>
                      <a:pt x="74" y="280"/>
                    </a:lnTo>
                    <a:lnTo>
                      <a:pt x="74" y="279"/>
                    </a:lnTo>
                    <a:lnTo>
                      <a:pt x="74" y="278"/>
                    </a:lnTo>
                    <a:lnTo>
                      <a:pt x="74" y="277"/>
                    </a:lnTo>
                    <a:lnTo>
                      <a:pt x="73" y="277"/>
                    </a:lnTo>
                    <a:lnTo>
                      <a:pt x="73" y="276"/>
                    </a:lnTo>
                    <a:lnTo>
                      <a:pt x="72" y="275"/>
                    </a:lnTo>
                    <a:lnTo>
                      <a:pt x="72" y="274"/>
                    </a:lnTo>
                    <a:lnTo>
                      <a:pt x="71" y="273"/>
                    </a:lnTo>
                    <a:lnTo>
                      <a:pt x="71" y="272"/>
                    </a:lnTo>
                    <a:lnTo>
                      <a:pt x="70" y="272"/>
                    </a:lnTo>
                    <a:lnTo>
                      <a:pt x="70" y="271"/>
                    </a:lnTo>
                    <a:lnTo>
                      <a:pt x="70" y="269"/>
                    </a:lnTo>
                    <a:lnTo>
                      <a:pt x="69" y="269"/>
                    </a:lnTo>
                    <a:lnTo>
                      <a:pt x="69" y="268"/>
                    </a:lnTo>
                    <a:lnTo>
                      <a:pt x="69" y="267"/>
                    </a:lnTo>
                    <a:lnTo>
                      <a:pt x="68" y="267"/>
                    </a:lnTo>
                    <a:lnTo>
                      <a:pt x="68" y="266"/>
                    </a:lnTo>
                    <a:lnTo>
                      <a:pt x="67" y="265"/>
                    </a:lnTo>
                    <a:lnTo>
                      <a:pt x="67" y="264"/>
                    </a:lnTo>
                    <a:lnTo>
                      <a:pt x="67" y="263"/>
                    </a:lnTo>
                    <a:lnTo>
                      <a:pt x="67" y="262"/>
                    </a:lnTo>
                    <a:lnTo>
                      <a:pt x="66" y="261"/>
                    </a:lnTo>
                    <a:lnTo>
                      <a:pt x="66" y="260"/>
                    </a:lnTo>
                    <a:lnTo>
                      <a:pt x="66" y="259"/>
                    </a:lnTo>
                    <a:lnTo>
                      <a:pt x="65" y="259"/>
                    </a:lnTo>
                    <a:lnTo>
                      <a:pt x="65" y="258"/>
                    </a:lnTo>
                    <a:lnTo>
                      <a:pt x="64" y="258"/>
                    </a:lnTo>
                    <a:lnTo>
                      <a:pt x="64" y="257"/>
                    </a:lnTo>
                    <a:lnTo>
                      <a:pt x="63" y="256"/>
                    </a:lnTo>
                    <a:lnTo>
                      <a:pt x="62" y="256"/>
                    </a:lnTo>
                    <a:lnTo>
                      <a:pt x="62" y="255"/>
                    </a:lnTo>
                    <a:lnTo>
                      <a:pt x="61" y="255"/>
                    </a:lnTo>
                    <a:lnTo>
                      <a:pt x="61" y="254"/>
                    </a:lnTo>
                    <a:lnTo>
                      <a:pt x="59" y="254"/>
                    </a:lnTo>
                    <a:lnTo>
                      <a:pt x="58" y="253"/>
                    </a:lnTo>
                    <a:lnTo>
                      <a:pt x="57" y="252"/>
                    </a:lnTo>
                    <a:lnTo>
                      <a:pt x="56" y="251"/>
                    </a:lnTo>
                    <a:lnTo>
                      <a:pt x="55" y="251"/>
                    </a:lnTo>
                    <a:lnTo>
                      <a:pt x="55" y="249"/>
                    </a:lnTo>
                    <a:lnTo>
                      <a:pt x="54" y="249"/>
                    </a:lnTo>
                    <a:lnTo>
                      <a:pt x="53" y="248"/>
                    </a:lnTo>
                    <a:lnTo>
                      <a:pt x="52" y="248"/>
                    </a:lnTo>
                    <a:lnTo>
                      <a:pt x="52" y="247"/>
                    </a:lnTo>
                    <a:lnTo>
                      <a:pt x="51" y="247"/>
                    </a:lnTo>
                    <a:lnTo>
                      <a:pt x="51" y="246"/>
                    </a:lnTo>
                    <a:lnTo>
                      <a:pt x="50" y="246"/>
                    </a:lnTo>
                    <a:lnTo>
                      <a:pt x="49" y="245"/>
                    </a:lnTo>
                    <a:lnTo>
                      <a:pt x="48" y="245"/>
                    </a:lnTo>
                    <a:lnTo>
                      <a:pt x="48" y="244"/>
                    </a:lnTo>
                    <a:lnTo>
                      <a:pt x="47" y="244"/>
                    </a:lnTo>
                    <a:lnTo>
                      <a:pt x="47" y="243"/>
                    </a:lnTo>
                    <a:lnTo>
                      <a:pt x="46" y="243"/>
                    </a:lnTo>
                    <a:lnTo>
                      <a:pt x="46" y="242"/>
                    </a:lnTo>
                    <a:lnTo>
                      <a:pt x="45" y="242"/>
                    </a:lnTo>
                    <a:lnTo>
                      <a:pt x="44" y="242"/>
                    </a:lnTo>
                    <a:lnTo>
                      <a:pt x="44" y="241"/>
                    </a:lnTo>
                    <a:lnTo>
                      <a:pt x="43" y="241"/>
                    </a:lnTo>
                    <a:lnTo>
                      <a:pt x="43" y="240"/>
                    </a:lnTo>
                    <a:lnTo>
                      <a:pt x="42" y="240"/>
                    </a:lnTo>
                    <a:lnTo>
                      <a:pt x="41" y="240"/>
                    </a:lnTo>
                    <a:lnTo>
                      <a:pt x="41" y="239"/>
                    </a:lnTo>
                    <a:lnTo>
                      <a:pt x="39" y="239"/>
                    </a:lnTo>
                    <a:lnTo>
                      <a:pt x="38" y="238"/>
                    </a:lnTo>
                    <a:lnTo>
                      <a:pt x="37" y="238"/>
                    </a:lnTo>
                    <a:lnTo>
                      <a:pt x="36" y="237"/>
                    </a:lnTo>
                    <a:lnTo>
                      <a:pt x="35" y="237"/>
                    </a:lnTo>
                    <a:lnTo>
                      <a:pt x="35" y="236"/>
                    </a:lnTo>
                    <a:lnTo>
                      <a:pt x="34" y="236"/>
                    </a:lnTo>
                    <a:lnTo>
                      <a:pt x="33" y="235"/>
                    </a:lnTo>
                    <a:lnTo>
                      <a:pt x="32" y="235"/>
                    </a:lnTo>
                    <a:lnTo>
                      <a:pt x="31" y="235"/>
                    </a:lnTo>
                    <a:lnTo>
                      <a:pt x="31" y="234"/>
                    </a:lnTo>
                    <a:lnTo>
                      <a:pt x="30" y="234"/>
                    </a:lnTo>
                    <a:lnTo>
                      <a:pt x="29" y="234"/>
                    </a:lnTo>
                    <a:lnTo>
                      <a:pt x="28" y="233"/>
                    </a:lnTo>
                    <a:lnTo>
                      <a:pt x="27" y="233"/>
                    </a:lnTo>
                    <a:lnTo>
                      <a:pt x="26" y="233"/>
                    </a:lnTo>
                    <a:lnTo>
                      <a:pt x="26" y="232"/>
                    </a:lnTo>
                    <a:lnTo>
                      <a:pt x="25" y="232"/>
                    </a:lnTo>
                    <a:lnTo>
                      <a:pt x="24" y="232"/>
                    </a:lnTo>
                    <a:lnTo>
                      <a:pt x="23" y="230"/>
                    </a:lnTo>
                    <a:lnTo>
                      <a:pt x="22" y="230"/>
                    </a:lnTo>
                    <a:lnTo>
                      <a:pt x="20" y="230"/>
                    </a:lnTo>
                    <a:lnTo>
                      <a:pt x="20" y="229"/>
                    </a:lnTo>
                    <a:lnTo>
                      <a:pt x="18" y="228"/>
                    </a:lnTo>
                    <a:lnTo>
                      <a:pt x="17" y="227"/>
                    </a:lnTo>
                    <a:lnTo>
                      <a:pt x="16" y="226"/>
                    </a:lnTo>
                    <a:lnTo>
                      <a:pt x="15" y="225"/>
                    </a:lnTo>
                    <a:lnTo>
                      <a:pt x="14" y="225"/>
                    </a:lnTo>
                    <a:lnTo>
                      <a:pt x="14" y="224"/>
                    </a:lnTo>
                    <a:lnTo>
                      <a:pt x="13" y="224"/>
                    </a:lnTo>
                    <a:lnTo>
                      <a:pt x="12" y="223"/>
                    </a:lnTo>
                    <a:lnTo>
                      <a:pt x="11" y="223"/>
                    </a:lnTo>
                    <a:lnTo>
                      <a:pt x="10" y="223"/>
                    </a:lnTo>
                    <a:lnTo>
                      <a:pt x="10" y="222"/>
                    </a:lnTo>
                    <a:lnTo>
                      <a:pt x="9" y="222"/>
                    </a:lnTo>
                    <a:lnTo>
                      <a:pt x="8" y="222"/>
                    </a:lnTo>
                    <a:lnTo>
                      <a:pt x="8" y="221"/>
                    </a:lnTo>
                    <a:lnTo>
                      <a:pt x="7" y="221"/>
                    </a:lnTo>
                    <a:lnTo>
                      <a:pt x="6" y="221"/>
                    </a:lnTo>
                    <a:lnTo>
                      <a:pt x="6" y="220"/>
                    </a:lnTo>
                    <a:lnTo>
                      <a:pt x="5" y="220"/>
                    </a:lnTo>
                    <a:lnTo>
                      <a:pt x="4" y="220"/>
                    </a:lnTo>
                    <a:lnTo>
                      <a:pt x="4" y="219"/>
                    </a:lnTo>
                    <a:lnTo>
                      <a:pt x="3" y="219"/>
                    </a:lnTo>
                    <a:lnTo>
                      <a:pt x="1" y="219"/>
                    </a:lnTo>
                    <a:lnTo>
                      <a:pt x="1" y="218"/>
                    </a:lnTo>
                    <a:lnTo>
                      <a:pt x="0" y="218"/>
                    </a:lnTo>
                  </a:path>
                </a:pathLst>
              </a:custGeom>
              <a:grpFill/>
              <a:ln w="19050" cap="flat">
                <a:solidFill>
                  <a:schemeClr val="tx1"/>
                </a:solidFill>
                <a:prstDash val="solid"/>
                <a:miter lim="800000"/>
                <a:headEnd/>
                <a:tailEnd/>
              </a:ln>
            </p:spPr>
            <p:txBody>
              <a:bodyPr/>
              <a:lstStyle/>
              <a:p>
                <a:endParaRPr lang="en-US" sz="1350" dirty="0"/>
              </a:p>
            </p:txBody>
          </p:sp>
          <p:sp>
            <p:nvSpPr>
              <p:cNvPr id="48" name="Freeform 67">
                <a:extLst>
                  <a:ext uri="{FF2B5EF4-FFF2-40B4-BE49-F238E27FC236}">
                    <a16:creationId xmlns:a16="http://schemas.microsoft.com/office/drawing/2014/main" id="{D532E91F-84C5-4A19-BAE0-42DF3920ECEF}"/>
                  </a:ext>
                </a:extLst>
              </p:cNvPr>
              <p:cNvSpPr>
                <a:spLocks/>
              </p:cNvSpPr>
              <p:nvPr/>
            </p:nvSpPr>
            <p:spPr bwMode="auto">
              <a:xfrm>
                <a:off x="4269620" y="2936380"/>
                <a:ext cx="281214" cy="324445"/>
              </a:xfrm>
              <a:custGeom>
                <a:avLst/>
                <a:gdLst>
                  <a:gd name="T0" fmla="*/ 2147483646 w 186"/>
                  <a:gd name="T1" fmla="*/ 2147483646 h 218"/>
                  <a:gd name="T2" fmla="*/ 2147483646 w 186"/>
                  <a:gd name="T3" fmla="*/ 2147483646 h 218"/>
                  <a:gd name="T4" fmla="*/ 2147483646 w 186"/>
                  <a:gd name="T5" fmla="*/ 2147483646 h 218"/>
                  <a:gd name="T6" fmla="*/ 2147483646 w 186"/>
                  <a:gd name="T7" fmla="*/ 2147483646 h 218"/>
                  <a:gd name="T8" fmla="*/ 2147483646 w 186"/>
                  <a:gd name="T9" fmla="*/ 2147483646 h 218"/>
                  <a:gd name="T10" fmla="*/ 2147483646 w 186"/>
                  <a:gd name="T11" fmla="*/ 2147483646 h 218"/>
                  <a:gd name="T12" fmla="*/ 2147483646 w 186"/>
                  <a:gd name="T13" fmla="*/ 2147483646 h 218"/>
                  <a:gd name="T14" fmla="*/ 2147483646 w 186"/>
                  <a:gd name="T15" fmla="*/ 2147483646 h 218"/>
                  <a:gd name="T16" fmla="*/ 2147483646 w 186"/>
                  <a:gd name="T17" fmla="*/ 2147483646 h 218"/>
                  <a:gd name="T18" fmla="*/ 2147483646 w 186"/>
                  <a:gd name="T19" fmla="*/ 2147483646 h 218"/>
                  <a:gd name="T20" fmla="*/ 2147483646 w 186"/>
                  <a:gd name="T21" fmla="*/ 2147483646 h 218"/>
                  <a:gd name="T22" fmla="*/ 2147483646 w 186"/>
                  <a:gd name="T23" fmla="*/ 2147483646 h 218"/>
                  <a:gd name="T24" fmla="*/ 2147483646 w 186"/>
                  <a:gd name="T25" fmla="*/ 2147483646 h 218"/>
                  <a:gd name="T26" fmla="*/ 2147483646 w 186"/>
                  <a:gd name="T27" fmla="*/ 2147483646 h 218"/>
                  <a:gd name="T28" fmla="*/ 2147483646 w 186"/>
                  <a:gd name="T29" fmla="*/ 2147483646 h 218"/>
                  <a:gd name="T30" fmla="*/ 2147483646 w 186"/>
                  <a:gd name="T31" fmla="*/ 2147483646 h 218"/>
                  <a:gd name="T32" fmla="*/ 2147483646 w 186"/>
                  <a:gd name="T33" fmla="*/ 2147483646 h 218"/>
                  <a:gd name="T34" fmla="*/ 2147483646 w 186"/>
                  <a:gd name="T35" fmla="*/ 2147483646 h 218"/>
                  <a:gd name="T36" fmla="*/ 2147483646 w 186"/>
                  <a:gd name="T37" fmla="*/ 2147483646 h 218"/>
                  <a:gd name="T38" fmla="*/ 2147483646 w 186"/>
                  <a:gd name="T39" fmla="*/ 2147483646 h 218"/>
                  <a:gd name="T40" fmla="*/ 2147483646 w 186"/>
                  <a:gd name="T41" fmla="*/ 2147483646 h 218"/>
                  <a:gd name="T42" fmla="*/ 2147483646 w 186"/>
                  <a:gd name="T43" fmla="*/ 2147483646 h 218"/>
                  <a:gd name="T44" fmla="*/ 2147483646 w 186"/>
                  <a:gd name="T45" fmla="*/ 2147483646 h 218"/>
                  <a:gd name="T46" fmla="*/ 2147483646 w 186"/>
                  <a:gd name="T47" fmla="*/ 2147483646 h 218"/>
                  <a:gd name="T48" fmla="*/ 2147483646 w 186"/>
                  <a:gd name="T49" fmla="*/ 2147483646 h 218"/>
                  <a:gd name="T50" fmla="*/ 2147483646 w 186"/>
                  <a:gd name="T51" fmla="*/ 2147483646 h 218"/>
                  <a:gd name="T52" fmla="*/ 2147483646 w 186"/>
                  <a:gd name="T53" fmla="*/ 2147483646 h 218"/>
                  <a:gd name="T54" fmla="*/ 2147483646 w 186"/>
                  <a:gd name="T55" fmla="*/ 2147483646 h 218"/>
                  <a:gd name="T56" fmla="*/ 2147483646 w 186"/>
                  <a:gd name="T57" fmla="*/ 2147483646 h 218"/>
                  <a:gd name="T58" fmla="*/ 2147483646 w 186"/>
                  <a:gd name="T59" fmla="*/ 2147483646 h 218"/>
                  <a:gd name="T60" fmla="*/ 2147483646 w 186"/>
                  <a:gd name="T61" fmla="*/ 2147483646 h 218"/>
                  <a:gd name="T62" fmla="*/ 2147483646 w 186"/>
                  <a:gd name="T63" fmla="*/ 2147483646 h 218"/>
                  <a:gd name="T64" fmla="*/ 2147483646 w 186"/>
                  <a:gd name="T65" fmla="*/ 2147483646 h 218"/>
                  <a:gd name="T66" fmla="*/ 2147483646 w 186"/>
                  <a:gd name="T67" fmla="*/ 2147483646 h 218"/>
                  <a:gd name="T68" fmla="*/ 0 w 186"/>
                  <a:gd name="T69" fmla="*/ 2147483646 h 218"/>
                  <a:gd name="T70" fmla="*/ 2147483646 w 186"/>
                  <a:gd name="T71" fmla="*/ 2147483646 h 218"/>
                  <a:gd name="T72" fmla="*/ 2147483646 w 186"/>
                  <a:gd name="T73" fmla="*/ 2147483646 h 218"/>
                  <a:gd name="T74" fmla="*/ 2147483646 w 186"/>
                  <a:gd name="T75" fmla="*/ 2147483646 h 218"/>
                  <a:gd name="T76" fmla="*/ 2147483646 w 186"/>
                  <a:gd name="T77" fmla="*/ 2147483646 h 218"/>
                  <a:gd name="T78" fmla="*/ 2147483646 w 186"/>
                  <a:gd name="T79" fmla="*/ 2147483646 h 218"/>
                  <a:gd name="T80" fmla="*/ 2147483646 w 186"/>
                  <a:gd name="T81" fmla="*/ 2147483646 h 218"/>
                  <a:gd name="T82" fmla="*/ 2147483646 w 186"/>
                  <a:gd name="T83" fmla="*/ 2147483646 h 218"/>
                  <a:gd name="T84" fmla="*/ 2147483646 w 186"/>
                  <a:gd name="T85" fmla="*/ 2147483646 h 218"/>
                  <a:gd name="T86" fmla="*/ 2147483646 w 186"/>
                  <a:gd name="T87" fmla="*/ 2147483646 h 218"/>
                  <a:gd name="T88" fmla="*/ 2147483646 w 186"/>
                  <a:gd name="T89" fmla="*/ 2147483646 h 218"/>
                  <a:gd name="T90" fmla="*/ 2147483646 w 186"/>
                  <a:gd name="T91" fmla="*/ 2147483646 h 218"/>
                  <a:gd name="T92" fmla="*/ 2147483646 w 186"/>
                  <a:gd name="T93" fmla="*/ 2147483646 h 218"/>
                  <a:gd name="T94" fmla="*/ 2147483646 w 186"/>
                  <a:gd name="T95" fmla="*/ 2147483646 h 218"/>
                  <a:gd name="T96" fmla="*/ 2147483646 w 186"/>
                  <a:gd name="T97" fmla="*/ 2147483646 h 218"/>
                  <a:gd name="T98" fmla="*/ 2147483646 w 186"/>
                  <a:gd name="T99" fmla="*/ 2147483646 h 218"/>
                  <a:gd name="T100" fmla="*/ 2147483646 w 186"/>
                  <a:gd name="T101" fmla="*/ 2147483646 h 218"/>
                  <a:gd name="T102" fmla="*/ 2147483646 w 186"/>
                  <a:gd name="T103" fmla="*/ 2147483646 h 218"/>
                  <a:gd name="T104" fmla="*/ 2147483646 w 186"/>
                  <a:gd name="T105" fmla="*/ 0 h 2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6" h="218">
                    <a:moveTo>
                      <a:pt x="99" y="218"/>
                    </a:moveTo>
                    <a:lnTo>
                      <a:pt x="98" y="217"/>
                    </a:lnTo>
                    <a:lnTo>
                      <a:pt x="98" y="216"/>
                    </a:lnTo>
                    <a:lnTo>
                      <a:pt x="97" y="216"/>
                    </a:lnTo>
                    <a:lnTo>
                      <a:pt x="96" y="215"/>
                    </a:lnTo>
                    <a:lnTo>
                      <a:pt x="96" y="214"/>
                    </a:lnTo>
                    <a:lnTo>
                      <a:pt x="95" y="214"/>
                    </a:lnTo>
                    <a:lnTo>
                      <a:pt x="95" y="213"/>
                    </a:lnTo>
                    <a:lnTo>
                      <a:pt x="94" y="210"/>
                    </a:lnTo>
                    <a:lnTo>
                      <a:pt x="94" y="209"/>
                    </a:lnTo>
                    <a:lnTo>
                      <a:pt x="93" y="208"/>
                    </a:lnTo>
                    <a:lnTo>
                      <a:pt x="93" y="206"/>
                    </a:lnTo>
                    <a:lnTo>
                      <a:pt x="92" y="205"/>
                    </a:lnTo>
                    <a:lnTo>
                      <a:pt x="92" y="203"/>
                    </a:lnTo>
                    <a:lnTo>
                      <a:pt x="91" y="200"/>
                    </a:lnTo>
                    <a:lnTo>
                      <a:pt x="90" y="199"/>
                    </a:lnTo>
                    <a:lnTo>
                      <a:pt x="90" y="198"/>
                    </a:lnTo>
                    <a:lnTo>
                      <a:pt x="89" y="197"/>
                    </a:lnTo>
                    <a:lnTo>
                      <a:pt x="88" y="196"/>
                    </a:lnTo>
                    <a:lnTo>
                      <a:pt x="88" y="195"/>
                    </a:lnTo>
                    <a:lnTo>
                      <a:pt x="88" y="194"/>
                    </a:lnTo>
                    <a:lnTo>
                      <a:pt x="87" y="193"/>
                    </a:lnTo>
                    <a:lnTo>
                      <a:pt x="87" y="191"/>
                    </a:lnTo>
                    <a:lnTo>
                      <a:pt x="86" y="191"/>
                    </a:lnTo>
                    <a:lnTo>
                      <a:pt x="86" y="190"/>
                    </a:lnTo>
                    <a:lnTo>
                      <a:pt x="86" y="189"/>
                    </a:lnTo>
                    <a:lnTo>
                      <a:pt x="85" y="188"/>
                    </a:lnTo>
                    <a:lnTo>
                      <a:pt x="85" y="187"/>
                    </a:lnTo>
                    <a:lnTo>
                      <a:pt x="85" y="186"/>
                    </a:lnTo>
                    <a:lnTo>
                      <a:pt x="84" y="185"/>
                    </a:lnTo>
                    <a:lnTo>
                      <a:pt x="84" y="184"/>
                    </a:lnTo>
                    <a:lnTo>
                      <a:pt x="83" y="182"/>
                    </a:lnTo>
                    <a:lnTo>
                      <a:pt x="83" y="181"/>
                    </a:lnTo>
                    <a:lnTo>
                      <a:pt x="83" y="180"/>
                    </a:lnTo>
                    <a:lnTo>
                      <a:pt x="82" y="179"/>
                    </a:lnTo>
                    <a:lnTo>
                      <a:pt x="82" y="178"/>
                    </a:lnTo>
                    <a:lnTo>
                      <a:pt x="80" y="177"/>
                    </a:lnTo>
                    <a:lnTo>
                      <a:pt x="80" y="176"/>
                    </a:lnTo>
                    <a:lnTo>
                      <a:pt x="80" y="175"/>
                    </a:lnTo>
                    <a:lnTo>
                      <a:pt x="79" y="174"/>
                    </a:lnTo>
                    <a:lnTo>
                      <a:pt x="79" y="172"/>
                    </a:lnTo>
                    <a:lnTo>
                      <a:pt x="78" y="171"/>
                    </a:lnTo>
                    <a:lnTo>
                      <a:pt x="78" y="170"/>
                    </a:lnTo>
                    <a:lnTo>
                      <a:pt x="77" y="168"/>
                    </a:lnTo>
                    <a:lnTo>
                      <a:pt x="77" y="167"/>
                    </a:lnTo>
                    <a:lnTo>
                      <a:pt x="76" y="167"/>
                    </a:lnTo>
                    <a:lnTo>
                      <a:pt x="76" y="166"/>
                    </a:lnTo>
                    <a:lnTo>
                      <a:pt x="76" y="165"/>
                    </a:lnTo>
                    <a:lnTo>
                      <a:pt x="75" y="164"/>
                    </a:lnTo>
                    <a:lnTo>
                      <a:pt x="74" y="163"/>
                    </a:lnTo>
                    <a:lnTo>
                      <a:pt x="73" y="162"/>
                    </a:lnTo>
                    <a:lnTo>
                      <a:pt x="73" y="161"/>
                    </a:lnTo>
                    <a:lnTo>
                      <a:pt x="73" y="160"/>
                    </a:lnTo>
                    <a:lnTo>
                      <a:pt x="72" y="160"/>
                    </a:lnTo>
                    <a:lnTo>
                      <a:pt x="72" y="159"/>
                    </a:lnTo>
                    <a:lnTo>
                      <a:pt x="71" y="159"/>
                    </a:lnTo>
                    <a:lnTo>
                      <a:pt x="71" y="158"/>
                    </a:lnTo>
                    <a:lnTo>
                      <a:pt x="70" y="157"/>
                    </a:lnTo>
                    <a:lnTo>
                      <a:pt x="69" y="156"/>
                    </a:lnTo>
                    <a:lnTo>
                      <a:pt x="69" y="155"/>
                    </a:lnTo>
                    <a:lnTo>
                      <a:pt x="68" y="155"/>
                    </a:lnTo>
                    <a:lnTo>
                      <a:pt x="68" y="154"/>
                    </a:lnTo>
                    <a:lnTo>
                      <a:pt x="67" y="152"/>
                    </a:lnTo>
                    <a:lnTo>
                      <a:pt x="66" y="152"/>
                    </a:lnTo>
                    <a:lnTo>
                      <a:pt x="66" y="151"/>
                    </a:lnTo>
                    <a:lnTo>
                      <a:pt x="65" y="151"/>
                    </a:lnTo>
                    <a:lnTo>
                      <a:pt x="65" y="150"/>
                    </a:lnTo>
                    <a:lnTo>
                      <a:pt x="64" y="150"/>
                    </a:lnTo>
                    <a:lnTo>
                      <a:pt x="63" y="149"/>
                    </a:lnTo>
                    <a:lnTo>
                      <a:pt x="63" y="148"/>
                    </a:lnTo>
                    <a:lnTo>
                      <a:pt x="61" y="147"/>
                    </a:lnTo>
                    <a:lnTo>
                      <a:pt x="60" y="147"/>
                    </a:lnTo>
                    <a:lnTo>
                      <a:pt x="60" y="146"/>
                    </a:lnTo>
                    <a:lnTo>
                      <a:pt x="59" y="145"/>
                    </a:lnTo>
                    <a:lnTo>
                      <a:pt x="58" y="145"/>
                    </a:lnTo>
                    <a:lnTo>
                      <a:pt x="58" y="144"/>
                    </a:lnTo>
                    <a:lnTo>
                      <a:pt x="57" y="144"/>
                    </a:lnTo>
                    <a:lnTo>
                      <a:pt x="56" y="143"/>
                    </a:lnTo>
                    <a:lnTo>
                      <a:pt x="56" y="142"/>
                    </a:lnTo>
                    <a:lnTo>
                      <a:pt x="55" y="141"/>
                    </a:lnTo>
                    <a:lnTo>
                      <a:pt x="54" y="141"/>
                    </a:lnTo>
                    <a:lnTo>
                      <a:pt x="54" y="140"/>
                    </a:lnTo>
                    <a:lnTo>
                      <a:pt x="53" y="140"/>
                    </a:lnTo>
                    <a:lnTo>
                      <a:pt x="53" y="139"/>
                    </a:lnTo>
                    <a:lnTo>
                      <a:pt x="52" y="139"/>
                    </a:lnTo>
                    <a:lnTo>
                      <a:pt x="51" y="138"/>
                    </a:lnTo>
                    <a:lnTo>
                      <a:pt x="51" y="137"/>
                    </a:lnTo>
                    <a:lnTo>
                      <a:pt x="50" y="137"/>
                    </a:lnTo>
                    <a:lnTo>
                      <a:pt x="49" y="136"/>
                    </a:lnTo>
                    <a:lnTo>
                      <a:pt x="48" y="136"/>
                    </a:lnTo>
                    <a:lnTo>
                      <a:pt x="48" y="135"/>
                    </a:lnTo>
                    <a:lnTo>
                      <a:pt x="47" y="135"/>
                    </a:lnTo>
                    <a:lnTo>
                      <a:pt x="46" y="133"/>
                    </a:lnTo>
                    <a:lnTo>
                      <a:pt x="45" y="133"/>
                    </a:lnTo>
                    <a:lnTo>
                      <a:pt x="44" y="133"/>
                    </a:lnTo>
                    <a:lnTo>
                      <a:pt x="42" y="133"/>
                    </a:lnTo>
                    <a:lnTo>
                      <a:pt x="41" y="132"/>
                    </a:lnTo>
                    <a:lnTo>
                      <a:pt x="40" y="132"/>
                    </a:lnTo>
                    <a:lnTo>
                      <a:pt x="39" y="132"/>
                    </a:lnTo>
                    <a:lnTo>
                      <a:pt x="38" y="132"/>
                    </a:lnTo>
                    <a:lnTo>
                      <a:pt x="37" y="132"/>
                    </a:lnTo>
                    <a:lnTo>
                      <a:pt x="36" y="132"/>
                    </a:lnTo>
                    <a:lnTo>
                      <a:pt x="35" y="132"/>
                    </a:lnTo>
                    <a:lnTo>
                      <a:pt x="34" y="131"/>
                    </a:lnTo>
                    <a:lnTo>
                      <a:pt x="33" y="130"/>
                    </a:lnTo>
                    <a:lnTo>
                      <a:pt x="31" y="130"/>
                    </a:lnTo>
                    <a:lnTo>
                      <a:pt x="30" y="129"/>
                    </a:lnTo>
                    <a:lnTo>
                      <a:pt x="29" y="128"/>
                    </a:lnTo>
                    <a:lnTo>
                      <a:pt x="28" y="128"/>
                    </a:lnTo>
                    <a:lnTo>
                      <a:pt x="28" y="127"/>
                    </a:lnTo>
                    <a:lnTo>
                      <a:pt x="27" y="126"/>
                    </a:lnTo>
                    <a:lnTo>
                      <a:pt x="26" y="126"/>
                    </a:lnTo>
                    <a:lnTo>
                      <a:pt x="25" y="125"/>
                    </a:lnTo>
                    <a:lnTo>
                      <a:pt x="24" y="124"/>
                    </a:lnTo>
                    <a:lnTo>
                      <a:pt x="24" y="123"/>
                    </a:lnTo>
                    <a:lnTo>
                      <a:pt x="22" y="122"/>
                    </a:lnTo>
                    <a:lnTo>
                      <a:pt x="21" y="121"/>
                    </a:lnTo>
                    <a:lnTo>
                      <a:pt x="20" y="120"/>
                    </a:lnTo>
                    <a:lnTo>
                      <a:pt x="19" y="119"/>
                    </a:lnTo>
                    <a:lnTo>
                      <a:pt x="18" y="118"/>
                    </a:lnTo>
                    <a:lnTo>
                      <a:pt x="17" y="117"/>
                    </a:lnTo>
                    <a:lnTo>
                      <a:pt x="16" y="116"/>
                    </a:lnTo>
                    <a:lnTo>
                      <a:pt x="15" y="115"/>
                    </a:lnTo>
                    <a:lnTo>
                      <a:pt x="14" y="115"/>
                    </a:lnTo>
                    <a:lnTo>
                      <a:pt x="13" y="113"/>
                    </a:lnTo>
                    <a:lnTo>
                      <a:pt x="12" y="112"/>
                    </a:lnTo>
                    <a:lnTo>
                      <a:pt x="11" y="111"/>
                    </a:lnTo>
                    <a:lnTo>
                      <a:pt x="10" y="111"/>
                    </a:lnTo>
                    <a:lnTo>
                      <a:pt x="9" y="110"/>
                    </a:lnTo>
                    <a:lnTo>
                      <a:pt x="8" y="109"/>
                    </a:lnTo>
                    <a:lnTo>
                      <a:pt x="7" y="108"/>
                    </a:lnTo>
                    <a:lnTo>
                      <a:pt x="6" y="107"/>
                    </a:lnTo>
                    <a:lnTo>
                      <a:pt x="5" y="106"/>
                    </a:lnTo>
                    <a:lnTo>
                      <a:pt x="3" y="105"/>
                    </a:lnTo>
                    <a:lnTo>
                      <a:pt x="2" y="104"/>
                    </a:lnTo>
                    <a:lnTo>
                      <a:pt x="2" y="103"/>
                    </a:lnTo>
                    <a:lnTo>
                      <a:pt x="1" y="103"/>
                    </a:lnTo>
                    <a:lnTo>
                      <a:pt x="1" y="101"/>
                    </a:lnTo>
                    <a:lnTo>
                      <a:pt x="0" y="101"/>
                    </a:lnTo>
                    <a:lnTo>
                      <a:pt x="0" y="100"/>
                    </a:lnTo>
                    <a:lnTo>
                      <a:pt x="1" y="100"/>
                    </a:lnTo>
                    <a:lnTo>
                      <a:pt x="2" y="101"/>
                    </a:lnTo>
                    <a:lnTo>
                      <a:pt x="5" y="101"/>
                    </a:lnTo>
                    <a:lnTo>
                      <a:pt x="9" y="103"/>
                    </a:lnTo>
                    <a:lnTo>
                      <a:pt x="11" y="103"/>
                    </a:lnTo>
                    <a:lnTo>
                      <a:pt x="12" y="103"/>
                    </a:lnTo>
                    <a:lnTo>
                      <a:pt x="15" y="103"/>
                    </a:lnTo>
                    <a:lnTo>
                      <a:pt x="17" y="103"/>
                    </a:lnTo>
                    <a:lnTo>
                      <a:pt x="20" y="102"/>
                    </a:lnTo>
                    <a:lnTo>
                      <a:pt x="24" y="102"/>
                    </a:lnTo>
                    <a:lnTo>
                      <a:pt x="27" y="102"/>
                    </a:lnTo>
                    <a:lnTo>
                      <a:pt x="30" y="101"/>
                    </a:lnTo>
                    <a:lnTo>
                      <a:pt x="33" y="101"/>
                    </a:lnTo>
                    <a:lnTo>
                      <a:pt x="36" y="101"/>
                    </a:lnTo>
                    <a:lnTo>
                      <a:pt x="40" y="100"/>
                    </a:lnTo>
                    <a:lnTo>
                      <a:pt x="45" y="100"/>
                    </a:lnTo>
                    <a:lnTo>
                      <a:pt x="48" y="99"/>
                    </a:lnTo>
                    <a:lnTo>
                      <a:pt x="52" y="99"/>
                    </a:lnTo>
                    <a:lnTo>
                      <a:pt x="55" y="98"/>
                    </a:lnTo>
                    <a:lnTo>
                      <a:pt x="59" y="98"/>
                    </a:lnTo>
                    <a:lnTo>
                      <a:pt x="65" y="97"/>
                    </a:lnTo>
                    <a:lnTo>
                      <a:pt x="66" y="97"/>
                    </a:lnTo>
                    <a:lnTo>
                      <a:pt x="70" y="97"/>
                    </a:lnTo>
                    <a:lnTo>
                      <a:pt x="77" y="96"/>
                    </a:lnTo>
                    <a:lnTo>
                      <a:pt x="83" y="94"/>
                    </a:lnTo>
                    <a:lnTo>
                      <a:pt x="83" y="93"/>
                    </a:lnTo>
                    <a:lnTo>
                      <a:pt x="80" y="86"/>
                    </a:lnTo>
                    <a:lnTo>
                      <a:pt x="78" y="80"/>
                    </a:lnTo>
                    <a:lnTo>
                      <a:pt x="75" y="71"/>
                    </a:lnTo>
                    <a:lnTo>
                      <a:pt x="73" y="65"/>
                    </a:lnTo>
                    <a:lnTo>
                      <a:pt x="72" y="61"/>
                    </a:lnTo>
                    <a:lnTo>
                      <a:pt x="71" y="60"/>
                    </a:lnTo>
                    <a:lnTo>
                      <a:pt x="71" y="59"/>
                    </a:lnTo>
                    <a:lnTo>
                      <a:pt x="70" y="57"/>
                    </a:lnTo>
                    <a:lnTo>
                      <a:pt x="71" y="57"/>
                    </a:lnTo>
                    <a:lnTo>
                      <a:pt x="79" y="55"/>
                    </a:lnTo>
                    <a:lnTo>
                      <a:pt x="82" y="54"/>
                    </a:lnTo>
                    <a:lnTo>
                      <a:pt x="86" y="54"/>
                    </a:lnTo>
                    <a:lnTo>
                      <a:pt x="92" y="53"/>
                    </a:lnTo>
                    <a:lnTo>
                      <a:pt x="98" y="52"/>
                    </a:lnTo>
                    <a:lnTo>
                      <a:pt x="105" y="51"/>
                    </a:lnTo>
                    <a:lnTo>
                      <a:pt x="108" y="51"/>
                    </a:lnTo>
                    <a:lnTo>
                      <a:pt x="109" y="51"/>
                    </a:lnTo>
                    <a:lnTo>
                      <a:pt x="119" y="49"/>
                    </a:lnTo>
                    <a:lnTo>
                      <a:pt x="127" y="48"/>
                    </a:lnTo>
                    <a:lnTo>
                      <a:pt x="134" y="48"/>
                    </a:lnTo>
                    <a:lnTo>
                      <a:pt x="134" y="47"/>
                    </a:lnTo>
                    <a:lnTo>
                      <a:pt x="134" y="46"/>
                    </a:lnTo>
                    <a:lnTo>
                      <a:pt x="134" y="43"/>
                    </a:lnTo>
                    <a:lnTo>
                      <a:pt x="133" y="40"/>
                    </a:lnTo>
                    <a:lnTo>
                      <a:pt x="133" y="37"/>
                    </a:lnTo>
                    <a:lnTo>
                      <a:pt x="132" y="33"/>
                    </a:lnTo>
                    <a:lnTo>
                      <a:pt x="132" y="31"/>
                    </a:lnTo>
                    <a:lnTo>
                      <a:pt x="132" y="29"/>
                    </a:lnTo>
                    <a:lnTo>
                      <a:pt x="131" y="26"/>
                    </a:lnTo>
                    <a:lnTo>
                      <a:pt x="130" y="21"/>
                    </a:lnTo>
                    <a:lnTo>
                      <a:pt x="130" y="14"/>
                    </a:lnTo>
                    <a:lnTo>
                      <a:pt x="129" y="10"/>
                    </a:lnTo>
                    <a:lnTo>
                      <a:pt x="129" y="9"/>
                    </a:lnTo>
                    <a:lnTo>
                      <a:pt x="131" y="9"/>
                    </a:lnTo>
                    <a:lnTo>
                      <a:pt x="136" y="8"/>
                    </a:lnTo>
                    <a:lnTo>
                      <a:pt x="142" y="7"/>
                    </a:lnTo>
                    <a:lnTo>
                      <a:pt x="148" y="6"/>
                    </a:lnTo>
                    <a:lnTo>
                      <a:pt x="154" y="5"/>
                    </a:lnTo>
                    <a:lnTo>
                      <a:pt x="158" y="4"/>
                    </a:lnTo>
                    <a:lnTo>
                      <a:pt x="164" y="3"/>
                    </a:lnTo>
                    <a:lnTo>
                      <a:pt x="169" y="2"/>
                    </a:lnTo>
                    <a:lnTo>
                      <a:pt x="174" y="2"/>
                    </a:lnTo>
                    <a:lnTo>
                      <a:pt x="182" y="0"/>
                    </a:lnTo>
                    <a:lnTo>
                      <a:pt x="184" y="0"/>
                    </a:lnTo>
                    <a:lnTo>
                      <a:pt x="185" y="0"/>
                    </a:lnTo>
                    <a:lnTo>
                      <a:pt x="186" y="0"/>
                    </a:lnTo>
                  </a:path>
                </a:pathLst>
              </a:custGeom>
              <a:grpFill/>
              <a:ln w="19050" cap="flat">
                <a:solidFill>
                  <a:schemeClr val="tx1"/>
                </a:solidFill>
                <a:prstDash val="solid"/>
                <a:miter lim="800000"/>
                <a:headEnd/>
                <a:tailEnd/>
              </a:ln>
            </p:spPr>
            <p:txBody>
              <a:bodyPr/>
              <a:lstStyle/>
              <a:p>
                <a:endParaRPr lang="en-US" sz="1350" dirty="0"/>
              </a:p>
            </p:txBody>
          </p:sp>
        </p:grpSp>
        <p:grpSp>
          <p:nvGrpSpPr>
            <p:cNvPr id="14" name="Group 13">
              <a:extLst>
                <a:ext uri="{FF2B5EF4-FFF2-40B4-BE49-F238E27FC236}">
                  <a16:creationId xmlns:a16="http://schemas.microsoft.com/office/drawing/2014/main" id="{B81FAACE-7A50-492B-B346-DEBBA59E0D96}"/>
                </a:ext>
              </a:extLst>
            </p:cNvPr>
            <p:cNvGrpSpPr>
              <a:grpSpLocks/>
            </p:cNvGrpSpPr>
            <p:nvPr/>
          </p:nvGrpSpPr>
          <p:grpSpPr bwMode="auto">
            <a:xfrm>
              <a:off x="4291013" y="4018360"/>
              <a:ext cx="734616" cy="609600"/>
              <a:chOff x="4197048" y="4214813"/>
              <a:chExt cx="979714" cy="812602"/>
            </a:xfrm>
            <a:solidFill>
              <a:schemeClr val="accent4">
                <a:lumMod val="40000"/>
                <a:lumOff val="60000"/>
              </a:schemeClr>
            </a:solidFill>
          </p:grpSpPr>
          <p:sp>
            <p:nvSpPr>
              <p:cNvPr id="45" name="Freeform 70">
                <a:extLst>
                  <a:ext uri="{FF2B5EF4-FFF2-40B4-BE49-F238E27FC236}">
                    <a16:creationId xmlns:a16="http://schemas.microsoft.com/office/drawing/2014/main" id="{BB57E5FC-673B-49E6-B59E-F1FEC871285E}"/>
                  </a:ext>
                </a:extLst>
              </p:cNvPr>
              <p:cNvSpPr>
                <a:spLocks/>
              </p:cNvSpPr>
              <p:nvPr/>
            </p:nvSpPr>
            <p:spPr bwMode="auto">
              <a:xfrm>
                <a:off x="4553857" y="4214813"/>
                <a:ext cx="622905" cy="784325"/>
              </a:xfrm>
              <a:custGeom>
                <a:avLst/>
                <a:gdLst>
                  <a:gd name="T0" fmla="*/ 2147483646 w 412"/>
                  <a:gd name="T1" fmla="*/ 2147483646 h 527"/>
                  <a:gd name="T2" fmla="*/ 2147483646 w 412"/>
                  <a:gd name="T3" fmla="*/ 2147483646 h 527"/>
                  <a:gd name="T4" fmla="*/ 2147483646 w 412"/>
                  <a:gd name="T5" fmla="*/ 2147483646 h 527"/>
                  <a:gd name="T6" fmla="*/ 2147483646 w 412"/>
                  <a:gd name="T7" fmla="*/ 2147483646 h 527"/>
                  <a:gd name="T8" fmla="*/ 2147483646 w 412"/>
                  <a:gd name="T9" fmla="*/ 2147483646 h 527"/>
                  <a:gd name="T10" fmla="*/ 2147483646 w 412"/>
                  <a:gd name="T11" fmla="*/ 2147483646 h 527"/>
                  <a:gd name="T12" fmla="*/ 2147483646 w 412"/>
                  <a:gd name="T13" fmla="*/ 2147483646 h 527"/>
                  <a:gd name="T14" fmla="*/ 2147483646 w 412"/>
                  <a:gd name="T15" fmla="*/ 2147483646 h 527"/>
                  <a:gd name="T16" fmla="*/ 2147483646 w 412"/>
                  <a:gd name="T17" fmla="*/ 2147483646 h 527"/>
                  <a:gd name="T18" fmla="*/ 2147483646 w 412"/>
                  <a:gd name="T19" fmla="*/ 2147483646 h 527"/>
                  <a:gd name="T20" fmla="*/ 2147483646 w 412"/>
                  <a:gd name="T21" fmla="*/ 2147483646 h 527"/>
                  <a:gd name="T22" fmla="*/ 2147483646 w 412"/>
                  <a:gd name="T23" fmla="*/ 2147483646 h 527"/>
                  <a:gd name="T24" fmla="*/ 2147483646 w 412"/>
                  <a:gd name="T25" fmla="*/ 2147483646 h 527"/>
                  <a:gd name="T26" fmla="*/ 2147483646 w 412"/>
                  <a:gd name="T27" fmla="*/ 2147483646 h 527"/>
                  <a:gd name="T28" fmla="*/ 2147483646 w 412"/>
                  <a:gd name="T29" fmla="*/ 2147483646 h 527"/>
                  <a:gd name="T30" fmla="*/ 2147483646 w 412"/>
                  <a:gd name="T31" fmla="*/ 2147483646 h 527"/>
                  <a:gd name="T32" fmla="*/ 2147483646 w 412"/>
                  <a:gd name="T33" fmla="*/ 2147483646 h 527"/>
                  <a:gd name="T34" fmla="*/ 2147483646 w 412"/>
                  <a:gd name="T35" fmla="*/ 2147483646 h 527"/>
                  <a:gd name="T36" fmla="*/ 2147483646 w 412"/>
                  <a:gd name="T37" fmla="*/ 2147483646 h 527"/>
                  <a:gd name="T38" fmla="*/ 2147483646 w 412"/>
                  <a:gd name="T39" fmla="*/ 2147483646 h 527"/>
                  <a:gd name="T40" fmla="*/ 2147483646 w 412"/>
                  <a:gd name="T41" fmla="*/ 2147483646 h 527"/>
                  <a:gd name="T42" fmla="*/ 2147483646 w 412"/>
                  <a:gd name="T43" fmla="*/ 2147483646 h 527"/>
                  <a:gd name="T44" fmla="*/ 2147483646 w 412"/>
                  <a:gd name="T45" fmla="*/ 2147483646 h 527"/>
                  <a:gd name="T46" fmla="*/ 2147483646 w 412"/>
                  <a:gd name="T47" fmla="*/ 2147483646 h 527"/>
                  <a:gd name="T48" fmla="*/ 2147483646 w 412"/>
                  <a:gd name="T49" fmla="*/ 2147483646 h 527"/>
                  <a:gd name="T50" fmla="*/ 2147483646 w 412"/>
                  <a:gd name="T51" fmla="*/ 2147483646 h 527"/>
                  <a:gd name="T52" fmla="*/ 2147483646 w 412"/>
                  <a:gd name="T53" fmla="*/ 2147483646 h 527"/>
                  <a:gd name="T54" fmla="*/ 2147483646 w 412"/>
                  <a:gd name="T55" fmla="*/ 2147483646 h 527"/>
                  <a:gd name="T56" fmla="*/ 2147483646 w 412"/>
                  <a:gd name="T57" fmla="*/ 2147483646 h 527"/>
                  <a:gd name="T58" fmla="*/ 2147483646 w 412"/>
                  <a:gd name="T59" fmla="*/ 2147483646 h 527"/>
                  <a:gd name="T60" fmla="*/ 2147483646 w 412"/>
                  <a:gd name="T61" fmla="*/ 2147483646 h 527"/>
                  <a:gd name="T62" fmla="*/ 2147483646 w 412"/>
                  <a:gd name="T63" fmla="*/ 2147483646 h 527"/>
                  <a:gd name="T64" fmla="*/ 2147483646 w 412"/>
                  <a:gd name="T65" fmla="*/ 2147483646 h 527"/>
                  <a:gd name="T66" fmla="*/ 2147483646 w 412"/>
                  <a:gd name="T67" fmla="*/ 2147483646 h 527"/>
                  <a:gd name="T68" fmla="*/ 2147483646 w 412"/>
                  <a:gd name="T69" fmla="*/ 2147483646 h 527"/>
                  <a:gd name="T70" fmla="*/ 2147483646 w 412"/>
                  <a:gd name="T71" fmla="*/ 2147483646 h 527"/>
                  <a:gd name="T72" fmla="*/ 2147483646 w 412"/>
                  <a:gd name="T73" fmla="*/ 2147483646 h 527"/>
                  <a:gd name="T74" fmla="*/ 2147483646 w 412"/>
                  <a:gd name="T75" fmla="*/ 2147483646 h 527"/>
                  <a:gd name="T76" fmla="*/ 2147483646 w 412"/>
                  <a:gd name="T77" fmla="*/ 2147483646 h 527"/>
                  <a:gd name="T78" fmla="*/ 2147483646 w 412"/>
                  <a:gd name="T79" fmla="*/ 2147483646 h 527"/>
                  <a:gd name="T80" fmla="*/ 2147483646 w 412"/>
                  <a:gd name="T81" fmla="*/ 2147483646 h 527"/>
                  <a:gd name="T82" fmla="*/ 2147483646 w 412"/>
                  <a:gd name="T83" fmla="*/ 2147483646 h 527"/>
                  <a:gd name="T84" fmla="*/ 2147483646 w 412"/>
                  <a:gd name="T85" fmla="*/ 2147483646 h 527"/>
                  <a:gd name="T86" fmla="*/ 2147483646 w 412"/>
                  <a:gd name="T87" fmla="*/ 2147483646 h 527"/>
                  <a:gd name="T88" fmla="*/ 2147483646 w 412"/>
                  <a:gd name="T89" fmla="*/ 2147483646 h 527"/>
                  <a:gd name="T90" fmla="*/ 2147483646 w 412"/>
                  <a:gd name="T91" fmla="*/ 2147483646 h 527"/>
                  <a:gd name="T92" fmla="*/ 2147483646 w 412"/>
                  <a:gd name="T93" fmla="*/ 2147483646 h 527"/>
                  <a:gd name="T94" fmla="*/ 2147483646 w 412"/>
                  <a:gd name="T95" fmla="*/ 2147483646 h 527"/>
                  <a:gd name="T96" fmla="*/ 2147483646 w 412"/>
                  <a:gd name="T97" fmla="*/ 2147483646 h 527"/>
                  <a:gd name="T98" fmla="*/ 2147483646 w 412"/>
                  <a:gd name="T99" fmla="*/ 2147483646 h 527"/>
                  <a:gd name="T100" fmla="*/ 2147483646 w 412"/>
                  <a:gd name="T101" fmla="*/ 2147483646 h 527"/>
                  <a:gd name="T102" fmla="*/ 2147483646 w 412"/>
                  <a:gd name="T103" fmla="*/ 2147483646 h 527"/>
                  <a:gd name="T104" fmla="*/ 2147483646 w 412"/>
                  <a:gd name="T105" fmla="*/ 2147483646 h 527"/>
                  <a:gd name="T106" fmla="*/ 2147483646 w 412"/>
                  <a:gd name="T107" fmla="*/ 2147483646 h 527"/>
                  <a:gd name="T108" fmla="*/ 2147483646 w 412"/>
                  <a:gd name="T109" fmla="*/ 2147483646 h 527"/>
                  <a:gd name="T110" fmla="*/ 2147483646 w 412"/>
                  <a:gd name="T111" fmla="*/ 2147483646 h 527"/>
                  <a:gd name="T112" fmla="*/ 2147483646 w 412"/>
                  <a:gd name="T113" fmla="*/ 2147483646 h 527"/>
                  <a:gd name="T114" fmla="*/ 2147483646 w 412"/>
                  <a:gd name="T115" fmla="*/ 2147483646 h 527"/>
                  <a:gd name="T116" fmla="*/ 2147483646 w 412"/>
                  <a:gd name="T117" fmla="*/ 2147483646 h 527"/>
                  <a:gd name="T118" fmla="*/ 2147483646 w 412"/>
                  <a:gd name="T119" fmla="*/ 2147483646 h 5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2" h="527">
                    <a:moveTo>
                      <a:pt x="0" y="0"/>
                    </a:moveTo>
                    <a:lnTo>
                      <a:pt x="2" y="2"/>
                    </a:lnTo>
                    <a:lnTo>
                      <a:pt x="4" y="3"/>
                    </a:lnTo>
                    <a:lnTo>
                      <a:pt x="6" y="4"/>
                    </a:lnTo>
                    <a:lnTo>
                      <a:pt x="8" y="6"/>
                    </a:lnTo>
                    <a:lnTo>
                      <a:pt x="10" y="7"/>
                    </a:lnTo>
                    <a:lnTo>
                      <a:pt x="12" y="9"/>
                    </a:lnTo>
                    <a:lnTo>
                      <a:pt x="15" y="11"/>
                    </a:lnTo>
                    <a:lnTo>
                      <a:pt x="17" y="14"/>
                    </a:lnTo>
                    <a:lnTo>
                      <a:pt x="20" y="17"/>
                    </a:lnTo>
                    <a:lnTo>
                      <a:pt x="24" y="19"/>
                    </a:lnTo>
                    <a:lnTo>
                      <a:pt x="26" y="21"/>
                    </a:lnTo>
                    <a:lnTo>
                      <a:pt x="28" y="23"/>
                    </a:lnTo>
                    <a:lnTo>
                      <a:pt x="31" y="25"/>
                    </a:lnTo>
                    <a:lnTo>
                      <a:pt x="33" y="26"/>
                    </a:lnTo>
                    <a:lnTo>
                      <a:pt x="34" y="28"/>
                    </a:lnTo>
                    <a:lnTo>
                      <a:pt x="36" y="29"/>
                    </a:lnTo>
                    <a:lnTo>
                      <a:pt x="39" y="31"/>
                    </a:lnTo>
                    <a:lnTo>
                      <a:pt x="41" y="33"/>
                    </a:lnTo>
                    <a:lnTo>
                      <a:pt x="45" y="37"/>
                    </a:lnTo>
                    <a:lnTo>
                      <a:pt x="48" y="39"/>
                    </a:lnTo>
                    <a:lnTo>
                      <a:pt x="50" y="41"/>
                    </a:lnTo>
                    <a:lnTo>
                      <a:pt x="53" y="43"/>
                    </a:lnTo>
                    <a:lnTo>
                      <a:pt x="55" y="46"/>
                    </a:lnTo>
                    <a:lnTo>
                      <a:pt x="58" y="48"/>
                    </a:lnTo>
                    <a:lnTo>
                      <a:pt x="58" y="49"/>
                    </a:lnTo>
                    <a:lnTo>
                      <a:pt x="59" y="49"/>
                    </a:lnTo>
                    <a:lnTo>
                      <a:pt x="59" y="50"/>
                    </a:lnTo>
                    <a:lnTo>
                      <a:pt x="59" y="51"/>
                    </a:lnTo>
                    <a:lnTo>
                      <a:pt x="60" y="51"/>
                    </a:lnTo>
                    <a:lnTo>
                      <a:pt x="60" y="52"/>
                    </a:lnTo>
                    <a:lnTo>
                      <a:pt x="60" y="53"/>
                    </a:lnTo>
                    <a:lnTo>
                      <a:pt x="62" y="53"/>
                    </a:lnTo>
                    <a:lnTo>
                      <a:pt x="62" y="55"/>
                    </a:lnTo>
                    <a:lnTo>
                      <a:pt x="63" y="55"/>
                    </a:lnTo>
                    <a:lnTo>
                      <a:pt x="63" y="56"/>
                    </a:lnTo>
                    <a:lnTo>
                      <a:pt x="64" y="55"/>
                    </a:lnTo>
                    <a:lnTo>
                      <a:pt x="64" y="56"/>
                    </a:lnTo>
                    <a:lnTo>
                      <a:pt x="65" y="56"/>
                    </a:lnTo>
                    <a:lnTo>
                      <a:pt x="65" y="57"/>
                    </a:lnTo>
                    <a:lnTo>
                      <a:pt x="66" y="57"/>
                    </a:lnTo>
                    <a:lnTo>
                      <a:pt x="66" y="58"/>
                    </a:lnTo>
                    <a:lnTo>
                      <a:pt x="66" y="59"/>
                    </a:lnTo>
                    <a:lnTo>
                      <a:pt x="67" y="60"/>
                    </a:lnTo>
                    <a:lnTo>
                      <a:pt x="67" y="61"/>
                    </a:lnTo>
                    <a:lnTo>
                      <a:pt x="68" y="62"/>
                    </a:lnTo>
                    <a:lnTo>
                      <a:pt x="68" y="63"/>
                    </a:lnTo>
                    <a:lnTo>
                      <a:pt x="69" y="63"/>
                    </a:lnTo>
                    <a:lnTo>
                      <a:pt x="69" y="64"/>
                    </a:lnTo>
                    <a:lnTo>
                      <a:pt x="69" y="65"/>
                    </a:lnTo>
                    <a:lnTo>
                      <a:pt x="69" y="66"/>
                    </a:lnTo>
                    <a:lnTo>
                      <a:pt x="68" y="66"/>
                    </a:lnTo>
                    <a:lnTo>
                      <a:pt x="69" y="67"/>
                    </a:lnTo>
                    <a:lnTo>
                      <a:pt x="69" y="68"/>
                    </a:lnTo>
                    <a:lnTo>
                      <a:pt x="69" y="69"/>
                    </a:lnTo>
                    <a:lnTo>
                      <a:pt x="70" y="69"/>
                    </a:lnTo>
                    <a:lnTo>
                      <a:pt x="70" y="70"/>
                    </a:lnTo>
                    <a:lnTo>
                      <a:pt x="70" y="71"/>
                    </a:lnTo>
                    <a:lnTo>
                      <a:pt x="71" y="71"/>
                    </a:lnTo>
                    <a:lnTo>
                      <a:pt x="71" y="72"/>
                    </a:lnTo>
                    <a:lnTo>
                      <a:pt x="70" y="72"/>
                    </a:lnTo>
                    <a:lnTo>
                      <a:pt x="71" y="72"/>
                    </a:lnTo>
                    <a:lnTo>
                      <a:pt x="71" y="74"/>
                    </a:lnTo>
                    <a:lnTo>
                      <a:pt x="72" y="74"/>
                    </a:lnTo>
                    <a:lnTo>
                      <a:pt x="72" y="75"/>
                    </a:lnTo>
                    <a:lnTo>
                      <a:pt x="72" y="76"/>
                    </a:lnTo>
                    <a:lnTo>
                      <a:pt x="73" y="76"/>
                    </a:lnTo>
                    <a:lnTo>
                      <a:pt x="73" y="77"/>
                    </a:lnTo>
                    <a:lnTo>
                      <a:pt x="73" y="78"/>
                    </a:lnTo>
                    <a:lnTo>
                      <a:pt x="73" y="79"/>
                    </a:lnTo>
                    <a:lnTo>
                      <a:pt x="73" y="80"/>
                    </a:lnTo>
                    <a:lnTo>
                      <a:pt x="73" y="81"/>
                    </a:lnTo>
                    <a:lnTo>
                      <a:pt x="73" y="82"/>
                    </a:lnTo>
                    <a:lnTo>
                      <a:pt x="74" y="82"/>
                    </a:lnTo>
                    <a:lnTo>
                      <a:pt x="73" y="83"/>
                    </a:lnTo>
                    <a:lnTo>
                      <a:pt x="74" y="83"/>
                    </a:lnTo>
                    <a:lnTo>
                      <a:pt x="74" y="84"/>
                    </a:lnTo>
                    <a:lnTo>
                      <a:pt x="75" y="84"/>
                    </a:lnTo>
                    <a:lnTo>
                      <a:pt x="75" y="85"/>
                    </a:lnTo>
                    <a:lnTo>
                      <a:pt x="74" y="85"/>
                    </a:lnTo>
                    <a:lnTo>
                      <a:pt x="75" y="85"/>
                    </a:lnTo>
                    <a:lnTo>
                      <a:pt x="75" y="86"/>
                    </a:lnTo>
                    <a:lnTo>
                      <a:pt x="74" y="86"/>
                    </a:lnTo>
                    <a:lnTo>
                      <a:pt x="74" y="87"/>
                    </a:lnTo>
                    <a:lnTo>
                      <a:pt x="74" y="88"/>
                    </a:lnTo>
                    <a:lnTo>
                      <a:pt x="74" y="89"/>
                    </a:lnTo>
                    <a:lnTo>
                      <a:pt x="75" y="89"/>
                    </a:lnTo>
                    <a:lnTo>
                      <a:pt x="75" y="90"/>
                    </a:lnTo>
                    <a:lnTo>
                      <a:pt x="74" y="90"/>
                    </a:lnTo>
                    <a:lnTo>
                      <a:pt x="74" y="91"/>
                    </a:lnTo>
                    <a:lnTo>
                      <a:pt x="74" y="93"/>
                    </a:lnTo>
                    <a:lnTo>
                      <a:pt x="74" y="94"/>
                    </a:lnTo>
                    <a:lnTo>
                      <a:pt x="75" y="94"/>
                    </a:lnTo>
                    <a:lnTo>
                      <a:pt x="74" y="95"/>
                    </a:lnTo>
                    <a:lnTo>
                      <a:pt x="73" y="95"/>
                    </a:lnTo>
                    <a:lnTo>
                      <a:pt x="73" y="96"/>
                    </a:lnTo>
                    <a:lnTo>
                      <a:pt x="73" y="97"/>
                    </a:lnTo>
                    <a:lnTo>
                      <a:pt x="74" y="97"/>
                    </a:lnTo>
                    <a:lnTo>
                      <a:pt x="75" y="97"/>
                    </a:lnTo>
                    <a:lnTo>
                      <a:pt x="74" y="98"/>
                    </a:lnTo>
                    <a:lnTo>
                      <a:pt x="75" y="98"/>
                    </a:lnTo>
                    <a:lnTo>
                      <a:pt x="75" y="99"/>
                    </a:lnTo>
                    <a:lnTo>
                      <a:pt x="74" y="99"/>
                    </a:lnTo>
                    <a:lnTo>
                      <a:pt x="74" y="100"/>
                    </a:lnTo>
                    <a:lnTo>
                      <a:pt x="75" y="100"/>
                    </a:lnTo>
                    <a:lnTo>
                      <a:pt x="74" y="100"/>
                    </a:lnTo>
                    <a:lnTo>
                      <a:pt x="74" y="101"/>
                    </a:lnTo>
                    <a:lnTo>
                      <a:pt x="74" y="102"/>
                    </a:lnTo>
                    <a:lnTo>
                      <a:pt x="74" y="103"/>
                    </a:lnTo>
                    <a:lnTo>
                      <a:pt x="74" y="104"/>
                    </a:lnTo>
                    <a:lnTo>
                      <a:pt x="75" y="104"/>
                    </a:lnTo>
                    <a:lnTo>
                      <a:pt x="75" y="105"/>
                    </a:lnTo>
                    <a:lnTo>
                      <a:pt x="76" y="105"/>
                    </a:lnTo>
                    <a:lnTo>
                      <a:pt x="76" y="106"/>
                    </a:lnTo>
                    <a:lnTo>
                      <a:pt x="75" y="106"/>
                    </a:lnTo>
                    <a:lnTo>
                      <a:pt x="75" y="107"/>
                    </a:lnTo>
                    <a:lnTo>
                      <a:pt x="75" y="108"/>
                    </a:lnTo>
                    <a:lnTo>
                      <a:pt x="74" y="108"/>
                    </a:lnTo>
                    <a:lnTo>
                      <a:pt x="74" y="109"/>
                    </a:lnTo>
                    <a:lnTo>
                      <a:pt x="74" y="110"/>
                    </a:lnTo>
                    <a:lnTo>
                      <a:pt x="73" y="110"/>
                    </a:lnTo>
                    <a:lnTo>
                      <a:pt x="74" y="110"/>
                    </a:lnTo>
                    <a:lnTo>
                      <a:pt x="74" y="111"/>
                    </a:lnTo>
                    <a:lnTo>
                      <a:pt x="74" y="113"/>
                    </a:lnTo>
                    <a:lnTo>
                      <a:pt x="74" y="114"/>
                    </a:lnTo>
                    <a:lnTo>
                      <a:pt x="74" y="115"/>
                    </a:lnTo>
                    <a:lnTo>
                      <a:pt x="74" y="116"/>
                    </a:lnTo>
                    <a:lnTo>
                      <a:pt x="75" y="116"/>
                    </a:lnTo>
                    <a:lnTo>
                      <a:pt x="75" y="117"/>
                    </a:lnTo>
                    <a:lnTo>
                      <a:pt x="74" y="117"/>
                    </a:lnTo>
                    <a:lnTo>
                      <a:pt x="74" y="118"/>
                    </a:lnTo>
                    <a:lnTo>
                      <a:pt x="74" y="119"/>
                    </a:lnTo>
                    <a:lnTo>
                      <a:pt x="74" y="120"/>
                    </a:lnTo>
                    <a:lnTo>
                      <a:pt x="74" y="121"/>
                    </a:lnTo>
                    <a:lnTo>
                      <a:pt x="74" y="122"/>
                    </a:lnTo>
                    <a:lnTo>
                      <a:pt x="75" y="122"/>
                    </a:lnTo>
                    <a:lnTo>
                      <a:pt x="76" y="122"/>
                    </a:lnTo>
                    <a:lnTo>
                      <a:pt x="77" y="122"/>
                    </a:lnTo>
                    <a:lnTo>
                      <a:pt x="77" y="123"/>
                    </a:lnTo>
                    <a:lnTo>
                      <a:pt x="78" y="123"/>
                    </a:lnTo>
                    <a:lnTo>
                      <a:pt x="78" y="124"/>
                    </a:lnTo>
                    <a:lnTo>
                      <a:pt x="78" y="125"/>
                    </a:lnTo>
                    <a:lnTo>
                      <a:pt x="78" y="126"/>
                    </a:lnTo>
                    <a:lnTo>
                      <a:pt x="77" y="126"/>
                    </a:lnTo>
                    <a:lnTo>
                      <a:pt x="77" y="127"/>
                    </a:lnTo>
                    <a:lnTo>
                      <a:pt x="78" y="127"/>
                    </a:lnTo>
                    <a:lnTo>
                      <a:pt x="79" y="127"/>
                    </a:lnTo>
                    <a:lnTo>
                      <a:pt x="79" y="128"/>
                    </a:lnTo>
                    <a:lnTo>
                      <a:pt x="80" y="127"/>
                    </a:lnTo>
                    <a:lnTo>
                      <a:pt x="82" y="126"/>
                    </a:lnTo>
                    <a:lnTo>
                      <a:pt x="82" y="125"/>
                    </a:lnTo>
                    <a:lnTo>
                      <a:pt x="83" y="125"/>
                    </a:lnTo>
                    <a:lnTo>
                      <a:pt x="84" y="125"/>
                    </a:lnTo>
                    <a:lnTo>
                      <a:pt x="85" y="126"/>
                    </a:lnTo>
                    <a:lnTo>
                      <a:pt x="85" y="127"/>
                    </a:lnTo>
                    <a:lnTo>
                      <a:pt x="85" y="128"/>
                    </a:lnTo>
                    <a:lnTo>
                      <a:pt x="85" y="129"/>
                    </a:lnTo>
                    <a:lnTo>
                      <a:pt x="85" y="130"/>
                    </a:lnTo>
                    <a:lnTo>
                      <a:pt x="86" y="130"/>
                    </a:lnTo>
                    <a:lnTo>
                      <a:pt x="87" y="130"/>
                    </a:lnTo>
                    <a:lnTo>
                      <a:pt x="87" y="129"/>
                    </a:lnTo>
                    <a:lnTo>
                      <a:pt x="88" y="129"/>
                    </a:lnTo>
                    <a:lnTo>
                      <a:pt x="89" y="128"/>
                    </a:lnTo>
                    <a:lnTo>
                      <a:pt x="89" y="129"/>
                    </a:lnTo>
                    <a:lnTo>
                      <a:pt x="90" y="129"/>
                    </a:lnTo>
                    <a:lnTo>
                      <a:pt x="91" y="129"/>
                    </a:lnTo>
                    <a:lnTo>
                      <a:pt x="92" y="129"/>
                    </a:lnTo>
                    <a:lnTo>
                      <a:pt x="92" y="130"/>
                    </a:lnTo>
                    <a:lnTo>
                      <a:pt x="91" y="130"/>
                    </a:lnTo>
                    <a:lnTo>
                      <a:pt x="91" y="132"/>
                    </a:lnTo>
                    <a:lnTo>
                      <a:pt x="92" y="133"/>
                    </a:lnTo>
                    <a:lnTo>
                      <a:pt x="93" y="133"/>
                    </a:lnTo>
                    <a:lnTo>
                      <a:pt x="94" y="133"/>
                    </a:lnTo>
                    <a:lnTo>
                      <a:pt x="94" y="132"/>
                    </a:lnTo>
                    <a:lnTo>
                      <a:pt x="95" y="132"/>
                    </a:lnTo>
                    <a:lnTo>
                      <a:pt x="95" y="130"/>
                    </a:lnTo>
                    <a:lnTo>
                      <a:pt x="96" y="129"/>
                    </a:lnTo>
                    <a:lnTo>
                      <a:pt x="96" y="128"/>
                    </a:lnTo>
                    <a:lnTo>
                      <a:pt x="96" y="127"/>
                    </a:lnTo>
                    <a:lnTo>
                      <a:pt x="97" y="127"/>
                    </a:lnTo>
                    <a:lnTo>
                      <a:pt x="97" y="126"/>
                    </a:lnTo>
                    <a:lnTo>
                      <a:pt x="98" y="126"/>
                    </a:lnTo>
                    <a:lnTo>
                      <a:pt x="98" y="127"/>
                    </a:lnTo>
                    <a:lnTo>
                      <a:pt x="99" y="127"/>
                    </a:lnTo>
                    <a:lnTo>
                      <a:pt x="99" y="128"/>
                    </a:lnTo>
                    <a:lnTo>
                      <a:pt x="101" y="128"/>
                    </a:lnTo>
                    <a:lnTo>
                      <a:pt x="101" y="129"/>
                    </a:lnTo>
                    <a:lnTo>
                      <a:pt x="101" y="130"/>
                    </a:lnTo>
                    <a:lnTo>
                      <a:pt x="101" y="132"/>
                    </a:lnTo>
                    <a:lnTo>
                      <a:pt x="101" y="133"/>
                    </a:lnTo>
                    <a:lnTo>
                      <a:pt x="99" y="133"/>
                    </a:lnTo>
                    <a:lnTo>
                      <a:pt x="99" y="134"/>
                    </a:lnTo>
                    <a:lnTo>
                      <a:pt x="101" y="134"/>
                    </a:lnTo>
                    <a:lnTo>
                      <a:pt x="101" y="135"/>
                    </a:lnTo>
                    <a:lnTo>
                      <a:pt x="101" y="136"/>
                    </a:lnTo>
                    <a:lnTo>
                      <a:pt x="102" y="136"/>
                    </a:lnTo>
                    <a:lnTo>
                      <a:pt x="103" y="136"/>
                    </a:lnTo>
                    <a:lnTo>
                      <a:pt x="104" y="136"/>
                    </a:lnTo>
                    <a:lnTo>
                      <a:pt x="105" y="135"/>
                    </a:lnTo>
                    <a:lnTo>
                      <a:pt x="106" y="135"/>
                    </a:lnTo>
                    <a:lnTo>
                      <a:pt x="106" y="134"/>
                    </a:lnTo>
                    <a:lnTo>
                      <a:pt x="106" y="133"/>
                    </a:lnTo>
                    <a:lnTo>
                      <a:pt x="106" y="132"/>
                    </a:lnTo>
                    <a:lnTo>
                      <a:pt x="107" y="132"/>
                    </a:lnTo>
                    <a:lnTo>
                      <a:pt x="107" y="130"/>
                    </a:lnTo>
                    <a:lnTo>
                      <a:pt x="107" y="129"/>
                    </a:lnTo>
                    <a:lnTo>
                      <a:pt x="108" y="128"/>
                    </a:lnTo>
                    <a:lnTo>
                      <a:pt x="109" y="127"/>
                    </a:lnTo>
                    <a:lnTo>
                      <a:pt x="110" y="128"/>
                    </a:lnTo>
                    <a:lnTo>
                      <a:pt x="111" y="128"/>
                    </a:lnTo>
                    <a:lnTo>
                      <a:pt x="111" y="129"/>
                    </a:lnTo>
                    <a:lnTo>
                      <a:pt x="112" y="129"/>
                    </a:lnTo>
                    <a:lnTo>
                      <a:pt x="113" y="130"/>
                    </a:lnTo>
                    <a:lnTo>
                      <a:pt x="114" y="132"/>
                    </a:lnTo>
                    <a:lnTo>
                      <a:pt x="115" y="132"/>
                    </a:lnTo>
                    <a:lnTo>
                      <a:pt x="116" y="132"/>
                    </a:lnTo>
                    <a:lnTo>
                      <a:pt x="116" y="133"/>
                    </a:lnTo>
                    <a:lnTo>
                      <a:pt x="116" y="132"/>
                    </a:lnTo>
                    <a:lnTo>
                      <a:pt x="117" y="132"/>
                    </a:lnTo>
                    <a:lnTo>
                      <a:pt x="118" y="132"/>
                    </a:lnTo>
                    <a:lnTo>
                      <a:pt x="118" y="133"/>
                    </a:lnTo>
                    <a:lnTo>
                      <a:pt x="120" y="133"/>
                    </a:lnTo>
                    <a:lnTo>
                      <a:pt x="121" y="134"/>
                    </a:lnTo>
                    <a:lnTo>
                      <a:pt x="122" y="134"/>
                    </a:lnTo>
                    <a:lnTo>
                      <a:pt x="123" y="135"/>
                    </a:lnTo>
                    <a:lnTo>
                      <a:pt x="124" y="135"/>
                    </a:lnTo>
                    <a:lnTo>
                      <a:pt x="124" y="136"/>
                    </a:lnTo>
                    <a:lnTo>
                      <a:pt x="125" y="136"/>
                    </a:lnTo>
                    <a:lnTo>
                      <a:pt x="125" y="137"/>
                    </a:lnTo>
                    <a:lnTo>
                      <a:pt x="126" y="137"/>
                    </a:lnTo>
                    <a:lnTo>
                      <a:pt x="127" y="138"/>
                    </a:lnTo>
                    <a:lnTo>
                      <a:pt x="128" y="138"/>
                    </a:lnTo>
                    <a:lnTo>
                      <a:pt x="128" y="139"/>
                    </a:lnTo>
                    <a:lnTo>
                      <a:pt x="129" y="139"/>
                    </a:lnTo>
                    <a:lnTo>
                      <a:pt x="129" y="140"/>
                    </a:lnTo>
                    <a:lnTo>
                      <a:pt x="130" y="140"/>
                    </a:lnTo>
                    <a:lnTo>
                      <a:pt x="130" y="141"/>
                    </a:lnTo>
                    <a:lnTo>
                      <a:pt x="131" y="141"/>
                    </a:lnTo>
                    <a:lnTo>
                      <a:pt x="131" y="142"/>
                    </a:lnTo>
                    <a:lnTo>
                      <a:pt x="132" y="142"/>
                    </a:lnTo>
                    <a:lnTo>
                      <a:pt x="133" y="142"/>
                    </a:lnTo>
                    <a:lnTo>
                      <a:pt x="133" y="143"/>
                    </a:lnTo>
                    <a:lnTo>
                      <a:pt x="134" y="143"/>
                    </a:lnTo>
                    <a:lnTo>
                      <a:pt x="134" y="144"/>
                    </a:lnTo>
                    <a:lnTo>
                      <a:pt x="135" y="144"/>
                    </a:lnTo>
                    <a:lnTo>
                      <a:pt x="136" y="144"/>
                    </a:lnTo>
                    <a:lnTo>
                      <a:pt x="137" y="145"/>
                    </a:lnTo>
                    <a:lnTo>
                      <a:pt x="138" y="145"/>
                    </a:lnTo>
                    <a:lnTo>
                      <a:pt x="140" y="145"/>
                    </a:lnTo>
                    <a:lnTo>
                      <a:pt x="141" y="145"/>
                    </a:lnTo>
                    <a:lnTo>
                      <a:pt x="141" y="146"/>
                    </a:lnTo>
                    <a:lnTo>
                      <a:pt x="142" y="146"/>
                    </a:lnTo>
                    <a:lnTo>
                      <a:pt x="142" y="147"/>
                    </a:lnTo>
                    <a:lnTo>
                      <a:pt x="143" y="147"/>
                    </a:lnTo>
                    <a:lnTo>
                      <a:pt x="143" y="148"/>
                    </a:lnTo>
                    <a:lnTo>
                      <a:pt x="143" y="149"/>
                    </a:lnTo>
                    <a:lnTo>
                      <a:pt x="143" y="150"/>
                    </a:lnTo>
                    <a:lnTo>
                      <a:pt x="144" y="150"/>
                    </a:lnTo>
                    <a:lnTo>
                      <a:pt x="144" y="152"/>
                    </a:lnTo>
                    <a:lnTo>
                      <a:pt x="144" y="153"/>
                    </a:lnTo>
                    <a:lnTo>
                      <a:pt x="144" y="154"/>
                    </a:lnTo>
                    <a:lnTo>
                      <a:pt x="145" y="155"/>
                    </a:lnTo>
                    <a:lnTo>
                      <a:pt x="146" y="156"/>
                    </a:lnTo>
                    <a:lnTo>
                      <a:pt x="147" y="156"/>
                    </a:lnTo>
                    <a:lnTo>
                      <a:pt x="148" y="156"/>
                    </a:lnTo>
                    <a:lnTo>
                      <a:pt x="149" y="157"/>
                    </a:lnTo>
                    <a:lnTo>
                      <a:pt x="150" y="157"/>
                    </a:lnTo>
                    <a:lnTo>
                      <a:pt x="150" y="158"/>
                    </a:lnTo>
                    <a:lnTo>
                      <a:pt x="150" y="159"/>
                    </a:lnTo>
                    <a:lnTo>
                      <a:pt x="151" y="159"/>
                    </a:lnTo>
                    <a:lnTo>
                      <a:pt x="151" y="160"/>
                    </a:lnTo>
                    <a:lnTo>
                      <a:pt x="151" y="161"/>
                    </a:lnTo>
                    <a:lnTo>
                      <a:pt x="152" y="161"/>
                    </a:lnTo>
                    <a:lnTo>
                      <a:pt x="152" y="162"/>
                    </a:lnTo>
                    <a:lnTo>
                      <a:pt x="153" y="162"/>
                    </a:lnTo>
                    <a:lnTo>
                      <a:pt x="153" y="163"/>
                    </a:lnTo>
                    <a:lnTo>
                      <a:pt x="154" y="163"/>
                    </a:lnTo>
                    <a:lnTo>
                      <a:pt x="155" y="162"/>
                    </a:lnTo>
                    <a:lnTo>
                      <a:pt x="156" y="162"/>
                    </a:lnTo>
                    <a:lnTo>
                      <a:pt x="157" y="162"/>
                    </a:lnTo>
                    <a:lnTo>
                      <a:pt x="159" y="162"/>
                    </a:lnTo>
                    <a:lnTo>
                      <a:pt x="160" y="162"/>
                    </a:lnTo>
                    <a:lnTo>
                      <a:pt x="160" y="163"/>
                    </a:lnTo>
                    <a:lnTo>
                      <a:pt x="161" y="163"/>
                    </a:lnTo>
                    <a:lnTo>
                      <a:pt x="161" y="164"/>
                    </a:lnTo>
                    <a:lnTo>
                      <a:pt x="162" y="164"/>
                    </a:lnTo>
                    <a:lnTo>
                      <a:pt x="163" y="164"/>
                    </a:lnTo>
                    <a:lnTo>
                      <a:pt x="163" y="165"/>
                    </a:lnTo>
                    <a:lnTo>
                      <a:pt x="164" y="165"/>
                    </a:lnTo>
                    <a:lnTo>
                      <a:pt x="165" y="165"/>
                    </a:lnTo>
                    <a:lnTo>
                      <a:pt x="166" y="165"/>
                    </a:lnTo>
                    <a:lnTo>
                      <a:pt x="167" y="165"/>
                    </a:lnTo>
                    <a:lnTo>
                      <a:pt x="168" y="165"/>
                    </a:lnTo>
                    <a:lnTo>
                      <a:pt x="168" y="164"/>
                    </a:lnTo>
                    <a:lnTo>
                      <a:pt x="169" y="164"/>
                    </a:lnTo>
                    <a:lnTo>
                      <a:pt x="170" y="164"/>
                    </a:lnTo>
                    <a:lnTo>
                      <a:pt x="171" y="164"/>
                    </a:lnTo>
                    <a:lnTo>
                      <a:pt x="171" y="163"/>
                    </a:lnTo>
                    <a:lnTo>
                      <a:pt x="172" y="163"/>
                    </a:lnTo>
                    <a:lnTo>
                      <a:pt x="173" y="163"/>
                    </a:lnTo>
                    <a:lnTo>
                      <a:pt x="174" y="163"/>
                    </a:lnTo>
                    <a:lnTo>
                      <a:pt x="174" y="164"/>
                    </a:lnTo>
                    <a:lnTo>
                      <a:pt x="175" y="164"/>
                    </a:lnTo>
                    <a:lnTo>
                      <a:pt x="175" y="165"/>
                    </a:lnTo>
                    <a:lnTo>
                      <a:pt x="175" y="166"/>
                    </a:lnTo>
                    <a:lnTo>
                      <a:pt x="176" y="166"/>
                    </a:lnTo>
                    <a:lnTo>
                      <a:pt x="176" y="167"/>
                    </a:lnTo>
                    <a:lnTo>
                      <a:pt x="176" y="168"/>
                    </a:lnTo>
                    <a:lnTo>
                      <a:pt x="178" y="168"/>
                    </a:lnTo>
                    <a:lnTo>
                      <a:pt x="178" y="169"/>
                    </a:lnTo>
                    <a:lnTo>
                      <a:pt x="178" y="171"/>
                    </a:lnTo>
                    <a:lnTo>
                      <a:pt x="179" y="171"/>
                    </a:lnTo>
                    <a:lnTo>
                      <a:pt x="179" y="172"/>
                    </a:lnTo>
                    <a:lnTo>
                      <a:pt x="179" y="173"/>
                    </a:lnTo>
                    <a:lnTo>
                      <a:pt x="179" y="174"/>
                    </a:lnTo>
                    <a:lnTo>
                      <a:pt x="180" y="174"/>
                    </a:lnTo>
                    <a:lnTo>
                      <a:pt x="180" y="175"/>
                    </a:lnTo>
                    <a:lnTo>
                      <a:pt x="181" y="175"/>
                    </a:lnTo>
                    <a:lnTo>
                      <a:pt x="182" y="176"/>
                    </a:lnTo>
                    <a:lnTo>
                      <a:pt x="183" y="176"/>
                    </a:lnTo>
                    <a:lnTo>
                      <a:pt x="184" y="177"/>
                    </a:lnTo>
                    <a:lnTo>
                      <a:pt x="185" y="177"/>
                    </a:lnTo>
                    <a:lnTo>
                      <a:pt x="186" y="178"/>
                    </a:lnTo>
                    <a:lnTo>
                      <a:pt x="186" y="179"/>
                    </a:lnTo>
                    <a:lnTo>
                      <a:pt x="187" y="179"/>
                    </a:lnTo>
                    <a:lnTo>
                      <a:pt x="187" y="180"/>
                    </a:lnTo>
                    <a:lnTo>
                      <a:pt x="188" y="180"/>
                    </a:lnTo>
                    <a:lnTo>
                      <a:pt x="189" y="181"/>
                    </a:lnTo>
                    <a:lnTo>
                      <a:pt x="190" y="181"/>
                    </a:lnTo>
                    <a:lnTo>
                      <a:pt x="190" y="182"/>
                    </a:lnTo>
                    <a:lnTo>
                      <a:pt x="191" y="182"/>
                    </a:lnTo>
                    <a:lnTo>
                      <a:pt x="192" y="182"/>
                    </a:lnTo>
                    <a:lnTo>
                      <a:pt x="192" y="183"/>
                    </a:lnTo>
                    <a:lnTo>
                      <a:pt x="193" y="183"/>
                    </a:lnTo>
                    <a:lnTo>
                      <a:pt x="193" y="184"/>
                    </a:lnTo>
                    <a:lnTo>
                      <a:pt x="194" y="184"/>
                    </a:lnTo>
                    <a:lnTo>
                      <a:pt x="195" y="184"/>
                    </a:lnTo>
                    <a:lnTo>
                      <a:pt x="195" y="185"/>
                    </a:lnTo>
                    <a:lnTo>
                      <a:pt x="196" y="185"/>
                    </a:lnTo>
                    <a:lnTo>
                      <a:pt x="196" y="186"/>
                    </a:lnTo>
                    <a:lnTo>
                      <a:pt x="198" y="186"/>
                    </a:lnTo>
                    <a:lnTo>
                      <a:pt x="198" y="187"/>
                    </a:lnTo>
                    <a:lnTo>
                      <a:pt x="199" y="187"/>
                    </a:lnTo>
                    <a:lnTo>
                      <a:pt x="199" y="188"/>
                    </a:lnTo>
                    <a:lnTo>
                      <a:pt x="200" y="188"/>
                    </a:lnTo>
                    <a:lnTo>
                      <a:pt x="200" y="189"/>
                    </a:lnTo>
                    <a:lnTo>
                      <a:pt x="201" y="189"/>
                    </a:lnTo>
                    <a:lnTo>
                      <a:pt x="202" y="191"/>
                    </a:lnTo>
                    <a:lnTo>
                      <a:pt x="203" y="192"/>
                    </a:lnTo>
                    <a:lnTo>
                      <a:pt x="203" y="193"/>
                    </a:lnTo>
                    <a:lnTo>
                      <a:pt x="202" y="193"/>
                    </a:lnTo>
                    <a:lnTo>
                      <a:pt x="202" y="194"/>
                    </a:lnTo>
                    <a:lnTo>
                      <a:pt x="202" y="195"/>
                    </a:lnTo>
                    <a:lnTo>
                      <a:pt x="202" y="196"/>
                    </a:lnTo>
                    <a:lnTo>
                      <a:pt x="202" y="197"/>
                    </a:lnTo>
                    <a:lnTo>
                      <a:pt x="202" y="198"/>
                    </a:lnTo>
                    <a:lnTo>
                      <a:pt x="203" y="198"/>
                    </a:lnTo>
                    <a:lnTo>
                      <a:pt x="203" y="199"/>
                    </a:lnTo>
                    <a:lnTo>
                      <a:pt x="204" y="199"/>
                    </a:lnTo>
                    <a:lnTo>
                      <a:pt x="205" y="198"/>
                    </a:lnTo>
                    <a:lnTo>
                      <a:pt x="206" y="197"/>
                    </a:lnTo>
                    <a:lnTo>
                      <a:pt x="207" y="197"/>
                    </a:lnTo>
                    <a:lnTo>
                      <a:pt x="207" y="196"/>
                    </a:lnTo>
                    <a:lnTo>
                      <a:pt x="208" y="196"/>
                    </a:lnTo>
                    <a:lnTo>
                      <a:pt x="208" y="195"/>
                    </a:lnTo>
                    <a:lnTo>
                      <a:pt x="209" y="195"/>
                    </a:lnTo>
                    <a:lnTo>
                      <a:pt x="209" y="194"/>
                    </a:lnTo>
                    <a:lnTo>
                      <a:pt x="210" y="194"/>
                    </a:lnTo>
                    <a:lnTo>
                      <a:pt x="211" y="194"/>
                    </a:lnTo>
                    <a:lnTo>
                      <a:pt x="212" y="193"/>
                    </a:lnTo>
                    <a:lnTo>
                      <a:pt x="212" y="194"/>
                    </a:lnTo>
                    <a:lnTo>
                      <a:pt x="213" y="195"/>
                    </a:lnTo>
                    <a:lnTo>
                      <a:pt x="213" y="196"/>
                    </a:lnTo>
                    <a:lnTo>
                      <a:pt x="213" y="197"/>
                    </a:lnTo>
                    <a:lnTo>
                      <a:pt x="214" y="197"/>
                    </a:lnTo>
                    <a:lnTo>
                      <a:pt x="214" y="198"/>
                    </a:lnTo>
                    <a:lnTo>
                      <a:pt x="215" y="199"/>
                    </a:lnTo>
                    <a:lnTo>
                      <a:pt x="217" y="199"/>
                    </a:lnTo>
                    <a:lnTo>
                      <a:pt x="218" y="199"/>
                    </a:lnTo>
                    <a:lnTo>
                      <a:pt x="219" y="199"/>
                    </a:lnTo>
                    <a:lnTo>
                      <a:pt x="220" y="199"/>
                    </a:lnTo>
                    <a:lnTo>
                      <a:pt x="221" y="199"/>
                    </a:lnTo>
                    <a:lnTo>
                      <a:pt x="222" y="199"/>
                    </a:lnTo>
                    <a:lnTo>
                      <a:pt x="223" y="199"/>
                    </a:lnTo>
                    <a:lnTo>
                      <a:pt x="223" y="200"/>
                    </a:lnTo>
                    <a:lnTo>
                      <a:pt x="224" y="201"/>
                    </a:lnTo>
                    <a:lnTo>
                      <a:pt x="224" y="202"/>
                    </a:lnTo>
                    <a:lnTo>
                      <a:pt x="225" y="203"/>
                    </a:lnTo>
                    <a:lnTo>
                      <a:pt x="225" y="204"/>
                    </a:lnTo>
                    <a:lnTo>
                      <a:pt x="226" y="204"/>
                    </a:lnTo>
                    <a:lnTo>
                      <a:pt x="226" y="205"/>
                    </a:lnTo>
                    <a:lnTo>
                      <a:pt x="227" y="205"/>
                    </a:lnTo>
                    <a:lnTo>
                      <a:pt x="228" y="205"/>
                    </a:lnTo>
                    <a:lnTo>
                      <a:pt x="228" y="206"/>
                    </a:lnTo>
                    <a:lnTo>
                      <a:pt x="229" y="206"/>
                    </a:lnTo>
                    <a:lnTo>
                      <a:pt x="230" y="206"/>
                    </a:lnTo>
                    <a:lnTo>
                      <a:pt x="230" y="207"/>
                    </a:lnTo>
                    <a:lnTo>
                      <a:pt x="230" y="208"/>
                    </a:lnTo>
                    <a:lnTo>
                      <a:pt x="230" y="210"/>
                    </a:lnTo>
                    <a:lnTo>
                      <a:pt x="230" y="211"/>
                    </a:lnTo>
                    <a:lnTo>
                      <a:pt x="230" y="212"/>
                    </a:lnTo>
                    <a:lnTo>
                      <a:pt x="230" y="213"/>
                    </a:lnTo>
                    <a:lnTo>
                      <a:pt x="231" y="213"/>
                    </a:lnTo>
                    <a:lnTo>
                      <a:pt x="231" y="214"/>
                    </a:lnTo>
                    <a:lnTo>
                      <a:pt x="232" y="215"/>
                    </a:lnTo>
                    <a:lnTo>
                      <a:pt x="233" y="215"/>
                    </a:lnTo>
                    <a:lnTo>
                      <a:pt x="234" y="215"/>
                    </a:lnTo>
                    <a:lnTo>
                      <a:pt x="236" y="215"/>
                    </a:lnTo>
                    <a:lnTo>
                      <a:pt x="237" y="215"/>
                    </a:lnTo>
                    <a:lnTo>
                      <a:pt x="237" y="214"/>
                    </a:lnTo>
                    <a:lnTo>
                      <a:pt x="238" y="214"/>
                    </a:lnTo>
                    <a:lnTo>
                      <a:pt x="238" y="213"/>
                    </a:lnTo>
                    <a:lnTo>
                      <a:pt x="239" y="213"/>
                    </a:lnTo>
                    <a:lnTo>
                      <a:pt x="240" y="213"/>
                    </a:lnTo>
                    <a:lnTo>
                      <a:pt x="240" y="212"/>
                    </a:lnTo>
                    <a:lnTo>
                      <a:pt x="241" y="212"/>
                    </a:lnTo>
                    <a:lnTo>
                      <a:pt x="242" y="212"/>
                    </a:lnTo>
                    <a:lnTo>
                      <a:pt x="243" y="213"/>
                    </a:lnTo>
                    <a:lnTo>
                      <a:pt x="244" y="213"/>
                    </a:lnTo>
                    <a:lnTo>
                      <a:pt x="244" y="214"/>
                    </a:lnTo>
                    <a:lnTo>
                      <a:pt x="245" y="214"/>
                    </a:lnTo>
                    <a:lnTo>
                      <a:pt x="246" y="215"/>
                    </a:lnTo>
                    <a:lnTo>
                      <a:pt x="246" y="216"/>
                    </a:lnTo>
                    <a:lnTo>
                      <a:pt x="246" y="217"/>
                    </a:lnTo>
                    <a:lnTo>
                      <a:pt x="247" y="218"/>
                    </a:lnTo>
                    <a:lnTo>
                      <a:pt x="247" y="219"/>
                    </a:lnTo>
                    <a:lnTo>
                      <a:pt x="248" y="219"/>
                    </a:lnTo>
                    <a:lnTo>
                      <a:pt x="248" y="220"/>
                    </a:lnTo>
                    <a:lnTo>
                      <a:pt x="249" y="220"/>
                    </a:lnTo>
                    <a:lnTo>
                      <a:pt x="249" y="221"/>
                    </a:lnTo>
                    <a:lnTo>
                      <a:pt x="250" y="221"/>
                    </a:lnTo>
                    <a:lnTo>
                      <a:pt x="251" y="221"/>
                    </a:lnTo>
                    <a:lnTo>
                      <a:pt x="252" y="221"/>
                    </a:lnTo>
                    <a:lnTo>
                      <a:pt x="252" y="220"/>
                    </a:lnTo>
                    <a:lnTo>
                      <a:pt x="253" y="220"/>
                    </a:lnTo>
                    <a:lnTo>
                      <a:pt x="253" y="219"/>
                    </a:lnTo>
                    <a:lnTo>
                      <a:pt x="254" y="219"/>
                    </a:lnTo>
                    <a:lnTo>
                      <a:pt x="254" y="218"/>
                    </a:lnTo>
                    <a:lnTo>
                      <a:pt x="256" y="218"/>
                    </a:lnTo>
                    <a:lnTo>
                      <a:pt x="256" y="217"/>
                    </a:lnTo>
                    <a:lnTo>
                      <a:pt x="257" y="216"/>
                    </a:lnTo>
                    <a:lnTo>
                      <a:pt x="258" y="216"/>
                    </a:lnTo>
                    <a:lnTo>
                      <a:pt x="258" y="215"/>
                    </a:lnTo>
                    <a:lnTo>
                      <a:pt x="259" y="215"/>
                    </a:lnTo>
                    <a:lnTo>
                      <a:pt x="260" y="215"/>
                    </a:lnTo>
                    <a:lnTo>
                      <a:pt x="261" y="215"/>
                    </a:lnTo>
                    <a:lnTo>
                      <a:pt x="262" y="215"/>
                    </a:lnTo>
                    <a:lnTo>
                      <a:pt x="263" y="216"/>
                    </a:lnTo>
                    <a:lnTo>
                      <a:pt x="264" y="217"/>
                    </a:lnTo>
                    <a:lnTo>
                      <a:pt x="264" y="218"/>
                    </a:lnTo>
                    <a:lnTo>
                      <a:pt x="264" y="219"/>
                    </a:lnTo>
                    <a:lnTo>
                      <a:pt x="264" y="220"/>
                    </a:lnTo>
                    <a:lnTo>
                      <a:pt x="264" y="221"/>
                    </a:lnTo>
                    <a:lnTo>
                      <a:pt x="264" y="222"/>
                    </a:lnTo>
                    <a:lnTo>
                      <a:pt x="264" y="223"/>
                    </a:lnTo>
                    <a:lnTo>
                      <a:pt x="265" y="223"/>
                    </a:lnTo>
                    <a:lnTo>
                      <a:pt x="265" y="224"/>
                    </a:lnTo>
                    <a:lnTo>
                      <a:pt x="266" y="225"/>
                    </a:lnTo>
                    <a:lnTo>
                      <a:pt x="267" y="226"/>
                    </a:lnTo>
                    <a:lnTo>
                      <a:pt x="268" y="226"/>
                    </a:lnTo>
                    <a:lnTo>
                      <a:pt x="269" y="226"/>
                    </a:lnTo>
                    <a:lnTo>
                      <a:pt x="269" y="225"/>
                    </a:lnTo>
                    <a:lnTo>
                      <a:pt x="270" y="225"/>
                    </a:lnTo>
                    <a:lnTo>
                      <a:pt x="270" y="224"/>
                    </a:lnTo>
                    <a:lnTo>
                      <a:pt x="271" y="223"/>
                    </a:lnTo>
                    <a:lnTo>
                      <a:pt x="271" y="222"/>
                    </a:lnTo>
                    <a:lnTo>
                      <a:pt x="271" y="221"/>
                    </a:lnTo>
                    <a:lnTo>
                      <a:pt x="271" y="220"/>
                    </a:lnTo>
                    <a:lnTo>
                      <a:pt x="271" y="219"/>
                    </a:lnTo>
                    <a:lnTo>
                      <a:pt x="271" y="218"/>
                    </a:lnTo>
                    <a:lnTo>
                      <a:pt x="271" y="217"/>
                    </a:lnTo>
                    <a:lnTo>
                      <a:pt x="271" y="216"/>
                    </a:lnTo>
                    <a:lnTo>
                      <a:pt x="271" y="215"/>
                    </a:lnTo>
                    <a:lnTo>
                      <a:pt x="271" y="214"/>
                    </a:lnTo>
                    <a:lnTo>
                      <a:pt x="272" y="214"/>
                    </a:lnTo>
                    <a:lnTo>
                      <a:pt x="272" y="213"/>
                    </a:lnTo>
                    <a:lnTo>
                      <a:pt x="273" y="213"/>
                    </a:lnTo>
                    <a:lnTo>
                      <a:pt x="273" y="212"/>
                    </a:lnTo>
                    <a:lnTo>
                      <a:pt x="275" y="212"/>
                    </a:lnTo>
                    <a:lnTo>
                      <a:pt x="276" y="212"/>
                    </a:lnTo>
                    <a:lnTo>
                      <a:pt x="277" y="212"/>
                    </a:lnTo>
                    <a:lnTo>
                      <a:pt x="278" y="212"/>
                    </a:lnTo>
                    <a:lnTo>
                      <a:pt x="279" y="213"/>
                    </a:lnTo>
                    <a:lnTo>
                      <a:pt x="280" y="214"/>
                    </a:lnTo>
                    <a:lnTo>
                      <a:pt x="280" y="215"/>
                    </a:lnTo>
                    <a:lnTo>
                      <a:pt x="281" y="215"/>
                    </a:lnTo>
                    <a:lnTo>
                      <a:pt x="281" y="216"/>
                    </a:lnTo>
                    <a:lnTo>
                      <a:pt x="281" y="217"/>
                    </a:lnTo>
                    <a:lnTo>
                      <a:pt x="280" y="217"/>
                    </a:lnTo>
                    <a:lnTo>
                      <a:pt x="280" y="218"/>
                    </a:lnTo>
                    <a:lnTo>
                      <a:pt x="280" y="219"/>
                    </a:lnTo>
                    <a:lnTo>
                      <a:pt x="279" y="219"/>
                    </a:lnTo>
                    <a:lnTo>
                      <a:pt x="279" y="220"/>
                    </a:lnTo>
                    <a:lnTo>
                      <a:pt x="279" y="221"/>
                    </a:lnTo>
                    <a:lnTo>
                      <a:pt x="278" y="222"/>
                    </a:lnTo>
                    <a:lnTo>
                      <a:pt x="278" y="223"/>
                    </a:lnTo>
                    <a:lnTo>
                      <a:pt x="278" y="224"/>
                    </a:lnTo>
                    <a:lnTo>
                      <a:pt x="278" y="225"/>
                    </a:lnTo>
                    <a:lnTo>
                      <a:pt x="278" y="226"/>
                    </a:lnTo>
                    <a:lnTo>
                      <a:pt x="279" y="227"/>
                    </a:lnTo>
                    <a:lnTo>
                      <a:pt x="279" y="228"/>
                    </a:lnTo>
                    <a:lnTo>
                      <a:pt x="280" y="228"/>
                    </a:lnTo>
                    <a:lnTo>
                      <a:pt x="280" y="230"/>
                    </a:lnTo>
                    <a:lnTo>
                      <a:pt x="281" y="230"/>
                    </a:lnTo>
                    <a:lnTo>
                      <a:pt x="281" y="231"/>
                    </a:lnTo>
                    <a:lnTo>
                      <a:pt x="282" y="231"/>
                    </a:lnTo>
                    <a:lnTo>
                      <a:pt x="282" y="232"/>
                    </a:lnTo>
                    <a:lnTo>
                      <a:pt x="283" y="233"/>
                    </a:lnTo>
                    <a:lnTo>
                      <a:pt x="284" y="234"/>
                    </a:lnTo>
                    <a:lnTo>
                      <a:pt x="285" y="234"/>
                    </a:lnTo>
                    <a:lnTo>
                      <a:pt x="286" y="234"/>
                    </a:lnTo>
                    <a:lnTo>
                      <a:pt x="287" y="234"/>
                    </a:lnTo>
                    <a:lnTo>
                      <a:pt x="288" y="234"/>
                    </a:lnTo>
                    <a:lnTo>
                      <a:pt x="289" y="233"/>
                    </a:lnTo>
                    <a:lnTo>
                      <a:pt x="289" y="232"/>
                    </a:lnTo>
                    <a:lnTo>
                      <a:pt x="290" y="232"/>
                    </a:lnTo>
                    <a:lnTo>
                      <a:pt x="290" y="231"/>
                    </a:lnTo>
                    <a:lnTo>
                      <a:pt x="290" y="230"/>
                    </a:lnTo>
                    <a:lnTo>
                      <a:pt x="289" y="228"/>
                    </a:lnTo>
                    <a:lnTo>
                      <a:pt x="289" y="227"/>
                    </a:lnTo>
                    <a:lnTo>
                      <a:pt x="289" y="226"/>
                    </a:lnTo>
                    <a:lnTo>
                      <a:pt x="288" y="226"/>
                    </a:lnTo>
                    <a:lnTo>
                      <a:pt x="288" y="225"/>
                    </a:lnTo>
                    <a:lnTo>
                      <a:pt x="287" y="224"/>
                    </a:lnTo>
                    <a:lnTo>
                      <a:pt x="287" y="223"/>
                    </a:lnTo>
                    <a:lnTo>
                      <a:pt x="286" y="222"/>
                    </a:lnTo>
                    <a:lnTo>
                      <a:pt x="285" y="221"/>
                    </a:lnTo>
                    <a:lnTo>
                      <a:pt x="285" y="220"/>
                    </a:lnTo>
                    <a:lnTo>
                      <a:pt x="285" y="219"/>
                    </a:lnTo>
                    <a:lnTo>
                      <a:pt x="285" y="218"/>
                    </a:lnTo>
                    <a:lnTo>
                      <a:pt x="286" y="218"/>
                    </a:lnTo>
                    <a:lnTo>
                      <a:pt x="286" y="217"/>
                    </a:lnTo>
                    <a:lnTo>
                      <a:pt x="287" y="217"/>
                    </a:lnTo>
                    <a:lnTo>
                      <a:pt x="288" y="216"/>
                    </a:lnTo>
                    <a:lnTo>
                      <a:pt x="289" y="216"/>
                    </a:lnTo>
                    <a:lnTo>
                      <a:pt x="290" y="216"/>
                    </a:lnTo>
                    <a:lnTo>
                      <a:pt x="291" y="217"/>
                    </a:lnTo>
                    <a:lnTo>
                      <a:pt x="292" y="217"/>
                    </a:lnTo>
                    <a:lnTo>
                      <a:pt x="294" y="218"/>
                    </a:lnTo>
                    <a:lnTo>
                      <a:pt x="295" y="218"/>
                    </a:lnTo>
                    <a:lnTo>
                      <a:pt x="295" y="219"/>
                    </a:lnTo>
                    <a:lnTo>
                      <a:pt x="296" y="219"/>
                    </a:lnTo>
                    <a:lnTo>
                      <a:pt x="297" y="219"/>
                    </a:lnTo>
                    <a:lnTo>
                      <a:pt x="298" y="219"/>
                    </a:lnTo>
                    <a:lnTo>
                      <a:pt x="298" y="218"/>
                    </a:lnTo>
                    <a:lnTo>
                      <a:pt x="299" y="218"/>
                    </a:lnTo>
                    <a:lnTo>
                      <a:pt x="299" y="217"/>
                    </a:lnTo>
                    <a:lnTo>
                      <a:pt x="300" y="217"/>
                    </a:lnTo>
                    <a:lnTo>
                      <a:pt x="300" y="216"/>
                    </a:lnTo>
                    <a:lnTo>
                      <a:pt x="301" y="216"/>
                    </a:lnTo>
                    <a:lnTo>
                      <a:pt x="301" y="215"/>
                    </a:lnTo>
                    <a:lnTo>
                      <a:pt x="302" y="215"/>
                    </a:lnTo>
                    <a:lnTo>
                      <a:pt x="302" y="214"/>
                    </a:lnTo>
                    <a:lnTo>
                      <a:pt x="303" y="214"/>
                    </a:lnTo>
                    <a:lnTo>
                      <a:pt x="304" y="214"/>
                    </a:lnTo>
                    <a:lnTo>
                      <a:pt x="305" y="214"/>
                    </a:lnTo>
                    <a:lnTo>
                      <a:pt x="306" y="214"/>
                    </a:lnTo>
                    <a:lnTo>
                      <a:pt x="306" y="215"/>
                    </a:lnTo>
                    <a:lnTo>
                      <a:pt x="307" y="216"/>
                    </a:lnTo>
                    <a:lnTo>
                      <a:pt x="307" y="217"/>
                    </a:lnTo>
                    <a:lnTo>
                      <a:pt x="306" y="218"/>
                    </a:lnTo>
                    <a:lnTo>
                      <a:pt x="306" y="219"/>
                    </a:lnTo>
                    <a:lnTo>
                      <a:pt x="306" y="220"/>
                    </a:lnTo>
                    <a:lnTo>
                      <a:pt x="306" y="221"/>
                    </a:lnTo>
                    <a:lnTo>
                      <a:pt x="306" y="222"/>
                    </a:lnTo>
                    <a:lnTo>
                      <a:pt x="306" y="223"/>
                    </a:lnTo>
                    <a:lnTo>
                      <a:pt x="307" y="223"/>
                    </a:lnTo>
                    <a:lnTo>
                      <a:pt x="307" y="224"/>
                    </a:lnTo>
                    <a:lnTo>
                      <a:pt x="308" y="224"/>
                    </a:lnTo>
                    <a:lnTo>
                      <a:pt x="309" y="224"/>
                    </a:lnTo>
                    <a:lnTo>
                      <a:pt x="310" y="225"/>
                    </a:lnTo>
                    <a:lnTo>
                      <a:pt x="311" y="225"/>
                    </a:lnTo>
                    <a:lnTo>
                      <a:pt x="312" y="225"/>
                    </a:lnTo>
                    <a:lnTo>
                      <a:pt x="312" y="226"/>
                    </a:lnTo>
                    <a:lnTo>
                      <a:pt x="314" y="227"/>
                    </a:lnTo>
                    <a:lnTo>
                      <a:pt x="314" y="228"/>
                    </a:lnTo>
                    <a:lnTo>
                      <a:pt x="315" y="230"/>
                    </a:lnTo>
                    <a:lnTo>
                      <a:pt x="316" y="231"/>
                    </a:lnTo>
                    <a:lnTo>
                      <a:pt x="317" y="232"/>
                    </a:lnTo>
                    <a:lnTo>
                      <a:pt x="318" y="233"/>
                    </a:lnTo>
                    <a:lnTo>
                      <a:pt x="319" y="234"/>
                    </a:lnTo>
                    <a:lnTo>
                      <a:pt x="319" y="235"/>
                    </a:lnTo>
                    <a:lnTo>
                      <a:pt x="320" y="237"/>
                    </a:lnTo>
                    <a:lnTo>
                      <a:pt x="321" y="238"/>
                    </a:lnTo>
                    <a:lnTo>
                      <a:pt x="321" y="239"/>
                    </a:lnTo>
                    <a:lnTo>
                      <a:pt x="322" y="240"/>
                    </a:lnTo>
                    <a:lnTo>
                      <a:pt x="322" y="241"/>
                    </a:lnTo>
                    <a:lnTo>
                      <a:pt x="322" y="242"/>
                    </a:lnTo>
                    <a:lnTo>
                      <a:pt x="323" y="243"/>
                    </a:lnTo>
                    <a:lnTo>
                      <a:pt x="325" y="250"/>
                    </a:lnTo>
                    <a:lnTo>
                      <a:pt x="329" y="258"/>
                    </a:lnTo>
                    <a:lnTo>
                      <a:pt x="334" y="269"/>
                    </a:lnTo>
                    <a:lnTo>
                      <a:pt x="338" y="279"/>
                    </a:lnTo>
                    <a:lnTo>
                      <a:pt x="339" y="282"/>
                    </a:lnTo>
                    <a:lnTo>
                      <a:pt x="339" y="283"/>
                    </a:lnTo>
                    <a:lnTo>
                      <a:pt x="340" y="284"/>
                    </a:lnTo>
                    <a:lnTo>
                      <a:pt x="341" y="286"/>
                    </a:lnTo>
                    <a:lnTo>
                      <a:pt x="343" y="285"/>
                    </a:lnTo>
                    <a:lnTo>
                      <a:pt x="346" y="284"/>
                    </a:lnTo>
                    <a:lnTo>
                      <a:pt x="348" y="284"/>
                    </a:lnTo>
                    <a:lnTo>
                      <a:pt x="350" y="284"/>
                    </a:lnTo>
                    <a:lnTo>
                      <a:pt x="352" y="284"/>
                    </a:lnTo>
                    <a:lnTo>
                      <a:pt x="353" y="283"/>
                    </a:lnTo>
                    <a:lnTo>
                      <a:pt x="357" y="282"/>
                    </a:lnTo>
                    <a:lnTo>
                      <a:pt x="360" y="282"/>
                    </a:lnTo>
                    <a:lnTo>
                      <a:pt x="360" y="281"/>
                    </a:lnTo>
                    <a:lnTo>
                      <a:pt x="361" y="281"/>
                    </a:lnTo>
                    <a:lnTo>
                      <a:pt x="361" y="280"/>
                    </a:lnTo>
                    <a:lnTo>
                      <a:pt x="362" y="280"/>
                    </a:lnTo>
                    <a:lnTo>
                      <a:pt x="363" y="279"/>
                    </a:lnTo>
                    <a:lnTo>
                      <a:pt x="364" y="279"/>
                    </a:lnTo>
                    <a:lnTo>
                      <a:pt x="364" y="278"/>
                    </a:lnTo>
                    <a:lnTo>
                      <a:pt x="365" y="278"/>
                    </a:lnTo>
                    <a:lnTo>
                      <a:pt x="366" y="278"/>
                    </a:lnTo>
                    <a:lnTo>
                      <a:pt x="367" y="278"/>
                    </a:lnTo>
                    <a:lnTo>
                      <a:pt x="367" y="277"/>
                    </a:lnTo>
                    <a:lnTo>
                      <a:pt x="368" y="277"/>
                    </a:lnTo>
                    <a:lnTo>
                      <a:pt x="369" y="277"/>
                    </a:lnTo>
                    <a:lnTo>
                      <a:pt x="370" y="277"/>
                    </a:lnTo>
                    <a:lnTo>
                      <a:pt x="372" y="277"/>
                    </a:lnTo>
                    <a:lnTo>
                      <a:pt x="373" y="277"/>
                    </a:lnTo>
                    <a:lnTo>
                      <a:pt x="374" y="277"/>
                    </a:lnTo>
                    <a:lnTo>
                      <a:pt x="375" y="277"/>
                    </a:lnTo>
                    <a:lnTo>
                      <a:pt x="376" y="277"/>
                    </a:lnTo>
                    <a:lnTo>
                      <a:pt x="377" y="277"/>
                    </a:lnTo>
                    <a:lnTo>
                      <a:pt x="378" y="276"/>
                    </a:lnTo>
                    <a:lnTo>
                      <a:pt x="379" y="276"/>
                    </a:lnTo>
                    <a:lnTo>
                      <a:pt x="380" y="276"/>
                    </a:lnTo>
                    <a:lnTo>
                      <a:pt x="381" y="276"/>
                    </a:lnTo>
                    <a:lnTo>
                      <a:pt x="382" y="276"/>
                    </a:lnTo>
                    <a:lnTo>
                      <a:pt x="383" y="276"/>
                    </a:lnTo>
                    <a:lnTo>
                      <a:pt x="384" y="276"/>
                    </a:lnTo>
                    <a:lnTo>
                      <a:pt x="385" y="276"/>
                    </a:lnTo>
                    <a:lnTo>
                      <a:pt x="386" y="276"/>
                    </a:lnTo>
                    <a:lnTo>
                      <a:pt x="388" y="276"/>
                    </a:lnTo>
                    <a:lnTo>
                      <a:pt x="391" y="277"/>
                    </a:lnTo>
                    <a:lnTo>
                      <a:pt x="393" y="277"/>
                    </a:lnTo>
                    <a:lnTo>
                      <a:pt x="394" y="277"/>
                    </a:lnTo>
                    <a:lnTo>
                      <a:pt x="395" y="277"/>
                    </a:lnTo>
                    <a:lnTo>
                      <a:pt x="396" y="278"/>
                    </a:lnTo>
                    <a:lnTo>
                      <a:pt x="397" y="278"/>
                    </a:lnTo>
                    <a:lnTo>
                      <a:pt x="398" y="279"/>
                    </a:lnTo>
                    <a:lnTo>
                      <a:pt x="399" y="280"/>
                    </a:lnTo>
                    <a:lnTo>
                      <a:pt x="400" y="281"/>
                    </a:lnTo>
                    <a:lnTo>
                      <a:pt x="401" y="282"/>
                    </a:lnTo>
                    <a:lnTo>
                      <a:pt x="401" y="283"/>
                    </a:lnTo>
                    <a:lnTo>
                      <a:pt x="402" y="283"/>
                    </a:lnTo>
                    <a:lnTo>
                      <a:pt x="402" y="284"/>
                    </a:lnTo>
                    <a:lnTo>
                      <a:pt x="403" y="285"/>
                    </a:lnTo>
                    <a:lnTo>
                      <a:pt x="403" y="286"/>
                    </a:lnTo>
                    <a:lnTo>
                      <a:pt x="404" y="286"/>
                    </a:lnTo>
                    <a:lnTo>
                      <a:pt x="404" y="288"/>
                    </a:lnTo>
                    <a:lnTo>
                      <a:pt x="405" y="289"/>
                    </a:lnTo>
                    <a:lnTo>
                      <a:pt x="405" y="290"/>
                    </a:lnTo>
                    <a:lnTo>
                      <a:pt x="405" y="291"/>
                    </a:lnTo>
                    <a:lnTo>
                      <a:pt x="406" y="291"/>
                    </a:lnTo>
                    <a:lnTo>
                      <a:pt x="406" y="292"/>
                    </a:lnTo>
                    <a:lnTo>
                      <a:pt x="406" y="293"/>
                    </a:lnTo>
                    <a:lnTo>
                      <a:pt x="406" y="294"/>
                    </a:lnTo>
                    <a:lnTo>
                      <a:pt x="407" y="294"/>
                    </a:lnTo>
                    <a:lnTo>
                      <a:pt x="407" y="295"/>
                    </a:lnTo>
                    <a:lnTo>
                      <a:pt x="407" y="296"/>
                    </a:lnTo>
                    <a:lnTo>
                      <a:pt x="407" y="297"/>
                    </a:lnTo>
                    <a:lnTo>
                      <a:pt x="407" y="298"/>
                    </a:lnTo>
                    <a:lnTo>
                      <a:pt x="408" y="299"/>
                    </a:lnTo>
                    <a:lnTo>
                      <a:pt x="408" y="300"/>
                    </a:lnTo>
                    <a:lnTo>
                      <a:pt x="408" y="301"/>
                    </a:lnTo>
                    <a:lnTo>
                      <a:pt x="408" y="302"/>
                    </a:lnTo>
                    <a:lnTo>
                      <a:pt x="408" y="303"/>
                    </a:lnTo>
                    <a:lnTo>
                      <a:pt x="410" y="303"/>
                    </a:lnTo>
                    <a:lnTo>
                      <a:pt x="410" y="304"/>
                    </a:lnTo>
                    <a:lnTo>
                      <a:pt x="410" y="305"/>
                    </a:lnTo>
                    <a:lnTo>
                      <a:pt x="410" y="307"/>
                    </a:lnTo>
                    <a:lnTo>
                      <a:pt x="411" y="308"/>
                    </a:lnTo>
                    <a:lnTo>
                      <a:pt x="411" y="309"/>
                    </a:lnTo>
                    <a:lnTo>
                      <a:pt x="411" y="310"/>
                    </a:lnTo>
                    <a:lnTo>
                      <a:pt x="412" y="311"/>
                    </a:lnTo>
                    <a:lnTo>
                      <a:pt x="412" y="312"/>
                    </a:lnTo>
                    <a:lnTo>
                      <a:pt x="412" y="313"/>
                    </a:lnTo>
                    <a:lnTo>
                      <a:pt x="411" y="314"/>
                    </a:lnTo>
                    <a:lnTo>
                      <a:pt x="410" y="316"/>
                    </a:lnTo>
                    <a:lnTo>
                      <a:pt x="408" y="317"/>
                    </a:lnTo>
                    <a:lnTo>
                      <a:pt x="407" y="319"/>
                    </a:lnTo>
                    <a:lnTo>
                      <a:pt x="406" y="320"/>
                    </a:lnTo>
                    <a:lnTo>
                      <a:pt x="406" y="321"/>
                    </a:lnTo>
                    <a:lnTo>
                      <a:pt x="405" y="321"/>
                    </a:lnTo>
                    <a:lnTo>
                      <a:pt x="405" y="322"/>
                    </a:lnTo>
                    <a:lnTo>
                      <a:pt x="405" y="323"/>
                    </a:lnTo>
                    <a:lnTo>
                      <a:pt x="404" y="323"/>
                    </a:lnTo>
                    <a:lnTo>
                      <a:pt x="404" y="324"/>
                    </a:lnTo>
                    <a:lnTo>
                      <a:pt x="403" y="324"/>
                    </a:lnTo>
                    <a:lnTo>
                      <a:pt x="403" y="325"/>
                    </a:lnTo>
                    <a:lnTo>
                      <a:pt x="403" y="327"/>
                    </a:lnTo>
                    <a:lnTo>
                      <a:pt x="402" y="327"/>
                    </a:lnTo>
                    <a:lnTo>
                      <a:pt x="402" y="328"/>
                    </a:lnTo>
                    <a:lnTo>
                      <a:pt x="402" y="329"/>
                    </a:lnTo>
                    <a:lnTo>
                      <a:pt x="401" y="329"/>
                    </a:lnTo>
                    <a:lnTo>
                      <a:pt x="401" y="330"/>
                    </a:lnTo>
                    <a:lnTo>
                      <a:pt x="400" y="331"/>
                    </a:lnTo>
                    <a:lnTo>
                      <a:pt x="400" y="332"/>
                    </a:lnTo>
                    <a:lnTo>
                      <a:pt x="399" y="332"/>
                    </a:lnTo>
                    <a:lnTo>
                      <a:pt x="399" y="333"/>
                    </a:lnTo>
                    <a:lnTo>
                      <a:pt x="399" y="334"/>
                    </a:lnTo>
                    <a:lnTo>
                      <a:pt x="399" y="335"/>
                    </a:lnTo>
                    <a:lnTo>
                      <a:pt x="398" y="335"/>
                    </a:lnTo>
                    <a:lnTo>
                      <a:pt x="398" y="336"/>
                    </a:lnTo>
                    <a:lnTo>
                      <a:pt x="398" y="337"/>
                    </a:lnTo>
                    <a:lnTo>
                      <a:pt x="398" y="338"/>
                    </a:lnTo>
                    <a:lnTo>
                      <a:pt x="398" y="339"/>
                    </a:lnTo>
                    <a:lnTo>
                      <a:pt x="397" y="340"/>
                    </a:lnTo>
                    <a:lnTo>
                      <a:pt x="397" y="341"/>
                    </a:lnTo>
                    <a:lnTo>
                      <a:pt x="397" y="342"/>
                    </a:lnTo>
                    <a:lnTo>
                      <a:pt x="396" y="342"/>
                    </a:lnTo>
                    <a:lnTo>
                      <a:pt x="396" y="343"/>
                    </a:lnTo>
                    <a:lnTo>
                      <a:pt x="396" y="344"/>
                    </a:lnTo>
                    <a:lnTo>
                      <a:pt x="395" y="344"/>
                    </a:lnTo>
                    <a:lnTo>
                      <a:pt x="395" y="346"/>
                    </a:lnTo>
                    <a:lnTo>
                      <a:pt x="395" y="347"/>
                    </a:lnTo>
                    <a:lnTo>
                      <a:pt x="394" y="349"/>
                    </a:lnTo>
                    <a:lnTo>
                      <a:pt x="393" y="352"/>
                    </a:lnTo>
                    <a:lnTo>
                      <a:pt x="393" y="353"/>
                    </a:lnTo>
                    <a:lnTo>
                      <a:pt x="393" y="354"/>
                    </a:lnTo>
                    <a:lnTo>
                      <a:pt x="393" y="355"/>
                    </a:lnTo>
                    <a:lnTo>
                      <a:pt x="393" y="356"/>
                    </a:lnTo>
                    <a:lnTo>
                      <a:pt x="392" y="356"/>
                    </a:lnTo>
                    <a:lnTo>
                      <a:pt x="392" y="357"/>
                    </a:lnTo>
                    <a:lnTo>
                      <a:pt x="392" y="358"/>
                    </a:lnTo>
                    <a:lnTo>
                      <a:pt x="391" y="359"/>
                    </a:lnTo>
                    <a:lnTo>
                      <a:pt x="391" y="360"/>
                    </a:lnTo>
                    <a:lnTo>
                      <a:pt x="389" y="360"/>
                    </a:lnTo>
                    <a:lnTo>
                      <a:pt x="389" y="361"/>
                    </a:lnTo>
                    <a:lnTo>
                      <a:pt x="388" y="361"/>
                    </a:lnTo>
                    <a:lnTo>
                      <a:pt x="388" y="362"/>
                    </a:lnTo>
                    <a:lnTo>
                      <a:pt x="387" y="362"/>
                    </a:lnTo>
                    <a:lnTo>
                      <a:pt x="387" y="363"/>
                    </a:lnTo>
                    <a:lnTo>
                      <a:pt x="386" y="364"/>
                    </a:lnTo>
                    <a:lnTo>
                      <a:pt x="385" y="366"/>
                    </a:lnTo>
                    <a:lnTo>
                      <a:pt x="385" y="367"/>
                    </a:lnTo>
                    <a:lnTo>
                      <a:pt x="384" y="368"/>
                    </a:lnTo>
                    <a:lnTo>
                      <a:pt x="384" y="369"/>
                    </a:lnTo>
                    <a:lnTo>
                      <a:pt x="383" y="369"/>
                    </a:lnTo>
                    <a:lnTo>
                      <a:pt x="383" y="370"/>
                    </a:lnTo>
                    <a:lnTo>
                      <a:pt x="382" y="370"/>
                    </a:lnTo>
                    <a:lnTo>
                      <a:pt x="382" y="371"/>
                    </a:lnTo>
                    <a:lnTo>
                      <a:pt x="382" y="372"/>
                    </a:lnTo>
                    <a:lnTo>
                      <a:pt x="381" y="372"/>
                    </a:lnTo>
                    <a:lnTo>
                      <a:pt x="381" y="373"/>
                    </a:lnTo>
                    <a:lnTo>
                      <a:pt x="380" y="373"/>
                    </a:lnTo>
                    <a:lnTo>
                      <a:pt x="380" y="374"/>
                    </a:lnTo>
                    <a:lnTo>
                      <a:pt x="379" y="374"/>
                    </a:lnTo>
                    <a:lnTo>
                      <a:pt x="379" y="375"/>
                    </a:lnTo>
                    <a:lnTo>
                      <a:pt x="378" y="376"/>
                    </a:lnTo>
                    <a:lnTo>
                      <a:pt x="377" y="377"/>
                    </a:lnTo>
                    <a:lnTo>
                      <a:pt x="377" y="378"/>
                    </a:lnTo>
                    <a:lnTo>
                      <a:pt x="376" y="378"/>
                    </a:lnTo>
                    <a:lnTo>
                      <a:pt x="376" y="379"/>
                    </a:lnTo>
                    <a:lnTo>
                      <a:pt x="375" y="379"/>
                    </a:lnTo>
                    <a:lnTo>
                      <a:pt x="375" y="380"/>
                    </a:lnTo>
                    <a:lnTo>
                      <a:pt x="374" y="381"/>
                    </a:lnTo>
                    <a:lnTo>
                      <a:pt x="374" y="382"/>
                    </a:lnTo>
                    <a:lnTo>
                      <a:pt x="373" y="382"/>
                    </a:lnTo>
                    <a:lnTo>
                      <a:pt x="373" y="383"/>
                    </a:lnTo>
                    <a:lnTo>
                      <a:pt x="372" y="383"/>
                    </a:lnTo>
                    <a:lnTo>
                      <a:pt x="372" y="385"/>
                    </a:lnTo>
                    <a:lnTo>
                      <a:pt x="370" y="386"/>
                    </a:lnTo>
                    <a:lnTo>
                      <a:pt x="370" y="387"/>
                    </a:lnTo>
                    <a:lnTo>
                      <a:pt x="369" y="387"/>
                    </a:lnTo>
                    <a:lnTo>
                      <a:pt x="369" y="388"/>
                    </a:lnTo>
                    <a:lnTo>
                      <a:pt x="368" y="388"/>
                    </a:lnTo>
                    <a:lnTo>
                      <a:pt x="368" y="389"/>
                    </a:lnTo>
                    <a:lnTo>
                      <a:pt x="367" y="389"/>
                    </a:lnTo>
                    <a:lnTo>
                      <a:pt x="367" y="390"/>
                    </a:lnTo>
                    <a:lnTo>
                      <a:pt x="366" y="391"/>
                    </a:lnTo>
                    <a:lnTo>
                      <a:pt x="366" y="392"/>
                    </a:lnTo>
                    <a:lnTo>
                      <a:pt x="365" y="392"/>
                    </a:lnTo>
                    <a:lnTo>
                      <a:pt x="365" y="393"/>
                    </a:lnTo>
                    <a:lnTo>
                      <a:pt x="364" y="393"/>
                    </a:lnTo>
                    <a:lnTo>
                      <a:pt x="364" y="394"/>
                    </a:lnTo>
                    <a:lnTo>
                      <a:pt x="363" y="394"/>
                    </a:lnTo>
                    <a:lnTo>
                      <a:pt x="363" y="395"/>
                    </a:lnTo>
                    <a:lnTo>
                      <a:pt x="362" y="395"/>
                    </a:lnTo>
                    <a:lnTo>
                      <a:pt x="362" y="396"/>
                    </a:lnTo>
                    <a:lnTo>
                      <a:pt x="361" y="397"/>
                    </a:lnTo>
                    <a:lnTo>
                      <a:pt x="361" y="398"/>
                    </a:lnTo>
                    <a:lnTo>
                      <a:pt x="360" y="398"/>
                    </a:lnTo>
                    <a:lnTo>
                      <a:pt x="360" y="399"/>
                    </a:lnTo>
                    <a:lnTo>
                      <a:pt x="359" y="399"/>
                    </a:lnTo>
                    <a:lnTo>
                      <a:pt x="359" y="400"/>
                    </a:lnTo>
                    <a:lnTo>
                      <a:pt x="358" y="400"/>
                    </a:lnTo>
                    <a:lnTo>
                      <a:pt x="358" y="401"/>
                    </a:lnTo>
                    <a:lnTo>
                      <a:pt x="357" y="401"/>
                    </a:lnTo>
                    <a:lnTo>
                      <a:pt x="357" y="402"/>
                    </a:lnTo>
                    <a:lnTo>
                      <a:pt x="356" y="403"/>
                    </a:lnTo>
                    <a:lnTo>
                      <a:pt x="356" y="405"/>
                    </a:lnTo>
                    <a:lnTo>
                      <a:pt x="355" y="405"/>
                    </a:lnTo>
                    <a:lnTo>
                      <a:pt x="355" y="406"/>
                    </a:lnTo>
                    <a:lnTo>
                      <a:pt x="354" y="406"/>
                    </a:lnTo>
                    <a:lnTo>
                      <a:pt x="354" y="407"/>
                    </a:lnTo>
                    <a:lnTo>
                      <a:pt x="353" y="407"/>
                    </a:lnTo>
                    <a:lnTo>
                      <a:pt x="353" y="408"/>
                    </a:lnTo>
                    <a:lnTo>
                      <a:pt x="352" y="408"/>
                    </a:lnTo>
                    <a:lnTo>
                      <a:pt x="352" y="409"/>
                    </a:lnTo>
                    <a:lnTo>
                      <a:pt x="350" y="409"/>
                    </a:lnTo>
                    <a:lnTo>
                      <a:pt x="350" y="410"/>
                    </a:lnTo>
                    <a:lnTo>
                      <a:pt x="349" y="410"/>
                    </a:lnTo>
                    <a:lnTo>
                      <a:pt x="349" y="411"/>
                    </a:lnTo>
                    <a:lnTo>
                      <a:pt x="348" y="412"/>
                    </a:lnTo>
                    <a:lnTo>
                      <a:pt x="347" y="412"/>
                    </a:lnTo>
                    <a:lnTo>
                      <a:pt x="347" y="413"/>
                    </a:lnTo>
                    <a:lnTo>
                      <a:pt x="346" y="413"/>
                    </a:lnTo>
                    <a:lnTo>
                      <a:pt x="346" y="414"/>
                    </a:lnTo>
                    <a:lnTo>
                      <a:pt x="345" y="414"/>
                    </a:lnTo>
                    <a:lnTo>
                      <a:pt x="345" y="415"/>
                    </a:lnTo>
                    <a:lnTo>
                      <a:pt x="344" y="415"/>
                    </a:lnTo>
                    <a:lnTo>
                      <a:pt x="343" y="415"/>
                    </a:lnTo>
                    <a:lnTo>
                      <a:pt x="343" y="416"/>
                    </a:lnTo>
                    <a:lnTo>
                      <a:pt x="342" y="417"/>
                    </a:lnTo>
                    <a:lnTo>
                      <a:pt x="341" y="417"/>
                    </a:lnTo>
                    <a:lnTo>
                      <a:pt x="341" y="418"/>
                    </a:lnTo>
                    <a:lnTo>
                      <a:pt x="340" y="418"/>
                    </a:lnTo>
                    <a:lnTo>
                      <a:pt x="340" y="419"/>
                    </a:lnTo>
                    <a:lnTo>
                      <a:pt x="339" y="419"/>
                    </a:lnTo>
                    <a:lnTo>
                      <a:pt x="339" y="420"/>
                    </a:lnTo>
                    <a:lnTo>
                      <a:pt x="338" y="420"/>
                    </a:lnTo>
                    <a:lnTo>
                      <a:pt x="338" y="421"/>
                    </a:lnTo>
                    <a:lnTo>
                      <a:pt x="337" y="421"/>
                    </a:lnTo>
                    <a:lnTo>
                      <a:pt x="336" y="422"/>
                    </a:lnTo>
                    <a:lnTo>
                      <a:pt x="336" y="424"/>
                    </a:lnTo>
                    <a:lnTo>
                      <a:pt x="335" y="424"/>
                    </a:lnTo>
                    <a:lnTo>
                      <a:pt x="335" y="425"/>
                    </a:lnTo>
                    <a:lnTo>
                      <a:pt x="334" y="425"/>
                    </a:lnTo>
                    <a:lnTo>
                      <a:pt x="334" y="426"/>
                    </a:lnTo>
                    <a:lnTo>
                      <a:pt x="333" y="426"/>
                    </a:lnTo>
                    <a:lnTo>
                      <a:pt x="333" y="427"/>
                    </a:lnTo>
                    <a:lnTo>
                      <a:pt x="331" y="427"/>
                    </a:lnTo>
                    <a:lnTo>
                      <a:pt x="331" y="428"/>
                    </a:lnTo>
                    <a:lnTo>
                      <a:pt x="330" y="428"/>
                    </a:lnTo>
                    <a:lnTo>
                      <a:pt x="330" y="429"/>
                    </a:lnTo>
                    <a:lnTo>
                      <a:pt x="329" y="429"/>
                    </a:lnTo>
                    <a:lnTo>
                      <a:pt x="329" y="430"/>
                    </a:lnTo>
                    <a:lnTo>
                      <a:pt x="328" y="430"/>
                    </a:lnTo>
                    <a:lnTo>
                      <a:pt x="328" y="431"/>
                    </a:lnTo>
                    <a:lnTo>
                      <a:pt x="327" y="432"/>
                    </a:lnTo>
                    <a:lnTo>
                      <a:pt x="326" y="432"/>
                    </a:lnTo>
                    <a:lnTo>
                      <a:pt x="326" y="433"/>
                    </a:lnTo>
                    <a:lnTo>
                      <a:pt x="325" y="433"/>
                    </a:lnTo>
                    <a:lnTo>
                      <a:pt x="325" y="434"/>
                    </a:lnTo>
                    <a:lnTo>
                      <a:pt x="324" y="434"/>
                    </a:lnTo>
                    <a:lnTo>
                      <a:pt x="324" y="435"/>
                    </a:lnTo>
                    <a:lnTo>
                      <a:pt x="323" y="435"/>
                    </a:lnTo>
                    <a:lnTo>
                      <a:pt x="323" y="436"/>
                    </a:lnTo>
                    <a:lnTo>
                      <a:pt x="322" y="436"/>
                    </a:lnTo>
                    <a:lnTo>
                      <a:pt x="322" y="437"/>
                    </a:lnTo>
                    <a:lnTo>
                      <a:pt x="321" y="437"/>
                    </a:lnTo>
                    <a:lnTo>
                      <a:pt x="320" y="438"/>
                    </a:lnTo>
                    <a:lnTo>
                      <a:pt x="319" y="438"/>
                    </a:lnTo>
                    <a:lnTo>
                      <a:pt x="319" y="439"/>
                    </a:lnTo>
                    <a:lnTo>
                      <a:pt x="318" y="440"/>
                    </a:lnTo>
                    <a:lnTo>
                      <a:pt x="317" y="444"/>
                    </a:lnTo>
                    <a:lnTo>
                      <a:pt x="317" y="445"/>
                    </a:lnTo>
                    <a:lnTo>
                      <a:pt x="316" y="448"/>
                    </a:lnTo>
                    <a:lnTo>
                      <a:pt x="315" y="452"/>
                    </a:lnTo>
                    <a:lnTo>
                      <a:pt x="314" y="452"/>
                    </a:lnTo>
                    <a:lnTo>
                      <a:pt x="312" y="453"/>
                    </a:lnTo>
                    <a:lnTo>
                      <a:pt x="312" y="454"/>
                    </a:lnTo>
                    <a:lnTo>
                      <a:pt x="311" y="454"/>
                    </a:lnTo>
                    <a:lnTo>
                      <a:pt x="311" y="455"/>
                    </a:lnTo>
                    <a:lnTo>
                      <a:pt x="310" y="455"/>
                    </a:lnTo>
                    <a:lnTo>
                      <a:pt x="310" y="456"/>
                    </a:lnTo>
                    <a:lnTo>
                      <a:pt x="309" y="456"/>
                    </a:lnTo>
                    <a:lnTo>
                      <a:pt x="308" y="456"/>
                    </a:lnTo>
                    <a:lnTo>
                      <a:pt x="308" y="457"/>
                    </a:lnTo>
                    <a:lnTo>
                      <a:pt x="307" y="457"/>
                    </a:lnTo>
                    <a:lnTo>
                      <a:pt x="307" y="458"/>
                    </a:lnTo>
                    <a:lnTo>
                      <a:pt x="306" y="458"/>
                    </a:lnTo>
                    <a:lnTo>
                      <a:pt x="305" y="458"/>
                    </a:lnTo>
                    <a:lnTo>
                      <a:pt x="305" y="459"/>
                    </a:lnTo>
                    <a:lnTo>
                      <a:pt x="304" y="459"/>
                    </a:lnTo>
                    <a:lnTo>
                      <a:pt x="304" y="460"/>
                    </a:lnTo>
                    <a:lnTo>
                      <a:pt x="303" y="460"/>
                    </a:lnTo>
                    <a:lnTo>
                      <a:pt x="302" y="460"/>
                    </a:lnTo>
                    <a:lnTo>
                      <a:pt x="302" y="461"/>
                    </a:lnTo>
                    <a:lnTo>
                      <a:pt x="301" y="461"/>
                    </a:lnTo>
                    <a:lnTo>
                      <a:pt x="300" y="461"/>
                    </a:lnTo>
                    <a:lnTo>
                      <a:pt x="300" y="463"/>
                    </a:lnTo>
                    <a:lnTo>
                      <a:pt x="299" y="463"/>
                    </a:lnTo>
                    <a:lnTo>
                      <a:pt x="298" y="463"/>
                    </a:lnTo>
                    <a:lnTo>
                      <a:pt x="297" y="463"/>
                    </a:lnTo>
                    <a:lnTo>
                      <a:pt x="296" y="464"/>
                    </a:lnTo>
                    <a:lnTo>
                      <a:pt x="295" y="464"/>
                    </a:lnTo>
                    <a:lnTo>
                      <a:pt x="295" y="463"/>
                    </a:lnTo>
                    <a:lnTo>
                      <a:pt x="295" y="464"/>
                    </a:lnTo>
                    <a:lnTo>
                      <a:pt x="294" y="464"/>
                    </a:lnTo>
                    <a:lnTo>
                      <a:pt x="292" y="464"/>
                    </a:lnTo>
                    <a:lnTo>
                      <a:pt x="291" y="464"/>
                    </a:lnTo>
                    <a:lnTo>
                      <a:pt x="291" y="465"/>
                    </a:lnTo>
                    <a:lnTo>
                      <a:pt x="290" y="465"/>
                    </a:lnTo>
                    <a:lnTo>
                      <a:pt x="289" y="465"/>
                    </a:lnTo>
                    <a:lnTo>
                      <a:pt x="289" y="466"/>
                    </a:lnTo>
                    <a:lnTo>
                      <a:pt x="288" y="466"/>
                    </a:lnTo>
                    <a:lnTo>
                      <a:pt x="287" y="466"/>
                    </a:lnTo>
                    <a:lnTo>
                      <a:pt x="286" y="466"/>
                    </a:lnTo>
                    <a:lnTo>
                      <a:pt x="285" y="466"/>
                    </a:lnTo>
                    <a:lnTo>
                      <a:pt x="285" y="467"/>
                    </a:lnTo>
                    <a:lnTo>
                      <a:pt x="284" y="467"/>
                    </a:lnTo>
                    <a:lnTo>
                      <a:pt x="283" y="467"/>
                    </a:lnTo>
                    <a:lnTo>
                      <a:pt x="282" y="468"/>
                    </a:lnTo>
                    <a:lnTo>
                      <a:pt x="281" y="468"/>
                    </a:lnTo>
                    <a:lnTo>
                      <a:pt x="280" y="469"/>
                    </a:lnTo>
                    <a:lnTo>
                      <a:pt x="279" y="469"/>
                    </a:lnTo>
                    <a:lnTo>
                      <a:pt x="278" y="470"/>
                    </a:lnTo>
                    <a:lnTo>
                      <a:pt x="277" y="470"/>
                    </a:lnTo>
                    <a:lnTo>
                      <a:pt x="277" y="471"/>
                    </a:lnTo>
                    <a:lnTo>
                      <a:pt x="276" y="471"/>
                    </a:lnTo>
                    <a:lnTo>
                      <a:pt x="275" y="471"/>
                    </a:lnTo>
                    <a:lnTo>
                      <a:pt x="275" y="472"/>
                    </a:lnTo>
                    <a:lnTo>
                      <a:pt x="273" y="472"/>
                    </a:lnTo>
                    <a:lnTo>
                      <a:pt x="272" y="472"/>
                    </a:lnTo>
                    <a:lnTo>
                      <a:pt x="272" y="473"/>
                    </a:lnTo>
                    <a:lnTo>
                      <a:pt x="271" y="473"/>
                    </a:lnTo>
                    <a:lnTo>
                      <a:pt x="270" y="474"/>
                    </a:lnTo>
                    <a:lnTo>
                      <a:pt x="269" y="474"/>
                    </a:lnTo>
                    <a:lnTo>
                      <a:pt x="269" y="475"/>
                    </a:lnTo>
                    <a:lnTo>
                      <a:pt x="268" y="475"/>
                    </a:lnTo>
                    <a:lnTo>
                      <a:pt x="267" y="475"/>
                    </a:lnTo>
                    <a:lnTo>
                      <a:pt x="267" y="476"/>
                    </a:lnTo>
                    <a:lnTo>
                      <a:pt x="266" y="476"/>
                    </a:lnTo>
                    <a:lnTo>
                      <a:pt x="265" y="477"/>
                    </a:lnTo>
                    <a:lnTo>
                      <a:pt x="264" y="477"/>
                    </a:lnTo>
                    <a:lnTo>
                      <a:pt x="264" y="478"/>
                    </a:lnTo>
                    <a:lnTo>
                      <a:pt x="263" y="478"/>
                    </a:lnTo>
                    <a:lnTo>
                      <a:pt x="262" y="478"/>
                    </a:lnTo>
                    <a:lnTo>
                      <a:pt x="262" y="479"/>
                    </a:lnTo>
                    <a:lnTo>
                      <a:pt x="261" y="479"/>
                    </a:lnTo>
                    <a:lnTo>
                      <a:pt x="260" y="479"/>
                    </a:lnTo>
                    <a:lnTo>
                      <a:pt x="260" y="480"/>
                    </a:lnTo>
                    <a:lnTo>
                      <a:pt x="259" y="480"/>
                    </a:lnTo>
                    <a:lnTo>
                      <a:pt x="258" y="482"/>
                    </a:lnTo>
                    <a:lnTo>
                      <a:pt x="257" y="482"/>
                    </a:lnTo>
                    <a:lnTo>
                      <a:pt x="256" y="483"/>
                    </a:lnTo>
                    <a:lnTo>
                      <a:pt x="254" y="483"/>
                    </a:lnTo>
                    <a:lnTo>
                      <a:pt x="253" y="484"/>
                    </a:lnTo>
                    <a:lnTo>
                      <a:pt x="252" y="484"/>
                    </a:lnTo>
                    <a:lnTo>
                      <a:pt x="252" y="485"/>
                    </a:lnTo>
                    <a:lnTo>
                      <a:pt x="251" y="485"/>
                    </a:lnTo>
                    <a:lnTo>
                      <a:pt x="251" y="486"/>
                    </a:lnTo>
                    <a:lnTo>
                      <a:pt x="250" y="486"/>
                    </a:lnTo>
                    <a:lnTo>
                      <a:pt x="249" y="486"/>
                    </a:lnTo>
                    <a:lnTo>
                      <a:pt x="249" y="487"/>
                    </a:lnTo>
                    <a:lnTo>
                      <a:pt x="248" y="487"/>
                    </a:lnTo>
                    <a:lnTo>
                      <a:pt x="247" y="487"/>
                    </a:lnTo>
                    <a:lnTo>
                      <a:pt x="247" y="488"/>
                    </a:lnTo>
                    <a:lnTo>
                      <a:pt x="246" y="488"/>
                    </a:lnTo>
                    <a:lnTo>
                      <a:pt x="245" y="488"/>
                    </a:lnTo>
                    <a:lnTo>
                      <a:pt x="245" y="489"/>
                    </a:lnTo>
                    <a:lnTo>
                      <a:pt x="244" y="489"/>
                    </a:lnTo>
                    <a:lnTo>
                      <a:pt x="243" y="489"/>
                    </a:lnTo>
                    <a:lnTo>
                      <a:pt x="243" y="490"/>
                    </a:lnTo>
                    <a:lnTo>
                      <a:pt x="242" y="490"/>
                    </a:lnTo>
                    <a:lnTo>
                      <a:pt x="241" y="491"/>
                    </a:lnTo>
                    <a:lnTo>
                      <a:pt x="240" y="491"/>
                    </a:lnTo>
                    <a:lnTo>
                      <a:pt x="240" y="492"/>
                    </a:lnTo>
                    <a:lnTo>
                      <a:pt x="239" y="492"/>
                    </a:lnTo>
                    <a:lnTo>
                      <a:pt x="238" y="492"/>
                    </a:lnTo>
                    <a:lnTo>
                      <a:pt x="238" y="493"/>
                    </a:lnTo>
                    <a:lnTo>
                      <a:pt x="237" y="493"/>
                    </a:lnTo>
                    <a:lnTo>
                      <a:pt x="237" y="494"/>
                    </a:lnTo>
                    <a:lnTo>
                      <a:pt x="236" y="494"/>
                    </a:lnTo>
                    <a:lnTo>
                      <a:pt x="234" y="495"/>
                    </a:lnTo>
                    <a:lnTo>
                      <a:pt x="233" y="495"/>
                    </a:lnTo>
                    <a:lnTo>
                      <a:pt x="232" y="496"/>
                    </a:lnTo>
                    <a:lnTo>
                      <a:pt x="231" y="496"/>
                    </a:lnTo>
                    <a:lnTo>
                      <a:pt x="231" y="497"/>
                    </a:lnTo>
                    <a:lnTo>
                      <a:pt x="230" y="497"/>
                    </a:lnTo>
                    <a:lnTo>
                      <a:pt x="230" y="498"/>
                    </a:lnTo>
                    <a:lnTo>
                      <a:pt x="229" y="498"/>
                    </a:lnTo>
                    <a:lnTo>
                      <a:pt x="228" y="498"/>
                    </a:lnTo>
                    <a:lnTo>
                      <a:pt x="228" y="499"/>
                    </a:lnTo>
                    <a:lnTo>
                      <a:pt x="227" y="499"/>
                    </a:lnTo>
                    <a:lnTo>
                      <a:pt x="227" y="500"/>
                    </a:lnTo>
                    <a:lnTo>
                      <a:pt x="226" y="500"/>
                    </a:lnTo>
                    <a:lnTo>
                      <a:pt x="225" y="502"/>
                    </a:lnTo>
                    <a:lnTo>
                      <a:pt x="224" y="502"/>
                    </a:lnTo>
                    <a:lnTo>
                      <a:pt x="224" y="503"/>
                    </a:lnTo>
                    <a:lnTo>
                      <a:pt x="223" y="503"/>
                    </a:lnTo>
                    <a:lnTo>
                      <a:pt x="222" y="504"/>
                    </a:lnTo>
                    <a:lnTo>
                      <a:pt x="221" y="505"/>
                    </a:lnTo>
                    <a:lnTo>
                      <a:pt x="220" y="505"/>
                    </a:lnTo>
                    <a:lnTo>
                      <a:pt x="220" y="506"/>
                    </a:lnTo>
                    <a:lnTo>
                      <a:pt x="219" y="506"/>
                    </a:lnTo>
                    <a:lnTo>
                      <a:pt x="219" y="507"/>
                    </a:lnTo>
                    <a:lnTo>
                      <a:pt x="218" y="507"/>
                    </a:lnTo>
                    <a:lnTo>
                      <a:pt x="217" y="507"/>
                    </a:lnTo>
                    <a:lnTo>
                      <a:pt x="217" y="508"/>
                    </a:lnTo>
                    <a:lnTo>
                      <a:pt x="215" y="508"/>
                    </a:lnTo>
                    <a:lnTo>
                      <a:pt x="214" y="508"/>
                    </a:lnTo>
                    <a:lnTo>
                      <a:pt x="214" y="509"/>
                    </a:lnTo>
                    <a:lnTo>
                      <a:pt x="213" y="509"/>
                    </a:lnTo>
                    <a:lnTo>
                      <a:pt x="213" y="510"/>
                    </a:lnTo>
                    <a:lnTo>
                      <a:pt x="212" y="510"/>
                    </a:lnTo>
                    <a:lnTo>
                      <a:pt x="211" y="510"/>
                    </a:lnTo>
                    <a:lnTo>
                      <a:pt x="211" y="511"/>
                    </a:lnTo>
                    <a:lnTo>
                      <a:pt x="210" y="511"/>
                    </a:lnTo>
                    <a:lnTo>
                      <a:pt x="209" y="512"/>
                    </a:lnTo>
                    <a:lnTo>
                      <a:pt x="208" y="513"/>
                    </a:lnTo>
                    <a:lnTo>
                      <a:pt x="207" y="513"/>
                    </a:lnTo>
                    <a:lnTo>
                      <a:pt x="207" y="514"/>
                    </a:lnTo>
                    <a:lnTo>
                      <a:pt x="206" y="514"/>
                    </a:lnTo>
                    <a:lnTo>
                      <a:pt x="206" y="515"/>
                    </a:lnTo>
                    <a:lnTo>
                      <a:pt x="205" y="515"/>
                    </a:lnTo>
                    <a:lnTo>
                      <a:pt x="205" y="516"/>
                    </a:lnTo>
                    <a:lnTo>
                      <a:pt x="204" y="516"/>
                    </a:lnTo>
                    <a:lnTo>
                      <a:pt x="203" y="517"/>
                    </a:lnTo>
                    <a:lnTo>
                      <a:pt x="202" y="518"/>
                    </a:lnTo>
                    <a:lnTo>
                      <a:pt x="201" y="519"/>
                    </a:lnTo>
                    <a:lnTo>
                      <a:pt x="200" y="521"/>
                    </a:lnTo>
                    <a:lnTo>
                      <a:pt x="199" y="522"/>
                    </a:lnTo>
                    <a:lnTo>
                      <a:pt x="198" y="523"/>
                    </a:lnTo>
                    <a:lnTo>
                      <a:pt x="196" y="524"/>
                    </a:lnTo>
                    <a:lnTo>
                      <a:pt x="195" y="525"/>
                    </a:lnTo>
                    <a:lnTo>
                      <a:pt x="195" y="526"/>
                    </a:lnTo>
                    <a:lnTo>
                      <a:pt x="194" y="526"/>
                    </a:lnTo>
                    <a:lnTo>
                      <a:pt x="194" y="527"/>
                    </a:lnTo>
                    <a:lnTo>
                      <a:pt x="193" y="527"/>
                    </a:lnTo>
                  </a:path>
                </a:pathLst>
              </a:custGeom>
              <a:grpFill/>
              <a:ln w="19050" cap="flat">
                <a:solidFill>
                  <a:schemeClr val="tx1"/>
                </a:solidFill>
                <a:prstDash val="solid"/>
                <a:miter lim="800000"/>
                <a:headEnd/>
                <a:tailEnd/>
              </a:ln>
            </p:spPr>
            <p:txBody>
              <a:bodyPr/>
              <a:lstStyle/>
              <a:p>
                <a:endParaRPr lang="en-US" sz="1350" dirty="0"/>
              </a:p>
            </p:txBody>
          </p:sp>
          <p:sp>
            <p:nvSpPr>
              <p:cNvPr id="46" name="Freeform 71">
                <a:extLst>
                  <a:ext uri="{FF2B5EF4-FFF2-40B4-BE49-F238E27FC236}">
                    <a16:creationId xmlns:a16="http://schemas.microsoft.com/office/drawing/2014/main" id="{4696FAF1-4BA8-4188-A5FD-57709EE3CB5C}"/>
                  </a:ext>
                </a:extLst>
              </p:cNvPr>
              <p:cNvSpPr>
                <a:spLocks/>
              </p:cNvSpPr>
              <p:nvPr/>
            </p:nvSpPr>
            <p:spPr bwMode="auto">
              <a:xfrm>
                <a:off x="4197048" y="4214813"/>
                <a:ext cx="653143" cy="812602"/>
              </a:xfrm>
              <a:custGeom>
                <a:avLst/>
                <a:gdLst>
                  <a:gd name="T0" fmla="*/ 2147483646 w 432"/>
                  <a:gd name="T1" fmla="*/ 2147483646 h 546"/>
                  <a:gd name="T2" fmla="*/ 2147483646 w 432"/>
                  <a:gd name="T3" fmla="*/ 2147483646 h 546"/>
                  <a:gd name="T4" fmla="*/ 2147483646 w 432"/>
                  <a:gd name="T5" fmla="*/ 2147483646 h 546"/>
                  <a:gd name="T6" fmla="*/ 2147483646 w 432"/>
                  <a:gd name="T7" fmla="*/ 2147483646 h 546"/>
                  <a:gd name="T8" fmla="*/ 2147483646 w 432"/>
                  <a:gd name="T9" fmla="*/ 2147483646 h 546"/>
                  <a:gd name="T10" fmla="*/ 2147483646 w 432"/>
                  <a:gd name="T11" fmla="*/ 2147483646 h 546"/>
                  <a:gd name="T12" fmla="*/ 2147483646 w 432"/>
                  <a:gd name="T13" fmla="*/ 2147483646 h 546"/>
                  <a:gd name="T14" fmla="*/ 2147483646 w 432"/>
                  <a:gd name="T15" fmla="*/ 2147483646 h 546"/>
                  <a:gd name="T16" fmla="*/ 2147483646 w 432"/>
                  <a:gd name="T17" fmla="*/ 2147483646 h 546"/>
                  <a:gd name="T18" fmla="*/ 2147483646 w 432"/>
                  <a:gd name="T19" fmla="*/ 2147483646 h 546"/>
                  <a:gd name="T20" fmla="*/ 2147483646 w 432"/>
                  <a:gd name="T21" fmla="*/ 2147483646 h 546"/>
                  <a:gd name="T22" fmla="*/ 2147483646 w 432"/>
                  <a:gd name="T23" fmla="*/ 2147483646 h 546"/>
                  <a:gd name="T24" fmla="*/ 2147483646 w 432"/>
                  <a:gd name="T25" fmla="*/ 2147483646 h 546"/>
                  <a:gd name="T26" fmla="*/ 2147483646 w 432"/>
                  <a:gd name="T27" fmla="*/ 2147483646 h 546"/>
                  <a:gd name="T28" fmla="*/ 2147483646 w 432"/>
                  <a:gd name="T29" fmla="*/ 2147483646 h 546"/>
                  <a:gd name="T30" fmla="*/ 2147483646 w 432"/>
                  <a:gd name="T31" fmla="*/ 2147483646 h 546"/>
                  <a:gd name="T32" fmla="*/ 2147483646 w 432"/>
                  <a:gd name="T33" fmla="*/ 2147483646 h 546"/>
                  <a:gd name="T34" fmla="*/ 2147483646 w 432"/>
                  <a:gd name="T35" fmla="*/ 2147483646 h 546"/>
                  <a:gd name="T36" fmla="*/ 2147483646 w 432"/>
                  <a:gd name="T37" fmla="*/ 2147483646 h 546"/>
                  <a:gd name="T38" fmla="*/ 2147483646 w 432"/>
                  <a:gd name="T39" fmla="*/ 2147483646 h 546"/>
                  <a:gd name="T40" fmla="*/ 2147483646 w 432"/>
                  <a:gd name="T41" fmla="*/ 2147483646 h 546"/>
                  <a:gd name="T42" fmla="*/ 2147483646 w 432"/>
                  <a:gd name="T43" fmla="*/ 2147483646 h 546"/>
                  <a:gd name="T44" fmla="*/ 2147483646 w 432"/>
                  <a:gd name="T45" fmla="*/ 2147483646 h 546"/>
                  <a:gd name="T46" fmla="*/ 2147483646 w 432"/>
                  <a:gd name="T47" fmla="*/ 2147483646 h 546"/>
                  <a:gd name="T48" fmla="*/ 2147483646 w 432"/>
                  <a:gd name="T49" fmla="*/ 2147483646 h 546"/>
                  <a:gd name="T50" fmla="*/ 2147483646 w 432"/>
                  <a:gd name="T51" fmla="*/ 2147483646 h 546"/>
                  <a:gd name="T52" fmla="*/ 2147483646 w 432"/>
                  <a:gd name="T53" fmla="*/ 2147483646 h 546"/>
                  <a:gd name="T54" fmla="*/ 2147483646 w 432"/>
                  <a:gd name="T55" fmla="*/ 2147483646 h 546"/>
                  <a:gd name="T56" fmla="*/ 2147483646 w 432"/>
                  <a:gd name="T57" fmla="*/ 2147483646 h 546"/>
                  <a:gd name="T58" fmla="*/ 2147483646 w 432"/>
                  <a:gd name="T59" fmla="*/ 2147483646 h 546"/>
                  <a:gd name="T60" fmla="*/ 2147483646 w 432"/>
                  <a:gd name="T61" fmla="*/ 2147483646 h 546"/>
                  <a:gd name="T62" fmla="*/ 2147483646 w 432"/>
                  <a:gd name="T63" fmla="*/ 2147483646 h 546"/>
                  <a:gd name="T64" fmla="*/ 2147483646 w 432"/>
                  <a:gd name="T65" fmla="*/ 2147483646 h 546"/>
                  <a:gd name="T66" fmla="*/ 2147483646 w 432"/>
                  <a:gd name="T67" fmla="*/ 2147483646 h 546"/>
                  <a:gd name="T68" fmla="*/ 2147483646 w 432"/>
                  <a:gd name="T69" fmla="*/ 2147483646 h 546"/>
                  <a:gd name="T70" fmla="*/ 2147483646 w 432"/>
                  <a:gd name="T71" fmla="*/ 2147483646 h 546"/>
                  <a:gd name="T72" fmla="*/ 2147483646 w 432"/>
                  <a:gd name="T73" fmla="*/ 2147483646 h 546"/>
                  <a:gd name="T74" fmla="*/ 2147483646 w 432"/>
                  <a:gd name="T75" fmla="*/ 2147483646 h 546"/>
                  <a:gd name="T76" fmla="*/ 2147483646 w 432"/>
                  <a:gd name="T77" fmla="*/ 2147483646 h 546"/>
                  <a:gd name="T78" fmla="*/ 2147483646 w 432"/>
                  <a:gd name="T79" fmla="*/ 2147483646 h 546"/>
                  <a:gd name="T80" fmla="*/ 2147483646 w 432"/>
                  <a:gd name="T81" fmla="*/ 2147483646 h 546"/>
                  <a:gd name="T82" fmla="*/ 2147483646 w 432"/>
                  <a:gd name="T83" fmla="*/ 2147483646 h 546"/>
                  <a:gd name="T84" fmla="*/ 2147483646 w 432"/>
                  <a:gd name="T85" fmla="*/ 2147483646 h 546"/>
                  <a:gd name="T86" fmla="*/ 2147483646 w 432"/>
                  <a:gd name="T87" fmla="*/ 2147483646 h 546"/>
                  <a:gd name="T88" fmla="*/ 2147483646 w 432"/>
                  <a:gd name="T89" fmla="*/ 2147483646 h 546"/>
                  <a:gd name="T90" fmla="*/ 2147483646 w 432"/>
                  <a:gd name="T91" fmla="*/ 2147483646 h 546"/>
                  <a:gd name="T92" fmla="*/ 2147483646 w 432"/>
                  <a:gd name="T93" fmla="*/ 2147483646 h 546"/>
                  <a:gd name="T94" fmla="*/ 2147483646 w 432"/>
                  <a:gd name="T95" fmla="*/ 2147483646 h 546"/>
                  <a:gd name="T96" fmla="*/ 2147483646 w 432"/>
                  <a:gd name="T97" fmla="*/ 2147483646 h 546"/>
                  <a:gd name="T98" fmla="*/ 2147483646 w 432"/>
                  <a:gd name="T99" fmla="*/ 2147483646 h 546"/>
                  <a:gd name="T100" fmla="*/ 2147483646 w 432"/>
                  <a:gd name="T101" fmla="*/ 2147483646 h 546"/>
                  <a:gd name="T102" fmla="*/ 2147483646 w 432"/>
                  <a:gd name="T103" fmla="*/ 2147483646 h 546"/>
                  <a:gd name="T104" fmla="*/ 2147483646 w 432"/>
                  <a:gd name="T105" fmla="*/ 2147483646 h 546"/>
                  <a:gd name="T106" fmla="*/ 2147483646 w 432"/>
                  <a:gd name="T107" fmla="*/ 2147483646 h 546"/>
                  <a:gd name="T108" fmla="*/ 2147483646 w 432"/>
                  <a:gd name="T109" fmla="*/ 2147483646 h 546"/>
                  <a:gd name="T110" fmla="*/ 2147483646 w 432"/>
                  <a:gd name="T111" fmla="*/ 2147483646 h 546"/>
                  <a:gd name="T112" fmla="*/ 2147483646 w 432"/>
                  <a:gd name="T113" fmla="*/ 2147483646 h 546"/>
                  <a:gd name="T114" fmla="*/ 2147483646 w 432"/>
                  <a:gd name="T115" fmla="*/ 2147483646 h 546"/>
                  <a:gd name="T116" fmla="*/ 2147483646 w 432"/>
                  <a:gd name="T117" fmla="*/ 2147483646 h 546"/>
                  <a:gd name="T118" fmla="*/ 2147483646 w 432"/>
                  <a:gd name="T119" fmla="*/ 2147483646 h 546"/>
                  <a:gd name="T120" fmla="*/ 2147483646 w 432"/>
                  <a:gd name="T121" fmla="*/ 2147483646 h 546"/>
                  <a:gd name="T122" fmla="*/ 2147483646 w 432"/>
                  <a:gd name="T123" fmla="*/ 2147483646 h 546"/>
                  <a:gd name="T124" fmla="*/ 2147483646 w 432"/>
                  <a:gd name="T125" fmla="*/ 2147483646 h 5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2" h="546">
                    <a:moveTo>
                      <a:pt x="432" y="527"/>
                    </a:moveTo>
                    <a:lnTo>
                      <a:pt x="432" y="528"/>
                    </a:lnTo>
                    <a:lnTo>
                      <a:pt x="431" y="529"/>
                    </a:lnTo>
                    <a:lnTo>
                      <a:pt x="430" y="530"/>
                    </a:lnTo>
                    <a:lnTo>
                      <a:pt x="427" y="532"/>
                    </a:lnTo>
                    <a:lnTo>
                      <a:pt x="426" y="532"/>
                    </a:lnTo>
                    <a:lnTo>
                      <a:pt x="426" y="531"/>
                    </a:lnTo>
                    <a:lnTo>
                      <a:pt x="425" y="531"/>
                    </a:lnTo>
                    <a:lnTo>
                      <a:pt x="424" y="530"/>
                    </a:lnTo>
                    <a:lnTo>
                      <a:pt x="423" y="530"/>
                    </a:lnTo>
                    <a:lnTo>
                      <a:pt x="422" y="529"/>
                    </a:lnTo>
                    <a:lnTo>
                      <a:pt x="421" y="529"/>
                    </a:lnTo>
                    <a:lnTo>
                      <a:pt x="419" y="530"/>
                    </a:lnTo>
                    <a:lnTo>
                      <a:pt x="418" y="530"/>
                    </a:lnTo>
                    <a:lnTo>
                      <a:pt x="417" y="531"/>
                    </a:lnTo>
                    <a:lnTo>
                      <a:pt x="415" y="531"/>
                    </a:lnTo>
                    <a:lnTo>
                      <a:pt x="414" y="532"/>
                    </a:lnTo>
                    <a:lnTo>
                      <a:pt x="412" y="533"/>
                    </a:lnTo>
                    <a:lnTo>
                      <a:pt x="411" y="533"/>
                    </a:lnTo>
                    <a:lnTo>
                      <a:pt x="410" y="533"/>
                    </a:lnTo>
                    <a:lnTo>
                      <a:pt x="409" y="534"/>
                    </a:lnTo>
                    <a:lnTo>
                      <a:pt x="408" y="534"/>
                    </a:lnTo>
                    <a:lnTo>
                      <a:pt x="406" y="534"/>
                    </a:lnTo>
                    <a:lnTo>
                      <a:pt x="405" y="534"/>
                    </a:lnTo>
                    <a:lnTo>
                      <a:pt x="404" y="534"/>
                    </a:lnTo>
                    <a:lnTo>
                      <a:pt x="403" y="534"/>
                    </a:lnTo>
                    <a:lnTo>
                      <a:pt x="402" y="533"/>
                    </a:lnTo>
                    <a:lnTo>
                      <a:pt x="401" y="533"/>
                    </a:lnTo>
                    <a:lnTo>
                      <a:pt x="400" y="533"/>
                    </a:lnTo>
                    <a:lnTo>
                      <a:pt x="399" y="532"/>
                    </a:lnTo>
                    <a:lnTo>
                      <a:pt x="398" y="532"/>
                    </a:lnTo>
                    <a:lnTo>
                      <a:pt x="396" y="531"/>
                    </a:lnTo>
                    <a:lnTo>
                      <a:pt x="395" y="530"/>
                    </a:lnTo>
                    <a:lnTo>
                      <a:pt x="394" y="530"/>
                    </a:lnTo>
                    <a:lnTo>
                      <a:pt x="394" y="529"/>
                    </a:lnTo>
                    <a:lnTo>
                      <a:pt x="393" y="529"/>
                    </a:lnTo>
                    <a:lnTo>
                      <a:pt x="392" y="528"/>
                    </a:lnTo>
                    <a:lnTo>
                      <a:pt x="392" y="527"/>
                    </a:lnTo>
                    <a:lnTo>
                      <a:pt x="391" y="527"/>
                    </a:lnTo>
                    <a:lnTo>
                      <a:pt x="390" y="526"/>
                    </a:lnTo>
                    <a:lnTo>
                      <a:pt x="389" y="525"/>
                    </a:lnTo>
                    <a:lnTo>
                      <a:pt x="388" y="525"/>
                    </a:lnTo>
                    <a:lnTo>
                      <a:pt x="388" y="524"/>
                    </a:lnTo>
                    <a:lnTo>
                      <a:pt x="387" y="523"/>
                    </a:lnTo>
                    <a:lnTo>
                      <a:pt x="386" y="522"/>
                    </a:lnTo>
                    <a:lnTo>
                      <a:pt x="385" y="521"/>
                    </a:lnTo>
                    <a:lnTo>
                      <a:pt x="384" y="521"/>
                    </a:lnTo>
                    <a:lnTo>
                      <a:pt x="383" y="519"/>
                    </a:lnTo>
                    <a:lnTo>
                      <a:pt x="382" y="519"/>
                    </a:lnTo>
                    <a:lnTo>
                      <a:pt x="381" y="519"/>
                    </a:lnTo>
                    <a:lnTo>
                      <a:pt x="380" y="519"/>
                    </a:lnTo>
                    <a:lnTo>
                      <a:pt x="379" y="519"/>
                    </a:lnTo>
                    <a:lnTo>
                      <a:pt x="377" y="521"/>
                    </a:lnTo>
                    <a:lnTo>
                      <a:pt x="376" y="521"/>
                    </a:lnTo>
                    <a:lnTo>
                      <a:pt x="376" y="522"/>
                    </a:lnTo>
                    <a:lnTo>
                      <a:pt x="375" y="522"/>
                    </a:lnTo>
                    <a:lnTo>
                      <a:pt x="374" y="523"/>
                    </a:lnTo>
                    <a:lnTo>
                      <a:pt x="373" y="524"/>
                    </a:lnTo>
                    <a:lnTo>
                      <a:pt x="372" y="524"/>
                    </a:lnTo>
                    <a:lnTo>
                      <a:pt x="371" y="525"/>
                    </a:lnTo>
                    <a:lnTo>
                      <a:pt x="370" y="526"/>
                    </a:lnTo>
                    <a:lnTo>
                      <a:pt x="369" y="527"/>
                    </a:lnTo>
                    <a:lnTo>
                      <a:pt x="368" y="527"/>
                    </a:lnTo>
                    <a:lnTo>
                      <a:pt x="368" y="528"/>
                    </a:lnTo>
                    <a:lnTo>
                      <a:pt x="366" y="529"/>
                    </a:lnTo>
                    <a:lnTo>
                      <a:pt x="364" y="530"/>
                    </a:lnTo>
                    <a:lnTo>
                      <a:pt x="362" y="532"/>
                    </a:lnTo>
                    <a:lnTo>
                      <a:pt x="361" y="533"/>
                    </a:lnTo>
                    <a:lnTo>
                      <a:pt x="360" y="534"/>
                    </a:lnTo>
                    <a:lnTo>
                      <a:pt x="359" y="535"/>
                    </a:lnTo>
                    <a:lnTo>
                      <a:pt x="357" y="535"/>
                    </a:lnTo>
                    <a:lnTo>
                      <a:pt x="356" y="536"/>
                    </a:lnTo>
                    <a:lnTo>
                      <a:pt x="355" y="537"/>
                    </a:lnTo>
                    <a:lnTo>
                      <a:pt x="354" y="538"/>
                    </a:lnTo>
                    <a:lnTo>
                      <a:pt x="353" y="539"/>
                    </a:lnTo>
                    <a:lnTo>
                      <a:pt x="352" y="539"/>
                    </a:lnTo>
                    <a:lnTo>
                      <a:pt x="351" y="541"/>
                    </a:lnTo>
                    <a:lnTo>
                      <a:pt x="350" y="541"/>
                    </a:lnTo>
                    <a:lnTo>
                      <a:pt x="349" y="542"/>
                    </a:lnTo>
                    <a:lnTo>
                      <a:pt x="348" y="542"/>
                    </a:lnTo>
                    <a:lnTo>
                      <a:pt x="347" y="542"/>
                    </a:lnTo>
                    <a:lnTo>
                      <a:pt x="346" y="542"/>
                    </a:lnTo>
                    <a:lnTo>
                      <a:pt x="345" y="542"/>
                    </a:lnTo>
                    <a:lnTo>
                      <a:pt x="345" y="541"/>
                    </a:lnTo>
                    <a:lnTo>
                      <a:pt x="344" y="541"/>
                    </a:lnTo>
                    <a:lnTo>
                      <a:pt x="343" y="539"/>
                    </a:lnTo>
                    <a:lnTo>
                      <a:pt x="342" y="539"/>
                    </a:lnTo>
                    <a:lnTo>
                      <a:pt x="341" y="539"/>
                    </a:lnTo>
                    <a:lnTo>
                      <a:pt x="340" y="538"/>
                    </a:lnTo>
                    <a:lnTo>
                      <a:pt x="338" y="538"/>
                    </a:lnTo>
                    <a:lnTo>
                      <a:pt x="337" y="538"/>
                    </a:lnTo>
                    <a:lnTo>
                      <a:pt x="336" y="537"/>
                    </a:lnTo>
                    <a:lnTo>
                      <a:pt x="335" y="537"/>
                    </a:lnTo>
                    <a:lnTo>
                      <a:pt x="334" y="537"/>
                    </a:lnTo>
                    <a:lnTo>
                      <a:pt x="333" y="537"/>
                    </a:lnTo>
                    <a:lnTo>
                      <a:pt x="332" y="537"/>
                    </a:lnTo>
                    <a:lnTo>
                      <a:pt x="331" y="537"/>
                    </a:lnTo>
                    <a:lnTo>
                      <a:pt x="330" y="537"/>
                    </a:lnTo>
                    <a:lnTo>
                      <a:pt x="329" y="537"/>
                    </a:lnTo>
                    <a:lnTo>
                      <a:pt x="328" y="537"/>
                    </a:lnTo>
                    <a:lnTo>
                      <a:pt x="327" y="537"/>
                    </a:lnTo>
                    <a:lnTo>
                      <a:pt x="327" y="538"/>
                    </a:lnTo>
                    <a:lnTo>
                      <a:pt x="326" y="538"/>
                    </a:lnTo>
                    <a:lnTo>
                      <a:pt x="325" y="539"/>
                    </a:lnTo>
                    <a:lnTo>
                      <a:pt x="324" y="541"/>
                    </a:lnTo>
                    <a:lnTo>
                      <a:pt x="324" y="542"/>
                    </a:lnTo>
                    <a:lnTo>
                      <a:pt x="323" y="542"/>
                    </a:lnTo>
                    <a:lnTo>
                      <a:pt x="323" y="543"/>
                    </a:lnTo>
                    <a:lnTo>
                      <a:pt x="323" y="544"/>
                    </a:lnTo>
                    <a:lnTo>
                      <a:pt x="322" y="544"/>
                    </a:lnTo>
                    <a:lnTo>
                      <a:pt x="322" y="545"/>
                    </a:lnTo>
                    <a:lnTo>
                      <a:pt x="321" y="546"/>
                    </a:lnTo>
                    <a:lnTo>
                      <a:pt x="319" y="546"/>
                    </a:lnTo>
                    <a:lnTo>
                      <a:pt x="318" y="546"/>
                    </a:lnTo>
                    <a:lnTo>
                      <a:pt x="317" y="546"/>
                    </a:lnTo>
                    <a:lnTo>
                      <a:pt x="316" y="546"/>
                    </a:lnTo>
                    <a:lnTo>
                      <a:pt x="315" y="545"/>
                    </a:lnTo>
                    <a:lnTo>
                      <a:pt x="314" y="545"/>
                    </a:lnTo>
                    <a:lnTo>
                      <a:pt x="313" y="545"/>
                    </a:lnTo>
                    <a:lnTo>
                      <a:pt x="313" y="544"/>
                    </a:lnTo>
                    <a:lnTo>
                      <a:pt x="312" y="544"/>
                    </a:lnTo>
                    <a:lnTo>
                      <a:pt x="312" y="543"/>
                    </a:lnTo>
                    <a:lnTo>
                      <a:pt x="312" y="542"/>
                    </a:lnTo>
                    <a:lnTo>
                      <a:pt x="312" y="541"/>
                    </a:lnTo>
                    <a:lnTo>
                      <a:pt x="313" y="541"/>
                    </a:lnTo>
                    <a:lnTo>
                      <a:pt x="313" y="539"/>
                    </a:lnTo>
                    <a:lnTo>
                      <a:pt x="313" y="538"/>
                    </a:lnTo>
                    <a:lnTo>
                      <a:pt x="313" y="537"/>
                    </a:lnTo>
                    <a:lnTo>
                      <a:pt x="314" y="537"/>
                    </a:lnTo>
                    <a:lnTo>
                      <a:pt x="314" y="536"/>
                    </a:lnTo>
                    <a:lnTo>
                      <a:pt x="313" y="535"/>
                    </a:lnTo>
                    <a:lnTo>
                      <a:pt x="312" y="535"/>
                    </a:lnTo>
                    <a:lnTo>
                      <a:pt x="311" y="535"/>
                    </a:lnTo>
                    <a:lnTo>
                      <a:pt x="310" y="535"/>
                    </a:lnTo>
                    <a:lnTo>
                      <a:pt x="309" y="535"/>
                    </a:lnTo>
                    <a:lnTo>
                      <a:pt x="308" y="535"/>
                    </a:lnTo>
                    <a:lnTo>
                      <a:pt x="307" y="535"/>
                    </a:lnTo>
                    <a:lnTo>
                      <a:pt x="306" y="535"/>
                    </a:lnTo>
                    <a:lnTo>
                      <a:pt x="305" y="535"/>
                    </a:lnTo>
                    <a:lnTo>
                      <a:pt x="304" y="535"/>
                    </a:lnTo>
                    <a:lnTo>
                      <a:pt x="303" y="535"/>
                    </a:lnTo>
                    <a:lnTo>
                      <a:pt x="302" y="535"/>
                    </a:lnTo>
                    <a:lnTo>
                      <a:pt x="302" y="536"/>
                    </a:lnTo>
                    <a:lnTo>
                      <a:pt x="302" y="537"/>
                    </a:lnTo>
                    <a:lnTo>
                      <a:pt x="302" y="538"/>
                    </a:lnTo>
                    <a:lnTo>
                      <a:pt x="302" y="539"/>
                    </a:lnTo>
                    <a:lnTo>
                      <a:pt x="302" y="541"/>
                    </a:lnTo>
                    <a:lnTo>
                      <a:pt x="301" y="542"/>
                    </a:lnTo>
                    <a:lnTo>
                      <a:pt x="301" y="543"/>
                    </a:lnTo>
                    <a:lnTo>
                      <a:pt x="301" y="544"/>
                    </a:lnTo>
                    <a:lnTo>
                      <a:pt x="299" y="545"/>
                    </a:lnTo>
                    <a:lnTo>
                      <a:pt x="298" y="545"/>
                    </a:lnTo>
                    <a:lnTo>
                      <a:pt x="298" y="546"/>
                    </a:lnTo>
                    <a:lnTo>
                      <a:pt x="297" y="545"/>
                    </a:lnTo>
                    <a:lnTo>
                      <a:pt x="297" y="544"/>
                    </a:lnTo>
                    <a:lnTo>
                      <a:pt x="297" y="543"/>
                    </a:lnTo>
                    <a:lnTo>
                      <a:pt x="297" y="542"/>
                    </a:lnTo>
                    <a:lnTo>
                      <a:pt x="298" y="542"/>
                    </a:lnTo>
                    <a:lnTo>
                      <a:pt x="298" y="541"/>
                    </a:lnTo>
                    <a:lnTo>
                      <a:pt x="298" y="539"/>
                    </a:lnTo>
                    <a:lnTo>
                      <a:pt x="298" y="538"/>
                    </a:lnTo>
                    <a:lnTo>
                      <a:pt x="297" y="538"/>
                    </a:lnTo>
                    <a:lnTo>
                      <a:pt x="297" y="537"/>
                    </a:lnTo>
                    <a:lnTo>
                      <a:pt x="297" y="536"/>
                    </a:lnTo>
                    <a:lnTo>
                      <a:pt x="296" y="536"/>
                    </a:lnTo>
                    <a:lnTo>
                      <a:pt x="296" y="535"/>
                    </a:lnTo>
                    <a:lnTo>
                      <a:pt x="295" y="535"/>
                    </a:lnTo>
                    <a:lnTo>
                      <a:pt x="294" y="535"/>
                    </a:lnTo>
                    <a:lnTo>
                      <a:pt x="293" y="536"/>
                    </a:lnTo>
                    <a:lnTo>
                      <a:pt x="293" y="537"/>
                    </a:lnTo>
                    <a:lnTo>
                      <a:pt x="292" y="538"/>
                    </a:lnTo>
                    <a:lnTo>
                      <a:pt x="292" y="539"/>
                    </a:lnTo>
                    <a:lnTo>
                      <a:pt x="291" y="539"/>
                    </a:lnTo>
                    <a:lnTo>
                      <a:pt x="290" y="539"/>
                    </a:lnTo>
                    <a:lnTo>
                      <a:pt x="289" y="539"/>
                    </a:lnTo>
                    <a:lnTo>
                      <a:pt x="288" y="539"/>
                    </a:lnTo>
                    <a:lnTo>
                      <a:pt x="287" y="538"/>
                    </a:lnTo>
                    <a:lnTo>
                      <a:pt x="286" y="539"/>
                    </a:lnTo>
                    <a:lnTo>
                      <a:pt x="285" y="539"/>
                    </a:lnTo>
                    <a:lnTo>
                      <a:pt x="285" y="541"/>
                    </a:lnTo>
                    <a:lnTo>
                      <a:pt x="284" y="541"/>
                    </a:lnTo>
                    <a:lnTo>
                      <a:pt x="284" y="542"/>
                    </a:lnTo>
                    <a:lnTo>
                      <a:pt x="283" y="542"/>
                    </a:lnTo>
                    <a:lnTo>
                      <a:pt x="283" y="543"/>
                    </a:lnTo>
                    <a:lnTo>
                      <a:pt x="282" y="544"/>
                    </a:lnTo>
                    <a:lnTo>
                      <a:pt x="280" y="544"/>
                    </a:lnTo>
                    <a:lnTo>
                      <a:pt x="279" y="544"/>
                    </a:lnTo>
                    <a:lnTo>
                      <a:pt x="279" y="543"/>
                    </a:lnTo>
                    <a:lnTo>
                      <a:pt x="278" y="543"/>
                    </a:lnTo>
                    <a:lnTo>
                      <a:pt x="277" y="543"/>
                    </a:lnTo>
                    <a:lnTo>
                      <a:pt x="276" y="544"/>
                    </a:lnTo>
                    <a:lnTo>
                      <a:pt x="275" y="545"/>
                    </a:lnTo>
                    <a:lnTo>
                      <a:pt x="274" y="545"/>
                    </a:lnTo>
                    <a:lnTo>
                      <a:pt x="273" y="545"/>
                    </a:lnTo>
                    <a:lnTo>
                      <a:pt x="273" y="544"/>
                    </a:lnTo>
                    <a:lnTo>
                      <a:pt x="272" y="544"/>
                    </a:lnTo>
                    <a:lnTo>
                      <a:pt x="272" y="543"/>
                    </a:lnTo>
                    <a:lnTo>
                      <a:pt x="272" y="542"/>
                    </a:lnTo>
                    <a:lnTo>
                      <a:pt x="272" y="541"/>
                    </a:lnTo>
                    <a:lnTo>
                      <a:pt x="272" y="539"/>
                    </a:lnTo>
                    <a:lnTo>
                      <a:pt x="271" y="539"/>
                    </a:lnTo>
                    <a:lnTo>
                      <a:pt x="271" y="538"/>
                    </a:lnTo>
                    <a:lnTo>
                      <a:pt x="270" y="538"/>
                    </a:lnTo>
                    <a:lnTo>
                      <a:pt x="269" y="538"/>
                    </a:lnTo>
                    <a:lnTo>
                      <a:pt x="268" y="538"/>
                    </a:lnTo>
                    <a:lnTo>
                      <a:pt x="268" y="539"/>
                    </a:lnTo>
                    <a:lnTo>
                      <a:pt x="267" y="539"/>
                    </a:lnTo>
                    <a:lnTo>
                      <a:pt x="267" y="541"/>
                    </a:lnTo>
                    <a:lnTo>
                      <a:pt x="267" y="542"/>
                    </a:lnTo>
                    <a:lnTo>
                      <a:pt x="266" y="543"/>
                    </a:lnTo>
                    <a:lnTo>
                      <a:pt x="266" y="544"/>
                    </a:lnTo>
                    <a:lnTo>
                      <a:pt x="265" y="543"/>
                    </a:lnTo>
                    <a:lnTo>
                      <a:pt x="264" y="542"/>
                    </a:lnTo>
                    <a:lnTo>
                      <a:pt x="264" y="541"/>
                    </a:lnTo>
                    <a:lnTo>
                      <a:pt x="264" y="539"/>
                    </a:lnTo>
                    <a:lnTo>
                      <a:pt x="264" y="538"/>
                    </a:lnTo>
                    <a:lnTo>
                      <a:pt x="264" y="537"/>
                    </a:lnTo>
                    <a:lnTo>
                      <a:pt x="263" y="537"/>
                    </a:lnTo>
                    <a:lnTo>
                      <a:pt x="261" y="538"/>
                    </a:lnTo>
                    <a:lnTo>
                      <a:pt x="261" y="539"/>
                    </a:lnTo>
                    <a:lnTo>
                      <a:pt x="260" y="539"/>
                    </a:lnTo>
                    <a:lnTo>
                      <a:pt x="260" y="541"/>
                    </a:lnTo>
                    <a:lnTo>
                      <a:pt x="260" y="542"/>
                    </a:lnTo>
                    <a:lnTo>
                      <a:pt x="259" y="542"/>
                    </a:lnTo>
                    <a:lnTo>
                      <a:pt x="258" y="542"/>
                    </a:lnTo>
                    <a:lnTo>
                      <a:pt x="257" y="542"/>
                    </a:lnTo>
                    <a:lnTo>
                      <a:pt x="256" y="542"/>
                    </a:lnTo>
                    <a:lnTo>
                      <a:pt x="256" y="541"/>
                    </a:lnTo>
                    <a:lnTo>
                      <a:pt x="255" y="541"/>
                    </a:lnTo>
                    <a:lnTo>
                      <a:pt x="255" y="539"/>
                    </a:lnTo>
                    <a:lnTo>
                      <a:pt x="254" y="539"/>
                    </a:lnTo>
                    <a:lnTo>
                      <a:pt x="254" y="538"/>
                    </a:lnTo>
                    <a:lnTo>
                      <a:pt x="254" y="537"/>
                    </a:lnTo>
                    <a:lnTo>
                      <a:pt x="254" y="536"/>
                    </a:lnTo>
                    <a:lnTo>
                      <a:pt x="254" y="535"/>
                    </a:lnTo>
                    <a:lnTo>
                      <a:pt x="255" y="535"/>
                    </a:lnTo>
                    <a:lnTo>
                      <a:pt x="255" y="534"/>
                    </a:lnTo>
                    <a:lnTo>
                      <a:pt x="254" y="533"/>
                    </a:lnTo>
                    <a:lnTo>
                      <a:pt x="253" y="533"/>
                    </a:lnTo>
                    <a:lnTo>
                      <a:pt x="252" y="534"/>
                    </a:lnTo>
                    <a:lnTo>
                      <a:pt x="251" y="534"/>
                    </a:lnTo>
                    <a:lnTo>
                      <a:pt x="250" y="535"/>
                    </a:lnTo>
                    <a:lnTo>
                      <a:pt x="249" y="535"/>
                    </a:lnTo>
                    <a:lnTo>
                      <a:pt x="249" y="536"/>
                    </a:lnTo>
                    <a:lnTo>
                      <a:pt x="248" y="536"/>
                    </a:lnTo>
                    <a:lnTo>
                      <a:pt x="247" y="536"/>
                    </a:lnTo>
                    <a:lnTo>
                      <a:pt x="246" y="536"/>
                    </a:lnTo>
                    <a:lnTo>
                      <a:pt x="246" y="535"/>
                    </a:lnTo>
                    <a:lnTo>
                      <a:pt x="245" y="535"/>
                    </a:lnTo>
                    <a:lnTo>
                      <a:pt x="245" y="534"/>
                    </a:lnTo>
                    <a:lnTo>
                      <a:pt x="244" y="534"/>
                    </a:lnTo>
                    <a:lnTo>
                      <a:pt x="243" y="533"/>
                    </a:lnTo>
                    <a:lnTo>
                      <a:pt x="241" y="533"/>
                    </a:lnTo>
                    <a:lnTo>
                      <a:pt x="240" y="533"/>
                    </a:lnTo>
                    <a:lnTo>
                      <a:pt x="240" y="534"/>
                    </a:lnTo>
                    <a:lnTo>
                      <a:pt x="239" y="534"/>
                    </a:lnTo>
                    <a:lnTo>
                      <a:pt x="238" y="533"/>
                    </a:lnTo>
                    <a:lnTo>
                      <a:pt x="237" y="533"/>
                    </a:lnTo>
                    <a:lnTo>
                      <a:pt x="237" y="534"/>
                    </a:lnTo>
                    <a:lnTo>
                      <a:pt x="236" y="534"/>
                    </a:lnTo>
                    <a:lnTo>
                      <a:pt x="235" y="535"/>
                    </a:lnTo>
                    <a:lnTo>
                      <a:pt x="235" y="536"/>
                    </a:lnTo>
                    <a:lnTo>
                      <a:pt x="234" y="536"/>
                    </a:lnTo>
                    <a:lnTo>
                      <a:pt x="234" y="537"/>
                    </a:lnTo>
                    <a:lnTo>
                      <a:pt x="233" y="537"/>
                    </a:lnTo>
                    <a:lnTo>
                      <a:pt x="232" y="537"/>
                    </a:lnTo>
                    <a:lnTo>
                      <a:pt x="231" y="537"/>
                    </a:lnTo>
                    <a:lnTo>
                      <a:pt x="230" y="537"/>
                    </a:lnTo>
                    <a:lnTo>
                      <a:pt x="229" y="538"/>
                    </a:lnTo>
                    <a:lnTo>
                      <a:pt x="228" y="538"/>
                    </a:lnTo>
                    <a:lnTo>
                      <a:pt x="227" y="538"/>
                    </a:lnTo>
                    <a:lnTo>
                      <a:pt x="226" y="537"/>
                    </a:lnTo>
                    <a:lnTo>
                      <a:pt x="225" y="537"/>
                    </a:lnTo>
                    <a:lnTo>
                      <a:pt x="224" y="537"/>
                    </a:lnTo>
                    <a:lnTo>
                      <a:pt x="222" y="537"/>
                    </a:lnTo>
                    <a:lnTo>
                      <a:pt x="222" y="536"/>
                    </a:lnTo>
                    <a:lnTo>
                      <a:pt x="222" y="535"/>
                    </a:lnTo>
                    <a:lnTo>
                      <a:pt x="222" y="534"/>
                    </a:lnTo>
                    <a:lnTo>
                      <a:pt x="221" y="533"/>
                    </a:lnTo>
                    <a:lnTo>
                      <a:pt x="220" y="533"/>
                    </a:lnTo>
                    <a:lnTo>
                      <a:pt x="219" y="532"/>
                    </a:lnTo>
                    <a:lnTo>
                      <a:pt x="218" y="532"/>
                    </a:lnTo>
                    <a:lnTo>
                      <a:pt x="217" y="532"/>
                    </a:lnTo>
                    <a:lnTo>
                      <a:pt x="216" y="533"/>
                    </a:lnTo>
                    <a:lnTo>
                      <a:pt x="215" y="534"/>
                    </a:lnTo>
                    <a:lnTo>
                      <a:pt x="214" y="535"/>
                    </a:lnTo>
                    <a:lnTo>
                      <a:pt x="213" y="535"/>
                    </a:lnTo>
                    <a:lnTo>
                      <a:pt x="213" y="536"/>
                    </a:lnTo>
                    <a:lnTo>
                      <a:pt x="212" y="536"/>
                    </a:lnTo>
                    <a:lnTo>
                      <a:pt x="211" y="536"/>
                    </a:lnTo>
                    <a:lnTo>
                      <a:pt x="211" y="535"/>
                    </a:lnTo>
                    <a:lnTo>
                      <a:pt x="210" y="535"/>
                    </a:lnTo>
                    <a:lnTo>
                      <a:pt x="210" y="534"/>
                    </a:lnTo>
                    <a:lnTo>
                      <a:pt x="210" y="533"/>
                    </a:lnTo>
                    <a:lnTo>
                      <a:pt x="209" y="533"/>
                    </a:lnTo>
                    <a:lnTo>
                      <a:pt x="208" y="533"/>
                    </a:lnTo>
                    <a:lnTo>
                      <a:pt x="207" y="533"/>
                    </a:lnTo>
                    <a:lnTo>
                      <a:pt x="207" y="532"/>
                    </a:lnTo>
                    <a:lnTo>
                      <a:pt x="206" y="532"/>
                    </a:lnTo>
                    <a:lnTo>
                      <a:pt x="205" y="532"/>
                    </a:lnTo>
                    <a:lnTo>
                      <a:pt x="205" y="531"/>
                    </a:lnTo>
                    <a:lnTo>
                      <a:pt x="203" y="531"/>
                    </a:lnTo>
                    <a:lnTo>
                      <a:pt x="203" y="530"/>
                    </a:lnTo>
                    <a:lnTo>
                      <a:pt x="202" y="530"/>
                    </a:lnTo>
                    <a:lnTo>
                      <a:pt x="201" y="531"/>
                    </a:lnTo>
                    <a:lnTo>
                      <a:pt x="200" y="531"/>
                    </a:lnTo>
                    <a:lnTo>
                      <a:pt x="199" y="532"/>
                    </a:lnTo>
                    <a:lnTo>
                      <a:pt x="198" y="532"/>
                    </a:lnTo>
                    <a:lnTo>
                      <a:pt x="198" y="533"/>
                    </a:lnTo>
                    <a:lnTo>
                      <a:pt x="197" y="533"/>
                    </a:lnTo>
                    <a:lnTo>
                      <a:pt x="197" y="532"/>
                    </a:lnTo>
                    <a:lnTo>
                      <a:pt x="197" y="531"/>
                    </a:lnTo>
                    <a:lnTo>
                      <a:pt x="198" y="531"/>
                    </a:lnTo>
                    <a:lnTo>
                      <a:pt x="198" y="530"/>
                    </a:lnTo>
                    <a:lnTo>
                      <a:pt x="198" y="529"/>
                    </a:lnTo>
                    <a:lnTo>
                      <a:pt x="198" y="528"/>
                    </a:lnTo>
                    <a:lnTo>
                      <a:pt x="198" y="527"/>
                    </a:lnTo>
                    <a:lnTo>
                      <a:pt x="197" y="526"/>
                    </a:lnTo>
                    <a:lnTo>
                      <a:pt x="196" y="526"/>
                    </a:lnTo>
                    <a:lnTo>
                      <a:pt x="195" y="525"/>
                    </a:lnTo>
                    <a:lnTo>
                      <a:pt x="194" y="525"/>
                    </a:lnTo>
                    <a:lnTo>
                      <a:pt x="194" y="524"/>
                    </a:lnTo>
                    <a:lnTo>
                      <a:pt x="193" y="524"/>
                    </a:lnTo>
                    <a:lnTo>
                      <a:pt x="193" y="523"/>
                    </a:lnTo>
                    <a:lnTo>
                      <a:pt x="192" y="523"/>
                    </a:lnTo>
                    <a:lnTo>
                      <a:pt x="191" y="523"/>
                    </a:lnTo>
                    <a:lnTo>
                      <a:pt x="191" y="524"/>
                    </a:lnTo>
                    <a:lnTo>
                      <a:pt x="190" y="524"/>
                    </a:lnTo>
                    <a:lnTo>
                      <a:pt x="189" y="524"/>
                    </a:lnTo>
                    <a:lnTo>
                      <a:pt x="188" y="524"/>
                    </a:lnTo>
                    <a:lnTo>
                      <a:pt x="188" y="523"/>
                    </a:lnTo>
                    <a:lnTo>
                      <a:pt x="187" y="523"/>
                    </a:lnTo>
                    <a:lnTo>
                      <a:pt x="186" y="523"/>
                    </a:lnTo>
                    <a:lnTo>
                      <a:pt x="185" y="524"/>
                    </a:lnTo>
                    <a:lnTo>
                      <a:pt x="185" y="525"/>
                    </a:lnTo>
                    <a:lnTo>
                      <a:pt x="185" y="526"/>
                    </a:lnTo>
                    <a:lnTo>
                      <a:pt x="183" y="526"/>
                    </a:lnTo>
                    <a:lnTo>
                      <a:pt x="183" y="525"/>
                    </a:lnTo>
                    <a:lnTo>
                      <a:pt x="182" y="524"/>
                    </a:lnTo>
                    <a:lnTo>
                      <a:pt x="182" y="523"/>
                    </a:lnTo>
                    <a:lnTo>
                      <a:pt x="181" y="523"/>
                    </a:lnTo>
                    <a:lnTo>
                      <a:pt x="180" y="524"/>
                    </a:lnTo>
                    <a:lnTo>
                      <a:pt x="179" y="524"/>
                    </a:lnTo>
                    <a:lnTo>
                      <a:pt x="178" y="524"/>
                    </a:lnTo>
                    <a:lnTo>
                      <a:pt x="178" y="523"/>
                    </a:lnTo>
                    <a:lnTo>
                      <a:pt x="177" y="523"/>
                    </a:lnTo>
                    <a:lnTo>
                      <a:pt x="177" y="522"/>
                    </a:lnTo>
                    <a:lnTo>
                      <a:pt x="176" y="522"/>
                    </a:lnTo>
                    <a:lnTo>
                      <a:pt x="175" y="522"/>
                    </a:lnTo>
                    <a:lnTo>
                      <a:pt x="175" y="523"/>
                    </a:lnTo>
                    <a:lnTo>
                      <a:pt x="174" y="523"/>
                    </a:lnTo>
                    <a:lnTo>
                      <a:pt x="173" y="523"/>
                    </a:lnTo>
                    <a:lnTo>
                      <a:pt x="173" y="524"/>
                    </a:lnTo>
                    <a:lnTo>
                      <a:pt x="172" y="524"/>
                    </a:lnTo>
                    <a:lnTo>
                      <a:pt x="171" y="525"/>
                    </a:lnTo>
                    <a:lnTo>
                      <a:pt x="170" y="526"/>
                    </a:lnTo>
                    <a:lnTo>
                      <a:pt x="169" y="525"/>
                    </a:lnTo>
                    <a:lnTo>
                      <a:pt x="168" y="525"/>
                    </a:lnTo>
                    <a:lnTo>
                      <a:pt x="168" y="524"/>
                    </a:lnTo>
                    <a:lnTo>
                      <a:pt x="167" y="524"/>
                    </a:lnTo>
                    <a:lnTo>
                      <a:pt x="166" y="524"/>
                    </a:lnTo>
                    <a:lnTo>
                      <a:pt x="164" y="524"/>
                    </a:lnTo>
                    <a:lnTo>
                      <a:pt x="163" y="524"/>
                    </a:lnTo>
                    <a:lnTo>
                      <a:pt x="162" y="524"/>
                    </a:lnTo>
                    <a:lnTo>
                      <a:pt x="161" y="524"/>
                    </a:lnTo>
                    <a:lnTo>
                      <a:pt x="160" y="524"/>
                    </a:lnTo>
                    <a:lnTo>
                      <a:pt x="159" y="524"/>
                    </a:lnTo>
                    <a:lnTo>
                      <a:pt x="158" y="524"/>
                    </a:lnTo>
                    <a:lnTo>
                      <a:pt x="158" y="523"/>
                    </a:lnTo>
                    <a:lnTo>
                      <a:pt x="157" y="523"/>
                    </a:lnTo>
                    <a:lnTo>
                      <a:pt x="157" y="524"/>
                    </a:lnTo>
                    <a:lnTo>
                      <a:pt x="156" y="524"/>
                    </a:lnTo>
                    <a:lnTo>
                      <a:pt x="156" y="523"/>
                    </a:lnTo>
                    <a:lnTo>
                      <a:pt x="155" y="523"/>
                    </a:lnTo>
                    <a:lnTo>
                      <a:pt x="155" y="524"/>
                    </a:lnTo>
                    <a:lnTo>
                      <a:pt x="155" y="525"/>
                    </a:lnTo>
                    <a:lnTo>
                      <a:pt x="154" y="525"/>
                    </a:lnTo>
                    <a:lnTo>
                      <a:pt x="153" y="525"/>
                    </a:lnTo>
                    <a:lnTo>
                      <a:pt x="152" y="525"/>
                    </a:lnTo>
                    <a:lnTo>
                      <a:pt x="152" y="524"/>
                    </a:lnTo>
                    <a:lnTo>
                      <a:pt x="151" y="524"/>
                    </a:lnTo>
                    <a:lnTo>
                      <a:pt x="151" y="523"/>
                    </a:lnTo>
                    <a:lnTo>
                      <a:pt x="150" y="522"/>
                    </a:lnTo>
                    <a:lnTo>
                      <a:pt x="149" y="522"/>
                    </a:lnTo>
                    <a:lnTo>
                      <a:pt x="149" y="521"/>
                    </a:lnTo>
                    <a:lnTo>
                      <a:pt x="148" y="521"/>
                    </a:lnTo>
                    <a:lnTo>
                      <a:pt x="148" y="519"/>
                    </a:lnTo>
                    <a:lnTo>
                      <a:pt x="148" y="518"/>
                    </a:lnTo>
                    <a:lnTo>
                      <a:pt x="147" y="518"/>
                    </a:lnTo>
                    <a:lnTo>
                      <a:pt x="147" y="517"/>
                    </a:lnTo>
                    <a:lnTo>
                      <a:pt x="145" y="517"/>
                    </a:lnTo>
                    <a:lnTo>
                      <a:pt x="144" y="517"/>
                    </a:lnTo>
                    <a:lnTo>
                      <a:pt x="144" y="516"/>
                    </a:lnTo>
                    <a:lnTo>
                      <a:pt x="143" y="516"/>
                    </a:lnTo>
                    <a:lnTo>
                      <a:pt x="143" y="515"/>
                    </a:lnTo>
                    <a:lnTo>
                      <a:pt x="142" y="515"/>
                    </a:lnTo>
                    <a:lnTo>
                      <a:pt x="142" y="514"/>
                    </a:lnTo>
                    <a:lnTo>
                      <a:pt x="141" y="514"/>
                    </a:lnTo>
                    <a:lnTo>
                      <a:pt x="141" y="513"/>
                    </a:lnTo>
                    <a:lnTo>
                      <a:pt x="140" y="513"/>
                    </a:lnTo>
                    <a:lnTo>
                      <a:pt x="139" y="513"/>
                    </a:lnTo>
                    <a:lnTo>
                      <a:pt x="139" y="512"/>
                    </a:lnTo>
                    <a:lnTo>
                      <a:pt x="138" y="513"/>
                    </a:lnTo>
                    <a:lnTo>
                      <a:pt x="137" y="513"/>
                    </a:lnTo>
                    <a:lnTo>
                      <a:pt x="136" y="512"/>
                    </a:lnTo>
                    <a:lnTo>
                      <a:pt x="135" y="512"/>
                    </a:lnTo>
                    <a:lnTo>
                      <a:pt x="134" y="511"/>
                    </a:lnTo>
                    <a:lnTo>
                      <a:pt x="133" y="511"/>
                    </a:lnTo>
                    <a:lnTo>
                      <a:pt x="132" y="511"/>
                    </a:lnTo>
                    <a:lnTo>
                      <a:pt x="131" y="511"/>
                    </a:lnTo>
                    <a:lnTo>
                      <a:pt x="130" y="511"/>
                    </a:lnTo>
                    <a:lnTo>
                      <a:pt x="129" y="511"/>
                    </a:lnTo>
                    <a:lnTo>
                      <a:pt x="128" y="511"/>
                    </a:lnTo>
                    <a:lnTo>
                      <a:pt x="127" y="510"/>
                    </a:lnTo>
                    <a:lnTo>
                      <a:pt x="125" y="510"/>
                    </a:lnTo>
                    <a:lnTo>
                      <a:pt x="125" y="509"/>
                    </a:lnTo>
                    <a:lnTo>
                      <a:pt x="124" y="509"/>
                    </a:lnTo>
                    <a:lnTo>
                      <a:pt x="123" y="509"/>
                    </a:lnTo>
                    <a:lnTo>
                      <a:pt x="122" y="509"/>
                    </a:lnTo>
                    <a:lnTo>
                      <a:pt x="122" y="508"/>
                    </a:lnTo>
                    <a:lnTo>
                      <a:pt x="121" y="508"/>
                    </a:lnTo>
                    <a:lnTo>
                      <a:pt x="120" y="508"/>
                    </a:lnTo>
                    <a:lnTo>
                      <a:pt x="119" y="508"/>
                    </a:lnTo>
                    <a:lnTo>
                      <a:pt x="118" y="508"/>
                    </a:lnTo>
                    <a:lnTo>
                      <a:pt x="118" y="507"/>
                    </a:lnTo>
                    <a:lnTo>
                      <a:pt x="118" y="506"/>
                    </a:lnTo>
                    <a:lnTo>
                      <a:pt x="118" y="505"/>
                    </a:lnTo>
                    <a:lnTo>
                      <a:pt x="118" y="504"/>
                    </a:lnTo>
                    <a:lnTo>
                      <a:pt x="118" y="503"/>
                    </a:lnTo>
                    <a:lnTo>
                      <a:pt x="118" y="502"/>
                    </a:lnTo>
                    <a:lnTo>
                      <a:pt x="118" y="500"/>
                    </a:lnTo>
                    <a:lnTo>
                      <a:pt x="118" y="499"/>
                    </a:lnTo>
                    <a:lnTo>
                      <a:pt x="117" y="499"/>
                    </a:lnTo>
                    <a:lnTo>
                      <a:pt x="117" y="498"/>
                    </a:lnTo>
                    <a:lnTo>
                      <a:pt x="117" y="497"/>
                    </a:lnTo>
                    <a:lnTo>
                      <a:pt x="116" y="497"/>
                    </a:lnTo>
                    <a:lnTo>
                      <a:pt x="116" y="496"/>
                    </a:lnTo>
                    <a:lnTo>
                      <a:pt x="115" y="496"/>
                    </a:lnTo>
                    <a:lnTo>
                      <a:pt x="116" y="496"/>
                    </a:lnTo>
                    <a:lnTo>
                      <a:pt x="116" y="495"/>
                    </a:lnTo>
                    <a:lnTo>
                      <a:pt x="116" y="494"/>
                    </a:lnTo>
                    <a:lnTo>
                      <a:pt x="115" y="494"/>
                    </a:lnTo>
                    <a:lnTo>
                      <a:pt x="115" y="493"/>
                    </a:lnTo>
                    <a:lnTo>
                      <a:pt x="116" y="493"/>
                    </a:lnTo>
                    <a:lnTo>
                      <a:pt x="116" y="492"/>
                    </a:lnTo>
                    <a:lnTo>
                      <a:pt x="115" y="492"/>
                    </a:lnTo>
                    <a:lnTo>
                      <a:pt x="115" y="491"/>
                    </a:lnTo>
                    <a:lnTo>
                      <a:pt x="116" y="491"/>
                    </a:lnTo>
                    <a:lnTo>
                      <a:pt x="116" y="490"/>
                    </a:lnTo>
                    <a:lnTo>
                      <a:pt x="115" y="490"/>
                    </a:lnTo>
                    <a:lnTo>
                      <a:pt x="116" y="490"/>
                    </a:lnTo>
                    <a:lnTo>
                      <a:pt x="115" y="489"/>
                    </a:lnTo>
                    <a:lnTo>
                      <a:pt x="115" y="488"/>
                    </a:lnTo>
                    <a:lnTo>
                      <a:pt x="116" y="488"/>
                    </a:lnTo>
                    <a:lnTo>
                      <a:pt x="116" y="487"/>
                    </a:lnTo>
                    <a:lnTo>
                      <a:pt x="115" y="487"/>
                    </a:lnTo>
                    <a:lnTo>
                      <a:pt x="115" y="486"/>
                    </a:lnTo>
                    <a:lnTo>
                      <a:pt x="115" y="485"/>
                    </a:lnTo>
                    <a:lnTo>
                      <a:pt x="115" y="484"/>
                    </a:lnTo>
                    <a:lnTo>
                      <a:pt x="115" y="483"/>
                    </a:lnTo>
                    <a:lnTo>
                      <a:pt x="115" y="482"/>
                    </a:lnTo>
                    <a:lnTo>
                      <a:pt x="116" y="482"/>
                    </a:lnTo>
                    <a:lnTo>
                      <a:pt x="116" y="480"/>
                    </a:lnTo>
                    <a:lnTo>
                      <a:pt x="116" y="479"/>
                    </a:lnTo>
                    <a:lnTo>
                      <a:pt x="116" y="478"/>
                    </a:lnTo>
                    <a:lnTo>
                      <a:pt x="116" y="477"/>
                    </a:lnTo>
                    <a:lnTo>
                      <a:pt x="116" y="476"/>
                    </a:lnTo>
                    <a:lnTo>
                      <a:pt x="116" y="475"/>
                    </a:lnTo>
                    <a:lnTo>
                      <a:pt x="116" y="474"/>
                    </a:lnTo>
                    <a:lnTo>
                      <a:pt x="117" y="473"/>
                    </a:lnTo>
                    <a:lnTo>
                      <a:pt x="117" y="472"/>
                    </a:lnTo>
                    <a:lnTo>
                      <a:pt x="117" y="471"/>
                    </a:lnTo>
                    <a:lnTo>
                      <a:pt x="118" y="470"/>
                    </a:lnTo>
                    <a:lnTo>
                      <a:pt x="118" y="469"/>
                    </a:lnTo>
                    <a:lnTo>
                      <a:pt x="118" y="468"/>
                    </a:lnTo>
                    <a:lnTo>
                      <a:pt x="118" y="467"/>
                    </a:lnTo>
                    <a:lnTo>
                      <a:pt x="119" y="466"/>
                    </a:lnTo>
                    <a:lnTo>
                      <a:pt x="119" y="465"/>
                    </a:lnTo>
                    <a:lnTo>
                      <a:pt x="119" y="464"/>
                    </a:lnTo>
                    <a:lnTo>
                      <a:pt x="120" y="464"/>
                    </a:lnTo>
                    <a:lnTo>
                      <a:pt x="120" y="463"/>
                    </a:lnTo>
                    <a:lnTo>
                      <a:pt x="120" y="461"/>
                    </a:lnTo>
                    <a:lnTo>
                      <a:pt x="120" y="460"/>
                    </a:lnTo>
                    <a:lnTo>
                      <a:pt x="120" y="459"/>
                    </a:lnTo>
                    <a:lnTo>
                      <a:pt x="120" y="458"/>
                    </a:lnTo>
                    <a:lnTo>
                      <a:pt x="120" y="457"/>
                    </a:lnTo>
                    <a:lnTo>
                      <a:pt x="120" y="456"/>
                    </a:lnTo>
                    <a:lnTo>
                      <a:pt x="119" y="456"/>
                    </a:lnTo>
                    <a:lnTo>
                      <a:pt x="120" y="455"/>
                    </a:lnTo>
                    <a:lnTo>
                      <a:pt x="120" y="454"/>
                    </a:lnTo>
                    <a:lnTo>
                      <a:pt x="120" y="453"/>
                    </a:lnTo>
                    <a:lnTo>
                      <a:pt x="121" y="452"/>
                    </a:lnTo>
                    <a:lnTo>
                      <a:pt x="121" y="451"/>
                    </a:lnTo>
                    <a:lnTo>
                      <a:pt x="121" y="450"/>
                    </a:lnTo>
                    <a:lnTo>
                      <a:pt x="122" y="450"/>
                    </a:lnTo>
                    <a:lnTo>
                      <a:pt x="122" y="449"/>
                    </a:lnTo>
                    <a:lnTo>
                      <a:pt x="122" y="448"/>
                    </a:lnTo>
                    <a:lnTo>
                      <a:pt x="123" y="448"/>
                    </a:lnTo>
                    <a:lnTo>
                      <a:pt x="123" y="447"/>
                    </a:lnTo>
                    <a:lnTo>
                      <a:pt x="123" y="446"/>
                    </a:lnTo>
                    <a:lnTo>
                      <a:pt x="124" y="445"/>
                    </a:lnTo>
                    <a:lnTo>
                      <a:pt x="124" y="444"/>
                    </a:lnTo>
                    <a:lnTo>
                      <a:pt x="125" y="444"/>
                    </a:lnTo>
                    <a:lnTo>
                      <a:pt x="125" y="442"/>
                    </a:lnTo>
                    <a:lnTo>
                      <a:pt x="125" y="441"/>
                    </a:lnTo>
                    <a:lnTo>
                      <a:pt x="125" y="440"/>
                    </a:lnTo>
                    <a:lnTo>
                      <a:pt x="127" y="440"/>
                    </a:lnTo>
                    <a:lnTo>
                      <a:pt x="127" y="439"/>
                    </a:lnTo>
                    <a:lnTo>
                      <a:pt x="127" y="438"/>
                    </a:lnTo>
                    <a:lnTo>
                      <a:pt x="127" y="437"/>
                    </a:lnTo>
                    <a:lnTo>
                      <a:pt x="127" y="436"/>
                    </a:lnTo>
                    <a:lnTo>
                      <a:pt x="128" y="435"/>
                    </a:lnTo>
                    <a:lnTo>
                      <a:pt x="128" y="434"/>
                    </a:lnTo>
                    <a:lnTo>
                      <a:pt x="128" y="433"/>
                    </a:lnTo>
                    <a:lnTo>
                      <a:pt x="127" y="433"/>
                    </a:lnTo>
                    <a:lnTo>
                      <a:pt x="127" y="432"/>
                    </a:lnTo>
                    <a:lnTo>
                      <a:pt x="128" y="432"/>
                    </a:lnTo>
                    <a:lnTo>
                      <a:pt x="128" y="431"/>
                    </a:lnTo>
                    <a:lnTo>
                      <a:pt x="128" y="430"/>
                    </a:lnTo>
                    <a:lnTo>
                      <a:pt x="128" y="429"/>
                    </a:lnTo>
                    <a:lnTo>
                      <a:pt x="128" y="428"/>
                    </a:lnTo>
                    <a:lnTo>
                      <a:pt x="127" y="428"/>
                    </a:lnTo>
                    <a:lnTo>
                      <a:pt x="127" y="427"/>
                    </a:lnTo>
                    <a:lnTo>
                      <a:pt x="127" y="426"/>
                    </a:lnTo>
                    <a:lnTo>
                      <a:pt x="125" y="425"/>
                    </a:lnTo>
                    <a:lnTo>
                      <a:pt x="125" y="424"/>
                    </a:lnTo>
                    <a:lnTo>
                      <a:pt x="125" y="422"/>
                    </a:lnTo>
                    <a:lnTo>
                      <a:pt x="124" y="422"/>
                    </a:lnTo>
                    <a:lnTo>
                      <a:pt x="124" y="421"/>
                    </a:lnTo>
                    <a:lnTo>
                      <a:pt x="124" y="420"/>
                    </a:lnTo>
                    <a:lnTo>
                      <a:pt x="123" y="420"/>
                    </a:lnTo>
                    <a:lnTo>
                      <a:pt x="123" y="419"/>
                    </a:lnTo>
                    <a:lnTo>
                      <a:pt x="123" y="418"/>
                    </a:lnTo>
                    <a:lnTo>
                      <a:pt x="122" y="417"/>
                    </a:lnTo>
                    <a:lnTo>
                      <a:pt x="122" y="416"/>
                    </a:lnTo>
                    <a:lnTo>
                      <a:pt x="122" y="415"/>
                    </a:lnTo>
                    <a:lnTo>
                      <a:pt x="121" y="415"/>
                    </a:lnTo>
                    <a:lnTo>
                      <a:pt x="121" y="414"/>
                    </a:lnTo>
                    <a:lnTo>
                      <a:pt x="121" y="413"/>
                    </a:lnTo>
                    <a:lnTo>
                      <a:pt x="121" y="412"/>
                    </a:lnTo>
                    <a:lnTo>
                      <a:pt x="121" y="411"/>
                    </a:lnTo>
                    <a:lnTo>
                      <a:pt x="122" y="411"/>
                    </a:lnTo>
                    <a:lnTo>
                      <a:pt x="122" y="410"/>
                    </a:lnTo>
                    <a:lnTo>
                      <a:pt x="121" y="409"/>
                    </a:lnTo>
                    <a:lnTo>
                      <a:pt x="121" y="408"/>
                    </a:lnTo>
                    <a:lnTo>
                      <a:pt x="121" y="407"/>
                    </a:lnTo>
                    <a:lnTo>
                      <a:pt x="121" y="406"/>
                    </a:lnTo>
                    <a:lnTo>
                      <a:pt x="122" y="406"/>
                    </a:lnTo>
                    <a:lnTo>
                      <a:pt x="122" y="405"/>
                    </a:lnTo>
                    <a:lnTo>
                      <a:pt x="122" y="403"/>
                    </a:lnTo>
                    <a:lnTo>
                      <a:pt x="123" y="403"/>
                    </a:lnTo>
                    <a:lnTo>
                      <a:pt x="123" y="402"/>
                    </a:lnTo>
                    <a:lnTo>
                      <a:pt x="124" y="401"/>
                    </a:lnTo>
                    <a:lnTo>
                      <a:pt x="125" y="400"/>
                    </a:lnTo>
                    <a:lnTo>
                      <a:pt x="125" y="399"/>
                    </a:lnTo>
                    <a:lnTo>
                      <a:pt x="125" y="398"/>
                    </a:lnTo>
                    <a:lnTo>
                      <a:pt x="127" y="398"/>
                    </a:lnTo>
                    <a:lnTo>
                      <a:pt x="127" y="397"/>
                    </a:lnTo>
                    <a:lnTo>
                      <a:pt x="127" y="396"/>
                    </a:lnTo>
                    <a:lnTo>
                      <a:pt x="127" y="395"/>
                    </a:lnTo>
                    <a:lnTo>
                      <a:pt x="127" y="394"/>
                    </a:lnTo>
                    <a:lnTo>
                      <a:pt x="127" y="393"/>
                    </a:lnTo>
                    <a:lnTo>
                      <a:pt x="127" y="392"/>
                    </a:lnTo>
                    <a:lnTo>
                      <a:pt x="127" y="391"/>
                    </a:lnTo>
                    <a:lnTo>
                      <a:pt x="127" y="390"/>
                    </a:lnTo>
                    <a:lnTo>
                      <a:pt x="127" y="389"/>
                    </a:lnTo>
                    <a:lnTo>
                      <a:pt x="125" y="388"/>
                    </a:lnTo>
                    <a:lnTo>
                      <a:pt x="124" y="387"/>
                    </a:lnTo>
                    <a:lnTo>
                      <a:pt x="124" y="386"/>
                    </a:lnTo>
                    <a:lnTo>
                      <a:pt x="123" y="386"/>
                    </a:lnTo>
                    <a:lnTo>
                      <a:pt x="123" y="385"/>
                    </a:lnTo>
                    <a:lnTo>
                      <a:pt x="123" y="383"/>
                    </a:lnTo>
                    <a:lnTo>
                      <a:pt x="122" y="382"/>
                    </a:lnTo>
                    <a:lnTo>
                      <a:pt x="122" y="381"/>
                    </a:lnTo>
                    <a:lnTo>
                      <a:pt x="122" y="380"/>
                    </a:lnTo>
                    <a:lnTo>
                      <a:pt x="122" y="379"/>
                    </a:lnTo>
                    <a:lnTo>
                      <a:pt x="122" y="378"/>
                    </a:lnTo>
                    <a:lnTo>
                      <a:pt x="123" y="378"/>
                    </a:lnTo>
                    <a:lnTo>
                      <a:pt x="123" y="377"/>
                    </a:lnTo>
                    <a:lnTo>
                      <a:pt x="120" y="374"/>
                    </a:lnTo>
                    <a:lnTo>
                      <a:pt x="115" y="370"/>
                    </a:lnTo>
                    <a:lnTo>
                      <a:pt x="111" y="366"/>
                    </a:lnTo>
                    <a:lnTo>
                      <a:pt x="105" y="361"/>
                    </a:lnTo>
                    <a:lnTo>
                      <a:pt x="97" y="353"/>
                    </a:lnTo>
                    <a:lnTo>
                      <a:pt x="92" y="349"/>
                    </a:lnTo>
                    <a:lnTo>
                      <a:pt x="85" y="342"/>
                    </a:lnTo>
                    <a:lnTo>
                      <a:pt x="78" y="336"/>
                    </a:lnTo>
                    <a:lnTo>
                      <a:pt x="67" y="327"/>
                    </a:lnTo>
                    <a:lnTo>
                      <a:pt x="47" y="308"/>
                    </a:lnTo>
                    <a:lnTo>
                      <a:pt x="20" y="283"/>
                    </a:lnTo>
                    <a:lnTo>
                      <a:pt x="19" y="283"/>
                    </a:lnTo>
                    <a:lnTo>
                      <a:pt x="17" y="280"/>
                    </a:lnTo>
                    <a:lnTo>
                      <a:pt x="13" y="277"/>
                    </a:lnTo>
                    <a:lnTo>
                      <a:pt x="11" y="275"/>
                    </a:lnTo>
                    <a:lnTo>
                      <a:pt x="6" y="271"/>
                    </a:lnTo>
                    <a:lnTo>
                      <a:pt x="5" y="270"/>
                    </a:lnTo>
                    <a:lnTo>
                      <a:pt x="0" y="265"/>
                    </a:lnTo>
                    <a:lnTo>
                      <a:pt x="5" y="259"/>
                    </a:lnTo>
                    <a:lnTo>
                      <a:pt x="12" y="252"/>
                    </a:lnTo>
                    <a:lnTo>
                      <a:pt x="20" y="242"/>
                    </a:lnTo>
                    <a:lnTo>
                      <a:pt x="34" y="227"/>
                    </a:lnTo>
                    <a:lnTo>
                      <a:pt x="42" y="219"/>
                    </a:lnTo>
                    <a:lnTo>
                      <a:pt x="46" y="214"/>
                    </a:lnTo>
                    <a:lnTo>
                      <a:pt x="50" y="211"/>
                    </a:lnTo>
                    <a:lnTo>
                      <a:pt x="57" y="202"/>
                    </a:lnTo>
                    <a:lnTo>
                      <a:pt x="65" y="193"/>
                    </a:lnTo>
                    <a:lnTo>
                      <a:pt x="72" y="186"/>
                    </a:lnTo>
                    <a:lnTo>
                      <a:pt x="75" y="183"/>
                    </a:lnTo>
                    <a:lnTo>
                      <a:pt x="83" y="174"/>
                    </a:lnTo>
                    <a:lnTo>
                      <a:pt x="89" y="167"/>
                    </a:lnTo>
                    <a:lnTo>
                      <a:pt x="97" y="158"/>
                    </a:lnTo>
                    <a:lnTo>
                      <a:pt x="100" y="155"/>
                    </a:lnTo>
                    <a:lnTo>
                      <a:pt x="104" y="149"/>
                    </a:lnTo>
                    <a:lnTo>
                      <a:pt x="106" y="147"/>
                    </a:lnTo>
                    <a:lnTo>
                      <a:pt x="108" y="146"/>
                    </a:lnTo>
                    <a:lnTo>
                      <a:pt x="110" y="144"/>
                    </a:lnTo>
                    <a:lnTo>
                      <a:pt x="114" y="140"/>
                    </a:lnTo>
                    <a:lnTo>
                      <a:pt x="118" y="135"/>
                    </a:lnTo>
                    <a:lnTo>
                      <a:pt x="121" y="130"/>
                    </a:lnTo>
                    <a:lnTo>
                      <a:pt x="122" y="129"/>
                    </a:lnTo>
                    <a:lnTo>
                      <a:pt x="125" y="126"/>
                    </a:lnTo>
                    <a:lnTo>
                      <a:pt x="133" y="118"/>
                    </a:lnTo>
                    <a:lnTo>
                      <a:pt x="144" y="105"/>
                    </a:lnTo>
                    <a:lnTo>
                      <a:pt x="153" y="96"/>
                    </a:lnTo>
                    <a:lnTo>
                      <a:pt x="169" y="79"/>
                    </a:lnTo>
                    <a:lnTo>
                      <a:pt x="178" y="68"/>
                    </a:lnTo>
                    <a:lnTo>
                      <a:pt x="182" y="63"/>
                    </a:lnTo>
                    <a:lnTo>
                      <a:pt x="187" y="59"/>
                    </a:lnTo>
                    <a:lnTo>
                      <a:pt x="205" y="39"/>
                    </a:lnTo>
                    <a:lnTo>
                      <a:pt x="227" y="14"/>
                    </a:lnTo>
                    <a:lnTo>
                      <a:pt x="228" y="13"/>
                    </a:lnTo>
                    <a:lnTo>
                      <a:pt x="230" y="10"/>
                    </a:lnTo>
                    <a:lnTo>
                      <a:pt x="234" y="7"/>
                    </a:lnTo>
                    <a:lnTo>
                      <a:pt x="237" y="3"/>
                    </a:lnTo>
                    <a:lnTo>
                      <a:pt x="239" y="0"/>
                    </a:lnTo>
                  </a:path>
                </a:pathLst>
              </a:custGeom>
              <a:grpFill/>
              <a:ln w="19050" cap="flat">
                <a:solidFill>
                  <a:schemeClr val="tx1"/>
                </a:solidFill>
                <a:prstDash val="solid"/>
                <a:miter lim="800000"/>
                <a:headEnd/>
                <a:tailEnd/>
              </a:ln>
            </p:spPr>
            <p:txBody>
              <a:bodyPr/>
              <a:lstStyle/>
              <a:p>
                <a:endParaRPr lang="en-US" sz="1350" dirty="0"/>
              </a:p>
            </p:txBody>
          </p:sp>
        </p:grpSp>
        <p:grpSp>
          <p:nvGrpSpPr>
            <p:cNvPr id="15" name="Group 72">
              <a:extLst>
                <a:ext uri="{FF2B5EF4-FFF2-40B4-BE49-F238E27FC236}">
                  <a16:creationId xmlns:a16="http://schemas.microsoft.com/office/drawing/2014/main" id="{20BB570F-8F89-401C-875F-BDB13D632B9B}"/>
                </a:ext>
              </a:extLst>
            </p:cNvPr>
            <p:cNvGrpSpPr>
              <a:grpSpLocks/>
            </p:cNvGrpSpPr>
            <p:nvPr/>
          </p:nvGrpSpPr>
          <p:grpSpPr bwMode="auto">
            <a:xfrm>
              <a:off x="4306493" y="4579144"/>
              <a:ext cx="467915" cy="545306"/>
              <a:chOff x="4519" y="3468"/>
              <a:chExt cx="412" cy="489"/>
            </a:xfrm>
            <a:solidFill>
              <a:srgbClr val="EF7630"/>
            </a:solidFill>
          </p:grpSpPr>
          <p:sp>
            <p:nvSpPr>
              <p:cNvPr id="42" name="Freeform 73">
                <a:extLst>
                  <a:ext uri="{FF2B5EF4-FFF2-40B4-BE49-F238E27FC236}">
                    <a16:creationId xmlns:a16="http://schemas.microsoft.com/office/drawing/2014/main" id="{4FCEA49C-C225-450B-AB7A-A39DC424A498}"/>
                  </a:ext>
                </a:extLst>
              </p:cNvPr>
              <p:cNvSpPr>
                <a:spLocks/>
              </p:cNvSpPr>
              <p:nvPr/>
            </p:nvSpPr>
            <p:spPr bwMode="auto">
              <a:xfrm>
                <a:off x="4820" y="3485"/>
                <a:ext cx="111" cy="124"/>
              </a:xfrm>
              <a:custGeom>
                <a:avLst/>
                <a:gdLst>
                  <a:gd name="T0" fmla="*/ 72 w 111"/>
                  <a:gd name="T1" fmla="*/ 5 h 124"/>
                  <a:gd name="T2" fmla="*/ 76 w 111"/>
                  <a:gd name="T3" fmla="*/ 9 h 124"/>
                  <a:gd name="T4" fmla="*/ 82 w 111"/>
                  <a:gd name="T5" fmla="*/ 13 h 124"/>
                  <a:gd name="T6" fmla="*/ 88 w 111"/>
                  <a:gd name="T7" fmla="*/ 15 h 124"/>
                  <a:gd name="T8" fmla="*/ 95 w 111"/>
                  <a:gd name="T9" fmla="*/ 14 h 124"/>
                  <a:gd name="T10" fmla="*/ 103 w 111"/>
                  <a:gd name="T11" fmla="*/ 11 h 124"/>
                  <a:gd name="T12" fmla="*/ 110 w 111"/>
                  <a:gd name="T13" fmla="*/ 12 h 124"/>
                  <a:gd name="T14" fmla="*/ 101 w 111"/>
                  <a:gd name="T15" fmla="*/ 22 h 124"/>
                  <a:gd name="T16" fmla="*/ 98 w 111"/>
                  <a:gd name="T17" fmla="*/ 27 h 124"/>
                  <a:gd name="T18" fmla="*/ 96 w 111"/>
                  <a:gd name="T19" fmla="*/ 31 h 124"/>
                  <a:gd name="T20" fmla="*/ 93 w 111"/>
                  <a:gd name="T21" fmla="*/ 34 h 124"/>
                  <a:gd name="T22" fmla="*/ 91 w 111"/>
                  <a:gd name="T23" fmla="*/ 38 h 124"/>
                  <a:gd name="T24" fmla="*/ 88 w 111"/>
                  <a:gd name="T25" fmla="*/ 42 h 124"/>
                  <a:gd name="T26" fmla="*/ 83 w 111"/>
                  <a:gd name="T27" fmla="*/ 44 h 124"/>
                  <a:gd name="T28" fmla="*/ 78 w 111"/>
                  <a:gd name="T29" fmla="*/ 46 h 124"/>
                  <a:gd name="T30" fmla="*/ 74 w 111"/>
                  <a:gd name="T31" fmla="*/ 48 h 124"/>
                  <a:gd name="T32" fmla="*/ 69 w 111"/>
                  <a:gd name="T33" fmla="*/ 51 h 124"/>
                  <a:gd name="T34" fmla="*/ 64 w 111"/>
                  <a:gd name="T35" fmla="*/ 54 h 124"/>
                  <a:gd name="T36" fmla="*/ 60 w 111"/>
                  <a:gd name="T37" fmla="*/ 58 h 124"/>
                  <a:gd name="T38" fmla="*/ 57 w 111"/>
                  <a:gd name="T39" fmla="*/ 62 h 124"/>
                  <a:gd name="T40" fmla="*/ 54 w 111"/>
                  <a:gd name="T41" fmla="*/ 65 h 124"/>
                  <a:gd name="T42" fmla="*/ 51 w 111"/>
                  <a:gd name="T43" fmla="*/ 68 h 124"/>
                  <a:gd name="T44" fmla="*/ 47 w 111"/>
                  <a:gd name="T45" fmla="*/ 72 h 124"/>
                  <a:gd name="T46" fmla="*/ 44 w 111"/>
                  <a:gd name="T47" fmla="*/ 76 h 124"/>
                  <a:gd name="T48" fmla="*/ 40 w 111"/>
                  <a:gd name="T49" fmla="*/ 81 h 124"/>
                  <a:gd name="T50" fmla="*/ 37 w 111"/>
                  <a:gd name="T51" fmla="*/ 84 h 124"/>
                  <a:gd name="T52" fmla="*/ 34 w 111"/>
                  <a:gd name="T53" fmla="*/ 87 h 124"/>
                  <a:gd name="T54" fmla="*/ 31 w 111"/>
                  <a:gd name="T55" fmla="*/ 91 h 124"/>
                  <a:gd name="T56" fmla="*/ 29 w 111"/>
                  <a:gd name="T57" fmla="*/ 95 h 124"/>
                  <a:gd name="T58" fmla="*/ 26 w 111"/>
                  <a:gd name="T59" fmla="*/ 100 h 124"/>
                  <a:gd name="T60" fmla="*/ 22 w 111"/>
                  <a:gd name="T61" fmla="*/ 105 h 124"/>
                  <a:gd name="T62" fmla="*/ 19 w 111"/>
                  <a:gd name="T63" fmla="*/ 108 h 124"/>
                  <a:gd name="T64" fmla="*/ 17 w 111"/>
                  <a:gd name="T65" fmla="*/ 112 h 124"/>
                  <a:gd name="T66" fmla="*/ 15 w 111"/>
                  <a:gd name="T67" fmla="*/ 116 h 124"/>
                  <a:gd name="T68" fmla="*/ 12 w 111"/>
                  <a:gd name="T69" fmla="*/ 120 h 124"/>
                  <a:gd name="T70" fmla="*/ 10 w 111"/>
                  <a:gd name="T71" fmla="*/ 124 h 124"/>
                  <a:gd name="T72" fmla="*/ 7 w 111"/>
                  <a:gd name="T73" fmla="*/ 121 h 124"/>
                  <a:gd name="T74" fmla="*/ 7 w 111"/>
                  <a:gd name="T75" fmla="*/ 116 h 124"/>
                  <a:gd name="T76" fmla="*/ 0 w 111"/>
                  <a:gd name="T77" fmla="*/ 116 h 124"/>
                  <a:gd name="T78" fmla="*/ 0 w 111"/>
                  <a:gd name="T79" fmla="*/ 110 h 124"/>
                  <a:gd name="T80" fmla="*/ 0 w 111"/>
                  <a:gd name="T81" fmla="*/ 104 h 124"/>
                  <a:gd name="T82" fmla="*/ 5 w 111"/>
                  <a:gd name="T83" fmla="*/ 102 h 124"/>
                  <a:gd name="T84" fmla="*/ 8 w 111"/>
                  <a:gd name="T85" fmla="*/ 97 h 124"/>
                  <a:gd name="T86" fmla="*/ 8 w 111"/>
                  <a:gd name="T87" fmla="*/ 92 h 124"/>
                  <a:gd name="T88" fmla="*/ 8 w 111"/>
                  <a:gd name="T89" fmla="*/ 88 h 124"/>
                  <a:gd name="T90" fmla="*/ 13 w 111"/>
                  <a:gd name="T91" fmla="*/ 86 h 124"/>
                  <a:gd name="T92" fmla="*/ 16 w 111"/>
                  <a:gd name="T93" fmla="*/ 83 h 124"/>
                  <a:gd name="T94" fmla="*/ 21 w 111"/>
                  <a:gd name="T95" fmla="*/ 83 h 124"/>
                  <a:gd name="T96" fmla="*/ 26 w 111"/>
                  <a:gd name="T97" fmla="*/ 81 h 124"/>
                  <a:gd name="T98" fmla="*/ 28 w 111"/>
                  <a:gd name="T99" fmla="*/ 75 h 124"/>
                  <a:gd name="T100" fmla="*/ 27 w 111"/>
                  <a:gd name="T101" fmla="*/ 71 h 124"/>
                  <a:gd name="T102" fmla="*/ 28 w 111"/>
                  <a:gd name="T103" fmla="*/ 66 h 124"/>
                  <a:gd name="T104" fmla="*/ 29 w 111"/>
                  <a:gd name="T105" fmla="*/ 61 h 124"/>
                  <a:gd name="T106" fmla="*/ 32 w 111"/>
                  <a:gd name="T107" fmla="*/ 54 h 124"/>
                  <a:gd name="T108" fmla="*/ 36 w 111"/>
                  <a:gd name="T109" fmla="*/ 46 h 124"/>
                  <a:gd name="T110" fmla="*/ 39 w 111"/>
                  <a:gd name="T111" fmla="*/ 39 h 124"/>
                  <a:gd name="T112" fmla="*/ 41 w 111"/>
                  <a:gd name="T113" fmla="*/ 34 h 124"/>
                  <a:gd name="T114" fmla="*/ 44 w 111"/>
                  <a:gd name="T115" fmla="*/ 27 h 124"/>
                  <a:gd name="T116" fmla="*/ 47 w 111"/>
                  <a:gd name="T117" fmla="*/ 19 h 124"/>
                  <a:gd name="T118" fmla="*/ 49 w 111"/>
                  <a:gd name="T119" fmla="*/ 14 h 124"/>
                  <a:gd name="T120" fmla="*/ 52 w 111"/>
                  <a:gd name="T121" fmla="*/ 9 h 124"/>
                  <a:gd name="T122" fmla="*/ 57 w 111"/>
                  <a:gd name="T123" fmla="*/ 5 h 124"/>
                  <a:gd name="T124" fmla="*/ 63 w 111"/>
                  <a:gd name="T125" fmla="*/ 0 h 1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1" h="124">
                    <a:moveTo>
                      <a:pt x="67" y="0"/>
                    </a:moveTo>
                    <a:lnTo>
                      <a:pt x="68" y="2"/>
                    </a:lnTo>
                    <a:lnTo>
                      <a:pt x="69" y="2"/>
                    </a:lnTo>
                    <a:lnTo>
                      <a:pt x="70" y="3"/>
                    </a:lnTo>
                    <a:lnTo>
                      <a:pt x="71" y="4"/>
                    </a:lnTo>
                    <a:lnTo>
                      <a:pt x="72" y="5"/>
                    </a:lnTo>
                    <a:lnTo>
                      <a:pt x="72" y="6"/>
                    </a:lnTo>
                    <a:lnTo>
                      <a:pt x="73" y="6"/>
                    </a:lnTo>
                    <a:lnTo>
                      <a:pt x="74" y="7"/>
                    </a:lnTo>
                    <a:lnTo>
                      <a:pt x="75" y="8"/>
                    </a:lnTo>
                    <a:lnTo>
                      <a:pt x="76" y="8"/>
                    </a:lnTo>
                    <a:lnTo>
                      <a:pt x="76" y="9"/>
                    </a:lnTo>
                    <a:lnTo>
                      <a:pt x="77" y="10"/>
                    </a:lnTo>
                    <a:lnTo>
                      <a:pt x="78" y="10"/>
                    </a:lnTo>
                    <a:lnTo>
                      <a:pt x="78" y="11"/>
                    </a:lnTo>
                    <a:lnTo>
                      <a:pt x="79" y="11"/>
                    </a:lnTo>
                    <a:lnTo>
                      <a:pt x="80" y="12"/>
                    </a:lnTo>
                    <a:lnTo>
                      <a:pt x="82" y="13"/>
                    </a:lnTo>
                    <a:lnTo>
                      <a:pt x="83" y="13"/>
                    </a:lnTo>
                    <a:lnTo>
                      <a:pt x="84" y="14"/>
                    </a:lnTo>
                    <a:lnTo>
                      <a:pt x="85" y="14"/>
                    </a:lnTo>
                    <a:lnTo>
                      <a:pt x="86" y="14"/>
                    </a:lnTo>
                    <a:lnTo>
                      <a:pt x="87" y="15"/>
                    </a:lnTo>
                    <a:lnTo>
                      <a:pt x="88" y="15"/>
                    </a:lnTo>
                    <a:lnTo>
                      <a:pt x="89" y="15"/>
                    </a:lnTo>
                    <a:lnTo>
                      <a:pt x="90" y="15"/>
                    </a:lnTo>
                    <a:lnTo>
                      <a:pt x="92" y="15"/>
                    </a:lnTo>
                    <a:lnTo>
                      <a:pt x="93" y="15"/>
                    </a:lnTo>
                    <a:lnTo>
                      <a:pt x="94" y="14"/>
                    </a:lnTo>
                    <a:lnTo>
                      <a:pt x="95" y="14"/>
                    </a:lnTo>
                    <a:lnTo>
                      <a:pt x="96" y="14"/>
                    </a:lnTo>
                    <a:lnTo>
                      <a:pt x="98" y="13"/>
                    </a:lnTo>
                    <a:lnTo>
                      <a:pt x="99" y="12"/>
                    </a:lnTo>
                    <a:lnTo>
                      <a:pt x="101" y="12"/>
                    </a:lnTo>
                    <a:lnTo>
                      <a:pt x="102" y="11"/>
                    </a:lnTo>
                    <a:lnTo>
                      <a:pt x="103" y="11"/>
                    </a:lnTo>
                    <a:lnTo>
                      <a:pt x="105" y="10"/>
                    </a:lnTo>
                    <a:lnTo>
                      <a:pt x="106" y="10"/>
                    </a:lnTo>
                    <a:lnTo>
                      <a:pt x="107" y="11"/>
                    </a:lnTo>
                    <a:lnTo>
                      <a:pt x="108" y="11"/>
                    </a:lnTo>
                    <a:lnTo>
                      <a:pt x="109" y="12"/>
                    </a:lnTo>
                    <a:lnTo>
                      <a:pt x="110" y="12"/>
                    </a:lnTo>
                    <a:lnTo>
                      <a:pt x="110" y="13"/>
                    </a:lnTo>
                    <a:lnTo>
                      <a:pt x="111" y="13"/>
                    </a:lnTo>
                    <a:lnTo>
                      <a:pt x="109" y="14"/>
                    </a:lnTo>
                    <a:lnTo>
                      <a:pt x="106" y="17"/>
                    </a:lnTo>
                    <a:lnTo>
                      <a:pt x="103" y="19"/>
                    </a:lnTo>
                    <a:lnTo>
                      <a:pt x="101" y="22"/>
                    </a:lnTo>
                    <a:lnTo>
                      <a:pt x="99" y="23"/>
                    </a:lnTo>
                    <a:lnTo>
                      <a:pt x="99" y="24"/>
                    </a:lnTo>
                    <a:lnTo>
                      <a:pt x="99" y="25"/>
                    </a:lnTo>
                    <a:lnTo>
                      <a:pt x="99" y="26"/>
                    </a:lnTo>
                    <a:lnTo>
                      <a:pt x="98" y="26"/>
                    </a:lnTo>
                    <a:lnTo>
                      <a:pt x="98" y="27"/>
                    </a:lnTo>
                    <a:lnTo>
                      <a:pt x="98" y="28"/>
                    </a:lnTo>
                    <a:lnTo>
                      <a:pt x="98" y="29"/>
                    </a:lnTo>
                    <a:lnTo>
                      <a:pt x="98" y="30"/>
                    </a:lnTo>
                    <a:lnTo>
                      <a:pt x="97" y="30"/>
                    </a:lnTo>
                    <a:lnTo>
                      <a:pt x="97" y="31"/>
                    </a:lnTo>
                    <a:lnTo>
                      <a:pt x="96" y="31"/>
                    </a:lnTo>
                    <a:lnTo>
                      <a:pt x="96" y="32"/>
                    </a:lnTo>
                    <a:lnTo>
                      <a:pt x="95" y="32"/>
                    </a:lnTo>
                    <a:lnTo>
                      <a:pt x="95" y="33"/>
                    </a:lnTo>
                    <a:lnTo>
                      <a:pt x="94" y="33"/>
                    </a:lnTo>
                    <a:lnTo>
                      <a:pt x="94" y="34"/>
                    </a:lnTo>
                    <a:lnTo>
                      <a:pt x="93" y="34"/>
                    </a:lnTo>
                    <a:lnTo>
                      <a:pt x="93" y="35"/>
                    </a:lnTo>
                    <a:lnTo>
                      <a:pt x="93" y="36"/>
                    </a:lnTo>
                    <a:lnTo>
                      <a:pt x="92" y="36"/>
                    </a:lnTo>
                    <a:lnTo>
                      <a:pt x="92" y="37"/>
                    </a:lnTo>
                    <a:lnTo>
                      <a:pt x="91" y="37"/>
                    </a:lnTo>
                    <a:lnTo>
                      <a:pt x="91" y="38"/>
                    </a:lnTo>
                    <a:lnTo>
                      <a:pt x="90" y="38"/>
                    </a:lnTo>
                    <a:lnTo>
                      <a:pt x="90" y="39"/>
                    </a:lnTo>
                    <a:lnTo>
                      <a:pt x="89" y="39"/>
                    </a:lnTo>
                    <a:lnTo>
                      <a:pt x="89" y="41"/>
                    </a:lnTo>
                    <a:lnTo>
                      <a:pt x="88" y="41"/>
                    </a:lnTo>
                    <a:lnTo>
                      <a:pt x="88" y="42"/>
                    </a:lnTo>
                    <a:lnTo>
                      <a:pt x="87" y="42"/>
                    </a:lnTo>
                    <a:lnTo>
                      <a:pt x="86" y="42"/>
                    </a:lnTo>
                    <a:lnTo>
                      <a:pt x="85" y="43"/>
                    </a:lnTo>
                    <a:lnTo>
                      <a:pt x="84" y="43"/>
                    </a:lnTo>
                    <a:lnTo>
                      <a:pt x="83" y="43"/>
                    </a:lnTo>
                    <a:lnTo>
                      <a:pt x="83" y="44"/>
                    </a:lnTo>
                    <a:lnTo>
                      <a:pt x="82" y="44"/>
                    </a:lnTo>
                    <a:lnTo>
                      <a:pt x="82" y="45"/>
                    </a:lnTo>
                    <a:lnTo>
                      <a:pt x="80" y="45"/>
                    </a:lnTo>
                    <a:lnTo>
                      <a:pt x="79" y="45"/>
                    </a:lnTo>
                    <a:lnTo>
                      <a:pt x="78" y="45"/>
                    </a:lnTo>
                    <a:lnTo>
                      <a:pt x="78" y="46"/>
                    </a:lnTo>
                    <a:lnTo>
                      <a:pt x="77" y="46"/>
                    </a:lnTo>
                    <a:lnTo>
                      <a:pt x="76" y="46"/>
                    </a:lnTo>
                    <a:lnTo>
                      <a:pt x="76" y="47"/>
                    </a:lnTo>
                    <a:lnTo>
                      <a:pt x="75" y="47"/>
                    </a:lnTo>
                    <a:lnTo>
                      <a:pt x="74" y="47"/>
                    </a:lnTo>
                    <a:lnTo>
                      <a:pt x="74" y="48"/>
                    </a:lnTo>
                    <a:lnTo>
                      <a:pt x="73" y="48"/>
                    </a:lnTo>
                    <a:lnTo>
                      <a:pt x="72" y="49"/>
                    </a:lnTo>
                    <a:lnTo>
                      <a:pt x="71" y="49"/>
                    </a:lnTo>
                    <a:lnTo>
                      <a:pt x="71" y="50"/>
                    </a:lnTo>
                    <a:lnTo>
                      <a:pt x="70" y="50"/>
                    </a:lnTo>
                    <a:lnTo>
                      <a:pt x="69" y="51"/>
                    </a:lnTo>
                    <a:lnTo>
                      <a:pt x="68" y="51"/>
                    </a:lnTo>
                    <a:lnTo>
                      <a:pt x="67" y="52"/>
                    </a:lnTo>
                    <a:lnTo>
                      <a:pt x="66" y="53"/>
                    </a:lnTo>
                    <a:lnTo>
                      <a:pt x="65" y="53"/>
                    </a:lnTo>
                    <a:lnTo>
                      <a:pt x="65" y="54"/>
                    </a:lnTo>
                    <a:lnTo>
                      <a:pt x="64" y="54"/>
                    </a:lnTo>
                    <a:lnTo>
                      <a:pt x="64" y="55"/>
                    </a:lnTo>
                    <a:lnTo>
                      <a:pt x="63" y="56"/>
                    </a:lnTo>
                    <a:lnTo>
                      <a:pt x="61" y="56"/>
                    </a:lnTo>
                    <a:lnTo>
                      <a:pt x="61" y="57"/>
                    </a:lnTo>
                    <a:lnTo>
                      <a:pt x="60" y="57"/>
                    </a:lnTo>
                    <a:lnTo>
                      <a:pt x="60" y="58"/>
                    </a:lnTo>
                    <a:lnTo>
                      <a:pt x="59" y="58"/>
                    </a:lnTo>
                    <a:lnTo>
                      <a:pt x="59" y="59"/>
                    </a:lnTo>
                    <a:lnTo>
                      <a:pt x="58" y="59"/>
                    </a:lnTo>
                    <a:lnTo>
                      <a:pt x="58" y="61"/>
                    </a:lnTo>
                    <a:lnTo>
                      <a:pt x="57" y="61"/>
                    </a:lnTo>
                    <a:lnTo>
                      <a:pt x="57" y="62"/>
                    </a:lnTo>
                    <a:lnTo>
                      <a:pt x="56" y="62"/>
                    </a:lnTo>
                    <a:lnTo>
                      <a:pt x="56" y="63"/>
                    </a:lnTo>
                    <a:lnTo>
                      <a:pt x="55" y="63"/>
                    </a:lnTo>
                    <a:lnTo>
                      <a:pt x="55" y="64"/>
                    </a:lnTo>
                    <a:lnTo>
                      <a:pt x="54" y="64"/>
                    </a:lnTo>
                    <a:lnTo>
                      <a:pt x="54" y="65"/>
                    </a:lnTo>
                    <a:lnTo>
                      <a:pt x="53" y="65"/>
                    </a:lnTo>
                    <a:lnTo>
                      <a:pt x="53" y="66"/>
                    </a:lnTo>
                    <a:lnTo>
                      <a:pt x="52" y="66"/>
                    </a:lnTo>
                    <a:lnTo>
                      <a:pt x="52" y="67"/>
                    </a:lnTo>
                    <a:lnTo>
                      <a:pt x="51" y="67"/>
                    </a:lnTo>
                    <a:lnTo>
                      <a:pt x="51" y="68"/>
                    </a:lnTo>
                    <a:lnTo>
                      <a:pt x="50" y="69"/>
                    </a:lnTo>
                    <a:lnTo>
                      <a:pt x="49" y="70"/>
                    </a:lnTo>
                    <a:lnTo>
                      <a:pt x="49" y="71"/>
                    </a:lnTo>
                    <a:lnTo>
                      <a:pt x="48" y="71"/>
                    </a:lnTo>
                    <a:lnTo>
                      <a:pt x="48" y="72"/>
                    </a:lnTo>
                    <a:lnTo>
                      <a:pt x="47" y="72"/>
                    </a:lnTo>
                    <a:lnTo>
                      <a:pt x="47" y="73"/>
                    </a:lnTo>
                    <a:lnTo>
                      <a:pt x="46" y="73"/>
                    </a:lnTo>
                    <a:lnTo>
                      <a:pt x="46" y="74"/>
                    </a:lnTo>
                    <a:lnTo>
                      <a:pt x="45" y="74"/>
                    </a:lnTo>
                    <a:lnTo>
                      <a:pt x="45" y="75"/>
                    </a:lnTo>
                    <a:lnTo>
                      <a:pt x="44" y="76"/>
                    </a:lnTo>
                    <a:lnTo>
                      <a:pt x="43" y="76"/>
                    </a:lnTo>
                    <a:lnTo>
                      <a:pt x="43" y="77"/>
                    </a:lnTo>
                    <a:lnTo>
                      <a:pt x="41" y="78"/>
                    </a:lnTo>
                    <a:lnTo>
                      <a:pt x="41" y="80"/>
                    </a:lnTo>
                    <a:lnTo>
                      <a:pt x="40" y="80"/>
                    </a:lnTo>
                    <a:lnTo>
                      <a:pt x="40" y="81"/>
                    </a:lnTo>
                    <a:lnTo>
                      <a:pt x="39" y="81"/>
                    </a:lnTo>
                    <a:lnTo>
                      <a:pt x="39" y="82"/>
                    </a:lnTo>
                    <a:lnTo>
                      <a:pt x="38" y="82"/>
                    </a:lnTo>
                    <a:lnTo>
                      <a:pt x="38" y="83"/>
                    </a:lnTo>
                    <a:lnTo>
                      <a:pt x="37" y="83"/>
                    </a:lnTo>
                    <a:lnTo>
                      <a:pt x="37" y="84"/>
                    </a:lnTo>
                    <a:lnTo>
                      <a:pt x="36" y="84"/>
                    </a:lnTo>
                    <a:lnTo>
                      <a:pt x="36" y="85"/>
                    </a:lnTo>
                    <a:lnTo>
                      <a:pt x="36" y="86"/>
                    </a:lnTo>
                    <a:lnTo>
                      <a:pt x="35" y="86"/>
                    </a:lnTo>
                    <a:lnTo>
                      <a:pt x="35" y="87"/>
                    </a:lnTo>
                    <a:lnTo>
                      <a:pt x="34" y="87"/>
                    </a:lnTo>
                    <a:lnTo>
                      <a:pt x="34" y="88"/>
                    </a:lnTo>
                    <a:lnTo>
                      <a:pt x="33" y="88"/>
                    </a:lnTo>
                    <a:lnTo>
                      <a:pt x="33" y="89"/>
                    </a:lnTo>
                    <a:lnTo>
                      <a:pt x="32" y="90"/>
                    </a:lnTo>
                    <a:lnTo>
                      <a:pt x="32" y="91"/>
                    </a:lnTo>
                    <a:lnTo>
                      <a:pt x="31" y="91"/>
                    </a:lnTo>
                    <a:lnTo>
                      <a:pt x="31" y="92"/>
                    </a:lnTo>
                    <a:lnTo>
                      <a:pt x="31" y="93"/>
                    </a:lnTo>
                    <a:lnTo>
                      <a:pt x="30" y="93"/>
                    </a:lnTo>
                    <a:lnTo>
                      <a:pt x="30" y="94"/>
                    </a:lnTo>
                    <a:lnTo>
                      <a:pt x="29" y="94"/>
                    </a:lnTo>
                    <a:lnTo>
                      <a:pt x="29" y="95"/>
                    </a:lnTo>
                    <a:lnTo>
                      <a:pt x="28" y="95"/>
                    </a:lnTo>
                    <a:lnTo>
                      <a:pt x="28" y="96"/>
                    </a:lnTo>
                    <a:lnTo>
                      <a:pt x="27" y="97"/>
                    </a:lnTo>
                    <a:lnTo>
                      <a:pt x="27" y="98"/>
                    </a:lnTo>
                    <a:lnTo>
                      <a:pt x="26" y="98"/>
                    </a:lnTo>
                    <a:lnTo>
                      <a:pt x="26" y="100"/>
                    </a:lnTo>
                    <a:lnTo>
                      <a:pt x="25" y="101"/>
                    </a:lnTo>
                    <a:lnTo>
                      <a:pt x="25" y="102"/>
                    </a:lnTo>
                    <a:lnTo>
                      <a:pt x="24" y="102"/>
                    </a:lnTo>
                    <a:lnTo>
                      <a:pt x="24" y="103"/>
                    </a:lnTo>
                    <a:lnTo>
                      <a:pt x="22" y="104"/>
                    </a:lnTo>
                    <a:lnTo>
                      <a:pt x="22" y="105"/>
                    </a:lnTo>
                    <a:lnTo>
                      <a:pt x="21" y="105"/>
                    </a:lnTo>
                    <a:lnTo>
                      <a:pt x="21" y="106"/>
                    </a:lnTo>
                    <a:lnTo>
                      <a:pt x="21" y="107"/>
                    </a:lnTo>
                    <a:lnTo>
                      <a:pt x="20" y="107"/>
                    </a:lnTo>
                    <a:lnTo>
                      <a:pt x="20" y="108"/>
                    </a:lnTo>
                    <a:lnTo>
                      <a:pt x="19" y="108"/>
                    </a:lnTo>
                    <a:lnTo>
                      <a:pt x="19" y="109"/>
                    </a:lnTo>
                    <a:lnTo>
                      <a:pt x="19" y="110"/>
                    </a:lnTo>
                    <a:lnTo>
                      <a:pt x="18" y="110"/>
                    </a:lnTo>
                    <a:lnTo>
                      <a:pt x="18" y="111"/>
                    </a:lnTo>
                    <a:lnTo>
                      <a:pt x="18" y="112"/>
                    </a:lnTo>
                    <a:lnTo>
                      <a:pt x="17" y="112"/>
                    </a:lnTo>
                    <a:lnTo>
                      <a:pt x="17" y="113"/>
                    </a:lnTo>
                    <a:lnTo>
                      <a:pt x="16" y="113"/>
                    </a:lnTo>
                    <a:lnTo>
                      <a:pt x="16" y="114"/>
                    </a:lnTo>
                    <a:lnTo>
                      <a:pt x="16" y="115"/>
                    </a:lnTo>
                    <a:lnTo>
                      <a:pt x="15" y="115"/>
                    </a:lnTo>
                    <a:lnTo>
                      <a:pt x="15" y="116"/>
                    </a:lnTo>
                    <a:lnTo>
                      <a:pt x="14" y="116"/>
                    </a:lnTo>
                    <a:lnTo>
                      <a:pt x="14" y="117"/>
                    </a:lnTo>
                    <a:lnTo>
                      <a:pt x="14" y="119"/>
                    </a:lnTo>
                    <a:lnTo>
                      <a:pt x="13" y="119"/>
                    </a:lnTo>
                    <a:lnTo>
                      <a:pt x="13" y="120"/>
                    </a:lnTo>
                    <a:lnTo>
                      <a:pt x="12" y="120"/>
                    </a:lnTo>
                    <a:lnTo>
                      <a:pt x="12" y="121"/>
                    </a:lnTo>
                    <a:lnTo>
                      <a:pt x="12" y="122"/>
                    </a:lnTo>
                    <a:lnTo>
                      <a:pt x="11" y="122"/>
                    </a:lnTo>
                    <a:lnTo>
                      <a:pt x="11" y="123"/>
                    </a:lnTo>
                    <a:lnTo>
                      <a:pt x="10" y="123"/>
                    </a:lnTo>
                    <a:lnTo>
                      <a:pt x="10" y="124"/>
                    </a:lnTo>
                    <a:lnTo>
                      <a:pt x="9" y="124"/>
                    </a:lnTo>
                    <a:lnTo>
                      <a:pt x="8" y="124"/>
                    </a:lnTo>
                    <a:lnTo>
                      <a:pt x="7" y="123"/>
                    </a:lnTo>
                    <a:lnTo>
                      <a:pt x="6" y="123"/>
                    </a:lnTo>
                    <a:lnTo>
                      <a:pt x="7" y="122"/>
                    </a:lnTo>
                    <a:lnTo>
                      <a:pt x="7" y="121"/>
                    </a:lnTo>
                    <a:lnTo>
                      <a:pt x="7" y="120"/>
                    </a:lnTo>
                    <a:lnTo>
                      <a:pt x="8" y="120"/>
                    </a:lnTo>
                    <a:lnTo>
                      <a:pt x="8" y="119"/>
                    </a:lnTo>
                    <a:lnTo>
                      <a:pt x="8" y="117"/>
                    </a:lnTo>
                    <a:lnTo>
                      <a:pt x="7" y="117"/>
                    </a:lnTo>
                    <a:lnTo>
                      <a:pt x="7" y="116"/>
                    </a:lnTo>
                    <a:lnTo>
                      <a:pt x="6" y="116"/>
                    </a:lnTo>
                    <a:lnTo>
                      <a:pt x="5" y="116"/>
                    </a:lnTo>
                    <a:lnTo>
                      <a:pt x="3" y="116"/>
                    </a:lnTo>
                    <a:lnTo>
                      <a:pt x="2" y="116"/>
                    </a:lnTo>
                    <a:lnTo>
                      <a:pt x="1" y="116"/>
                    </a:lnTo>
                    <a:lnTo>
                      <a:pt x="0" y="116"/>
                    </a:lnTo>
                    <a:lnTo>
                      <a:pt x="0" y="115"/>
                    </a:lnTo>
                    <a:lnTo>
                      <a:pt x="0" y="114"/>
                    </a:lnTo>
                    <a:lnTo>
                      <a:pt x="0" y="113"/>
                    </a:lnTo>
                    <a:lnTo>
                      <a:pt x="0" y="112"/>
                    </a:lnTo>
                    <a:lnTo>
                      <a:pt x="0" y="111"/>
                    </a:lnTo>
                    <a:lnTo>
                      <a:pt x="0" y="110"/>
                    </a:lnTo>
                    <a:lnTo>
                      <a:pt x="0" y="109"/>
                    </a:lnTo>
                    <a:lnTo>
                      <a:pt x="0" y="108"/>
                    </a:lnTo>
                    <a:lnTo>
                      <a:pt x="0" y="107"/>
                    </a:lnTo>
                    <a:lnTo>
                      <a:pt x="0" y="106"/>
                    </a:lnTo>
                    <a:lnTo>
                      <a:pt x="0" y="105"/>
                    </a:lnTo>
                    <a:lnTo>
                      <a:pt x="0" y="104"/>
                    </a:lnTo>
                    <a:lnTo>
                      <a:pt x="0" y="103"/>
                    </a:lnTo>
                    <a:lnTo>
                      <a:pt x="1" y="103"/>
                    </a:lnTo>
                    <a:lnTo>
                      <a:pt x="2" y="103"/>
                    </a:lnTo>
                    <a:lnTo>
                      <a:pt x="2" y="102"/>
                    </a:lnTo>
                    <a:lnTo>
                      <a:pt x="3" y="102"/>
                    </a:lnTo>
                    <a:lnTo>
                      <a:pt x="5" y="102"/>
                    </a:lnTo>
                    <a:lnTo>
                      <a:pt x="6" y="102"/>
                    </a:lnTo>
                    <a:lnTo>
                      <a:pt x="7" y="102"/>
                    </a:lnTo>
                    <a:lnTo>
                      <a:pt x="7" y="101"/>
                    </a:lnTo>
                    <a:lnTo>
                      <a:pt x="7" y="100"/>
                    </a:lnTo>
                    <a:lnTo>
                      <a:pt x="8" y="98"/>
                    </a:lnTo>
                    <a:lnTo>
                      <a:pt x="8" y="97"/>
                    </a:lnTo>
                    <a:lnTo>
                      <a:pt x="8" y="96"/>
                    </a:lnTo>
                    <a:lnTo>
                      <a:pt x="9" y="96"/>
                    </a:lnTo>
                    <a:lnTo>
                      <a:pt x="9" y="95"/>
                    </a:lnTo>
                    <a:lnTo>
                      <a:pt x="8" y="94"/>
                    </a:lnTo>
                    <a:lnTo>
                      <a:pt x="8" y="93"/>
                    </a:lnTo>
                    <a:lnTo>
                      <a:pt x="8" y="92"/>
                    </a:lnTo>
                    <a:lnTo>
                      <a:pt x="7" y="92"/>
                    </a:lnTo>
                    <a:lnTo>
                      <a:pt x="7" y="91"/>
                    </a:lnTo>
                    <a:lnTo>
                      <a:pt x="7" y="90"/>
                    </a:lnTo>
                    <a:lnTo>
                      <a:pt x="7" y="89"/>
                    </a:lnTo>
                    <a:lnTo>
                      <a:pt x="8" y="89"/>
                    </a:lnTo>
                    <a:lnTo>
                      <a:pt x="8" y="88"/>
                    </a:lnTo>
                    <a:lnTo>
                      <a:pt x="9" y="87"/>
                    </a:lnTo>
                    <a:lnTo>
                      <a:pt x="10" y="87"/>
                    </a:lnTo>
                    <a:lnTo>
                      <a:pt x="11" y="87"/>
                    </a:lnTo>
                    <a:lnTo>
                      <a:pt x="12" y="87"/>
                    </a:lnTo>
                    <a:lnTo>
                      <a:pt x="12" y="86"/>
                    </a:lnTo>
                    <a:lnTo>
                      <a:pt x="13" y="86"/>
                    </a:lnTo>
                    <a:lnTo>
                      <a:pt x="13" y="85"/>
                    </a:lnTo>
                    <a:lnTo>
                      <a:pt x="14" y="85"/>
                    </a:lnTo>
                    <a:lnTo>
                      <a:pt x="14" y="84"/>
                    </a:lnTo>
                    <a:lnTo>
                      <a:pt x="15" y="84"/>
                    </a:lnTo>
                    <a:lnTo>
                      <a:pt x="15" y="83"/>
                    </a:lnTo>
                    <a:lnTo>
                      <a:pt x="16" y="83"/>
                    </a:lnTo>
                    <a:lnTo>
                      <a:pt x="17" y="83"/>
                    </a:lnTo>
                    <a:lnTo>
                      <a:pt x="18" y="83"/>
                    </a:lnTo>
                    <a:lnTo>
                      <a:pt x="18" y="84"/>
                    </a:lnTo>
                    <a:lnTo>
                      <a:pt x="19" y="84"/>
                    </a:lnTo>
                    <a:lnTo>
                      <a:pt x="20" y="83"/>
                    </a:lnTo>
                    <a:lnTo>
                      <a:pt x="21" y="83"/>
                    </a:lnTo>
                    <a:lnTo>
                      <a:pt x="22" y="83"/>
                    </a:lnTo>
                    <a:lnTo>
                      <a:pt x="24" y="83"/>
                    </a:lnTo>
                    <a:lnTo>
                      <a:pt x="24" y="82"/>
                    </a:lnTo>
                    <a:lnTo>
                      <a:pt x="25" y="82"/>
                    </a:lnTo>
                    <a:lnTo>
                      <a:pt x="25" y="81"/>
                    </a:lnTo>
                    <a:lnTo>
                      <a:pt x="26" y="81"/>
                    </a:lnTo>
                    <a:lnTo>
                      <a:pt x="26" y="80"/>
                    </a:lnTo>
                    <a:lnTo>
                      <a:pt x="27" y="78"/>
                    </a:lnTo>
                    <a:lnTo>
                      <a:pt x="27" y="77"/>
                    </a:lnTo>
                    <a:lnTo>
                      <a:pt x="27" y="76"/>
                    </a:lnTo>
                    <a:lnTo>
                      <a:pt x="28" y="76"/>
                    </a:lnTo>
                    <a:lnTo>
                      <a:pt x="28" y="75"/>
                    </a:lnTo>
                    <a:lnTo>
                      <a:pt x="27" y="75"/>
                    </a:lnTo>
                    <a:lnTo>
                      <a:pt x="27" y="74"/>
                    </a:lnTo>
                    <a:lnTo>
                      <a:pt x="27" y="73"/>
                    </a:lnTo>
                    <a:lnTo>
                      <a:pt x="26" y="73"/>
                    </a:lnTo>
                    <a:lnTo>
                      <a:pt x="26" y="72"/>
                    </a:lnTo>
                    <a:lnTo>
                      <a:pt x="27" y="71"/>
                    </a:lnTo>
                    <a:lnTo>
                      <a:pt x="27" y="70"/>
                    </a:lnTo>
                    <a:lnTo>
                      <a:pt x="28" y="70"/>
                    </a:lnTo>
                    <a:lnTo>
                      <a:pt x="28" y="69"/>
                    </a:lnTo>
                    <a:lnTo>
                      <a:pt x="28" y="68"/>
                    </a:lnTo>
                    <a:lnTo>
                      <a:pt x="28" y="67"/>
                    </a:lnTo>
                    <a:lnTo>
                      <a:pt x="28" y="66"/>
                    </a:lnTo>
                    <a:lnTo>
                      <a:pt x="28" y="65"/>
                    </a:lnTo>
                    <a:lnTo>
                      <a:pt x="28" y="64"/>
                    </a:lnTo>
                    <a:lnTo>
                      <a:pt x="28" y="63"/>
                    </a:lnTo>
                    <a:lnTo>
                      <a:pt x="29" y="63"/>
                    </a:lnTo>
                    <a:lnTo>
                      <a:pt x="29" y="62"/>
                    </a:lnTo>
                    <a:lnTo>
                      <a:pt x="29" y="61"/>
                    </a:lnTo>
                    <a:lnTo>
                      <a:pt x="30" y="59"/>
                    </a:lnTo>
                    <a:lnTo>
                      <a:pt x="30" y="58"/>
                    </a:lnTo>
                    <a:lnTo>
                      <a:pt x="31" y="57"/>
                    </a:lnTo>
                    <a:lnTo>
                      <a:pt x="31" y="56"/>
                    </a:lnTo>
                    <a:lnTo>
                      <a:pt x="32" y="55"/>
                    </a:lnTo>
                    <a:lnTo>
                      <a:pt x="32" y="54"/>
                    </a:lnTo>
                    <a:lnTo>
                      <a:pt x="33" y="53"/>
                    </a:lnTo>
                    <a:lnTo>
                      <a:pt x="33" y="52"/>
                    </a:lnTo>
                    <a:lnTo>
                      <a:pt x="34" y="51"/>
                    </a:lnTo>
                    <a:lnTo>
                      <a:pt x="35" y="49"/>
                    </a:lnTo>
                    <a:lnTo>
                      <a:pt x="35" y="48"/>
                    </a:lnTo>
                    <a:lnTo>
                      <a:pt x="36" y="46"/>
                    </a:lnTo>
                    <a:lnTo>
                      <a:pt x="37" y="45"/>
                    </a:lnTo>
                    <a:lnTo>
                      <a:pt x="37" y="44"/>
                    </a:lnTo>
                    <a:lnTo>
                      <a:pt x="38" y="43"/>
                    </a:lnTo>
                    <a:lnTo>
                      <a:pt x="38" y="42"/>
                    </a:lnTo>
                    <a:lnTo>
                      <a:pt x="39" y="41"/>
                    </a:lnTo>
                    <a:lnTo>
                      <a:pt x="39" y="39"/>
                    </a:lnTo>
                    <a:lnTo>
                      <a:pt x="40" y="38"/>
                    </a:lnTo>
                    <a:lnTo>
                      <a:pt x="40" y="37"/>
                    </a:lnTo>
                    <a:lnTo>
                      <a:pt x="40" y="36"/>
                    </a:lnTo>
                    <a:lnTo>
                      <a:pt x="41" y="36"/>
                    </a:lnTo>
                    <a:lnTo>
                      <a:pt x="41" y="35"/>
                    </a:lnTo>
                    <a:lnTo>
                      <a:pt x="41" y="34"/>
                    </a:lnTo>
                    <a:lnTo>
                      <a:pt x="41" y="33"/>
                    </a:lnTo>
                    <a:lnTo>
                      <a:pt x="43" y="32"/>
                    </a:lnTo>
                    <a:lnTo>
                      <a:pt x="43" y="31"/>
                    </a:lnTo>
                    <a:lnTo>
                      <a:pt x="43" y="30"/>
                    </a:lnTo>
                    <a:lnTo>
                      <a:pt x="44" y="29"/>
                    </a:lnTo>
                    <a:lnTo>
                      <a:pt x="44" y="27"/>
                    </a:lnTo>
                    <a:lnTo>
                      <a:pt x="45" y="26"/>
                    </a:lnTo>
                    <a:lnTo>
                      <a:pt x="45" y="24"/>
                    </a:lnTo>
                    <a:lnTo>
                      <a:pt x="46" y="23"/>
                    </a:lnTo>
                    <a:lnTo>
                      <a:pt x="46" y="22"/>
                    </a:lnTo>
                    <a:lnTo>
                      <a:pt x="47" y="20"/>
                    </a:lnTo>
                    <a:lnTo>
                      <a:pt x="47" y="19"/>
                    </a:lnTo>
                    <a:lnTo>
                      <a:pt x="48" y="18"/>
                    </a:lnTo>
                    <a:lnTo>
                      <a:pt x="48" y="17"/>
                    </a:lnTo>
                    <a:lnTo>
                      <a:pt x="48" y="16"/>
                    </a:lnTo>
                    <a:lnTo>
                      <a:pt x="49" y="16"/>
                    </a:lnTo>
                    <a:lnTo>
                      <a:pt x="49" y="15"/>
                    </a:lnTo>
                    <a:lnTo>
                      <a:pt x="49" y="14"/>
                    </a:lnTo>
                    <a:lnTo>
                      <a:pt x="50" y="14"/>
                    </a:lnTo>
                    <a:lnTo>
                      <a:pt x="50" y="13"/>
                    </a:lnTo>
                    <a:lnTo>
                      <a:pt x="50" y="12"/>
                    </a:lnTo>
                    <a:lnTo>
                      <a:pt x="51" y="11"/>
                    </a:lnTo>
                    <a:lnTo>
                      <a:pt x="51" y="10"/>
                    </a:lnTo>
                    <a:lnTo>
                      <a:pt x="52" y="9"/>
                    </a:lnTo>
                    <a:lnTo>
                      <a:pt x="52" y="8"/>
                    </a:lnTo>
                    <a:lnTo>
                      <a:pt x="53" y="8"/>
                    </a:lnTo>
                    <a:lnTo>
                      <a:pt x="54" y="7"/>
                    </a:lnTo>
                    <a:lnTo>
                      <a:pt x="55" y="6"/>
                    </a:lnTo>
                    <a:lnTo>
                      <a:pt x="56" y="5"/>
                    </a:lnTo>
                    <a:lnTo>
                      <a:pt x="57" y="5"/>
                    </a:lnTo>
                    <a:lnTo>
                      <a:pt x="58" y="4"/>
                    </a:lnTo>
                    <a:lnTo>
                      <a:pt x="59" y="3"/>
                    </a:lnTo>
                    <a:lnTo>
                      <a:pt x="60" y="3"/>
                    </a:lnTo>
                    <a:lnTo>
                      <a:pt x="60" y="2"/>
                    </a:lnTo>
                    <a:lnTo>
                      <a:pt x="61" y="2"/>
                    </a:lnTo>
                    <a:lnTo>
                      <a:pt x="63" y="0"/>
                    </a:lnTo>
                    <a:lnTo>
                      <a:pt x="64" y="0"/>
                    </a:lnTo>
                    <a:lnTo>
                      <a:pt x="65" y="0"/>
                    </a:lnTo>
                    <a:lnTo>
                      <a:pt x="66" y="0"/>
                    </a:lnTo>
                    <a:lnTo>
                      <a:pt x="67" y="0"/>
                    </a:lnTo>
                  </a:path>
                </a:pathLst>
              </a:custGeom>
              <a:grpFill/>
              <a:ln w="19050" cap="flat">
                <a:solidFill>
                  <a:srgbClr val="000080"/>
                </a:solidFill>
                <a:prstDash val="solid"/>
                <a:miter lim="800000"/>
                <a:headEnd/>
                <a:tailEnd/>
              </a:ln>
            </p:spPr>
            <p:txBody>
              <a:bodyPr/>
              <a:lstStyle/>
              <a:p>
                <a:endParaRPr lang="en-US" sz="1350" dirty="0"/>
              </a:p>
            </p:txBody>
          </p:sp>
          <p:sp>
            <p:nvSpPr>
              <p:cNvPr id="43" name="Freeform 74">
                <a:extLst>
                  <a:ext uri="{FF2B5EF4-FFF2-40B4-BE49-F238E27FC236}">
                    <a16:creationId xmlns:a16="http://schemas.microsoft.com/office/drawing/2014/main" id="{AAD4A477-A3C7-42BD-A015-47ACDFA83FD1}"/>
                  </a:ext>
                </a:extLst>
              </p:cNvPr>
              <p:cNvSpPr>
                <a:spLocks/>
              </p:cNvSpPr>
              <p:nvPr/>
            </p:nvSpPr>
            <p:spPr bwMode="auto">
              <a:xfrm>
                <a:off x="4618" y="3468"/>
                <a:ext cx="313" cy="474"/>
              </a:xfrm>
              <a:custGeom>
                <a:avLst/>
                <a:gdLst>
                  <a:gd name="T0" fmla="*/ 13 w 313"/>
                  <a:gd name="T1" fmla="*/ 8 h 474"/>
                  <a:gd name="T2" fmla="*/ 28 w 313"/>
                  <a:gd name="T3" fmla="*/ 12 h 474"/>
                  <a:gd name="T4" fmla="*/ 38 w 313"/>
                  <a:gd name="T5" fmla="*/ 22 h 474"/>
                  <a:gd name="T6" fmla="*/ 49 w 313"/>
                  <a:gd name="T7" fmla="*/ 22 h 474"/>
                  <a:gd name="T8" fmla="*/ 63 w 313"/>
                  <a:gd name="T9" fmla="*/ 21 h 474"/>
                  <a:gd name="T10" fmla="*/ 75 w 313"/>
                  <a:gd name="T11" fmla="*/ 22 h 474"/>
                  <a:gd name="T12" fmla="*/ 83 w 313"/>
                  <a:gd name="T13" fmla="*/ 29 h 474"/>
                  <a:gd name="T14" fmla="*/ 95 w 313"/>
                  <a:gd name="T15" fmla="*/ 31 h 474"/>
                  <a:gd name="T16" fmla="*/ 108 w 313"/>
                  <a:gd name="T17" fmla="*/ 32 h 474"/>
                  <a:gd name="T18" fmla="*/ 121 w 313"/>
                  <a:gd name="T19" fmla="*/ 33 h 474"/>
                  <a:gd name="T20" fmla="*/ 135 w 313"/>
                  <a:gd name="T21" fmla="*/ 34 h 474"/>
                  <a:gd name="T22" fmla="*/ 142 w 313"/>
                  <a:gd name="T23" fmla="*/ 40 h 474"/>
                  <a:gd name="T24" fmla="*/ 152 w 313"/>
                  <a:gd name="T25" fmla="*/ 41 h 474"/>
                  <a:gd name="T26" fmla="*/ 160 w 313"/>
                  <a:gd name="T27" fmla="*/ 43 h 474"/>
                  <a:gd name="T28" fmla="*/ 174 w 313"/>
                  <a:gd name="T29" fmla="*/ 37 h 474"/>
                  <a:gd name="T30" fmla="*/ 184 w 313"/>
                  <a:gd name="T31" fmla="*/ 39 h 474"/>
                  <a:gd name="T32" fmla="*/ 188 w 313"/>
                  <a:gd name="T33" fmla="*/ 33 h 474"/>
                  <a:gd name="T34" fmla="*/ 199 w 313"/>
                  <a:gd name="T35" fmla="*/ 39 h 474"/>
                  <a:gd name="T36" fmla="*/ 209 w 313"/>
                  <a:gd name="T37" fmla="*/ 41 h 474"/>
                  <a:gd name="T38" fmla="*/ 223 w 313"/>
                  <a:gd name="T39" fmla="*/ 36 h 474"/>
                  <a:gd name="T40" fmla="*/ 240 w 313"/>
                  <a:gd name="T41" fmla="*/ 36 h 474"/>
                  <a:gd name="T42" fmla="*/ 260 w 313"/>
                  <a:gd name="T43" fmla="*/ 21 h 474"/>
                  <a:gd name="T44" fmla="*/ 276 w 313"/>
                  <a:gd name="T45" fmla="*/ 24 h 474"/>
                  <a:gd name="T46" fmla="*/ 292 w 313"/>
                  <a:gd name="T47" fmla="*/ 32 h 474"/>
                  <a:gd name="T48" fmla="*/ 312 w 313"/>
                  <a:gd name="T49" fmla="*/ 30 h 474"/>
                  <a:gd name="T50" fmla="*/ 298 w 313"/>
                  <a:gd name="T51" fmla="*/ 49 h 474"/>
                  <a:gd name="T52" fmla="*/ 290 w 313"/>
                  <a:gd name="T53" fmla="*/ 59 h 474"/>
                  <a:gd name="T54" fmla="*/ 276 w 313"/>
                  <a:gd name="T55" fmla="*/ 64 h 474"/>
                  <a:gd name="T56" fmla="*/ 263 w 313"/>
                  <a:gd name="T57" fmla="*/ 74 h 474"/>
                  <a:gd name="T58" fmla="*/ 254 w 313"/>
                  <a:gd name="T59" fmla="*/ 83 h 474"/>
                  <a:gd name="T60" fmla="*/ 245 w 313"/>
                  <a:gd name="T61" fmla="*/ 94 h 474"/>
                  <a:gd name="T62" fmla="*/ 236 w 313"/>
                  <a:gd name="T63" fmla="*/ 105 h 474"/>
                  <a:gd name="T64" fmla="*/ 227 w 313"/>
                  <a:gd name="T65" fmla="*/ 119 h 474"/>
                  <a:gd name="T66" fmla="*/ 218 w 313"/>
                  <a:gd name="T67" fmla="*/ 130 h 474"/>
                  <a:gd name="T68" fmla="*/ 210 w 313"/>
                  <a:gd name="T69" fmla="*/ 146 h 474"/>
                  <a:gd name="T70" fmla="*/ 199 w 313"/>
                  <a:gd name="T71" fmla="*/ 161 h 474"/>
                  <a:gd name="T72" fmla="*/ 191 w 313"/>
                  <a:gd name="T73" fmla="*/ 172 h 474"/>
                  <a:gd name="T74" fmla="*/ 182 w 313"/>
                  <a:gd name="T75" fmla="*/ 185 h 474"/>
                  <a:gd name="T76" fmla="*/ 176 w 313"/>
                  <a:gd name="T77" fmla="*/ 197 h 474"/>
                  <a:gd name="T78" fmla="*/ 170 w 313"/>
                  <a:gd name="T79" fmla="*/ 209 h 474"/>
                  <a:gd name="T80" fmla="*/ 161 w 313"/>
                  <a:gd name="T81" fmla="*/ 222 h 474"/>
                  <a:gd name="T82" fmla="*/ 155 w 313"/>
                  <a:gd name="T83" fmla="*/ 236 h 474"/>
                  <a:gd name="T84" fmla="*/ 149 w 313"/>
                  <a:gd name="T85" fmla="*/ 250 h 474"/>
                  <a:gd name="T86" fmla="*/ 149 w 313"/>
                  <a:gd name="T87" fmla="*/ 260 h 474"/>
                  <a:gd name="T88" fmla="*/ 150 w 313"/>
                  <a:gd name="T89" fmla="*/ 275 h 474"/>
                  <a:gd name="T90" fmla="*/ 141 w 313"/>
                  <a:gd name="T91" fmla="*/ 286 h 474"/>
                  <a:gd name="T92" fmla="*/ 130 w 313"/>
                  <a:gd name="T93" fmla="*/ 300 h 474"/>
                  <a:gd name="T94" fmla="*/ 121 w 313"/>
                  <a:gd name="T95" fmla="*/ 312 h 474"/>
                  <a:gd name="T96" fmla="*/ 113 w 313"/>
                  <a:gd name="T97" fmla="*/ 324 h 474"/>
                  <a:gd name="T98" fmla="*/ 103 w 313"/>
                  <a:gd name="T99" fmla="*/ 339 h 474"/>
                  <a:gd name="T100" fmla="*/ 95 w 313"/>
                  <a:gd name="T101" fmla="*/ 353 h 474"/>
                  <a:gd name="T102" fmla="*/ 71 w 313"/>
                  <a:gd name="T103" fmla="*/ 391 h 474"/>
                  <a:gd name="T104" fmla="*/ 75 w 313"/>
                  <a:gd name="T105" fmla="*/ 404 h 474"/>
                  <a:gd name="T106" fmla="*/ 65 w 313"/>
                  <a:gd name="T107" fmla="*/ 414 h 474"/>
                  <a:gd name="T108" fmla="*/ 53 w 313"/>
                  <a:gd name="T109" fmla="*/ 421 h 474"/>
                  <a:gd name="T110" fmla="*/ 40 w 313"/>
                  <a:gd name="T111" fmla="*/ 430 h 474"/>
                  <a:gd name="T112" fmla="*/ 29 w 313"/>
                  <a:gd name="T113" fmla="*/ 439 h 474"/>
                  <a:gd name="T114" fmla="*/ 20 w 313"/>
                  <a:gd name="T115" fmla="*/ 450 h 474"/>
                  <a:gd name="T116" fmla="*/ 9 w 313"/>
                  <a:gd name="T117" fmla="*/ 460 h 474"/>
                  <a:gd name="T118" fmla="*/ 1 w 313"/>
                  <a:gd name="T119" fmla="*/ 471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13" h="474">
                    <a:moveTo>
                      <a:pt x="4" y="0"/>
                    </a:moveTo>
                    <a:lnTo>
                      <a:pt x="4" y="1"/>
                    </a:lnTo>
                    <a:lnTo>
                      <a:pt x="4" y="2"/>
                    </a:lnTo>
                    <a:lnTo>
                      <a:pt x="4" y="3"/>
                    </a:lnTo>
                    <a:lnTo>
                      <a:pt x="4" y="4"/>
                    </a:lnTo>
                    <a:lnTo>
                      <a:pt x="4" y="5"/>
                    </a:lnTo>
                    <a:lnTo>
                      <a:pt x="4" y="6"/>
                    </a:lnTo>
                    <a:lnTo>
                      <a:pt x="5" y="6"/>
                    </a:lnTo>
                    <a:lnTo>
                      <a:pt x="6" y="6"/>
                    </a:lnTo>
                    <a:lnTo>
                      <a:pt x="7" y="6"/>
                    </a:lnTo>
                    <a:lnTo>
                      <a:pt x="8" y="6"/>
                    </a:lnTo>
                    <a:lnTo>
                      <a:pt x="8" y="7"/>
                    </a:lnTo>
                    <a:lnTo>
                      <a:pt x="9" y="7"/>
                    </a:lnTo>
                    <a:lnTo>
                      <a:pt x="10" y="7"/>
                    </a:lnTo>
                    <a:lnTo>
                      <a:pt x="11" y="7"/>
                    </a:lnTo>
                    <a:lnTo>
                      <a:pt x="11" y="8"/>
                    </a:lnTo>
                    <a:lnTo>
                      <a:pt x="13" y="8"/>
                    </a:lnTo>
                    <a:lnTo>
                      <a:pt x="14" y="9"/>
                    </a:lnTo>
                    <a:lnTo>
                      <a:pt x="15" y="9"/>
                    </a:lnTo>
                    <a:lnTo>
                      <a:pt x="16" y="9"/>
                    </a:lnTo>
                    <a:lnTo>
                      <a:pt x="17" y="9"/>
                    </a:lnTo>
                    <a:lnTo>
                      <a:pt x="18" y="9"/>
                    </a:lnTo>
                    <a:lnTo>
                      <a:pt x="19" y="9"/>
                    </a:lnTo>
                    <a:lnTo>
                      <a:pt x="20" y="9"/>
                    </a:lnTo>
                    <a:lnTo>
                      <a:pt x="21" y="10"/>
                    </a:lnTo>
                    <a:lnTo>
                      <a:pt x="22" y="10"/>
                    </a:lnTo>
                    <a:lnTo>
                      <a:pt x="23" y="11"/>
                    </a:lnTo>
                    <a:lnTo>
                      <a:pt x="24" y="11"/>
                    </a:lnTo>
                    <a:lnTo>
                      <a:pt x="25" y="10"/>
                    </a:lnTo>
                    <a:lnTo>
                      <a:pt x="25" y="11"/>
                    </a:lnTo>
                    <a:lnTo>
                      <a:pt x="26" y="11"/>
                    </a:lnTo>
                    <a:lnTo>
                      <a:pt x="27" y="11"/>
                    </a:lnTo>
                    <a:lnTo>
                      <a:pt x="27" y="12"/>
                    </a:lnTo>
                    <a:lnTo>
                      <a:pt x="28" y="12"/>
                    </a:lnTo>
                    <a:lnTo>
                      <a:pt x="28" y="13"/>
                    </a:lnTo>
                    <a:lnTo>
                      <a:pt x="29" y="13"/>
                    </a:lnTo>
                    <a:lnTo>
                      <a:pt x="29" y="14"/>
                    </a:lnTo>
                    <a:lnTo>
                      <a:pt x="30" y="14"/>
                    </a:lnTo>
                    <a:lnTo>
                      <a:pt x="30" y="15"/>
                    </a:lnTo>
                    <a:lnTo>
                      <a:pt x="31" y="15"/>
                    </a:lnTo>
                    <a:lnTo>
                      <a:pt x="33" y="15"/>
                    </a:lnTo>
                    <a:lnTo>
                      <a:pt x="33" y="16"/>
                    </a:lnTo>
                    <a:lnTo>
                      <a:pt x="34" y="16"/>
                    </a:lnTo>
                    <a:lnTo>
                      <a:pt x="34" y="17"/>
                    </a:lnTo>
                    <a:lnTo>
                      <a:pt x="34" y="19"/>
                    </a:lnTo>
                    <a:lnTo>
                      <a:pt x="35" y="19"/>
                    </a:lnTo>
                    <a:lnTo>
                      <a:pt x="35" y="20"/>
                    </a:lnTo>
                    <a:lnTo>
                      <a:pt x="36" y="20"/>
                    </a:lnTo>
                    <a:lnTo>
                      <a:pt x="37" y="21"/>
                    </a:lnTo>
                    <a:lnTo>
                      <a:pt x="37" y="22"/>
                    </a:lnTo>
                    <a:lnTo>
                      <a:pt x="38" y="22"/>
                    </a:lnTo>
                    <a:lnTo>
                      <a:pt x="38" y="23"/>
                    </a:lnTo>
                    <a:lnTo>
                      <a:pt x="39" y="23"/>
                    </a:lnTo>
                    <a:lnTo>
                      <a:pt x="40" y="23"/>
                    </a:lnTo>
                    <a:lnTo>
                      <a:pt x="41" y="23"/>
                    </a:lnTo>
                    <a:lnTo>
                      <a:pt x="41" y="22"/>
                    </a:lnTo>
                    <a:lnTo>
                      <a:pt x="41" y="21"/>
                    </a:lnTo>
                    <a:lnTo>
                      <a:pt x="42" y="21"/>
                    </a:lnTo>
                    <a:lnTo>
                      <a:pt x="42" y="22"/>
                    </a:lnTo>
                    <a:lnTo>
                      <a:pt x="43" y="22"/>
                    </a:lnTo>
                    <a:lnTo>
                      <a:pt x="43" y="21"/>
                    </a:lnTo>
                    <a:lnTo>
                      <a:pt x="44" y="21"/>
                    </a:lnTo>
                    <a:lnTo>
                      <a:pt x="44" y="22"/>
                    </a:lnTo>
                    <a:lnTo>
                      <a:pt x="45" y="22"/>
                    </a:lnTo>
                    <a:lnTo>
                      <a:pt x="46" y="22"/>
                    </a:lnTo>
                    <a:lnTo>
                      <a:pt x="47" y="22"/>
                    </a:lnTo>
                    <a:lnTo>
                      <a:pt x="48" y="22"/>
                    </a:lnTo>
                    <a:lnTo>
                      <a:pt x="49" y="22"/>
                    </a:lnTo>
                    <a:lnTo>
                      <a:pt x="50" y="22"/>
                    </a:lnTo>
                    <a:lnTo>
                      <a:pt x="52" y="22"/>
                    </a:lnTo>
                    <a:lnTo>
                      <a:pt x="53" y="22"/>
                    </a:lnTo>
                    <a:lnTo>
                      <a:pt x="54" y="22"/>
                    </a:lnTo>
                    <a:lnTo>
                      <a:pt x="54" y="23"/>
                    </a:lnTo>
                    <a:lnTo>
                      <a:pt x="55" y="23"/>
                    </a:lnTo>
                    <a:lnTo>
                      <a:pt x="56" y="24"/>
                    </a:lnTo>
                    <a:lnTo>
                      <a:pt x="57" y="23"/>
                    </a:lnTo>
                    <a:lnTo>
                      <a:pt x="58" y="22"/>
                    </a:lnTo>
                    <a:lnTo>
                      <a:pt x="59" y="22"/>
                    </a:lnTo>
                    <a:lnTo>
                      <a:pt x="59" y="21"/>
                    </a:lnTo>
                    <a:lnTo>
                      <a:pt x="60" y="21"/>
                    </a:lnTo>
                    <a:lnTo>
                      <a:pt x="61" y="21"/>
                    </a:lnTo>
                    <a:lnTo>
                      <a:pt x="61" y="20"/>
                    </a:lnTo>
                    <a:lnTo>
                      <a:pt x="62" y="20"/>
                    </a:lnTo>
                    <a:lnTo>
                      <a:pt x="63" y="20"/>
                    </a:lnTo>
                    <a:lnTo>
                      <a:pt x="63" y="21"/>
                    </a:lnTo>
                    <a:lnTo>
                      <a:pt x="64" y="21"/>
                    </a:lnTo>
                    <a:lnTo>
                      <a:pt x="64" y="22"/>
                    </a:lnTo>
                    <a:lnTo>
                      <a:pt x="65" y="22"/>
                    </a:lnTo>
                    <a:lnTo>
                      <a:pt x="66" y="22"/>
                    </a:lnTo>
                    <a:lnTo>
                      <a:pt x="67" y="21"/>
                    </a:lnTo>
                    <a:lnTo>
                      <a:pt x="68" y="21"/>
                    </a:lnTo>
                    <a:lnTo>
                      <a:pt x="68" y="22"/>
                    </a:lnTo>
                    <a:lnTo>
                      <a:pt x="69" y="23"/>
                    </a:lnTo>
                    <a:lnTo>
                      <a:pt x="69" y="24"/>
                    </a:lnTo>
                    <a:lnTo>
                      <a:pt x="71" y="24"/>
                    </a:lnTo>
                    <a:lnTo>
                      <a:pt x="71" y="23"/>
                    </a:lnTo>
                    <a:lnTo>
                      <a:pt x="71" y="22"/>
                    </a:lnTo>
                    <a:lnTo>
                      <a:pt x="72" y="21"/>
                    </a:lnTo>
                    <a:lnTo>
                      <a:pt x="73" y="21"/>
                    </a:lnTo>
                    <a:lnTo>
                      <a:pt x="74" y="21"/>
                    </a:lnTo>
                    <a:lnTo>
                      <a:pt x="74" y="22"/>
                    </a:lnTo>
                    <a:lnTo>
                      <a:pt x="75" y="22"/>
                    </a:lnTo>
                    <a:lnTo>
                      <a:pt x="76" y="22"/>
                    </a:lnTo>
                    <a:lnTo>
                      <a:pt x="77" y="22"/>
                    </a:lnTo>
                    <a:lnTo>
                      <a:pt x="77" y="21"/>
                    </a:lnTo>
                    <a:lnTo>
                      <a:pt x="78" y="21"/>
                    </a:lnTo>
                    <a:lnTo>
                      <a:pt x="79" y="21"/>
                    </a:lnTo>
                    <a:lnTo>
                      <a:pt x="79" y="22"/>
                    </a:lnTo>
                    <a:lnTo>
                      <a:pt x="80" y="22"/>
                    </a:lnTo>
                    <a:lnTo>
                      <a:pt x="80" y="23"/>
                    </a:lnTo>
                    <a:lnTo>
                      <a:pt x="81" y="23"/>
                    </a:lnTo>
                    <a:lnTo>
                      <a:pt x="82" y="24"/>
                    </a:lnTo>
                    <a:lnTo>
                      <a:pt x="83" y="24"/>
                    </a:lnTo>
                    <a:lnTo>
                      <a:pt x="84" y="25"/>
                    </a:lnTo>
                    <a:lnTo>
                      <a:pt x="84" y="26"/>
                    </a:lnTo>
                    <a:lnTo>
                      <a:pt x="84" y="27"/>
                    </a:lnTo>
                    <a:lnTo>
                      <a:pt x="84" y="28"/>
                    </a:lnTo>
                    <a:lnTo>
                      <a:pt x="84" y="29"/>
                    </a:lnTo>
                    <a:lnTo>
                      <a:pt x="83" y="29"/>
                    </a:lnTo>
                    <a:lnTo>
                      <a:pt x="83" y="30"/>
                    </a:lnTo>
                    <a:lnTo>
                      <a:pt x="83" y="31"/>
                    </a:lnTo>
                    <a:lnTo>
                      <a:pt x="84" y="31"/>
                    </a:lnTo>
                    <a:lnTo>
                      <a:pt x="84" y="30"/>
                    </a:lnTo>
                    <a:lnTo>
                      <a:pt x="85" y="30"/>
                    </a:lnTo>
                    <a:lnTo>
                      <a:pt x="86" y="29"/>
                    </a:lnTo>
                    <a:lnTo>
                      <a:pt x="87" y="29"/>
                    </a:lnTo>
                    <a:lnTo>
                      <a:pt x="88" y="28"/>
                    </a:lnTo>
                    <a:lnTo>
                      <a:pt x="89" y="28"/>
                    </a:lnTo>
                    <a:lnTo>
                      <a:pt x="89" y="29"/>
                    </a:lnTo>
                    <a:lnTo>
                      <a:pt x="91" y="29"/>
                    </a:lnTo>
                    <a:lnTo>
                      <a:pt x="91" y="30"/>
                    </a:lnTo>
                    <a:lnTo>
                      <a:pt x="92" y="30"/>
                    </a:lnTo>
                    <a:lnTo>
                      <a:pt x="93" y="30"/>
                    </a:lnTo>
                    <a:lnTo>
                      <a:pt x="93" y="31"/>
                    </a:lnTo>
                    <a:lnTo>
                      <a:pt x="94" y="31"/>
                    </a:lnTo>
                    <a:lnTo>
                      <a:pt x="95" y="31"/>
                    </a:lnTo>
                    <a:lnTo>
                      <a:pt x="96" y="31"/>
                    </a:lnTo>
                    <a:lnTo>
                      <a:pt x="96" y="32"/>
                    </a:lnTo>
                    <a:lnTo>
                      <a:pt x="96" y="33"/>
                    </a:lnTo>
                    <a:lnTo>
                      <a:pt x="97" y="33"/>
                    </a:lnTo>
                    <a:lnTo>
                      <a:pt x="97" y="34"/>
                    </a:lnTo>
                    <a:lnTo>
                      <a:pt x="98" y="34"/>
                    </a:lnTo>
                    <a:lnTo>
                      <a:pt x="99" y="34"/>
                    </a:lnTo>
                    <a:lnTo>
                      <a:pt x="99" y="33"/>
                    </a:lnTo>
                    <a:lnTo>
                      <a:pt x="100" y="33"/>
                    </a:lnTo>
                    <a:lnTo>
                      <a:pt x="101" y="32"/>
                    </a:lnTo>
                    <a:lnTo>
                      <a:pt x="102" y="31"/>
                    </a:lnTo>
                    <a:lnTo>
                      <a:pt x="103" y="30"/>
                    </a:lnTo>
                    <a:lnTo>
                      <a:pt x="104" y="30"/>
                    </a:lnTo>
                    <a:lnTo>
                      <a:pt x="105" y="30"/>
                    </a:lnTo>
                    <a:lnTo>
                      <a:pt x="106" y="31"/>
                    </a:lnTo>
                    <a:lnTo>
                      <a:pt x="107" y="31"/>
                    </a:lnTo>
                    <a:lnTo>
                      <a:pt x="108" y="32"/>
                    </a:lnTo>
                    <a:lnTo>
                      <a:pt x="108" y="33"/>
                    </a:lnTo>
                    <a:lnTo>
                      <a:pt x="108" y="34"/>
                    </a:lnTo>
                    <a:lnTo>
                      <a:pt x="108" y="35"/>
                    </a:lnTo>
                    <a:lnTo>
                      <a:pt x="110" y="35"/>
                    </a:lnTo>
                    <a:lnTo>
                      <a:pt x="111" y="35"/>
                    </a:lnTo>
                    <a:lnTo>
                      <a:pt x="112" y="35"/>
                    </a:lnTo>
                    <a:lnTo>
                      <a:pt x="113" y="36"/>
                    </a:lnTo>
                    <a:lnTo>
                      <a:pt x="114" y="36"/>
                    </a:lnTo>
                    <a:lnTo>
                      <a:pt x="115" y="36"/>
                    </a:lnTo>
                    <a:lnTo>
                      <a:pt x="116" y="35"/>
                    </a:lnTo>
                    <a:lnTo>
                      <a:pt x="117" y="35"/>
                    </a:lnTo>
                    <a:lnTo>
                      <a:pt x="118" y="35"/>
                    </a:lnTo>
                    <a:lnTo>
                      <a:pt x="119" y="35"/>
                    </a:lnTo>
                    <a:lnTo>
                      <a:pt x="120" y="35"/>
                    </a:lnTo>
                    <a:lnTo>
                      <a:pt x="120" y="34"/>
                    </a:lnTo>
                    <a:lnTo>
                      <a:pt x="121" y="34"/>
                    </a:lnTo>
                    <a:lnTo>
                      <a:pt x="121" y="33"/>
                    </a:lnTo>
                    <a:lnTo>
                      <a:pt x="122" y="32"/>
                    </a:lnTo>
                    <a:lnTo>
                      <a:pt x="123" y="32"/>
                    </a:lnTo>
                    <a:lnTo>
                      <a:pt x="123" y="31"/>
                    </a:lnTo>
                    <a:lnTo>
                      <a:pt x="124" y="31"/>
                    </a:lnTo>
                    <a:lnTo>
                      <a:pt x="125" y="32"/>
                    </a:lnTo>
                    <a:lnTo>
                      <a:pt x="126" y="32"/>
                    </a:lnTo>
                    <a:lnTo>
                      <a:pt x="126" y="31"/>
                    </a:lnTo>
                    <a:lnTo>
                      <a:pt x="127" y="31"/>
                    </a:lnTo>
                    <a:lnTo>
                      <a:pt x="129" y="31"/>
                    </a:lnTo>
                    <a:lnTo>
                      <a:pt x="130" y="32"/>
                    </a:lnTo>
                    <a:lnTo>
                      <a:pt x="131" y="32"/>
                    </a:lnTo>
                    <a:lnTo>
                      <a:pt x="131" y="33"/>
                    </a:lnTo>
                    <a:lnTo>
                      <a:pt x="132" y="33"/>
                    </a:lnTo>
                    <a:lnTo>
                      <a:pt x="132" y="34"/>
                    </a:lnTo>
                    <a:lnTo>
                      <a:pt x="133" y="34"/>
                    </a:lnTo>
                    <a:lnTo>
                      <a:pt x="134" y="34"/>
                    </a:lnTo>
                    <a:lnTo>
                      <a:pt x="135" y="34"/>
                    </a:lnTo>
                    <a:lnTo>
                      <a:pt x="135" y="33"/>
                    </a:lnTo>
                    <a:lnTo>
                      <a:pt x="136" y="33"/>
                    </a:lnTo>
                    <a:lnTo>
                      <a:pt x="137" y="32"/>
                    </a:lnTo>
                    <a:lnTo>
                      <a:pt x="138" y="32"/>
                    </a:lnTo>
                    <a:lnTo>
                      <a:pt x="139" y="31"/>
                    </a:lnTo>
                    <a:lnTo>
                      <a:pt x="140" y="31"/>
                    </a:lnTo>
                    <a:lnTo>
                      <a:pt x="141" y="32"/>
                    </a:lnTo>
                    <a:lnTo>
                      <a:pt x="141" y="33"/>
                    </a:lnTo>
                    <a:lnTo>
                      <a:pt x="140" y="33"/>
                    </a:lnTo>
                    <a:lnTo>
                      <a:pt x="140" y="34"/>
                    </a:lnTo>
                    <a:lnTo>
                      <a:pt x="140" y="35"/>
                    </a:lnTo>
                    <a:lnTo>
                      <a:pt x="140" y="36"/>
                    </a:lnTo>
                    <a:lnTo>
                      <a:pt x="140" y="37"/>
                    </a:lnTo>
                    <a:lnTo>
                      <a:pt x="141" y="37"/>
                    </a:lnTo>
                    <a:lnTo>
                      <a:pt x="141" y="39"/>
                    </a:lnTo>
                    <a:lnTo>
                      <a:pt x="142" y="39"/>
                    </a:lnTo>
                    <a:lnTo>
                      <a:pt x="142" y="40"/>
                    </a:lnTo>
                    <a:lnTo>
                      <a:pt x="143" y="40"/>
                    </a:lnTo>
                    <a:lnTo>
                      <a:pt x="144" y="40"/>
                    </a:lnTo>
                    <a:lnTo>
                      <a:pt x="145" y="40"/>
                    </a:lnTo>
                    <a:lnTo>
                      <a:pt x="146" y="40"/>
                    </a:lnTo>
                    <a:lnTo>
                      <a:pt x="146" y="39"/>
                    </a:lnTo>
                    <a:lnTo>
                      <a:pt x="146" y="37"/>
                    </a:lnTo>
                    <a:lnTo>
                      <a:pt x="147" y="37"/>
                    </a:lnTo>
                    <a:lnTo>
                      <a:pt x="147" y="36"/>
                    </a:lnTo>
                    <a:lnTo>
                      <a:pt x="149" y="35"/>
                    </a:lnTo>
                    <a:lnTo>
                      <a:pt x="150" y="35"/>
                    </a:lnTo>
                    <a:lnTo>
                      <a:pt x="150" y="36"/>
                    </a:lnTo>
                    <a:lnTo>
                      <a:pt x="150" y="37"/>
                    </a:lnTo>
                    <a:lnTo>
                      <a:pt x="150" y="39"/>
                    </a:lnTo>
                    <a:lnTo>
                      <a:pt x="150" y="40"/>
                    </a:lnTo>
                    <a:lnTo>
                      <a:pt x="151" y="41"/>
                    </a:lnTo>
                    <a:lnTo>
                      <a:pt x="152" y="42"/>
                    </a:lnTo>
                    <a:lnTo>
                      <a:pt x="152" y="41"/>
                    </a:lnTo>
                    <a:lnTo>
                      <a:pt x="153" y="40"/>
                    </a:lnTo>
                    <a:lnTo>
                      <a:pt x="153" y="39"/>
                    </a:lnTo>
                    <a:lnTo>
                      <a:pt x="153" y="37"/>
                    </a:lnTo>
                    <a:lnTo>
                      <a:pt x="154" y="37"/>
                    </a:lnTo>
                    <a:lnTo>
                      <a:pt x="154" y="36"/>
                    </a:lnTo>
                    <a:lnTo>
                      <a:pt x="155" y="36"/>
                    </a:lnTo>
                    <a:lnTo>
                      <a:pt x="156" y="36"/>
                    </a:lnTo>
                    <a:lnTo>
                      <a:pt x="157" y="36"/>
                    </a:lnTo>
                    <a:lnTo>
                      <a:pt x="157" y="37"/>
                    </a:lnTo>
                    <a:lnTo>
                      <a:pt x="158" y="37"/>
                    </a:lnTo>
                    <a:lnTo>
                      <a:pt x="158" y="39"/>
                    </a:lnTo>
                    <a:lnTo>
                      <a:pt x="158" y="40"/>
                    </a:lnTo>
                    <a:lnTo>
                      <a:pt x="158" y="41"/>
                    </a:lnTo>
                    <a:lnTo>
                      <a:pt x="158" y="42"/>
                    </a:lnTo>
                    <a:lnTo>
                      <a:pt x="159" y="42"/>
                    </a:lnTo>
                    <a:lnTo>
                      <a:pt x="159" y="43"/>
                    </a:lnTo>
                    <a:lnTo>
                      <a:pt x="160" y="43"/>
                    </a:lnTo>
                    <a:lnTo>
                      <a:pt x="161" y="43"/>
                    </a:lnTo>
                    <a:lnTo>
                      <a:pt x="162" y="42"/>
                    </a:lnTo>
                    <a:lnTo>
                      <a:pt x="163" y="41"/>
                    </a:lnTo>
                    <a:lnTo>
                      <a:pt x="164" y="41"/>
                    </a:lnTo>
                    <a:lnTo>
                      <a:pt x="165" y="41"/>
                    </a:lnTo>
                    <a:lnTo>
                      <a:pt x="165" y="42"/>
                    </a:lnTo>
                    <a:lnTo>
                      <a:pt x="166" y="42"/>
                    </a:lnTo>
                    <a:lnTo>
                      <a:pt x="168" y="42"/>
                    </a:lnTo>
                    <a:lnTo>
                      <a:pt x="169" y="41"/>
                    </a:lnTo>
                    <a:lnTo>
                      <a:pt x="169" y="40"/>
                    </a:lnTo>
                    <a:lnTo>
                      <a:pt x="170" y="40"/>
                    </a:lnTo>
                    <a:lnTo>
                      <a:pt x="170" y="39"/>
                    </a:lnTo>
                    <a:lnTo>
                      <a:pt x="171" y="39"/>
                    </a:lnTo>
                    <a:lnTo>
                      <a:pt x="171" y="37"/>
                    </a:lnTo>
                    <a:lnTo>
                      <a:pt x="172" y="37"/>
                    </a:lnTo>
                    <a:lnTo>
                      <a:pt x="173" y="36"/>
                    </a:lnTo>
                    <a:lnTo>
                      <a:pt x="174" y="37"/>
                    </a:lnTo>
                    <a:lnTo>
                      <a:pt x="175" y="37"/>
                    </a:lnTo>
                    <a:lnTo>
                      <a:pt x="176" y="37"/>
                    </a:lnTo>
                    <a:lnTo>
                      <a:pt x="177" y="37"/>
                    </a:lnTo>
                    <a:lnTo>
                      <a:pt x="178" y="37"/>
                    </a:lnTo>
                    <a:lnTo>
                      <a:pt x="178" y="36"/>
                    </a:lnTo>
                    <a:lnTo>
                      <a:pt x="179" y="35"/>
                    </a:lnTo>
                    <a:lnTo>
                      <a:pt x="179" y="34"/>
                    </a:lnTo>
                    <a:lnTo>
                      <a:pt x="180" y="33"/>
                    </a:lnTo>
                    <a:lnTo>
                      <a:pt x="181" y="33"/>
                    </a:lnTo>
                    <a:lnTo>
                      <a:pt x="182" y="33"/>
                    </a:lnTo>
                    <a:lnTo>
                      <a:pt x="182" y="34"/>
                    </a:lnTo>
                    <a:lnTo>
                      <a:pt x="183" y="34"/>
                    </a:lnTo>
                    <a:lnTo>
                      <a:pt x="183" y="35"/>
                    </a:lnTo>
                    <a:lnTo>
                      <a:pt x="183" y="36"/>
                    </a:lnTo>
                    <a:lnTo>
                      <a:pt x="184" y="36"/>
                    </a:lnTo>
                    <a:lnTo>
                      <a:pt x="184" y="37"/>
                    </a:lnTo>
                    <a:lnTo>
                      <a:pt x="184" y="39"/>
                    </a:lnTo>
                    <a:lnTo>
                      <a:pt x="184" y="40"/>
                    </a:lnTo>
                    <a:lnTo>
                      <a:pt x="183" y="40"/>
                    </a:lnTo>
                    <a:lnTo>
                      <a:pt x="183" y="41"/>
                    </a:lnTo>
                    <a:lnTo>
                      <a:pt x="183" y="42"/>
                    </a:lnTo>
                    <a:lnTo>
                      <a:pt x="183" y="43"/>
                    </a:lnTo>
                    <a:lnTo>
                      <a:pt x="184" y="44"/>
                    </a:lnTo>
                    <a:lnTo>
                      <a:pt x="184" y="43"/>
                    </a:lnTo>
                    <a:lnTo>
                      <a:pt x="185" y="43"/>
                    </a:lnTo>
                    <a:lnTo>
                      <a:pt x="187" y="42"/>
                    </a:lnTo>
                    <a:lnTo>
                      <a:pt x="187" y="41"/>
                    </a:lnTo>
                    <a:lnTo>
                      <a:pt x="187" y="40"/>
                    </a:lnTo>
                    <a:lnTo>
                      <a:pt x="188" y="39"/>
                    </a:lnTo>
                    <a:lnTo>
                      <a:pt x="188" y="37"/>
                    </a:lnTo>
                    <a:lnTo>
                      <a:pt x="188" y="36"/>
                    </a:lnTo>
                    <a:lnTo>
                      <a:pt x="188" y="35"/>
                    </a:lnTo>
                    <a:lnTo>
                      <a:pt x="188" y="34"/>
                    </a:lnTo>
                    <a:lnTo>
                      <a:pt x="188" y="33"/>
                    </a:lnTo>
                    <a:lnTo>
                      <a:pt x="189" y="33"/>
                    </a:lnTo>
                    <a:lnTo>
                      <a:pt x="190" y="33"/>
                    </a:lnTo>
                    <a:lnTo>
                      <a:pt x="191" y="33"/>
                    </a:lnTo>
                    <a:lnTo>
                      <a:pt x="192" y="33"/>
                    </a:lnTo>
                    <a:lnTo>
                      <a:pt x="193" y="33"/>
                    </a:lnTo>
                    <a:lnTo>
                      <a:pt x="194" y="33"/>
                    </a:lnTo>
                    <a:lnTo>
                      <a:pt x="195" y="33"/>
                    </a:lnTo>
                    <a:lnTo>
                      <a:pt x="196" y="33"/>
                    </a:lnTo>
                    <a:lnTo>
                      <a:pt x="197" y="33"/>
                    </a:lnTo>
                    <a:lnTo>
                      <a:pt x="198" y="33"/>
                    </a:lnTo>
                    <a:lnTo>
                      <a:pt x="199" y="33"/>
                    </a:lnTo>
                    <a:lnTo>
                      <a:pt x="200" y="34"/>
                    </a:lnTo>
                    <a:lnTo>
                      <a:pt x="200" y="35"/>
                    </a:lnTo>
                    <a:lnTo>
                      <a:pt x="199" y="35"/>
                    </a:lnTo>
                    <a:lnTo>
                      <a:pt x="199" y="36"/>
                    </a:lnTo>
                    <a:lnTo>
                      <a:pt x="199" y="37"/>
                    </a:lnTo>
                    <a:lnTo>
                      <a:pt x="199" y="39"/>
                    </a:lnTo>
                    <a:lnTo>
                      <a:pt x="198" y="39"/>
                    </a:lnTo>
                    <a:lnTo>
                      <a:pt x="198" y="40"/>
                    </a:lnTo>
                    <a:lnTo>
                      <a:pt x="198" y="41"/>
                    </a:lnTo>
                    <a:lnTo>
                      <a:pt x="198" y="42"/>
                    </a:lnTo>
                    <a:lnTo>
                      <a:pt x="199" y="42"/>
                    </a:lnTo>
                    <a:lnTo>
                      <a:pt x="199" y="43"/>
                    </a:lnTo>
                    <a:lnTo>
                      <a:pt x="200" y="43"/>
                    </a:lnTo>
                    <a:lnTo>
                      <a:pt x="201" y="43"/>
                    </a:lnTo>
                    <a:lnTo>
                      <a:pt x="202" y="44"/>
                    </a:lnTo>
                    <a:lnTo>
                      <a:pt x="203" y="44"/>
                    </a:lnTo>
                    <a:lnTo>
                      <a:pt x="204" y="44"/>
                    </a:lnTo>
                    <a:lnTo>
                      <a:pt x="205" y="44"/>
                    </a:lnTo>
                    <a:lnTo>
                      <a:pt x="207" y="44"/>
                    </a:lnTo>
                    <a:lnTo>
                      <a:pt x="208" y="43"/>
                    </a:lnTo>
                    <a:lnTo>
                      <a:pt x="208" y="42"/>
                    </a:lnTo>
                    <a:lnTo>
                      <a:pt x="209" y="42"/>
                    </a:lnTo>
                    <a:lnTo>
                      <a:pt x="209" y="41"/>
                    </a:lnTo>
                    <a:lnTo>
                      <a:pt x="209" y="40"/>
                    </a:lnTo>
                    <a:lnTo>
                      <a:pt x="210" y="40"/>
                    </a:lnTo>
                    <a:lnTo>
                      <a:pt x="210" y="39"/>
                    </a:lnTo>
                    <a:lnTo>
                      <a:pt x="211" y="37"/>
                    </a:lnTo>
                    <a:lnTo>
                      <a:pt x="212" y="36"/>
                    </a:lnTo>
                    <a:lnTo>
                      <a:pt x="213" y="36"/>
                    </a:lnTo>
                    <a:lnTo>
                      <a:pt x="213" y="35"/>
                    </a:lnTo>
                    <a:lnTo>
                      <a:pt x="214" y="35"/>
                    </a:lnTo>
                    <a:lnTo>
                      <a:pt x="215" y="35"/>
                    </a:lnTo>
                    <a:lnTo>
                      <a:pt x="216" y="35"/>
                    </a:lnTo>
                    <a:lnTo>
                      <a:pt x="217" y="35"/>
                    </a:lnTo>
                    <a:lnTo>
                      <a:pt x="218" y="35"/>
                    </a:lnTo>
                    <a:lnTo>
                      <a:pt x="219" y="35"/>
                    </a:lnTo>
                    <a:lnTo>
                      <a:pt x="220" y="35"/>
                    </a:lnTo>
                    <a:lnTo>
                      <a:pt x="221" y="35"/>
                    </a:lnTo>
                    <a:lnTo>
                      <a:pt x="222" y="35"/>
                    </a:lnTo>
                    <a:lnTo>
                      <a:pt x="223" y="36"/>
                    </a:lnTo>
                    <a:lnTo>
                      <a:pt x="224" y="36"/>
                    </a:lnTo>
                    <a:lnTo>
                      <a:pt x="226" y="36"/>
                    </a:lnTo>
                    <a:lnTo>
                      <a:pt x="227" y="37"/>
                    </a:lnTo>
                    <a:lnTo>
                      <a:pt x="228" y="37"/>
                    </a:lnTo>
                    <a:lnTo>
                      <a:pt x="229" y="37"/>
                    </a:lnTo>
                    <a:lnTo>
                      <a:pt x="230" y="39"/>
                    </a:lnTo>
                    <a:lnTo>
                      <a:pt x="231" y="39"/>
                    </a:lnTo>
                    <a:lnTo>
                      <a:pt x="231" y="40"/>
                    </a:lnTo>
                    <a:lnTo>
                      <a:pt x="232" y="40"/>
                    </a:lnTo>
                    <a:lnTo>
                      <a:pt x="233" y="40"/>
                    </a:lnTo>
                    <a:lnTo>
                      <a:pt x="234" y="40"/>
                    </a:lnTo>
                    <a:lnTo>
                      <a:pt x="235" y="40"/>
                    </a:lnTo>
                    <a:lnTo>
                      <a:pt x="236" y="39"/>
                    </a:lnTo>
                    <a:lnTo>
                      <a:pt x="237" y="39"/>
                    </a:lnTo>
                    <a:lnTo>
                      <a:pt x="238" y="37"/>
                    </a:lnTo>
                    <a:lnTo>
                      <a:pt x="239" y="37"/>
                    </a:lnTo>
                    <a:lnTo>
                      <a:pt x="240" y="36"/>
                    </a:lnTo>
                    <a:lnTo>
                      <a:pt x="241" y="35"/>
                    </a:lnTo>
                    <a:lnTo>
                      <a:pt x="242" y="34"/>
                    </a:lnTo>
                    <a:lnTo>
                      <a:pt x="243" y="33"/>
                    </a:lnTo>
                    <a:lnTo>
                      <a:pt x="245" y="33"/>
                    </a:lnTo>
                    <a:lnTo>
                      <a:pt x="246" y="32"/>
                    </a:lnTo>
                    <a:lnTo>
                      <a:pt x="247" y="31"/>
                    </a:lnTo>
                    <a:lnTo>
                      <a:pt x="248" y="30"/>
                    </a:lnTo>
                    <a:lnTo>
                      <a:pt x="250" y="28"/>
                    </a:lnTo>
                    <a:lnTo>
                      <a:pt x="252" y="27"/>
                    </a:lnTo>
                    <a:lnTo>
                      <a:pt x="254" y="26"/>
                    </a:lnTo>
                    <a:lnTo>
                      <a:pt x="254" y="25"/>
                    </a:lnTo>
                    <a:lnTo>
                      <a:pt x="255" y="25"/>
                    </a:lnTo>
                    <a:lnTo>
                      <a:pt x="256" y="24"/>
                    </a:lnTo>
                    <a:lnTo>
                      <a:pt x="257" y="23"/>
                    </a:lnTo>
                    <a:lnTo>
                      <a:pt x="258" y="22"/>
                    </a:lnTo>
                    <a:lnTo>
                      <a:pt x="259" y="22"/>
                    </a:lnTo>
                    <a:lnTo>
                      <a:pt x="260" y="21"/>
                    </a:lnTo>
                    <a:lnTo>
                      <a:pt x="261" y="20"/>
                    </a:lnTo>
                    <a:lnTo>
                      <a:pt x="262" y="20"/>
                    </a:lnTo>
                    <a:lnTo>
                      <a:pt x="262" y="19"/>
                    </a:lnTo>
                    <a:lnTo>
                      <a:pt x="263" y="19"/>
                    </a:lnTo>
                    <a:lnTo>
                      <a:pt x="265" y="17"/>
                    </a:lnTo>
                    <a:lnTo>
                      <a:pt x="266" y="17"/>
                    </a:lnTo>
                    <a:lnTo>
                      <a:pt x="267" y="17"/>
                    </a:lnTo>
                    <a:lnTo>
                      <a:pt x="268" y="17"/>
                    </a:lnTo>
                    <a:lnTo>
                      <a:pt x="269" y="17"/>
                    </a:lnTo>
                    <a:lnTo>
                      <a:pt x="270" y="19"/>
                    </a:lnTo>
                    <a:lnTo>
                      <a:pt x="271" y="19"/>
                    </a:lnTo>
                    <a:lnTo>
                      <a:pt x="272" y="20"/>
                    </a:lnTo>
                    <a:lnTo>
                      <a:pt x="273" y="21"/>
                    </a:lnTo>
                    <a:lnTo>
                      <a:pt x="274" y="22"/>
                    </a:lnTo>
                    <a:lnTo>
                      <a:pt x="274" y="23"/>
                    </a:lnTo>
                    <a:lnTo>
                      <a:pt x="275" y="23"/>
                    </a:lnTo>
                    <a:lnTo>
                      <a:pt x="276" y="24"/>
                    </a:lnTo>
                    <a:lnTo>
                      <a:pt x="277" y="25"/>
                    </a:lnTo>
                    <a:lnTo>
                      <a:pt x="278" y="25"/>
                    </a:lnTo>
                    <a:lnTo>
                      <a:pt x="278" y="26"/>
                    </a:lnTo>
                    <a:lnTo>
                      <a:pt x="279" y="27"/>
                    </a:lnTo>
                    <a:lnTo>
                      <a:pt x="280" y="27"/>
                    </a:lnTo>
                    <a:lnTo>
                      <a:pt x="280" y="28"/>
                    </a:lnTo>
                    <a:lnTo>
                      <a:pt x="281" y="28"/>
                    </a:lnTo>
                    <a:lnTo>
                      <a:pt x="282" y="29"/>
                    </a:lnTo>
                    <a:lnTo>
                      <a:pt x="284" y="30"/>
                    </a:lnTo>
                    <a:lnTo>
                      <a:pt x="285" y="30"/>
                    </a:lnTo>
                    <a:lnTo>
                      <a:pt x="286" y="31"/>
                    </a:lnTo>
                    <a:lnTo>
                      <a:pt x="287" y="31"/>
                    </a:lnTo>
                    <a:lnTo>
                      <a:pt x="288" y="31"/>
                    </a:lnTo>
                    <a:lnTo>
                      <a:pt x="289" y="32"/>
                    </a:lnTo>
                    <a:lnTo>
                      <a:pt x="290" y="32"/>
                    </a:lnTo>
                    <a:lnTo>
                      <a:pt x="291" y="32"/>
                    </a:lnTo>
                    <a:lnTo>
                      <a:pt x="292" y="32"/>
                    </a:lnTo>
                    <a:lnTo>
                      <a:pt x="294" y="32"/>
                    </a:lnTo>
                    <a:lnTo>
                      <a:pt x="295" y="32"/>
                    </a:lnTo>
                    <a:lnTo>
                      <a:pt x="296" y="31"/>
                    </a:lnTo>
                    <a:lnTo>
                      <a:pt x="297" y="31"/>
                    </a:lnTo>
                    <a:lnTo>
                      <a:pt x="298" y="31"/>
                    </a:lnTo>
                    <a:lnTo>
                      <a:pt x="300" y="30"/>
                    </a:lnTo>
                    <a:lnTo>
                      <a:pt x="301" y="29"/>
                    </a:lnTo>
                    <a:lnTo>
                      <a:pt x="303" y="29"/>
                    </a:lnTo>
                    <a:lnTo>
                      <a:pt x="304" y="28"/>
                    </a:lnTo>
                    <a:lnTo>
                      <a:pt x="305" y="28"/>
                    </a:lnTo>
                    <a:lnTo>
                      <a:pt x="307" y="27"/>
                    </a:lnTo>
                    <a:lnTo>
                      <a:pt x="308" y="27"/>
                    </a:lnTo>
                    <a:lnTo>
                      <a:pt x="309" y="28"/>
                    </a:lnTo>
                    <a:lnTo>
                      <a:pt x="310" y="28"/>
                    </a:lnTo>
                    <a:lnTo>
                      <a:pt x="311" y="29"/>
                    </a:lnTo>
                    <a:lnTo>
                      <a:pt x="312" y="29"/>
                    </a:lnTo>
                    <a:lnTo>
                      <a:pt x="312" y="30"/>
                    </a:lnTo>
                    <a:lnTo>
                      <a:pt x="313" y="30"/>
                    </a:lnTo>
                    <a:lnTo>
                      <a:pt x="311" y="31"/>
                    </a:lnTo>
                    <a:lnTo>
                      <a:pt x="308" y="34"/>
                    </a:lnTo>
                    <a:lnTo>
                      <a:pt x="305" y="36"/>
                    </a:lnTo>
                    <a:lnTo>
                      <a:pt x="303" y="39"/>
                    </a:lnTo>
                    <a:lnTo>
                      <a:pt x="301" y="40"/>
                    </a:lnTo>
                    <a:lnTo>
                      <a:pt x="301" y="41"/>
                    </a:lnTo>
                    <a:lnTo>
                      <a:pt x="301" y="42"/>
                    </a:lnTo>
                    <a:lnTo>
                      <a:pt x="300" y="43"/>
                    </a:lnTo>
                    <a:lnTo>
                      <a:pt x="300" y="44"/>
                    </a:lnTo>
                    <a:lnTo>
                      <a:pt x="300" y="45"/>
                    </a:lnTo>
                    <a:lnTo>
                      <a:pt x="300" y="46"/>
                    </a:lnTo>
                    <a:lnTo>
                      <a:pt x="300" y="47"/>
                    </a:lnTo>
                    <a:lnTo>
                      <a:pt x="299" y="47"/>
                    </a:lnTo>
                    <a:lnTo>
                      <a:pt x="299" y="48"/>
                    </a:lnTo>
                    <a:lnTo>
                      <a:pt x="298" y="48"/>
                    </a:lnTo>
                    <a:lnTo>
                      <a:pt x="298" y="49"/>
                    </a:lnTo>
                    <a:lnTo>
                      <a:pt x="297" y="49"/>
                    </a:lnTo>
                    <a:lnTo>
                      <a:pt x="297" y="50"/>
                    </a:lnTo>
                    <a:lnTo>
                      <a:pt x="296" y="50"/>
                    </a:lnTo>
                    <a:lnTo>
                      <a:pt x="296" y="51"/>
                    </a:lnTo>
                    <a:lnTo>
                      <a:pt x="295" y="51"/>
                    </a:lnTo>
                    <a:lnTo>
                      <a:pt x="295" y="52"/>
                    </a:lnTo>
                    <a:lnTo>
                      <a:pt x="295" y="53"/>
                    </a:lnTo>
                    <a:lnTo>
                      <a:pt x="294" y="53"/>
                    </a:lnTo>
                    <a:lnTo>
                      <a:pt x="294" y="54"/>
                    </a:lnTo>
                    <a:lnTo>
                      <a:pt x="293" y="54"/>
                    </a:lnTo>
                    <a:lnTo>
                      <a:pt x="293" y="55"/>
                    </a:lnTo>
                    <a:lnTo>
                      <a:pt x="292" y="55"/>
                    </a:lnTo>
                    <a:lnTo>
                      <a:pt x="292" y="56"/>
                    </a:lnTo>
                    <a:lnTo>
                      <a:pt x="291" y="56"/>
                    </a:lnTo>
                    <a:lnTo>
                      <a:pt x="291" y="58"/>
                    </a:lnTo>
                    <a:lnTo>
                      <a:pt x="290" y="58"/>
                    </a:lnTo>
                    <a:lnTo>
                      <a:pt x="290" y="59"/>
                    </a:lnTo>
                    <a:lnTo>
                      <a:pt x="289" y="59"/>
                    </a:lnTo>
                    <a:lnTo>
                      <a:pt x="288" y="59"/>
                    </a:lnTo>
                    <a:lnTo>
                      <a:pt x="287" y="60"/>
                    </a:lnTo>
                    <a:lnTo>
                      <a:pt x="286" y="60"/>
                    </a:lnTo>
                    <a:lnTo>
                      <a:pt x="285" y="60"/>
                    </a:lnTo>
                    <a:lnTo>
                      <a:pt x="285" y="61"/>
                    </a:lnTo>
                    <a:lnTo>
                      <a:pt x="284" y="61"/>
                    </a:lnTo>
                    <a:lnTo>
                      <a:pt x="284" y="62"/>
                    </a:lnTo>
                    <a:lnTo>
                      <a:pt x="282" y="62"/>
                    </a:lnTo>
                    <a:lnTo>
                      <a:pt x="281" y="62"/>
                    </a:lnTo>
                    <a:lnTo>
                      <a:pt x="280" y="62"/>
                    </a:lnTo>
                    <a:lnTo>
                      <a:pt x="280" y="63"/>
                    </a:lnTo>
                    <a:lnTo>
                      <a:pt x="279" y="63"/>
                    </a:lnTo>
                    <a:lnTo>
                      <a:pt x="278" y="63"/>
                    </a:lnTo>
                    <a:lnTo>
                      <a:pt x="278" y="64"/>
                    </a:lnTo>
                    <a:lnTo>
                      <a:pt x="277" y="64"/>
                    </a:lnTo>
                    <a:lnTo>
                      <a:pt x="276" y="64"/>
                    </a:lnTo>
                    <a:lnTo>
                      <a:pt x="276" y="65"/>
                    </a:lnTo>
                    <a:lnTo>
                      <a:pt x="275" y="65"/>
                    </a:lnTo>
                    <a:lnTo>
                      <a:pt x="274" y="66"/>
                    </a:lnTo>
                    <a:lnTo>
                      <a:pt x="273" y="66"/>
                    </a:lnTo>
                    <a:lnTo>
                      <a:pt x="273" y="67"/>
                    </a:lnTo>
                    <a:lnTo>
                      <a:pt x="272" y="67"/>
                    </a:lnTo>
                    <a:lnTo>
                      <a:pt x="271" y="68"/>
                    </a:lnTo>
                    <a:lnTo>
                      <a:pt x="270" y="68"/>
                    </a:lnTo>
                    <a:lnTo>
                      <a:pt x="269" y="69"/>
                    </a:lnTo>
                    <a:lnTo>
                      <a:pt x="268" y="70"/>
                    </a:lnTo>
                    <a:lnTo>
                      <a:pt x="267" y="70"/>
                    </a:lnTo>
                    <a:lnTo>
                      <a:pt x="267" y="71"/>
                    </a:lnTo>
                    <a:lnTo>
                      <a:pt x="266" y="71"/>
                    </a:lnTo>
                    <a:lnTo>
                      <a:pt x="266" y="72"/>
                    </a:lnTo>
                    <a:lnTo>
                      <a:pt x="265" y="73"/>
                    </a:lnTo>
                    <a:lnTo>
                      <a:pt x="263" y="73"/>
                    </a:lnTo>
                    <a:lnTo>
                      <a:pt x="263" y="74"/>
                    </a:lnTo>
                    <a:lnTo>
                      <a:pt x="262" y="74"/>
                    </a:lnTo>
                    <a:lnTo>
                      <a:pt x="262" y="75"/>
                    </a:lnTo>
                    <a:lnTo>
                      <a:pt x="261" y="75"/>
                    </a:lnTo>
                    <a:lnTo>
                      <a:pt x="261" y="76"/>
                    </a:lnTo>
                    <a:lnTo>
                      <a:pt x="260" y="76"/>
                    </a:lnTo>
                    <a:lnTo>
                      <a:pt x="260" y="78"/>
                    </a:lnTo>
                    <a:lnTo>
                      <a:pt x="259" y="78"/>
                    </a:lnTo>
                    <a:lnTo>
                      <a:pt x="259" y="79"/>
                    </a:lnTo>
                    <a:lnTo>
                      <a:pt x="258" y="79"/>
                    </a:lnTo>
                    <a:lnTo>
                      <a:pt x="258" y="80"/>
                    </a:lnTo>
                    <a:lnTo>
                      <a:pt x="257" y="80"/>
                    </a:lnTo>
                    <a:lnTo>
                      <a:pt x="257" y="81"/>
                    </a:lnTo>
                    <a:lnTo>
                      <a:pt x="256" y="81"/>
                    </a:lnTo>
                    <a:lnTo>
                      <a:pt x="256" y="82"/>
                    </a:lnTo>
                    <a:lnTo>
                      <a:pt x="255" y="82"/>
                    </a:lnTo>
                    <a:lnTo>
                      <a:pt x="255" y="83"/>
                    </a:lnTo>
                    <a:lnTo>
                      <a:pt x="254" y="83"/>
                    </a:lnTo>
                    <a:lnTo>
                      <a:pt x="254" y="84"/>
                    </a:lnTo>
                    <a:lnTo>
                      <a:pt x="253" y="84"/>
                    </a:lnTo>
                    <a:lnTo>
                      <a:pt x="253" y="85"/>
                    </a:lnTo>
                    <a:lnTo>
                      <a:pt x="252" y="86"/>
                    </a:lnTo>
                    <a:lnTo>
                      <a:pt x="251" y="87"/>
                    </a:lnTo>
                    <a:lnTo>
                      <a:pt x="251" y="88"/>
                    </a:lnTo>
                    <a:lnTo>
                      <a:pt x="250" y="88"/>
                    </a:lnTo>
                    <a:lnTo>
                      <a:pt x="250" y="89"/>
                    </a:lnTo>
                    <a:lnTo>
                      <a:pt x="249" y="89"/>
                    </a:lnTo>
                    <a:lnTo>
                      <a:pt x="249" y="90"/>
                    </a:lnTo>
                    <a:lnTo>
                      <a:pt x="248" y="90"/>
                    </a:lnTo>
                    <a:lnTo>
                      <a:pt x="248" y="91"/>
                    </a:lnTo>
                    <a:lnTo>
                      <a:pt x="247" y="91"/>
                    </a:lnTo>
                    <a:lnTo>
                      <a:pt x="247" y="92"/>
                    </a:lnTo>
                    <a:lnTo>
                      <a:pt x="246" y="93"/>
                    </a:lnTo>
                    <a:lnTo>
                      <a:pt x="245" y="93"/>
                    </a:lnTo>
                    <a:lnTo>
                      <a:pt x="245" y="94"/>
                    </a:lnTo>
                    <a:lnTo>
                      <a:pt x="243" y="95"/>
                    </a:lnTo>
                    <a:lnTo>
                      <a:pt x="243" y="97"/>
                    </a:lnTo>
                    <a:lnTo>
                      <a:pt x="242" y="97"/>
                    </a:lnTo>
                    <a:lnTo>
                      <a:pt x="242" y="98"/>
                    </a:lnTo>
                    <a:lnTo>
                      <a:pt x="241" y="98"/>
                    </a:lnTo>
                    <a:lnTo>
                      <a:pt x="241" y="99"/>
                    </a:lnTo>
                    <a:lnTo>
                      <a:pt x="240" y="99"/>
                    </a:lnTo>
                    <a:lnTo>
                      <a:pt x="240" y="100"/>
                    </a:lnTo>
                    <a:lnTo>
                      <a:pt x="239" y="100"/>
                    </a:lnTo>
                    <a:lnTo>
                      <a:pt x="239" y="101"/>
                    </a:lnTo>
                    <a:lnTo>
                      <a:pt x="238" y="101"/>
                    </a:lnTo>
                    <a:lnTo>
                      <a:pt x="238" y="102"/>
                    </a:lnTo>
                    <a:lnTo>
                      <a:pt x="238" y="103"/>
                    </a:lnTo>
                    <a:lnTo>
                      <a:pt x="237" y="103"/>
                    </a:lnTo>
                    <a:lnTo>
                      <a:pt x="237" y="104"/>
                    </a:lnTo>
                    <a:lnTo>
                      <a:pt x="236" y="104"/>
                    </a:lnTo>
                    <a:lnTo>
                      <a:pt x="236" y="105"/>
                    </a:lnTo>
                    <a:lnTo>
                      <a:pt x="235" y="106"/>
                    </a:lnTo>
                    <a:lnTo>
                      <a:pt x="234" y="107"/>
                    </a:lnTo>
                    <a:lnTo>
                      <a:pt x="234" y="108"/>
                    </a:lnTo>
                    <a:lnTo>
                      <a:pt x="233" y="108"/>
                    </a:lnTo>
                    <a:lnTo>
                      <a:pt x="233" y="109"/>
                    </a:lnTo>
                    <a:lnTo>
                      <a:pt x="232" y="110"/>
                    </a:lnTo>
                    <a:lnTo>
                      <a:pt x="232" y="111"/>
                    </a:lnTo>
                    <a:lnTo>
                      <a:pt x="231" y="111"/>
                    </a:lnTo>
                    <a:lnTo>
                      <a:pt x="231" y="112"/>
                    </a:lnTo>
                    <a:lnTo>
                      <a:pt x="230" y="112"/>
                    </a:lnTo>
                    <a:lnTo>
                      <a:pt x="230" y="113"/>
                    </a:lnTo>
                    <a:lnTo>
                      <a:pt x="229" y="114"/>
                    </a:lnTo>
                    <a:lnTo>
                      <a:pt x="229" y="115"/>
                    </a:lnTo>
                    <a:lnTo>
                      <a:pt x="228" y="115"/>
                    </a:lnTo>
                    <a:lnTo>
                      <a:pt x="228" y="117"/>
                    </a:lnTo>
                    <a:lnTo>
                      <a:pt x="227" y="118"/>
                    </a:lnTo>
                    <a:lnTo>
                      <a:pt x="227" y="119"/>
                    </a:lnTo>
                    <a:lnTo>
                      <a:pt x="226" y="119"/>
                    </a:lnTo>
                    <a:lnTo>
                      <a:pt x="226" y="120"/>
                    </a:lnTo>
                    <a:lnTo>
                      <a:pt x="224" y="121"/>
                    </a:lnTo>
                    <a:lnTo>
                      <a:pt x="224" y="122"/>
                    </a:lnTo>
                    <a:lnTo>
                      <a:pt x="223" y="122"/>
                    </a:lnTo>
                    <a:lnTo>
                      <a:pt x="223" y="123"/>
                    </a:lnTo>
                    <a:lnTo>
                      <a:pt x="223" y="124"/>
                    </a:lnTo>
                    <a:lnTo>
                      <a:pt x="222" y="124"/>
                    </a:lnTo>
                    <a:lnTo>
                      <a:pt x="222" y="125"/>
                    </a:lnTo>
                    <a:lnTo>
                      <a:pt x="221" y="125"/>
                    </a:lnTo>
                    <a:lnTo>
                      <a:pt x="221" y="126"/>
                    </a:lnTo>
                    <a:lnTo>
                      <a:pt x="221" y="127"/>
                    </a:lnTo>
                    <a:lnTo>
                      <a:pt x="220" y="127"/>
                    </a:lnTo>
                    <a:lnTo>
                      <a:pt x="220" y="128"/>
                    </a:lnTo>
                    <a:lnTo>
                      <a:pt x="219" y="129"/>
                    </a:lnTo>
                    <a:lnTo>
                      <a:pt x="219" y="130"/>
                    </a:lnTo>
                    <a:lnTo>
                      <a:pt x="218" y="130"/>
                    </a:lnTo>
                    <a:lnTo>
                      <a:pt x="218" y="131"/>
                    </a:lnTo>
                    <a:lnTo>
                      <a:pt x="218" y="132"/>
                    </a:lnTo>
                    <a:lnTo>
                      <a:pt x="217" y="132"/>
                    </a:lnTo>
                    <a:lnTo>
                      <a:pt x="217" y="133"/>
                    </a:lnTo>
                    <a:lnTo>
                      <a:pt x="216" y="133"/>
                    </a:lnTo>
                    <a:lnTo>
                      <a:pt x="216" y="134"/>
                    </a:lnTo>
                    <a:lnTo>
                      <a:pt x="216" y="136"/>
                    </a:lnTo>
                    <a:lnTo>
                      <a:pt x="215" y="136"/>
                    </a:lnTo>
                    <a:lnTo>
                      <a:pt x="215" y="137"/>
                    </a:lnTo>
                    <a:lnTo>
                      <a:pt x="214" y="138"/>
                    </a:lnTo>
                    <a:lnTo>
                      <a:pt x="214" y="139"/>
                    </a:lnTo>
                    <a:lnTo>
                      <a:pt x="213" y="139"/>
                    </a:lnTo>
                    <a:lnTo>
                      <a:pt x="213" y="140"/>
                    </a:lnTo>
                    <a:lnTo>
                      <a:pt x="212" y="140"/>
                    </a:lnTo>
                    <a:lnTo>
                      <a:pt x="212" y="141"/>
                    </a:lnTo>
                    <a:lnTo>
                      <a:pt x="211" y="141"/>
                    </a:lnTo>
                    <a:lnTo>
                      <a:pt x="210" y="146"/>
                    </a:lnTo>
                    <a:lnTo>
                      <a:pt x="209" y="149"/>
                    </a:lnTo>
                    <a:lnTo>
                      <a:pt x="209" y="150"/>
                    </a:lnTo>
                    <a:lnTo>
                      <a:pt x="208" y="151"/>
                    </a:lnTo>
                    <a:lnTo>
                      <a:pt x="208" y="152"/>
                    </a:lnTo>
                    <a:lnTo>
                      <a:pt x="207" y="153"/>
                    </a:lnTo>
                    <a:lnTo>
                      <a:pt x="207" y="155"/>
                    </a:lnTo>
                    <a:lnTo>
                      <a:pt x="205" y="155"/>
                    </a:lnTo>
                    <a:lnTo>
                      <a:pt x="205" y="156"/>
                    </a:lnTo>
                    <a:lnTo>
                      <a:pt x="204" y="156"/>
                    </a:lnTo>
                    <a:lnTo>
                      <a:pt x="204" y="157"/>
                    </a:lnTo>
                    <a:lnTo>
                      <a:pt x="203" y="158"/>
                    </a:lnTo>
                    <a:lnTo>
                      <a:pt x="202" y="158"/>
                    </a:lnTo>
                    <a:lnTo>
                      <a:pt x="202" y="159"/>
                    </a:lnTo>
                    <a:lnTo>
                      <a:pt x="201" y="160"/>
                    </a:lnTo>
                    <a:lnTo>
                      <a:pt x="200" y="160"/>
                    </a:lnTo>
                    <a:lnTo>
                      <a:pt x="200" y="161"/>
                    </a:lnTo>
                    <a:lnTo>
                      <a:pt x="199" y="161"/>
                    </a:lnTo>
                    <a:lnTo>
                      <a:pt x="199" y="162"/>
                    </a:lnTo>
                    <a:lnTo>
                      <a:pt x="198" y="162"/>
                    </a:lnTo>
                    <a:lnTo>
                      <a:pt x="198" y="163"/>
                    </a:lnTo>
                    <a:lnTo>
                      <a:pt x="197" y="164"/>
                    </a:lnTo>
                    <a:lnTo>
                      <a:pt x="197" y="165"/>
                    </a:lnTo>
                    <a:lnTo>
                      <a:pt x="196" y="165"/>
                    </a:lnTo>
                    <a:lnTo>
                      <a:pt x="196" y="166"/>
                    </a:lnTo>
                    <a:lnTo>
                      <a:pt x="195" y="166"/>
                    </a:lnTo>
                    <a:lnTo>
                      <a:pt x="195" y="167"/>
                    </a:lnTo>
                    <a:lnTo>
                      <a:pt x="194" y="167"/>
                    </a:lnTo>
                    <a:lnTo>
                      <a:pt x="194" y="168"/>
                    </a:lnTo>
                    <a:lnTo>
                      <a:pt x="193" y="168"/>
                    </a:lnTo>
                    <a:lnTo>
                      <a:pt x="193" y="169"/>
                    </a:lnTo>
                    <a:lnTo>
                      <a:pt x="192" y="170"/>
                    </a:lnTo>
                    <a:lnTo>
                      <a:pt x="192" y="171"/>
                    </a:lnTo>
                    <a:lnTo>
                      <a:pt x="191" y="171"/>
                    </a:lnTo>
                    <a:lnTo>
                      <a:pt x="191" y="172"/>
                    </a:lnTo>
                    <a:lnTo>
                      <a:pt x="190" y="173"/>
                    </a:lnTo>
                    <a:lnTo>
                      <a:pt x="190" y="175"/>
                    </a:lnTo>
                    <a:lnTo>
                      <a:pt x="189" y="175"/>
                    </a:lnTo>
                    <a:lnTo>
                      <a:pt x="189" y="176"/>
                    </a:lnTo>
                    <a:lnTo>
                      <a:pt x="188" y="176"/>
                    </a:lnTo>
                    <a:lnTo>
                      <a:pt x="188" y="177"/>
                    </a:lnTo>
                    <a:lnTo>
                      <a:pt x="187" y="177"/>
                    </a:lnTo>
                    <a:lnTo>
                      <a:pt x="187" y="178"/>
                    </a:lnTo>
                    <a:lnTo>
                      <a:pt x="185" y="179"/>
                    </a:lnTo>
                    <a:lnTo>
                      <a:pt x="185" y="180"/>
                    </a:lnTo>
                    <a:lnTo>
                      <a:pt x="184" y="180"/>
                    </a:lnTo>
                    <a:lnTo>
                      <a:pt x="184" y="181"/>
                    </a:lnTo>
                    <a:lnTo>
                      <a:pt x="184" y="182"/>
                    </a:lnTo>
                    <a:lnTo>
                      <a:pt x="183" y="182"/>
                    </a:lnTo>
                    <a:lnTo>
                      <a:pt x="183" y="183"/>
                    </a:lnTo>
                    <a:lnTo>
                      <a:pt x="182" y="184"/>
                    </a:lnTo>
                    <a:lnTo>
                      <a:pt x="182" y="185"/>
                    </a:lnTo>
                    <a:lnTo>
                      <a:pt x="181" y="185"/>
                    </a:lnTo>
                    <a:lnTo>
                      <a:pt x="181" y="186"/>
                    </a:lnTo>
                    <a:lnTo>
                      <a:pt x="181" y="187"/>
                    </a:lnTo>
                    <a:lnTo>
                      <a:pt x="180" y="187"/>
                    </a:lnTo>
                    <a:lnTo>
                      <a:pt x="180" y="188"/>
                    </a:lnTo>
                    <a:lnTo>
                      <a:pt x="180" y="189"/>
                    </a:lnTo>
                    <a:lnTo>
                      <a:pt x="179" y="189"/>
                    </a:lnTo>
                    <a:lnTo>
                      <a:pt x="179" y="190"/>
                    </a:lnTo>
                    <a:lnTo>
                      <a:pt x="178" y="190"/>
                    </a:lnTo>
                    <a:lnTo>
                      <a:pt x="178" y="191"/>
                    </a:lnTo>
                    <a:lnTo>
                      <a:pt x="178" y="192"/>
                    </a:lnTo>
                    <a:lnTo>
                      <a:pt x="177" y="192"/>
                    </a:lnTo>
                    <a:lnTo>
                      <a:pt x="177" y="194"/>
                    </a:lnTo>
                    <a:lnTo>
                      <a:pt x="177" y="195"/>
                    </a:lnTo>
                    <a:lnTo>
                      <a:pt x="176" y="195"/>
                    </a:lnTo>
                    <a:lnTo>
                      <a:pt x="176" y="196"/>
                    </a:lnTo>
                    <a:lnTo>
                      <a:pt x="176" y="197"/>
                    </a:lnTo>
                    <a:lnTo>
                      <a:pt x="175" y="197"/>
                    </a:lnTo>
                    <a:lnTo>
                      <a:pt x="175" y="198"/>
                    </a:lnTo>
                    <a:lnTo>
                      <a:pt x="175" y="199"/>
                    </a:lnTo>
                    <a:lnTo>
                      <a:pt x="174" y="199"/>
                    </a:lnTo>
                    <a:lnTo>
                      <a:pt x="174" y="200"/>
                    </a:lnTo>
                    <a:lnTo>
                      <a:pt x="174" y="201"/>
                    </a:lnTo>
                    <a:lnTo>
                      <a:pt x="174" y="202"/>
                    </a:lnTo>
                    <a:lnTo>
                      <a:pt x="173" y="202"/>
                    </a:lnTo>
                    <a:lnTo>
                      <a:pt x="173" y="203"/>
                    </a:lnTo>
                    <a:lnTo>
                      <a:pt x="172" y="204"/>
                    </a:lnTo>
                    <a:lnTo>
                      <a:pt x="172" y="205"/>
                    </a:lnTo>
                    <a:lnTo>
                      <a:pt x="171" y="206"/>
                    </a:lnTo>
                    <a:lnTo>
                      <a:pt x="171" y="207"/>
                    </a:lnTo>
                    <a:lnTo>
                      <a:pt x="170" y="207"/>
                    </a:lnTo>
                    <a:lnTo>
                      <a:pt x="170" y="208"/>
                    </a:lnTo>
                    <a:lnTo>
                      <a:pt x="169" y="209"/>
                    </a:lnTo>
                    <a:lnTo>
                      <a:pt x="170" y="209"/>
                    </a:lnTo>
                    <a:lnTo>
                      <a:pt x="169" y="209"/>
                    </a:lnTo>
                    <a:lnTo>
                      <a:pt x="169" y="210"/>
                    </a:lnTo>
                    <a:lnTo>
                      <a:pt x="168" y="211"/>
                    </a:lnTo>
                    <a:lnTo>
                      <a:pt x="168" y="212"/>
                    </a:lnTo>
                    <a:lnTo>
                      <a:pt x="166" y="212"/>
                    </a:lnTo>
                    <a:lnTo>
                      <a:pt x="166" y="214"/>
                    </a:lnTo>
                    <a:lnTo>
                      <a:pt x="166" y="215"/>
                    </a:lnTo>
                    <a:lnTo>
                      <a:pt x="165" y="215"/>
                    </a:lnTo>
                    <a:lnTo>
                      <a:pt x="165" y="216"/>
                    </a:lnTo>
                    <a:lnTo>
                      <a:pt x="164" y="216"/>
                    </a:lnTo>
                    <a:lnTo>
                      <a:pt x="164" y="217"/>
                    </a:lnTo>
                    <a:lnTo>
                      <a:pt x="163" y="218"/>
                    </a:lnTo>
                    <a:lnTo>
                      <a:pt x="163" y="219"/>
                    </a:lnTo>
                    <a:lnTo>
                      <a:pt x="162" y="220"/>
                    </a:lnTo>
                    <a:lnTo>
                      <a:pt x="162" y="221"/>
                    </a:lnTo>
                    <a:lnTo>
                      <a:pt x="161" y="221"/>
                    </a:lnTo>
                    <a:lnTo>
                      <a:pt x="161" y="222"/>
                    </a:lnTo>
                    <a:lnTo>
                      <a:pt x="161" y="223"/>
                    </a:lnTo>
                    <a:lnTo>
                      <a:pt x="160" y="223"/>
                    </a:lnTo>
                    <a:lnTo>
                      <a:pt x="160" y="224"/>
                    </a:lnTo>
                    <a:lnTo>
                      <a:pt x="160" y="225"/>
                    </a:lnTo>
                    <a:lnTo>
                      <a:pt x="159" y="225"/>
                    </a:lnTo>
                    <a:lnTo>
                      <a:pt x="159" y="226"/>
                    </a:lnTo>
                    <a:lnTo>
                      <a:pt x="159" y="227"/>
                    </a:lnTo>
                    <a:lnTo>
                      <a:pt x="158" y="227"/>
                    </a:lnTo>
                    <a:lnTo>
                      <a:pt x="158" y="228"/>
                    </a:lnTo>
                    <a:lnTo>
                      <a:pt x="158" y="229"/>
                    </a:lnTo>
                    <a:lnTo>
                      <a:pt x="157" y="230"/>
                    </a:lnTo>
                    <a:lnTo>
                      <a:pt x="157" y="231"/>
                    </a:lnTo>
                    <a:lnTo>
                      <a:pt x="157" y="233"/>
                    </a:lnTo>
                    <a:lnTo>
                      <a:pt x="156" y="233"/>
                    </a:lnTo>
                    <a:lnTo>
                      <a:pt x="156" y="234"/>
                    </a:lnTo>
                    <a:lnTo>
                      <a:pt x="156" y="235"/>
                    </a:lnTo>
                    <a:lnTo>
                      <a:pt x="155" y="236"/>
                    </a:lnTo>
                    <a:lnTo>
                      <a:pt x="155" y="237"/>
                    </a:lnTo>
                    <a:lnTo>
                      <a:pt x="155" y="238"/>
                    </a:lnTo>
                    <a:lnTo>
                      <a:pt x="154" y="239"/>
                    </a:lnTo>
                    <a:lnTo>
                      <a:pt x="154" y="240"/>
                    </a:lnTo>
                    <a:lnTo>
                      <a:pt x="154" y="241"/>
                    </a:lnTo>
                    <a:lnTo>
                      <a:pt x="153" y="241"/>
                    </a:lnTo>
                    <a:lnTo>
                      <a:pt x="153" y="242"/>
                    </a:lnTo>
                    <a:lnTo>
                      <a:pt x="153" y="243"/>
                    </a:lnTo>
                    <a:lnTo>
                      <a:pt x="152" y="243"/>
                    </a:lnTo>
                    <a:lnTo>
                      <a:pt x="152" y="244"/>
                    </a:lnTo>
                    <a:lnTo>
                      <a:pt x="152" y="245"/>
                    </a:lnTo>
                    <a:lnTo>
                      <a:pt x="151" y="245"/>
                    </a:lnTo>
                    <a:lnTo>
                      <a:pt x="151" y="246"/>
                    </a:lnTo>
                    <a:lnTo>
                      <a:pt x="151" y="247"/>
                    </a:lnTo>
                    <a:lnTo>
                      <a:pt x="150" y="248"/>
                    </a:lnTo>
                    <a:lnTo>
                      <a:pt x="150" y="249"/>
                    </a:lnTo>
                    <a:lnTo>
                      <a:pt x="149" y="250"/>
                    </a:lnTo>
                    <a:lnTo>
                      <a:pt x="149" y="251"/>
                    </a:lnTo>
                    <a:lnTo>
                      <a:pt x="147" y="251"/>
                    </a:lnTo>
                    <a:lnTo>
                      <a:pt x="147" y="253"/>
                    </a:lnTo>
                    <a:lnTo>
                      <a:pt x="146" y="253"/>
                    </a:lnTo>
                    <a:lnTo>
                      <a:pt x="146" y="254"/>
                    </a:lnTo>
                    <a:lnTo>
                      <a:pt x="145" y="254"/>
                    </a:lnTo>
                    <a:lnTo>
                      <a:pt x="144" y="254"/>
                    </a:lnTo>
                    <a:lnTo>
                      <a:pt x="143" y="254"/>
                    </a:lnTo>
                    <a:lnTo>
                      <a:pt x="142" y="256"/>
                    </a:lnTo>
                    <a:lnTo>
                      <a:pt x="143" y="256"/>
                    </a:lnTo>
                    <a:lnTo>
                      <a:pt x="143" y="257"/>
                    </a:lnTo>
                    <a:lnTo>
                      <a:pt x="144" y="257"/>
                    </a:lnTo>
                    <a:lnTo>
                      <a:pt x="145" y="258"/>
                    </a:lnTo>
                    <a:lnTo>
                      <a:pt x="146" y="258"/>
                    </a:lnTo>
                    <a:lnTo>
                      <a:pt x="147" y="259"/>
                    </a:lnTo>
                    <a:lnTo>
                      <a:pt x="147" y="260"/>
                    </a:lnTo>
                    <a:lnTo>
                      <a:pt x="149" y="260"/>
                    </a:lnTo>
                    <a:lnTo>
                      <a:pt x="150" y="260"/>
                    </a:lnTo>
                    <a:lnTo>
                      <a:pt x="150" y="261"/>
                    </a:lnTo>
                    <a:lnTo>
                      <a:pt x="150" y="262"/>
                    </a:lnTo>
                    <a:lnTo>
                      <a:pt x="151" y="263"/>
                    </a:lnTo>
                    <a:lnTo>
                      <a:pt x="151" y="264"/>
                    </a:lnTo>
                    <a:lnTo>
                      <a:pt x="151" y="265"/>
                    </a:lnTo>
                    <a:lnTo>
                      <a:pt x="152" y="266"/>
                    </a:lnTo>
                    <a:lnTo>
                      <a:pt x="152" y="267"/>
                    </a:lnTo>
                    <a:lnTo>
                      <a:pt x="153" y="267"/>
                    </a:lnTo>
                    <a:lnTo>
                      <a:pt x="153" y="268"/>
                    </a:lnTo>
                    <a:lnTo>
                      <a:pt x="152" y="268"/>
                    </a:lnTo>
                    <a:lnTo>
                      <a:pt x="153" y="269"/>
                    </a:lnTo>
                    <a:lnTo>
                      <a:pt x="152" y="270"/>
                    </a:lnTo>
                    <a:lnTo>
                      <a:pt x="152" y="272"/>
                    </a:lnTo>
                    <a:lnTo>
                      <a:pt x="151" y="273"/>
                    </a:lnTo>
                    <a:lnTo>
                      <a:pt x="151" y="274"/>
                    </a:lnTo>
                    <a:lnTo>
                      <a:pt x="150" y="275"/>
                    </a:lnTo>
                    <a:lnTo>
                      <a:pt x="149" y="276"/>
                    </a:lnTo>
                    <a:lnTo>
                      <a:pt x="149" y="277"/>
                    </a:lnTo>
                    <a:lnTo>
                      <a:pt x="147" y="277"/>
                    </a:lnTo>
                    <a:lnTo>
                      <a:pt x="147" y="278"/>
                    </a:lnTo>
                    <a:lnTo>
                      <a:pt x="146" y="279"/>
                    </a:lnTo>
                    <a:lnTo>
                      <a:pt x="146" y="280"/>
                    </a:lnTo>
                    <a:lnTo>
                      <a:pt x="145" y="280"/>
                    </a:lnTo>
                    <a:lnTo>
                      <a:pt x="145" y="281"/>
                    </a:lnTo>
                    <a:lnTo>
                      <a:pt x="145" y="282"/>
                    </a:lnTo>
                    <a:lnTo>
                      <a:pt x="144" y="282"/>
                    </a:lnTo>
                    <a:lnTo>
                      <a:pt x="144" y="283"/>
                    </a:lnTo>
                    <a:lnTo>
                      <a:pt x="143" y="283"/>
                    </a:lnTo>
                    <a:lnTo>
                      <a:pt x="143" y="284"/>
                    </a:lnTo>
                    <a:lnTo>
                      <a:pt x="142" y="284"/>
                    </a:lnTo>
                    <a:lnTo>
                      <a:pt x="142" y="285"/>
                    </a:lnTo>
                    <a:lnTo>
                      <a:pt x="141" y="285"/>
                    </a:lnTo>
                    <a:lnTo>
                      <a:pt x="141" y="286"/>
                    </a:lnTo>
                    <a:lnTo>
                      <a:pt x="140" y="286"/>
                    </a:lnTo>
                    <a:lnTo>
                      <a:pt x="140" y="287"/>
                    </a:lnTo>
                    <a:lnTo>
                      <a:pt x="139" y="288"/>
                    </a:lnTo>
                    <a:lnTo>
                      <a:pt x="138" y="289"/>
                    </a:lnTo>
                    <a:lnTo>
                      <a:pt x="137" y="290"/>
                    </a:lnTo>
                    <a:lnTo>
                      <a:pt x="136" y="292"/>
                    </a:lnTo>
                    <a:lnTo>
                      <a:pt x="135" y="293"/>
                    </a:lnTo>
                    <a:lnTo>
                      <a:pt x="135" y="294"/>
                    </a:lnTo>
                    <a:lnTo>
                      <a:pt x="134" y="294"/>
                    </a:lnTo>
                    <a:lnTo>
                      <a:pt x="134" y="295"/>
                    </a:lnTo>
                    <a:lnTo>
                      <a:pt x="133" y="295"/>
                    </a:lnTo>
                    <a:lnTo>
                      <a:pt x="133" y="296"/>
                    </a:lnTo>
                    <a:lnTo>
                      <a:pt x="132" y="296"/>
                    </a:lnTo>
                    <a:lnTo>
                      <a:pt x="132" y="297"/>
                    </a:lnTo>
                    <a:lnTo>
                      <a:pt x="131" y="298"/>
                    </a:lnTo>
                    <a:lnTo>
                      <a:pt x="130" y="299"/>
                    </a:lnTo>
                    <a:lnTo>
                      <a:pt x="130" y="300"/>
                    </a:lnTo>
                    <a:lnTo>
                      <a:pt x="129" y="300"/>
                    </a:lnTo>
                    <a:lnTo>
                      <a:pt x="129" y="301"/>
                    </a:lnTo>
                    <a:lnTo>
                      <a:pt x="127" y="301"/>
                    </a:lnTo>
                    <a:lnTo>
                      <a:pt x="127" y="302"/>
                    </a:lnTo>
                    <a:lnTo>
                      <a:pt x="126" y="302"/>
                    </a:lnTo>
                    <a:lnTo>
                      <a:pt x="126" y="303"/>
                    </a:lnTo>
                    <a:lnTo>
                      <a:pt x="125" y="304"/>
                    </a:lnTo>
                    <a:lnTo>
                      <a:pt x="125" y="305"/>
                    </a:lnTo>
                    <a:lnTo>
                      <a:pt x="124" y="305"/>
                    </a:lnTo>
                    <a:lnTo>
                      <a:pt x="124" y="306"/>
                    </a:lnTo>
                    <a:lnTo>
                      <a:pt x="123" y="306"/>
                    </a:lnTo>
                    <a:lnTo>
                      <a:pt x="123" y="307"/>
                    </a:lnTo>
                    <a:lnTo>
                      <a:pt x="122" y="308"/>
                    </a:lnTo>
                    <a:lnTo>
                      <a:pt x="122" y="309"/>
                    </a:lnTo>
                    <a:lnTo>
                      <a:pt x="121" y="309"/>
                    </a:lnTo>
                    <a:lnTo>
                      <a:pt x="121" y="311"/>
                    </a:lnTo>
                    <a:lnTo>
                      <a:pt x="121" y="312"/>
                    </a:lnTo>
                    <a:lnTo>
                      <a:pt x="120" y="312"/>
                    </a:lnTo>
                    <a:lnTo>
                      <a:pt x="120" y="313"/>
                    </a:lnTo>
                    <a:lnTo>
                      <a:pt x="119" y="313"/>
                    </a:lnTo>
                    <a:lnTo>
                      <a:pt x="119" y="314"/>
                    </a:lnTo>
                    <a:lnTo>
                      <a:pt x="119" y="315"/>
                    </a:lnTo>
                    <a:lnTo>
                      <a:pt x="118" y="315"/>
                    </a:lnTo>
                    <a:lnTo>
                      <a:pt x="118" y="316"/>
                    </a:lnTo>
                    <a:lnTo>
                      <a:pt x="117" y="316"/>
                    </a:lnTo>
                    <a:lnTo>
                      <a:pt x="117" y="317"/>
                    </a:lnTo>
                    <a:lnTo>
                      <a:pt x="116" y="318"/>
                    </a:lnTo>
                    <a:lnTo>
                      <a:pt x="116" y="319"/>
                    </a:lnTo>
                    <a:lnTo>
                      <a:pt x="115" y="320"/>
                    </a:lnTo>
                    <a:lnTo>
                      <a:pt x="115" y="321"/>
                    </a:lnTo>
                    <a:lnTo>
                      <a:pt x="114" y="322"/>
                    </a:lnTo>
                    <a:lnTo>
                      <a:pt x="114" y="323"/>
                    </a:lnTo>
                    <a:lnTo>
                      <a:pt x="113" y="323"/>
                    </a:lnTo>
                    <a:lnTo>
                      <a:pt x="113" y="324"/>
                    </a:lnTo>
                    <a:lnTo>
                      <a:pt x="113" y="325"/>
                    </a:lnTo>
                    <a:lnTo>
                      <a:pt x="112" y="325"/>
                    </a:lnTo>
                    <a:lnTo>
                      <a:pt x="112" y="326"/>
                    </a:lnTo>
                    <a:lnTo>
                      <a:pt x="112" y="327"/>
                    </a:lnTo>
                    <a:lnTo>
                      <a:pt x="111" y="327"/>
                    </a:lnTo>
                    <a:lnTo>
                      <a:pt x="111" y="328"/>
                    </a:lnTo>
                    <a:lnTo>
                      <a:pt x="110" y="330"/>
                    </a:lnTo>
                    <a:lnTo>
                      <a:pt x="108" y="331"/>
                    </a:lnTo>
                    <a:lnTo>
                      <a:pt x="108" y="332"/>
                    </a:lnTo>
                    <a:lnTo>
                      <a:pt x="107" y="333"/>
                    </a:lnTo>
                    <a:lnTo>
                      <a:pt x="106" y="334"/>
                    </a:lnTo>
                    <a:lnTo>
                      <a:pt x="106" y="335"/>
                    </a:lnTo>
                    <a:lnTo>
                      <a:pt x="105" y="336"/>
                    </a:lnTo>
                    <a:lnTo>
                      <a:pt x="105" y="337"/>
                    </a:lnTo>
                    <a:lnTo>
                      <a:pt x="104" y="337"/>
                    </a:lnTo>
                    <a:lnTo>
                      <a:pt x="104" y="338"/>
                    </a:lnTo>
                    <a:lnTo>
                      <a:pt x="103" y="339"/>
                    </a:lnTo>
                    <a:lnTo>
                      <a:pt x="103" y="340"/>
                    </a:lnTo>
                    <a:lnTo>
                      <a:pt x="102" y="341"/>
                    </a:lnTo>
                    <a:lnTo>
                      <a:pt x="101" y="341"/>
                    </a:lnTo>
                    <a:lnTo>
                      <a:pt x="101" y="342"/>
                    </a:lnTo>
                    <a:lnTo>
                      <a:pt x="100" y="343"/>
                    </a:lnTo>
                    <a:lnTo>
                      <a:pt x="100" y="344"/>
                    </a:lnTo>
                    <a:lnTo>
                      <a:pt x="100" y="345"/>
                    </a:lnTo>
                    <a:lnTo>
                      <a:pt x="99" y="345"/>
                    </a:lnTo>
                    <a:lnTo>
                      <a:pt x="99" y="346"/>
                    </a:lnTo>
                    <a:lnTo>
                      <a:pt x="98" y="346"/>
                    </a:lnTo>
                    <a:lnTo>
                      <a:pt x="98" y="347"/>
                    </a:lnTo>
                    <a:lnTo>
                      <a:pt x="97" y="348"/>
                    </a:lnTo>
                    <a:lnTo>
                      <a:pt x="97" y="350"/>
                    </a:lnTo>
                    <a:lnTo>
                      <a:pt x="96" y="350"/>
                    </a:lnTo>
                    <a:lnTo>
                      <a:pt x="96" y="351"/>
                    </a:lnTo>
                    <a:lnTo>
                      <a:pt x="95" y="352"/>
                    </a:lnTo>
                    <a:lnTo>
                      <a:pt x="95" y="353"/>
                    </a:lnTo>
                    <a:lnTo>
                      <a:pt x="94" y="353"/>
                    </a:lnTo>
                    <a:lnTo>
                      <a:pt x="94" y="354"/>
                    </a:lnTo>
                    <a:lnTo>
                      <a:pt x="93" y="354"/>
                    </a:lnTo>
                    <a:lnTo>
                      <a:pt x="93" y="355"/>
                    </a:lnTo>
                    <a:lnTo>
                      <a:pt x="93" y="356"/>
                    </a:lnTo>
                    <a:lnTo>
                      <a:pt x="92" y="356"/>
                    </a:lnTo>
                    <a:lnTo>
                      <a:pt x="92" y="357"/>
                    </a:lnTo>
                    <a:lnTo>
                      <a:pt x="92" y="358"/>
                    </a:lnTo>
                    <a:lnTo>
                      <a:pt x="91" y="358"/>
                    </a:lnTo>
                    <a:lnTo>
                      <a:pt x="91" y="359"/>
                    </a:lnTo>
                    <a:lnTo>
                      <a:pt x="89" y="360"/>
                    </a:lnTo>
                    <a:lnTo>
                      <a:pt x="89" y="361"/>
                    </a:lnTo>
                    <a:lnTo>
                      <a:pt x="81" y="373"/>
                    </a:lnTo>
                    <a:lnTo>
                      <a:pt x="78" y="379"/>
                    </a:lnTo>
                    <a:lnTo>
                      <a:pt x="74" y="385"/>
                    </a:lnTo>
                    <a:lnTo>
                      <a:pt x="71" y="390"/>
                    </a:lnTo>
                    <a:lnTo>
                      <a:pt x="71" y="391"/>
                    </a:lnTo>
                    <a:lnTo>
                      <a:pt x="71" y="392"/>
                    </a:lnTo>
                    <a:lnTo>
                      <a:pt x="71" y="393"/>
                    </a:lnTo>
                    <a:lnTo>
                      <a:pt x="72" y="393"/>
                    </a:lnTo>
                    <a:lnTo>
                      <a:pt x="72" y="394"/>
                    </a:lnTo>
                    <a:lnTo>
                      <a:pt x="72" y="395"/>
                    </a:lnTo>
                    <a:lnTo>
                      <a:pt x="73" y="395"/>
                    </a:lnTo>
                    <a:lnTo>
                      <a:pt x="73" y="396"/>
                    </a:lnTo>
                    <a:lnTo>
                      <a:pt x="73" y="397"/>
                    </a:lnTo>
                    <a:lnTo>
                      <a:pt x="74" y="397"/>
                    </a:lnTo>
                    <a:lnTo>
                      <a:pt x="74" y="398"/>
                    </a:lnTo>
                    <a:lnTo>
                      <a:pt x="75" y="398"/>
                    </a:lnTo>
                    <a:lnTo>
                      <a:pt x="75" y="399"/>
                    </a:lnTo>
                    <a:lnTo>
                      <a:pt x="75" y="400"/>
                    </a:lnTo>
                    <a:lnTo>
                      <a:pt x="75" y="401"/>
                    </a:lnTo>
                    <a:lnTo>
                      <a:pt x="76" y="402"/>
                    </a:lnTo>
                    <a:lnTo>
                      <a:pt x="76" y="403"/>
                    </a:lnTo>
                    <a:lnTo>
                      <a:pt x="75" y="404"/>
                    </a:lnTo>
                    <a:lnTo>
                      <a:pt x="75" y="405"/>
                    </a:lnTo>
                    <a:lnTo>
                      <a:pt x="75" y="406"/>
                    </a:lnTo>
                    <a:lnTo>
                      <a:pt x="74" y="406"/>
                    </a:lnTo>
                    <a:lnTo>
                      <a:pt x="74" y="408"/>
                    </a:lnTo>
                    <a:lnTo>
                      <a:pt x="73" y="408"/>
                    </a:lnTo>
                    <a:lnTo>
                      <a:pt x="73" y="409"/>
                    </a:lnTo>
                    <a:lnTo>
                      <a:pt x="72" y="409"/>
                    </a:lnTo>
                    <a:lnTo>
                      <a:pt x="72" y="410"/>
                    </a:lnTo>
                    <a:lnTo>
                      <a:pt x="71" y="410"/>
                    </a:lnTo>
                    <a:lnTo>
                      <a:pt x="69" y="411"/>
                    </a:lnTo>
                    <a:lnTo>
                      <a:pt x="68" y="411"/>
                    </a:lnTo>
                    <a:lnTo>
                      <a:pt x="68" y="412"/>
                    </a:lnTo>
                    <a:lnTo>
                      <a:pt x="67" y="412"/>
                    </a:lnTo>
                    <a:lnTo>
                      <a:pt x="67" y="413"/>
                    </a:lnTo>
                    <a:lnTo>
                      <a:pt x="66" y="413"/>
                    </a:lnTo>
                    <a:lnTo>
                      <a:pt x="65" y="413"/>
                    </a:lnTo>
                    <a:lnTo>
                      <a:pt x="65" y="414"/>
                    </a:lnTo>
                    <a:lnTo>
                      <a:pt x="64" y="414"/>
                    </a:lnTo>
                    <a:lnTo>
                      <a:pt x="63" y="414"/>
                    </a:lnTo>
                    <a:lnTo>
                      <a:pt x="63" y="415"/>
                    </a:lnTo>
                    <a:lnTo>
                      <a:pt x="62" y="415"/>
                    </a:lnTo>
                    <a:lnTo>
                      <a:pt x="61" y="416"/>
                    </a:lnTo>
                    <a:lnTo>
                      <a:pt x="60" y="416"/>
                    </a:lnTo>
                    <a:lnTo>
                      <a:pt x="60" y="417"/>
                    </a:lnTo>
                    <a:lnTo>
                      <a:pt x="59" y="417"/>
                    </a:lnTo>
                    <a:lnTo>
                      <a:pt x="58" y="417"/>
                    </a:lnTo>
                    <a:lnTo>
                      <a:pt x="58" y="418"/>
                    </a:lnTo>
                    <a:lnTo>
                      <a:pt x="57" y="418"/>
                    </a:lnTo>
                    <a:lnTo>
                      <a:pt x="57" y="419"/>
                    </a:lnTo>
                    <a:lnTo>
                      <a:pt x="56" y="419"/>
                    </a:lnTo>
                    <a:lnTo>
                      <a:pt x="55" y="419"/>
                    </a:lnTo>
                    <a:lnTo>
                      <a:pt x="55" y="420"/>
                    </a:lnTo>
                    <a:lnTo>
                      <a:pt x="54" y="420"/>
                    </a:lnTo>
                    <a:lnTo>
                      <a:pt x="53" y="421"/>
                    </a:lnTo>
                    <a:lnTo>
                      <a:pt x="52" y="421"/>
                    </a:lnTo>
                    <a:lnTo>
                      <a:pt x="52" y="422"/>
                    </a:lnTo>
                    <a:lnTo>
                      <a:pt x="50" y="422"/>
                    </a:lnTo>
                    <a:lnTo>
                      <a:pt x="49" y="423"/>
                    </a:lnTo>
                    <a:lnTo>
                      <a:pt x="48" y="423"/>
                    </a:lnTo>
                    <a:lnTo>
                      <a:pt x="48" y="424"/>
                    </a:lnTo>
                    <a:lnTo>
                      <a:pt x="47" y="424"/>
                    </a:lnTo>
                    <a:lnTo>
                      <a:pt x="46" y="425"/>
                    </a:lnTo>
                    <a:lnTo>
                      <a:pt x="45" y="425"/>
                    </a:lnTo>
                    <a:lnTo>
                      <a:pt x="45" y="426"/>
                    </a:lnTo>
                    <a:lnTo>
                      <a:pt x="44" y="426"/>
                    </a:lnTo>
                    <a:lnTo>
                      <a:pt x="44" y="428"/>
                    </a:lnTo>
                    <a:lnTo>
                      <a:pt x="43" y="428"/>
                    </a:lnTo>
                    <a:lnTo>
                      <a:pt x="42" y="429"/>
                    </a:lnTo>
                    <a:lnTo>
                      <a:pt x="41" y="429"/>
                    </a:lnTo>
                    <a:lnTo>
                      <a:pt x="41" y="430"/>
                    </a:lnTo>
                    <a:lnTo>
                      <a:pt x="40" y="430"/>
                    </a:lnTo>
                    <a:lnTo>
                      <a:pt x="40" y="431"/>
                    </a:lnTo>
                    <a:lnTo>
                      <a:pt x="39" y="431"/>
                    </a:lnTo>
                    <a:lnTo>
                      <a:pt x="39" y="432"/>
                    </a:lnTo>
                    <a:lnTo>
                      <a:pt x="38" y="432"/>
                    </a:lnTo>
                    <a:lnTo>
                      <a:pt x="38" y="433"/>
                    </a:lnTo>
                    <a:lnTo>
                      <a:pt x="37" y="433"/>
                    </a:lnTo>
                    <a:lnTo>
                      <a:pt x="36" y="433"/>
                    </a:lnTo>
                    <a:lnTo>
                      <a:pt x="36" y="434"/>
                    </a:lnTo>
                    <a:lnTo>
                      <a:pt x="35" y="435"/>
                    </a:lnTo>
                    <a:lnTo>
                      <a:pt x="34" y="435"/>
                    </a:lnTo>
                    <a:lnTo>
                      <a:pt x="34" y="436"/>
                    </a:lnTo>
                    <a:lnTo>
                      <a:pt x="33" y="436"/>
                    </a:lnTo>
                    <a:lnTo>
                      <a:pt x="31" y="437"/>
                    </a:lnTo>
                    <a:lnTo>
                      <a:pt x="31" y="438"/>
                    </a:lnTo>
                    <a:lnTo>
                      <a:pt x="30" y="438"/>
                    </a:lnTo>
                    <a:lnTo>
                      <a:pt x="30" y="439"/>
                    </a:lnTo>
                    <a:lnTo>
                      <a:pt x="29" y="439"/>
                    </a:lnTo>
                    <a:lnTo>
                      <a:pt x="29" y="440"/>
                    </a:lnTo>
                    <a:lnTo>
                      <a:pt x="28" y="440"/>
                    </a:lnTo>
                    <a:lnTo>
                      <a:pt x="28" y="441"/>
                    </a:lnTo>
                    <a:lnTo>
                      <a:pt x="27" y="441"/>
                    </a:lnTo>
                    <a:lnTo>
                      <a:pt x="27" y="442"/>
                    </a:lnTo>
                    <a:lnTo>
                      <a:pt x="26" y="442"/>
                    </a:lnTo>
                    <a:lnTo>
                      <a:pt x="26" y="443"/>
                    </a:lnTo>
                    <a:lnTo>
                      <a:pt x="25" y="443"/>
                    </a:lnTo>
                    <a:lnTo>
                      <a:pt x="25" y="444"/>
                    </a:lnTo>
                    <a:lnTo>
                      <a:pt x="24" y="444"/>
                    </a:lnTo>
                    <a:lnTo>
                      <a:pt x="24" y="445"/>
                    </a:lnTo>
                    <a:lnTo>
                      <a:pt x="23" y="445"/>
                    </a:lnTo>
                    <a:lnTo>
                      <a:pt x="23" y="447"/>
                    </a:lnTo>
                    <a:lnTo>
                      <a:pt x="22" y="447"/>
                    </a:lnTo>
                    <a:lnTo>
                      <a:pt x="22" y="448"/>
                    </a:lnTo>
                    <a:lnTo>
                      <a:pt x="21" y="449"/>
                    </a:lnTo>
                    <a:lnTo>
                      <a:pt x="20" y="450"/>
                    </a:lnTo>
                    <a:lnTo>
                      <a:pt x="19" y="451"/>
                    </a:lnTo>
                    <a:lnTo>
                      <a:pt x="18" y="451"/>
                    </a:lnTo>
                    <a:lnTo>
                      <a:pt x="18" y="452"/>
                    </a:lnTo>
                    <a:lnTo>
                      <a:pt x="17" y="453"/>
                    </a:lnTo>
                    <a:lnTo>
                      <a:pt x="17" y="454"/>
                    </a:lnTo>
                    <a:lnTo>
                      <a:pt x="16" y="454"/>
                    </a:lnTo>
                    <a:lnTo>
                      <a:pt x="16" y="455"/>
                    </a:lnTo>
                    <a:lnTo>
                      <a:pt x="15" y="455"/>
                    </a:lnTo>
                    <a:lnTo>
                      <a:pt x="15" y="456"/>
                    </a:lnTo>
                    <a:lnTo>
                      <a:pt x="14" y="456"/>
                    </a:lnTo>
                    <a:lnTo>
                      <a:pt x="13" y="457"/>
                    </a:lnTo>
                    <a:lnTo>
                      <a:pt x="13" y="458"/>
                    </a:lnTo>
                    <a:lnTo>
                      <a:pt x="11" y="458"/>
                    </a:lnTo>
                    <a:lnTo>
                      <a:pt x="11" y="459"/>
                    </a:lnTo>
                    <a:lnTo>
                      <a:pt x="10" y="459"/>
                    </a:lnTo>
                    <a:lnTo>
                      <a:pt x="10" y="460"/>
                    </a:lnTo>
                    <a:lnTo>
                      <a:pt x="9" y="460"/>
                    </a:lnTo>
                    <a:lnTo>
                      <a:pt x="9" y="461"/>
                    </a:lnTo>
                    <a:lnTo>
                      <a:pt x="8" y="461"/>
                    </a:lnTo>
                    <a:lnTo>
                      <a:pt x="8" y="462"/>
                    </a:lnTo>
                    <a:lnTo>
                      <a:pt x="7" y="462"/>
                    </a:lnTo>
                    <a:lnTo>
                      <a:pt x="7" y="463"/>
                    </a:lnTo>
                    <a:lnTo>
                      <a:pt x="6" y="463"/>
                    </a:lnTo>
                    <a:lnTo>
                      <a:pt x="6" y="464"/>
                    </a:lnTo>
                    <a:lnTo>
                      <a:pt x="6" y="465"/>
                    </a:lnTo>
                    <a:lnTo>
                      <a:pt x="5" y="465"/>
                    </a:lnTo>
                    <a:lnTo>
                      <a:pt x="5" y="467"/>
                    </a:lnTo>
                    <a:lnTo>
                      <a:pt x="4" y="467"/>
                    </a:lnTo>
                    <a:lnTo>
                      <a:pt x="4" y="468"/>
                    </a:lnTo>
                    <a:lnTo>
                      <a:pt x="3" y="468"/>
                    </a:lnTo>
                    <a:lnTo>
                      <a:pt x="3" y="469"/>
                    </a:lnTo>
                    <a:lnTo>
                      <a:pt x="2" y="470"/>
                    </a:lnTo>
                    <a:lnTo>
                      <a:pt x="2" y="471"/>
                    </a:lnTo>
                    <a:lnTo>
                      <a:pt x="1" y="471"/>
                    </a:lnTo>
                    <a:lnTo>
                      <a:pt x="1" y="472"/>
                    </a:lnTo>
                    <a:lnTo>
                      <a:pt x="0" y="472"/>
                    </a:lnTo>
                    <a:lnTo>
                      <a:pt x="0" y="473"/>
                    </a:lnTo>
                    <a:lnTo>
                      <a:pt x="0" y="474"/>
                    </a:lnTo>
                  </a:path>
                </a:pathLst>
              </a:custGeom>
              <a:grpFill/>
              <a:ln w="19050" cap="flat">
                <a:solidFill>
                  <a:schemeClr val="tx1"/>
                </a:solidFill>
                <a:prstDash val="solid"/>
                <a:miter lim="800000"/>
                <a:headEnd/>
                <a:tailEnd/>
              </a:ln>
            </p:spPr>
            <p:txBody>
              <a:bodyPr/>
              <a:lstStyle/>
              <a:p>
                <a:endParaRPr lang="en-US" sz="1350" dirty="0"/>
              </a:p>
            </p:txBody>
          </p:sp>
          <p:sp>
            <p:nvSpPr>
              <p:cNvPr id="44" name="Freeform 75">
                <a:extLst>
                  <a:ext uri="{FF2B5EF4-FFF2-40B4-BE49-F238E27FC236}">
                    <a16:creationId xmlns:a16="http://schemas.microsoft.com/office/drawing/2014/main" id="{043DA069-C52F-4E7C-92F8-EC097CF5F1AD}"/>
                  </a:ext>
                </a:extLst>
              </p:cNvPr>
              <p:cNvSpPr>
                <a:spLocks/>
              </p:cNvSpPr>
              <p:nvPr/>
            </p:nvSpPr>
            <p:spPr bwMode="auto">
              <a:xfrm>
                <a:off x="4519" y="3468"/>
                <a:ext cx="109" cy="489"/>
              </a:xfrm>
              <a:custGeom>
                <a:avLst/>
                <a:gdLst>
                  <a:gd name="T0" fmla="*/ 101 w 109"/>
                  <a:gd name="T1" fmla="*/ 470 h 489"/>
                  <a:gd name="T2" fmla="*/ 92 w 109"/>
                  <a:gd name="T3" fmla="*/ 471 h 489"/>
                  <a:gd name="T4" fmla="*/ 84 w 109"/>
                  <a:gd name="T5" fmla="*/ 473 h 489"/>
                  <a:gd name="T6" fmla="*/ 76 w 109"/>
                  <a:gd name="T7" fmla="*/ 478 h 489"/>
                  <a:gd name="T8" fmla="*/ 67 w 109"/>
                  <a:gd name="T9" fmla="*/ 481 h 489"/>
                  <a:gd name="T10" fmla="*/ 60 w 109"/>
                  <a:gd name="T11" fmla="*/ 484 h 489"/>
                  <a:gd name="T12" fmla="*/ 51 w 109"/>
                  <a:gd name="T13" fmla="*/ 487 h 489"/>
                  <a:gd name="T14" fmla="*/ 43 w 109"/>
                  <a:gd name="T15" fmla="*/ 488 h 489"/>
                  <a:gd name="T16" fmla="*/ 36 w 109"/>
                  <a:gd name="T17" fmla="*/ 486 h 489"/>
                  <a:gd name="T18" fmla="*/ 28 w 109"/>
                  <a:gd name="T19" fmla="*/ 483 h 489"/>
                  <a:gd name="T20" fmla="*/ 18 w 109"/>
                  <a:gd name="T21" fmla="*/ 484 h 489"/>
                  <a:gd name="T22" fmla="*/ 9 w 109"/>
                  <a:gd name="T23" fmla="*/ 486 h 489"/>
                  <a:gd name="T24" fmla="*/ 4 w 109"/>
                  <a:gd name="T25" fmla="*/ 480 h 489"/>
                  <a:gd name="T26" fmla="*/ 0 w 109"/>
                  <a:gd name="T27" fmla="*/ 473 h 489"/>
                  <a:gd name="T28" fmla="*/ 3 w 109"/>
                  <a:gd name="T29" fmla="*/ 463 h 489"/>
                  <a:gd name="T30" fmla="*/ 6 w 109"/>
                  <a:gd name="T31" fmla="*/ 456 h 489"/>
                  <a:gd name="T32" fmla="*/ 9 w 109"/>
                  <a:gd name="T33" fmla="*/ 445 h 489"/>
                  <a:gd name="T34" fmla="*/ 9 w 109"/>
                  <a:gd name="T35" fmla="*/ 436 h 489"/>
                  <a:gd name="T36" fmla="*/ 11 w 109"/>
                  <a:gd name="T37" fmla="*/ 425 h 489"/>
                  <a:gd name="T38" fmla="*/ 12 w 109"/>
                  <a:gd name="T39" fmla="*/ 415 h 489"/>
                  <a:gd name="T40" fmla="*/ 14 w 109"/>
                  <a:gd name="T41" fmla="*/ 405 h 489"/>
                  <a:gd name="T42" fmla="*/ 17 w 109"/>
                  <a:gd name="T43" fmla="*/ 397 h 489"/>
                  <a:gd name="T44" fmla="*/ 19 w 109"/>
                  <a:gd name="T45" fmla="*/ 389 h 489"/>
                  <a:gd name="T46" fmla="*/ 23 w 109"/>
                  <a:gd name="T47" fmla="*/ 380 h 489"/>
                  <a:gd name="T48" fmla="*/ 27 w 109"/>
                  <a:gd name="T49" fmla="*/ 372 h 489"/>
                  <a:gd name="T50" fmla="*/ 30 w 109"/>
                  <a:gd name="T51" fmla="*/ 363 h 489"/>
                  <a:gd name="T52" fmla="*/ 34 w 109"/>
                  <a:gd name="T53" fmla="*/ 355 h 489"/>
                  <a:gd name="T54" fmla="*/ 39 w 109"/>
                  <a:gd name="T55" fmla="*/ 345 h 489"/>
                  <a:gd name="T56" fmla="*/ 44 w 109"/>
                  <a:gd name="T57" fmla="*/ 338 h 489"/>
                  <a:gd name="T58" fmla="*/ 48 w 109"/>
                  <a:gd name="T59" fmla="*/ 328 h 489"/>
                  <a:gd name="T60" fmla="*/ 51 w 109"/>
                  <a:gd name="T61" fmla="*/ 321 h 489"/>
                  <a:gd name="T62" fmla="*/ 56 w 109"/>
                  <a:gd name="T63" fmla="*/ 313 h 489"/>
                  <a:gd name="T64" fmla="*/ 61 w 109"/>
                  <a:gd name="T65" fmla="*/ 304 h 489"/>
                  <a:gd name="T66" fmla="*/ 66 w 109"/>
                  <a:gd name="T67" fmla="*/ 295 h 489"/>
                  <a:gd name="T68" fmla="*/ 70 w 109"/>
                  <a:gd name="T69" fmla="*/ 286 h 489"/>
                  <a:gd name="T70" fmla="*/ 73 w 109"/>
                  <a:gd name="T71" fmla="*/ 278 h 489"/>
                  <a:gd name="T72" fmla="*/ 76 w 109"/>
                  <a:gd name="T73" fmla="*/ 268 h 489"/>
                  <a:gd name="T74" fmla="*/ 78 w 109"/>
                  <a:gd name="T75" fmla="*/ 259 h 489"/>
                  <a:gd name="T76" fmla="*/ 80 w 109"/>
                  <a:gd name="T77" fmla="*/ 248 h 489"/>
                  <a:gd name="T78" fmla="*/ 81 w 109"/>
                  <a:gd name="T79" fmla="*/ 240 h 489"/>
                  <a:gd name="T80" fmla="*/ 82 w 109"/>
                  <a:gd name="T81" fmla="*/ 230 h 489"/>
                  <a:gd name="T82" fmla="*/ 85 w 109"/>
                  <a:gd name="T83" fmla="*/ 221 h 489"/>
                  <a:gd name="T84" fmla="*/ 84 w 109"/>
                  <a:gd name="T85" fmla="*/ 210 h 489"/>
                  <a:gd name="T86" fmla="*/ 81 w 109"/>
                  <a:gd name="T87" fmla="*/ 202 h 489"/>
                  <a:gd name="T88" fmla="*/ 75 w 109"/>
                  <a:gd name="T89" fmla="*/ 192 h 489"/>
                  <a:gd name="T90" fmla="*/ 70 w 109"/>
                  <a:gd name="T91" fmla="*/ 185 h 489"/>
                  <a:gd name="T92" fmla="*/ 62 w 109"/>
                  <a:gd name="T93" fmla="*/ 182 h 489"/>
                  <a:gd name="T94" fmla="*/ 60 w 109"/>
                  <a:gd name="T95" fmla="*/ 177 h 489"/>
                  <a:gd name="T96" fmla="*/ 56 w 109"/>
                  <a:gd name="T97" fmla="*/ 169 h 489"/>
                  <a:gd name="T98" fmla="*/ 52 w 109"/>
                  <a:gd name="T99" fmla="*/ 166 h 489"/>
                  <a:gd name="T100" fmla="*/ 49 w 109"/>
                  <a:gd name="T101" fmla="*/ 163 h 489"/>
                  <a:gd name="T102" fmla="*/ 52 w 109"/>
                  <a:gd name="T103" fmla="*/ 157 h 489"/>
                  <a:gd name="T104" fmla="*/ 46 w 109"/>
                  <a:gd name="T105" fmla="*/ 157 h 489"/>
                  <a:gd name="T106" fmla="*/ 47 w 109"/>
                  <a:gd name="T107" fmla="*/ 149 h 489"/>
                  <a:gd name="T108" fmla="*/ 48 w 109"/>
                  <a:gd name="T109" fmla="*/ 145 h 489"/>
                  <a:gd name="T110" fmla="*/ 48 w 109"/>
                  <a:gd name="T111" fmla="*/ 139 h 489"/>
                  <a:gd name="T112" fmla="*/ 48 w 109"/>
                  <a:gd name="T113" fmla="*/ 132 h 489"/>
                  <a:gd name="T114" fmla="*/ 49 w 109"/>
                  <a:gd name="T115" fmla="*/ 126 h 489"/>
                  <a:gd name="T116" fmla="*/ 53 w 109"/>
                  <a:gd name="T117" fmla="*/ 121 h 489"/>
                  <a:gd name="T118" fmla="*/ 69 w 109"/>
                  <a:gd name="T119" fmla="*/ 113 h 489"/>
                  <a:gd name="T120" fmla="*/ 83 w 109"/>
                  <a:gd name="T121" fmla="*/ 55 h 489"/>
                  <a:gd name="T122" fmla="*/ 100 w 109"/>
                  <a:gd name="T123" fmla="*/ 10 h 489"/>
                  <a:gd name="T124" fmla="*/ 106 w 109"/>
                  <a:gd name="T125" fmla="*/ 0 h 4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 h="489">
                    <a:moveTo>
                      <a:pt x="105" y="474"/>
                    </a:moveTo>
                    <a:lnTo>
                      <a:pt x="104" y="474"/>
                    </a:lnTo>
                    <a:lnTo>
                      <a:pt x="104" y="475"/>
                    </a:lnTo>
                    <a:lnTo>
                      <a:pt x="104" y="474"/>
                    </a:lnTo>
                    <a:lnTo>
                      <a:pt x="103" y="474"/>
                    </a:lnTo>
                    <a:lnTo>
                      <a:pt x="103" y="473"/>
                    </a:lnTo>
                    <a:lnTo>
                      <a:pt x="103" y="472"/>
                    </a:lnTo>
                    <a:lnTo>
                      <a:pt x="102" y="472"/>
                    </a:lnTo>
                    <a:lnTo>
                      <a:pt x="102" y="471"/>
                    </a:lnTo>
                    <a:lnTo>
                      <a:pt x="101" y="470"/>
                    </a:lnTo>
                    <a:lnTo>
                      <a:pt x="101" y="469"/>
                    </a:lnTo>
                    <a:lnTo>
                      <a:pt x="100" y="469"/>
                    </a:lnTo>
                    <a:lnTo>
                      <a:pt x="99" y="470"/>
                    </a:lnTo>
                    <a:lnTo>
                      <a:pt x="97" y="470"/>
                    </a:lnTo>
                    <a:lnTo>
                      <a:pt x="96" y="470"/>
                    </a:lnTo>
                    <a:lnTo>
                      <a:pt x="96" y="471"/>
                    </a:lnTo>
                    <a:lnTo>
                      <a:pt x="95" y="471"/>
                    </a:lnTo>
                    <a:lnTo>
                      <a:pt x="94" y="471"/>
                    </a:lnTo>
                    <a:lnTo>
                      <a:pt x="93" y="471"/>
                    </a:lnTo>
                    <a:lnTo>
                      <a:pt x="92" y="471"/>
                    </a:lnTo>
                    <a:lnTo>
                      <a:pt x="91" y="471"/>
                    </a:lnTo>
                    <a:lnTo>
                      <a:pt x="90" y="471"/>
                    </a:lnTo>
                    <a:lnTo>
                      <a:pt x="89" y="471"/>
                    </a:lnTo>
                    <a:lnTo>
                      <a:pt x="88" y="471"/>
                    </a:lnTo>
                    <a:lnTo>
                      <a:pt x="87" y="471"/>
                    </a:lnTo>
                    <a:lnTo>
                      <a:pt x="86" y="471"/>
                    </a:lnTo>
                    <a:lnTo>
                      <a:pt x="86" y="472"/>
                    </a:lnTo>
                    <a:lnTo>
                      <a:pt x="85" y="472"/>
                    </a:lnTo>
                    <a:lnTo>
                      <a:pt x="84" y="472"/>
                    </a:lnTo>
                    <a:lnTo>
                      <a:pt x="84" y="473"/>
                    </a:lnTo>
                    <a:lnTo>
                      <a:pt x="83" y="473"/>
                    </a:lnTo>
                    <a:lnTo>
                      <a:pt x="82" y="474"/>
                    </a:lnTo>
                    <a:lnTo>
                      <a:pt x="81" y="474"/>
                    </a:lnTo>
                    <a:lnTo>
                      <a:pt x="81" y="475"/>
                    </a:lnTo>
                    <a:lnTo>
                      <a:pt x="80" y="475"/>
                    </a:lnTo>
                    <a:lnTo>
                      <a:pt x="78" y="476"/>
                    </a:lnTo>
                    <a:lnTo>
                      <a:pt x="77" y="476"/>
                    </a:lnTo>
                    <a:lnTo>
                      <a:pt x="77" y="477"/>
                    </a:lnTo>
                    <a:lnTo>
                      <a:pt x="76" y="477"/>
                    </a:lnTo>
                    <a:lnTo>
                      <a:pt x="76" y="478"/>
                    </a:lnTo>
                    <a:lnTo>
                      <a:pt x="75" y="478"/>
                    </a:lnTo>
                    <a:lnTo>
                      <a:pt x="75" y="479"/>
                    </a:lnTo>
                    <a:lnTo>
                      <a:pt x="74" y="479"/>
                    </a:lnTo>
                    <a:lnTo>
                      <a:pt x="73" y="479"/>
                    </a:lnTo>
                    <a:lnTo>
                      <a:pt x="72" y="479"/>
                    </a:lnTo>
                    <a:lnTo>
                      <a:pt x="71" y="480"/>
                    </a:lnTo>
                    <a:lnTo>
                      <a:pt x="70" y="480"/>
                    </a:lnTo>
                    <a:lnTo>
                      <a:pt x="69" y="481"/>
                    </a:lnTo>
                    <a:lnTo>
                      <a:pt x="68" y="481"/>
                    </a:lnTo>
                    <a:lnTo>
                      <a:pt x="67" y="481"/>
                    </a:lnTo>
                    <a:lnTo>
                      <a:pt x="67" y="482"/>
                    </a:lnTo>
                    <a:lnTo>
                      <a:pt x="66" y="482"/>
                    </a:lnTo>
                    <a:lnTo>
                      <a:pt x="65" y="482"/>
                    </a:lnTo>
                    <a:lnTo>
                      <a:pt x="65" y="483"/>
                    </a:lnTo>
                    <a:lnTo>
                      <a:pt x="64" y="483"/>
                    </a:lnTo>
                    <a:lnTo>
                      <a:pt x="63" y="483"/>
                    </a:lnTo>
                    <a:lnTo>
                      <a:pt x="62" y="483"/>
                    </a:lnTo>
                    <a:lnTo>
                      <a:pt x="62" y="484"/>
                    </a:lnTo>
                    <a:lnTo>
                      <a:pt x="61" y="484"/>
                    </a:lnTo>
                    <a:lnTo>
                      <a:pt x="60" y="484"/>
                    </a:lnTo>
                    <a:lnTo>
                      <a:pt x="60" y="486"/>
                    </a:lnTo>
                    <a:lnTo>
                      <a:pt x="58" y="486"/>
                    </a:lnTo>
                    <a:lnTo>
                      <a:pt x="57" y="486"/>
                    </a:lnTo>
                    <a:lnTo>
                      <a:pt x="56" y="486"/>
                    </a:lnTo>
                    <a:lnTo>
                      <a:pt x="55" y="486"/>
                    </a:lnTo>
                    <a:lnTo>
                      <a:pt x="54" y="486"/>
                    </a:lnTo>
                    <a:lnTo>
                      <a:pt x="54" y="487"/>
                    </a:lnTo>
                    <a:lnTo>
                      <a:pt x="53" y="487"/>
                    </a:lnTo>
                    <a:lnTo>
                      <a:pt x="52" y="487"/>
                    </a:lnTo>
                    <a:lnTo>
                      <a:pt x="51" y="487"/>
                    </a:lnTo>
                    <a:lnTo>
                      <a:pt x="50" y="487"/>
                    </a:lnTo>
                    <a:lnTo>
                      <a:pt x="49" y="488"/>
                    </a:lnTo>
                    <a:lnTo>
                      <a:pt x="48" y="488"/>
                    </a:lnTo>
                    <a:lnTo>
                      <a:pt x="48" y="487"/>
                    </a:lnTo>
                    <a:lnTo>
                      <a:pt x="47" y="488"/>
                    </a:lnTo>
                    <a:lnTo>
                      <a:pt x="46" y="488"/>
                    </a:lnTo>
                    <a:lnTo>
                      <a:pt x="45" y="488"/>
                    </a:lnTo>
                    <a:lnTo>
                      <a:pt x="44" y="488"/>
                    </a:lnTo>
                    <a:lnTo>
                      <a:pt x="43" y="487"/>
                    </a:lnTo>
                    <a:lnTo>
                      <a:pt x="43" y="488"/>
                    </a:lnTo>
                    <a:lnTo>
                      <a:pt x="42" y="488"/>
                    </a:lnTo>
                    <a:lnTo>
                      <a:pt x="41" y="488"/>
                    </a:lnTo>
                    <a:lnTo>
                      <a:pt x="39" y="488"/>
                    </a:lnTo>
                    <a:lnTo>
                      <a:pt x="38" y="488"/>
                    </a:lnTo>
                    <a:lnTo>
                      <a:pt x="37" y="488"/>
                    </a:lnTo>
                    <a:lnTo>
                      <a:pt x="36" y="488"/>
                    </a:lnTo>
                    <a:lnTo>
                      <a:pt x="36" y="489"/>
                    </a:lnTo>
                    <a:lnTo>
                      <a:pt x="36" y="488"/>
                    </a:lnTo>
                    <a:lnTo>
                      <a:pt x="36" y="487"/>
                    </a:lnTo>
                    <a:lnTo>
                      <a:pt x="36" y="486"/>
                    </a:lnTo>
                    <a:lnTo>
                      <a:pt x="35" y="486"/>
                    </a:lnTo>
                    <a:lnTo>
                      <a:pt x="35" y="484"/>
                    </a:lnTo>
                    <a:lnTo>
                      <a:pt x="34" y="484"/>
                    </a:lnTo>
                    <a:lnTo>
                      <a:pt x="34" y="483"/>
                    </a:lnTo>
                    <a:lnTo>
                      <a:pt x="33" y="483"/>
                    </a:lnTo>
                    <a:lnTo>
                      <a:pt x="32" y="483"/>
                    </a:lnTo>
                    <a:lnTo>
                      <a:pt x="31" y="483"/>
                    </a:lnTo>
                    <a:lnTo>
                      <a:pt x="30" y="483"/>
                    </a:lnTo>
                    <a:lnTo>
                      <a:pt x="29" y="483"/>
                    </a:lnTo>
                    <a:lnTo>
                      <a:pt x="28" y="483"/>
                    </a:lnTo>
                    <a:lnTo>
                      <a:pt x="27" y="483"/>
                    </a:lnTo>
                    <a:lnTo>
                      <a:pt x="26" y="483"/>
                    </a:lnTo>
                    <a:lnTo>
                      <a:pt x="25" y="483"/>
                    </a:lnTo>
                    <a:lnTo>
                      <a:pt x="24" y="483"/>
                    </a:lnTo>
                    <a:lnTo>
                      <a:pt x="23" y="483"/>
                    </a:lnTo>
                    <a:lnTo>
                      <a:pt x="22" y="483"/>
                    </a:lnTo>
                    <a:lnTo>
                      <a:pt x="22" y="484"/>
                    </a:lnTo>
                    <a:lnTo>
                      <a:pt x="21" y="484"/>
                    </a:lnTo>
                    <a:lnTo>
                      <a:pt x="19" y="484"/>
                    </a:lnTo>
                    <a:lnTo>
                      <a:pt x="18" y="484"/>
                    </a:lnTo>
                    <a:lnTo>
                      <a:pt x="17" y="484"/>
                    </a:lnTo>
                    <a:lnTo>
                      <a:pt x="16" y="484"/>
                    </a:lnTo>
                    <a:lnTo>
                      <a:pt x="15" y="484"/>
                    </a:lnTo>
                    <a:lnTo>
                      <a:pt x="14" y="484"/>
                    </a:lnTo>
                    <a:lnTo>
                      <a:pt x="13" y="484"/>
                    </a:lnTo>
                    <a:lnTo>
                      <a:pt x="12" y="484"/>
                    </a:lnTo>
                    <a:lnTo>
                      <a:pt x="12" y="486"/>
                    </a:lnTo>
                    <a:lnTo>
                      <a:pt x="11" y="486"/>
                    </a:lnTo>
                    <a:lnTo>
                      <a:pt x="10" y="486"/>
                    </a:lnTo>
                    <a:lnTo>
                      <a:pt x="9" y="486"/>
                    </a:lnTo>
                    <a:lnTo>
                      <a:pt x="9" y="484"/>
                    </a:lnTo>
                    <a:lnTo>
                      <a:pt x="8" y="484"/>
                    </a:lnTo>
                    <a:lnTo>
                      <a:pt x="7" y="484"/>
                    </a:lnTo>
                    <a:lnTo>
                      <a:pt x="7" y="483"/>
                    </a:lnTo>
                    <a:lnTo>
                      <a:pt x="6" y="483"/>
                    </a:lnTo>
                    <a:lnTo>
                      <a:pt x="6" y="482"/>
                    </a:lnTo>
                    <a:lnTo>
                      <a:pt x="5" y="482"/>
                    </a:lnTo>
                    <a:lnTo>
                      <a:pt x="5" y="481"/>
                    </a:lnTo>
                    <a:lnTo>
                      <a:pt x="4" y="481"/>
                    </a:lnTo>
                    <a:lnTo>
                      <a:pt x="4" y="480"/>
                    </a:lnTo>
                    <a:lnTo>
                      <a:pt x="3" y="480"/>
                    </a:lnTo>
                    <a:lnTo>
                      <a:pt x="3" y="479"/>
                    </a:lnTo>
                    <a:lnTo>
                      <a:pt x="3" y="478"/>
                    </a:lnTo>
                    <a:lnTo>
                      <a:pt x="2" y="478"/>
                    </a:lnTo>
                    <a:lnTo>
                      <a:pt x="2" y="477"/>
                    </a:lnTo>
                    <a:lnTo>
                      <a:pt x="2" y="476"/>
                    </a:lnTo>
                    <a:lnTo>
                      <a:pt x="0" y="476"/>
                    </a:lnTo>
                    <a:lnTo>
                      <a:pt x="0" y="475"/>
                    </a:lnTo>
                    <a:lnTo>
                      <a:pt x="0" y="474"/>
                    </a:lnTo>
                    <a:lnTo>
                      <a:pt x="0" y="473"/>
                    </a:lnTo>
                    <a:lnTo>
                      <a:pt x="2" y="473"/>
                    </a:lnTo>
                    <a:lnTo>
                      <a:pt x="2" y="472"/>
                    </a:lnTo>
                    <a:lnTo>
                      <a:pt x="2" y="471"/>
                    </a:lnTo>
                    <a:lnTo>
                      <a:pt x="2" y="470"/>
                    </a:lnTo>
                    <a:lnTo>
                      <a:pt x="2" y="469"/>
                    </a:lnTo>
                    <a:lnTo>
                      <a:pt x="2" y="468"/>
                    </a:lnTo>
                    <a:lnTo>
                      <a:pt x="3" y="467"/>
                    </a:lnTo>
                    <a:lnTo>
                      <a:pt x="3" y="465"/>
                    </a:lnTo>
                    <a:lnTo>
                      <a:pt x="3" y="464"/>
                    </a:lnTo>
                    <a:lnTo>
                      <a:pt x="3" y="463"/>
                    </a:lnTo>
                    <a:lnTo>
                      <a:pt x="4" y="463"/>
                    </a:lnTo>
                    <a:lnTo>
                      <a:pt x="4" y="462"/>
                    </a:lnTo>
                    <a:lnTo>
                      <a:pt x="4" y="461"/>
                    </a:lnTo>
                    <a:lnTo>
                      <a:pt x="4" y="460"/>
                    </a:lnTo>
                    <a:lnTo>
                      <a:pt x="5" y="460"/>
                    </a:lnTo>
                    <a:lnTo>
                      <a:pt x="5" y="459"/>
                    </a:lnTo>
                    <a:lnTo>
                      <a:pt x="5" y="458"/>
                    </a:lnTo>
                    <a:lnTo>
                      <a:pt x="5" y="457"/>
                    </a:lnTo>
                    <a:lnTo>
                      <a:pt x="6" y="457"/>
                    </a:lnTo>
                    <a:lnTo>
                      <a:pt x="6" y="456"/>
                    </a:lnTo>
                    <a:lnTo>
                      <a:pt x="6" y="455"/>
                    </a:lnTo>
                    <a:lnTo>
                      <a:pt x="7" y="454"/>
                    </a:lnTo>
                    <a:lnTo>
                      <a:pt x="7" y="453"/>
                    </a:lnTo>
                    <a:lnTo>
                      <a:pt x="7" y="452"/>
                    </a:lnTo>
                    <a:lnTo>
                      <a:pt x="8" y="451"/>
                    </a:lnTo>
                    <a:lnTo>
                      <a:pt x="8" y="450"/>
                    </a:lnTo>
                    <a:lnTo>
                      <a:pt x="8" y="449"/>
                    </a:lnTo>
                    <a:lnTo>
                      <a:pt x="9" y="448"/>
                    </a:lnTo>
                    <a:lnTo>
                      <a:pt x="9" y="447"/>
                    </a:lnTo>
                    <a:lnTo>
                      <a:pt x="9" y="445"/>
                    </a:lnTo>
                    <a:lnTo>
                      <a:pt x="9" y="444"/>
                    </a:lnTo>
                    <a:lnTo>
                      <a:pt x="9" y="443"/>
                    </a:lnTo>
                    <a:lnTo>
                      <a:pt x="8" y="442"/>
                    </a:lnTo>
                    <a:lnTo>
                      <a:pt x="8" y="441"/>
                    </a:lnTo>
                    <a:lnTo>
                      <a:pt x="8" y="440"/>
                    </a:lnTo>
                    <a:lnTo>
                      <a:pt x="8" y="439"/>
                    </a:lnTo>
                    <a:lnTo>
                      <a:pt x="8" y="438"/>
                    </a:lnTo>
                    <a:lnTo>
                      <a:pt x="9" y="438"/>
                    </a:lnTo>
                    <a:lnTo>
                      <a:pt x="9" y="437"/>
                    </a:lnTo>
                    <a:lnTo>
                      <a:pt x="9" y="436"/>
                    </a:lnTo>
                    <a:lnTo>
                      <a:pt x="9" y="435"/>
                    </a:lnTo>
                    <a:lnTo>
                      <a:pt x="9" y="434"/>
                    </a:lnTo>
                    <a:lnTo>
                      <a:pt x="10" y="433"/>
                    </a:lnTo>
                    <a:lnTo>
                      <a:pt x="10" y="432"/>
                    </a:lnTo>
                    <a:lnTo>
                      <a:pt x="10" y="431"/>
                    </a:lnTo>
                    <a:lnTo>
                      <a:pt x="10" y="430"/>
                    </a:lnTo>
                    <a:lnTo>
                      <a:pt x="10" y="429"/>
                    </a:lnTo>
                    <a:lnTo>
                      <a:pt x="11" y="428"/>
                    </a:lnTo>
                    <a:lnTo>
                      <a:pt x="11" y="426"/>
                    </a:lnTo>
                    <a:lnTo>
                      <a:pt x="11" y="425"/>
                    </a:lnTo>
                    <a:lnTo>
                      <a:pt x="11" y="424"/>
                    </a:lnTo>
                    <a:lnTo>
                      <a:pt x="11" y="423"/>
                    </a:lnTo>
                    <a:lnTo>
                      <a:pt x="11" y="422"/>
                    </a:lnTo>
                    <a:lnTo>
                      <a:pt x="11" y="421"/>
                    </a:lnTo>
                    <a:lnTo>
                      <a:pt x="12" y="420"/>
                    </a:lnTo>
                    <a:lnTo>
                      <a:pt x="12" y="419"/>
                    </a:lnTo>
                    <a:lnTo>
                      <a:pt x="12" y="418"/>
                    </a:lnTo>
                    <a:lnTo>
                      <a:pt x="12" y="417"/>
                    </a:lnTo>
                    <a:lnTo>
                      <a:pt x="12" y="416"/>
                    </a:lnTo>
                    <a:lnTo>
                      <a:pt x="12" y="415"/>
                    </a:lnTo>
                    <a:lnTo>
                      <a:pt x="12" y="414"/>
                    </a:lnTo>
                    <a:lnTo>
                      <a:pt x="13" y="414"/>
                    </a:lnTo>
                    <a:lnTo>
                      <a:pt x="13" y="413"/>
                    </a:lnTo>
                    <a:lnTo>
                      <a:pt x="13" y="412"/>
                    </a:lnTo>
                    <a:lnTo>
                      <a:pt x="13" y="411"/>
                    </a:lnTo>
                    <a:lnTo>
                      <a:pt x="13" y="410"/>
                    </a:lnTo>
                    <a:lnTo>
                      <a:pt x="14" y="409"/>
                    </a:lnTo>
                    <a:lnTo>
                      <a:pt x="14" y="408"/>
                    </a:lnTo>
                    <a:lnTo>
                      <a:pt x="14" y="406"/>
                    </a:lnTo>
                    <a:lnTo>
                      <a:pt x="14" y="405"/>
                    </a:lnTo>
                    <a:lnTo>
                      <a:pt x="15" y="405"/>
                    </a:lnTo>
                    <a:lnTo>
                      <a:pt x="15" y="404"/>
                    </a:lnTo>
                    <a:lnTo>
                      <a:pt x="15" y="403"/>
                    </a:lnTo>
                    <a:lnTo>
                      <a:pt x="15" y="402"/>
                    </a:lnTo>
                    <a:lnTo>
                      <a:pt x="15" y="401"/>
                    </a:lnTo>
                    <a:lnTo>
                      <a:pt x="16" y="400"/>
                    </a:lnTo>
                    <a:lnTo>
                      <a:pt x="16" y="399"/>
                    </a:lnTo>
                    <a:lnTo>
                      <a:pt x="16" y="398"/>
                    </a:lnTo>
                    <a:lnTo>
                      <a:pt x="16" y="397"/>
                    </a:lnTo>
                    <a:lnTo>
                      <a:pt x="17" y="397"/>
                    </a:lnTo>
                    <a:lnTo>
                      <a:pt x="17" y="396"/>
                    </a:lnTo>
                    <a:lnTo>
                      <a:pt x="17" y="395"/>
                    </a:lnTo>
                    <a:lnTo>
                      <a:pt x="17" y="394"/>
                    </a:lnTo>
                    <a:lnTo>
                      <a:pt x="17" y="393"/>
                    </a:lnTo>
                    <a:lnTo>
                      <a:pt x="18" y="393"/>
                    </a:lnTo>
                    <a:lnTo>
                      <a:pt x="18" y="392"/>
                    </a:lnTo>
                    <a:lnTo>
                      <a:pt x="18" y="391"/>
                    </a:lnTo>
                    <a:lnTo>
                      <a:pt x="18" y="390"/>
                    </a:lnTo>
                    <a:lnTo>
                      <a:pt x="19" y="390"/>
                    </a:lnTo>
                    <a:lnTo>
                      <a:pt x="19" y="389"/>
                    </a:lnTo>
                    <a:lnTo>
                      <a:pt x="19" y="387"/>
                    </a:lnTo>
                    <a:lnTo>
                      <a:pt x="19" y="386"/>
                    </a:lnTo>
                    <a:lnTo>
                      <a:pt x="21" y="386"/>
                    </a:lnTo>
                    <a:lnTo>
                      <a:pt x="21" y="385"/>
                    </a:lnTo>
                    <a:lnTo>
                      <a:pt x="21" y="384"/>
                    </a:lnTo>
                    <a:lnTo>
                      <a:pt x="22" y="383"/>
                    </a:lnTo>
                    <a:lnTo>
                      <a:pt x="22" y="382"/>
                    </a:lnTo>
                    <a:lnTo>
                      <a:pt x="22" y="381"/>
                    </a:lnTo>
                    <a:lnTo>
                      <a:pt x="23" y="381"/>
                    </a:lnTo>
                    <a:lnTo>
                      <a:pt x="23" y="380"/>
                    </a:lnTo>
                    <a:lnTo>
                      <a:pt x="23" y="379"/>
                    </a:lnTo>
                    <a:lnTo>
                      <a:pt x="24" y="378"/>
                    </a:lnTo>
                    <a:lnTo>
                      <a:pt x="24" y="377"/>
                    </a:lnTo>
                    <a:lnTo>
                      <a:pt x="24" y="376"/>
                    </a:lnTo>
                    <a:lnTo>
                      <a:pt x="25" y="376"/>
                    </a:lnTo>
                    <a:lnTo>
                      <a:pt x="25" y="375"/>
                    </a:lnTo>
                    <a:lnTo>
                      <a:pt x="25" y="374"/>
                    </a:lnTo>
                    <a:lnTo>
                      <a:pt x="26" y="373"/>
                    </a:lnTo>
                    <a:lnTo>
                      <a:pt x="26" y="372"/>
                    </a:lnTo>
                    <a:lnTo>
                      <a:pt x="27" y="372"/>
                    </a:lnTo>
                    <a:lnTo>
                      <a:pt x="27" y="371"/>
                    </a:lnTo>
                    <a:lnTo>
                      <a:pt x="27" y="370"/>
                    </a:lnTo>
                    <a:lnTo>
                      <a:pt x="28" y="370"/>
                    </a:lnTo>
                    <a:lnTo>
                      <a:pt x="28" y="369"/>
                    </a:lnTo>
                    <a:lnTo>
                      <a:pt x="28" y="367"/>
                    </a:lnTo>
                    <a:lnTo>
                      <a:pt x="29" y="366"/>
                    </a:lnTo>
                    <a:lnTo>
                      <a:pt x="29" y="365"/>
                    </a:lnTo>
                    <a:lnTo>
                      <a:pt x="29" y="364"/>
                    </a:lnTo>
                    <a:lnTo>
                      <a:pt x="30" y="364"/>
                    </a:lnTo>
                    <a:lnTo>
                      <a:pt x="30" y="363"/>
                    </a:lnTo>
                    <a:lnTo>
                      <a:pt x="30" y="362"/>
                    </a:lnTo>
                    <a:lnTo>
                      <a:pt x="31" y="362"/>
                    </a:lnTo>
                    <a:lnTo>
                      <a:pt x="31" y="361"/>
                    </a:lnTo>
                    <a:lnTo>
                      <a:pt x="31" y="360"/>
                    </a:lnTo>
                    <a:lnTo>
                      <a:pt x="32" y="359"/>
                    </a:lnTo>
                    <a:lnTo>
                      <a:pt x="32" y="358"/>
                    </a:lnTo>
                    <a:lnTo>
                      <a:pt x="33" y="358"/>
                    </a:lnTo>
                    <a:lnTo>
                      <a:pt x="33" y="357"/>
                    </a:lnTo>
                    <a:lnTo>
                      <a:pt x="33" y="356"/>
                    </a:lnTo>
                    <a:lnTo>
                      <a:pt x="34" y="355"/>
                    </a:lnTo>
                    <a:lnTo>
                      <a:pt x="34" y="354"/>
                    </a:lnTo>
                    <a:lnTo>
                      <a:pt x="35" y="354"/>
                    </a:lnTo>
                    <a:lnTo>
                      <a:pt x="35" y="353"/>
                    </a:lnTo>
                    <a:lnTo>
                      <a:pt x="36" y="352"/>
                    </a:lnTo>
                    <a:lnTo>
                      <a:pt x="36" y="351"/>
                    </a:lnTo>
                    <a:lnTo>
                      <a:pt x="37" y="350"/>
                    </a:lnTo>
                    <a:lnTo>
                      <a:pt x="37" y="348"/>
                    </a:lnTo>
                    <a:lnTo>
                      <a:pt x="38" y="347"/>
                    </a:lnTo>
                    <a:lnTo>
                      <a:pt x="38" y="346"/>
                    </a:lnTo>
                    <a:lnTo>
                      <a:pt x="39" y="345"/>
                    </a:lnTo>
                    <a:lnTo>
                      <a:pt x="39" y="344"/>
                    </a:lnTo>
                    <a:lnTo>
                      <a:pt x="41" y="344"/>
                    </a:lnTo>
                    <a:lnTo>
                      <a:pt x="41" y="343"/>
                    </a:lnTo>
                    <a:lnTo>
                      <a:pt x="41" y="342"/>
                    </a:lnTo>
                    <a:lnTo>
                      <a:pt x="42" y="342"/>
                    </a:lnTo>
                    <a:lnTo>
                      <a:pt x="42" y="341"/>
                    </a:lnTo>
                    <a:lnTo>
                      <a:pt x="43" y="340"/>
                    </a:lnTo>
                    <a:lnTo>
                      <a:pt x="43" y="339"/>
                    </a:lnTo>
                    <a:lnTo>
                      <a:pt x="44" y="339"/>
                    </a:lnTo>
                    <a:lnTo>
                      <a:pt x="44" y="338"/>
                    </a:lnTo>
                    <a:lnTo>
                      <a:pt x="44" y="337"/>
                    </a:lnTo>
                    <a:lnTo>
                      <a:pt x="45" y="336"/>
                    </a:lnTo>
                    <a:lnTo>
                      <a:pt x="45" y="335"/>
                    </a:lnTo>
                    <a:lnTo>
                      <a:pt x="46" y="334"/>
                    </a:lnTo>
                    <a:lnTo>
                      <a:pt x="46" y="333"/>
                    </a:lnTo>
                    <a:lnTo>
                      <a:pt x="47" y="332"/>
                    </a:lnTo>
                    <a:lnTo>
                      <a:pt x="47" y="331"/>
                    </a:lnTo>
                    <a:lnTo>
                      <a:pt x="47" y="330"/>
                    </a:lnTo>
                    <a:lnTo>
                      <a:pt x="48" y="330"/>
                    </a:lnTo>
                    <a:lnTo>
                      <a:pt x="48" y="328"/>
                    </a:lnTo>
                    <a:lnTo>
                      <a:pt x="48" y="327"/>
                    </a:lnTo>
                    <a:lnTo>
                      <a:pt x="49" y="327"/>
                    </a:lnTo>
                    <a:lnTo>
                      <a:pt x="49" y="326"/>
                    </a:lnTo>
                    <a:lnTo>
                      <a:pt x="49" y="325"/>
                    </a:lnTo>
                    <a:lnTo>
                      <a:pt x="50" y="325"/>
                    </a:lnTo>
                    <a:lnTo>
                      <a:pt x="50" y="324"/>
                    </a:lnTo>
                    <a:lnTo>
                      <a:pt x="50" y="323"/>
                    </a:lnTo>
                    <a:lnTo>
                      <a:pt x="51" y="323"/>
                    </a:lnTo>
                    <a:lnTo>
                      <a:pt x="51" y="322"/>
                    </a:lnTo>
                    <a:lnTo>
                      <a:pt x="51" y="321"/>
                    </a:lnTo>
                    <a:lnTo>
                      <a:pt x="52" y="321"/>
                    </a:lnTo>
                    <a:lnTo>
                      <a:pt x="52" y="320"/>
                    </a:lnTo>
                    <a:lnTo>
                      <a:pt x="53" y="319"/>
                    </a:lnTo>
                    <a:lnTo>
                      <a:pt x="53" y="318"/>
                    </a:lnTo>
                    <a:lnTo>
                      <a:pt x="53" y="317"/>
                    </a:lnTo>
                    <a:lnTo>
                      <a:pt x="54" y="317"/>
                    </a:lnTo>
                    <a:lnTo>
                      <a:pt x="54" y="316"/>
                    </a:lnTo>
                    <a:lnTo>
                      <a:pt x="55" y="315"/>
                    </a:lnTo>
                    <a:lnTo>
                      <a:pt x="55" y="314"/>
                    </a:lnTo>
                    <a:lnTo>
                      <a:pt x="56" y="313"/>
                    </a:lnTo>
                    <a:lnTo>
                      <a:pt x="56" y="312"/>
                    </a:lnTo>
                    <a:lnTo>
                      <a:pt x="57" y="312"/>
                    </a:lnTo>
                    <a:lnTo>
                      <a:pt x="57" y="311"/>
                    </a:lnTo>
                    <a:lnTo>
                      <a:pt x="57" y="309"/>
                    </a:lnTo>
                    <a:lnTo>
                      <a:pt x="58" y="308"/>
                    </a:lnTo>
                    <a:lnTo>
                      <a:pt x="60" y="307"/>
                    </a:lnTo>
                    <a:lnTo>
                      <a:pt x="60" y="306"/>
                    </a:lnTo>
                    <a:lnTo>
                      <a:pt x="60" y="305"/>
                    </a:lnTo>
                    <a:lnTo>
                      <a:pt x="61" y="305"/>
                    </a:lnTo>
                    <a:lnTo>
                      <a:pt x="61" y="304"/>
                    </a:lnTo>
                    <a:lnTo>
                      <a:pt x="62" y="303"/>
                    </a:lnTo>
                    <a:lnTo>
                      <a:pt x="62" y="302"/>
                    </a:lnTo>
                    <a:lnTo>
                      <a:pt x="62" y="301"/>
                    </a:lnTo>
                    <a:lnTo>
                      <a:pt x="63" y="301"/>
                    </a:lnTo>
                    <a:lnTo>
                      <a:pt x="63" y="300"/>
                    </a:lnTo>
                    <a:lnTo>
                      <a:pt x="64" y="299"/>
                    </a:lnTo>
                    <a:lnTo>
                      <a:pt x="64" y="298"/>
                    </a:lnTo>
                    <a:lnTo>
                      <a:pt x="65" y="297"/>
                    </a:lnTo>
                    <a:lnTo>
                      <a:pt x="65" y="296"/>
                    </a:lnTo>
                    <a:lnTo>
                      <a:pt x="66" y="295"/>
                    </a:lnTo>
                    <a:lnTo>
                      <a:pt x="66" y="294"/>
                    </a:lnTo>
                    <a:lnTo>
                      <a:pt x="67" y="293"/>
                    </a:lnTo>
                    <a:lnTo>
                      <a:pt x="67" y="292"/>
                    </a:lnTo>
                    <a:lnTo>
                      <a:pt x="68" y="290"/>
                    </a:lnTo>
                    <a:lnTo>
                      <a:pt x="68" y="289"/>
                    </a:lnTo>
                    <a:lnTo>
                      <a:pt x="68" y="288"/>
                    </a:lnTo>
                    <a:lnTo>
                      <a:pt x="69" y="288"/>
                    </a:lnTo>
                    <a:lnTo>
                      <a:pt x="69" y="287"/>
                    </a:lnTo>
                    <a:lnTo>
                      <a:pt x="69" y="286"/>
                    </a:lnTo>
                    <a:lnTo>
                      <a:pt x="70" y="286"/>
                    </a:lnTo>
                    <a:lnTo>
                      <a:pt x="70" y="285"/>
                    </a:lnTo>
                    <a:lnTo>
                      <a:pt x="71" y="284"/>
                    </a:lnTo>
                    <a:lnTo>
                      <a:pt x="71" y="283"/>
                    </a:lnTo>
                    <a:lnTo>
                      <a:pt x="71" y="282"/>
                    </a:lnTo>
                    <a:lnTo>
                      <a:pt x="72" y="282"/>
                    </a:lnTo>
                    <a:lnTo>
                      <a:pt x="72" y="281"/>
                    </a:lnTo>
                    <a:lnTo>
                      <a:pt x="72" y="280"/>
                    </a:lnTo>
                    <a:lnTo>
                      <a:pt x="73" y="280"/>
                    </a:lnTo>
                    <a:lnTo>
                      <a:pt x="73" y="279"/>
                    </a:lnTo>
                    <a:lnTo>
                      <a:pt x="73" y="278"/>
                    </a:lnTo>
                    <a:lnTo>
                      <a:pt x="73" y="277"/>
                    </a:lnTo>
                    <a:lnTo>
                      <a:pt x="73" y="276"/>
                    </a:lnTo>
                    <a:lnTo>
                      <a:pt x="74" y="275"/>
                    </a:lnTo>
                    <a:lnTo>
                      <a:pt x="74" y="274"/>
                    </a:lnTo>
                    <a:lnTo>
                      <a:pt x="74" y="273"/>
                    </a:lnTo>
                    <a:lnTo>
                      <a:pt x="75" y="272"/>
                    </a:lnTo>
                    <a:lnTo>
                      <a:pt x="75" y="270"/>
                    </a:lnTo>
                    <a:lnTo>
                      <a:pt x="75" y="269"/>
                    </a:lnTo>
                    <a:lnTo>
                      <a:pt x="75" y="268"/>
                    </a:lnTo>
                    <a:lnTo>
                      <a:pt x="76" y="268"/>
                    </a:lnTo>
                    <a:lnTo>
                      <a:pt x="75" y="267"/>
                    </a:lnTo>
                    <a:lnTo>
                      <a:pt x="76" y="267"/>
                    </a:lnTo>
                    <a:lnTo>
                      <a:pt x="76" y="266"/>
                    </a:lnTo>
                    <a:lnTo>
                      <a:pt x="76" y="265"/>
                    </a:lnTo>
                    <a:lnTo>
                      <a:pt x="77" y="264"/>
                    </a:lnTo>
                    <a:lnTo>
                      <a:pt x="77" y="263"/>
                    </a:lnTo>
                    <a:lnTo>
                      <a:pt x="77" y="262"/>
                    </a:lnTo>
                    <a:lnTo>
                      <a:pt x="78" y="261"/>
                    </a:lnTo>
                    <a:lnTo>
                      <a:pt x="78" y="260"/>
                    </a:lnTo>
                    <a:lnTo>
                      <a:pt x="78" y="259"/>
                    </a:lnTo>
                    <a:lnTo>
                      <a:pt x="78" y="258"/>
                    </a:lnTo>
                    <a:lnTo>
                      <a:pt x="78" y="257"/>
                    </a:lnTo>
                    <a:lnTo>
                      <a:pt x="78" y="256"/>
                    </a:lnTo>
                    <a:lnTo>
                      <a:pt x="78" y="255"/>
                    </a:lnTo>
                    <a:lnTo>
                      <a:pt x="78" y="254"/>
                    </a:lnTo>
                    <a:lnTo>
                      <a:pt x="78" y="253"/>
                    </a:lnTo>
                    <a:lnTo>
                      <a:pt x="80" y="251"/>
                    </a:lnTo>
                    <a:lnTo>
                      <a:pt x="80" y="250"/>
                    </a:lnTo>
                    <a:lnTo>
                      <a:pt x="80" y="249"/>
                    </a:lnTo>
                    <a:lnTo>
                      <a:pt x="80" y="248"/>
                    </a:lnTo>
                    <a:lnTo>
                      <a:pt x="80" y="247"/>
                    </a:lnTo>
                    <a:lnTo>
                      <a:pt x="78" y="246"/>
                    </a:lnTo>
                    <a:lnTo>
                      <a:pt x="78" y="245"/>
                    </a:lnTo>
                    <a:lnTo>
                      <a:pt x="78" y="244"/>
                    </a:lnTo>
                    <a:lnTo>
                      <a:pt x="78" y="243"/>
                    </a:lnTo>
                    <a:lnTo>
                      <a:pt x="80" y="243"/>
                    </a:lnTo>
                    <a:lnTo>
                      <a:pt x="81" y="243"/>
                    </a:lnTo>
                    <a:lnTo>
                      <a:pt x="81" y="242"/>
                    </a:lnTo>
                    <a:lnTo>
                      <a:pt x="81" y="241"/>
                    </a:lnTo>
                    <a:lnTo>
                      <a:pt x="81" y="240"/>
                    </a:lnTo>
                    <a:lnTo>
                      <a:pt x="81" y="239"/>
                    </a:lnTo>
                    <a:lnTo>
                      <a:pt x="81" y="238"/>
                    </a:lnTo>
                    <a:lnTo>
                      <a:pt x="81" y="237"/>
                    </a:lnTo>
                    <a:lnTo>
                      <a:pt x="81" y="236"/>
                    </a:lnTo>
                    <a:lnTo>
                      <a:pt x="81" y="235"/>
                    </a:lnTo>
                    <a:lnTo>
                      <a:pt x="82" y="235"/>
                    </a:lnTo>
                    <a:lnTo>
                      <a:pt x="82" y="234"/>
                    </a:lnTo>
                    <a:lnTo>
                      <a:pt x="82" y="233"/>
                    </a:lnTo>
                    <a:lnTo>
                      <a:pt x="82" y="231"/>
                    </a:lnTo>
                    <a:lnTo>
                      <a:pt x="82" y="230"/>
                    </a:lnTo>
                    <a:lnTo>
                      <a:pt x="82" y="229"/>
                    </a:lnTo>
                    <a:lnTo>
                      <a:pt x="82" y="228"/>
                    </a:lnTo>
                    <a:lnTo>
                      <a:pt x="82" y="227"/>
                    </a:lnTo>
                    <a:lnTo>
                      <a:pt x="83" y="226"/>
                    </a:lnTo>
                    <a:lnTo>
                      <a:pt x="83" y="225"/>
                    </a:lnTo>
                    <a:lnTo>
                      <a:pt x="84" y="225"/>
                    </a:lnTo>
                    <a:lnTo>
                      <a:pt x="84" y="224"/>
                    </a:lnTo>
                    <a:lnTo>
                      <a:pt x="85" y="223"/>
                    </a:lnTo>
                    <a:lnTo>
                      <a:pt x="85" y="222"/>
                    </a:lnTo>
                    <a:lnTo>
                      <a:pt x="85" y="221"/>
                    </a:lnTo>
                    <a:lnTo>
                      <a:pt x="85" y="220"/>
                    </a:lnTo>
                    <a:lnTo>
                      <a:pt x="85" y="219"/>
                    </a:lnTo>
                    <a:lnTo>
                      <a:pt x="85" y="218"/>
                    </a:lnTo>
                    <a:lnTo>
                      <a:pt x="85" y="217"/>
                    </a:lnTo>
                    <a:lnTo>
                      <a:pt x="85" y="216"/>
                    </a:lnTo>
                    <a:lnTo>
                      <a:pt x="85" y="215"/>
                    </a:lnTo>
                    <a:lnTo>
                      <a:pt x="84" y="214"/>
                    </a:lnTo>
                    <a:lnTo>
                      <a:pt x="84" y="212"/>
                    </a:lnTo>
                    <a:lnTo>
                      <a:pt x="84" y="211"/>
                    </a:lnTo>
                    <a:lnTo>
                      <a:pt x="84" y="210"/>
                    </a:lnTo>
                    <a:lnTo>
                      <a:pt x="84" y="209"/>
                    </a:lnTo>
                    <a:lnTo>
                      <a:pt x="84" y="208"/>
                    </a:lnTo>
                    <a:lnTo>
                      <a:pt x="84" y="207"/>
                    </a:lnTo>
                    <a:lnTo>
                      <a:pt x="84" y="206"/>
                    </a:lnTo>
                    <a:lnTo>
                      <a:pt x="84" y="205"/>
                    </a:lnTo>
                    <a:lnTo>
                      <a:pt x="84" y="204"/>
                    </a:lnTo>
                    <a:lnTo>
                      <a:pt x="84" y="203"/>
                    </a:lnTo>
                    <a:lnTo>
                      <a:pt x="83" y="203"/>
                    </a:lnTo>
                    <a:lnTo>
                      <a:pt x="82" y="202"/>
                    </a:lnTo>
                    <a:lnTo>
                      <a:pt x="81" y="202"/>
                    </a:lnTo>
                    <a:lnTo>
                      <a:pt x="81" y="201"/>
                    </a:lnTo>
                    <a:lnTo>
                      <a:pt x="80" y="201"/>
                    </a:lnTo>
                    <a:lnTo>
                      <a:pt x="80" y="200"/>
                    </a:lnTo>
                    <a:lnTo>
                      <a:pt x="78" y="199"/>
                    </a:lnTo>
                    <a:lnTo>
                      <a:pt x="78" y="198"/>
                    </a:lnTo>
                    <a:lnTo>
                      <a:pt x="77" y="196"/>
                    </a:lnTo>
                    <a:lnTo>
                      <a:pt x="76" y="196"/>
                    </a:lnTo>
                    <a:lnTo>
                      <a:pt x="76" y="195"/>
                    </a:lnTo>
                    <a:lnTo>
                      <a:pt x="75" y="194"/>
                    </a:lnTo>
                    <a:lnTo>
                      <a:pt x="75" y="192"/>
                    </a:lnTo>
                    <a:lnTo>
                      <a:pt x="75" y="191"/>
                    </a:lnTo>
                    <a:lnTo>
                      <a:pt x="74" y="191"/>
                    </a:lnTo>
                    <a:lnTo>
                      <a:pt x="74" y="190"/>
                    </a:lnTo>
                    <a:lnTo>
                      <a:pt x="73" y="190"/>
                    </a:lnTo>
                    <a:lnTo>
                      <a:pt x="73" y="189"/>
                    </a:lnTo>
                    <a:lnTo>
                      <a:pt x="72" y="188"/>
                    </a:lnTo>
                    <a:lnTo>
                      <a:pt x="71" y="187"/>
                    </a:lnTo>
                    <a:lnTo>
                      <a:pt x="71" y="186"/>
                    </a:lnTo>
                    <a:lnTo>
                      <a:pt x="71" y="185"/>
                    </a:lnTo>
                    <a:lnTo>
                      <a:pt x="70" y="185"/>
                    </a:lnTo>
                    <a:lnTo>
                      <a:pt x="69" y="185"/>
                    </a:lnTo>
                    <a:lnTo>
                      <a:pt x="69" y="184"/>
                    </a:lnTo>
                    <a:lnTo>
                      <a:pt x="68" y="184"/>
                    </a:lnTo>
                    <a:lnTo>
                      <a:pt x="67" y="183"/>
                    </a:lnTo>
                    <a:lnTo>
                      <a:pt x="66" y="183"/>
                    </a:lnTo>
                    <a:lnTo>
                      <a:pt x="66" y="182"/>
                    </a:lnTo>
                    <a:lnTo>
                      <a:pt x="65" y="182"/>
                    </a:lnTo>
                    <a:lnTo>
                      <a:pt x="64" y="182"/>
                    </a:lnTo>
                    <a:lnTo>
                      <a:pt x="63" y="182"/>
                    </a:lnTo>
                    <a:lnTo>
                      <a:pt x="62" y="182"/>
                    </a:lnTo>
                    <a:lnTo>
                      <a:pt x="62" y="181"/>
                    </a:lnTo>
                    <a:lnTo>
                      <a:pt x="61" y="181"/>
                    </a:lnTo>
                    <a:lnTo>
                      <a:pt x="60" y="181"/>
                    </a:lnTo>
                    <a:lnTo>
                      <a:pt x="58" y="180"/>
                    </a:lnTo>
                    <a:lnTo>
                      <a:pt x="60" y="180"/>
                    </a:lnTo>
                    <a:lnTo>
                      <a:pt x="60" y="179"/>
                    </a:lnTo>
                    <a:lnTo>
                      <a:pt x="58" y="179"/>
                    </a:lnTo>
                    <a:lnTo>
                      <a:pt x="58" y="178"/>
                    </a:lnTo>
                    <a:lnTo>
                      <a:pt x="58" y="177"/>
                    </a:lnTo>
                    <a:lnTo>
                      <a:pt x="60" y="177"/>
                    </a:lnTo>
                    <a:lnTo>
                      <a:pt x="60" y="176"/>
                    </a:lnTo>
                    <a:lnTo>
                      <a:pt x="58" y="176"/>
                    </a:lnTo>
                    <a:lnTo>
                      <a:pt x="57" y="176"/>
                    </a:lnTo>
                    <a:lnTo>
                      <a:pt x="57" y="175"/>
                    </a:lnTo>
                    <a:lnTo>
                      <a:pt x="57" y="173"/>
                    </a:lnTo>
                    <a:lnTo>
                      <a:pt x="56" y="173"/>
                    </a:lnTo>
                    <a:lnTo>
                      <a:pt x="56" y="172"/>
                    </a:lnTo>
                    <a:lnTo>
                      <a:pt x="56" y="171"/>
                    </a:lnTo>
                    <a:lnTo>
                      <a:pt x="56" y="170"/>
                    </a:lnTo>
                    <a:lnTo>
                      <a:pt x="56" y="169"/>
                    </a:lnTo>
                    <a:lnTo>
                      <a:pt x="57" y="168"/>
                    </a:lnTo>
                    <a:lnTo>
                      <a:pt x="58" y="168"/>
                    </a:lnTo>
                    <a:lnTo>
                      <a:pt x="58" y="167"/>
                    </a:lnTo>
                    <a:lnTo>
                      <a:pt x="57" y="167"/>
                    </a:lnTo>
                    <a:lnTo>
                      <a:pt x="56" y="167"/>
                    </a:lnTo>
                    <a:lnTo>
                      <a:pt x="55" y="167"/>
                    </a:lnTo>
                    <a:lnTo>
                      <a:pt x="54" y="167"/>
                    </a:lnTo>
                    <a:lnTo>
                      <a:pt x="53" y="167"/>
                    </a:lnTo>
                    <a:lnTo>
                      <a:pt x="52" y="167"/>
                    </a:lnTo>
                    <a:lnTo>
                      <a:pt x="52" y="166"/>
                    </a:lnTo>
                    <a:lnTo>
                      <a:pt x="51" y="166"/>
                    </a:lnTo>
                    <a:lnTo>
                      <a:pt x="51" y="167"/>
                    </a:lnTo>
                    <a:lnTo>
                      <a:pt x="50" y="167"/>
                    </a:lnTo>
                    <a:lnTo>
                      <a:pt x="49" y="167"/>
                    </a:lnTo>
                    <a:lnTo>
                      <a:pt x="49" y="166"/>
                    </a:lnTo>
                    <a:lnTo>
                      <a:pt x="50" y="166"/>
                    </a:lnTo>
                    <a:lnTo>
                      <a:pt x="50" y="165"/>
                    </a:lnTo>
                    <a:lnTo>
                      <a:pt x="50" y="164"/>
                    </a:lnTo>
                    <a:lnTo>
                      <a:pt x="49" y="164"/>
                    </a:lnTo>
                    <a:lnTo>
                      <a:pt x="49" y="163"/>
                    </a:lnTo>
                    <a:lnTo>
                      <a:pt x="50" y="163"/>
                    </a:lnTo>
                    <a:lnTo>
                      <a:pt x="50" y="162"/>
                    </a:lnTo>
                    <a:lnTo>
                      <a:pt x="51" y="162"/>
                    </a:lnTo>
                    <a:lnTo>
                      <a:pt x="52" y="162"/>
                    </a:lnTo>
                    <a:lnTo>
                      <a:pt x="52" y="161"/>
                    </a:lnTo>
                    <a:lnTo>
                      <a:pt x="53" y="160"/>
                    </a:lnTo>
                    <a:lnTo>
                      <a:pt x="53" y="159"/>
                    </a:lnTo>
                    <a:lnTo>
                      <a:pt x="53" y="158"/>
                    </a:lnTo>
                    <a:lnTo>
                      <a:pt x="52" y="158"/>
                    </a:lnTo>
                    <a:lnTo>
                      <a:pt x="52" y="157"/>
                    </a:lnTo>
                    <a:lnTo>
                      <a:pt x="51" y="157"/>
                    </a:lnTo>
                    <a:lnTo>
                      <a:pt x="51" y="158"/>
                    </a:lnTo>
                    <a:lnTo>
                      <a:pt x="50" y="158"/>
                    </a:lnTo>
                    <a:lnTo>
                      <a:pt x="49" y="158"/>
                    </a:lnTo>
                    <a:lnTo>
                      <a:pt x="49" y="159"/>
                    </a:lnTo>
                    <a:lnTo>
                      <a:pt x="48" y="159"/>
                    </a:lnTo>
                    <a:lnTo>
                      <a:pt x="47" y="159"/>
                    </a:lnTo>
                    <a:lnTo>
                      <a:pt x="47" y="158"/>
                    </a:lnTo>
                    <a:lnTo>
                      <a:pt x="47" y="157"/>
                    </a:lnTo>
                    <a:lnTo>
                      <a:pt x="46" y="157"/>
                    </a:lnTo>
                    <a:lnTo>
                      <a:pt x="46" y="156"/>
                    </a:lnTo>
                    <a:lnTo>
                      <a:pt x="47" y="156"/>
                    </a:lnTo>
                    <a:lnTo>
                      <a:pt x="47" y="155"/>
                    </a:lnTo>
                    <a:lnTo>
                      <a:pt x="47" y="153"/>
                    </a:lnTo>
                    <a:lnTo>
                      <a:pt x="47" y="152"/>
                    </a:lnTo>
                    <a:lnTo>
                      <a:pt x="47" y="151"/>
                    </a:lnTo>
                    <a:lnTo>
                      <a:pt x="47" y="150"/>
                    </a:lnTo>
                    <a:lnTo>
                      <a:pt x="48" y="150"/>
                    </a:lnTo>
                    <a:lnTo>
                      <a:pt x="48" y="149"/>
                    </a:lnTo>
                    <a:lnTo>
                      <a:pt x="47" y="149"/>
                    </a:lnTo>
                    <a:lnTo>
                      <a:pt x="47" y="148"/>
                    </a:lnTo>
                    <a:lnTo>
                      <a:pt x="48" y="149"/>
                    </a:lnTo>
                    <a:lnTo>
                      <a:pt x="49" y="149"/>
                    </a:lnTo>
                    <a:lnTo>
                      <a:pt x="49" y="148"/>
                    </a:lnTo>
                    <a:lnTo>
                      <a:pt x="49" y="147"/>
                    </a:lnTo>
                    <a:lnTo>
                      <a:pt x="50" y="147"/>
                    </a:lnTo>
                    <a:lnTo>
                      <a:pt x="50" y="146"/>
                    </a:lnTo>
                    <a:lnTo>
                      <a:pt x="49" y="146"/>
                    </a:lnTo>
                    <a:lnTo>
                      <a:pt x="49" y="145"/>
                    </a:lnTo>
                    <a:lnTo>
                      <a:pt x="48" y="145"/>
                    </a:lnTo>
                    <a:lnTo>
                      <a:pt x="49" y="144"/>
                    </a:lnTo>
                    <a:lnTo>
                      <a:pt x="49" y="143"/>
                    </a:lnTo>
                    <a:lnTo>
                      <a:pt x="48" y="143"/>
                    </a:lnTo>
                    <a:lnTo>
                      <a:pt x="47" y="142"/>
                    </a:lnTo>
                    <a:lnTo>
                      <a:pt x="46" y="142"/>
                    </a:lnTo>
                    <a:lnTo>
                      <a:pt x="46" y="141"/>
                    </a:lnTo>
                    <a:lnTo>
                      <a:pt x="47" y="140"/>
                    </a:lnTo>
                    <a:lnTo>
                      <a:pt x="48" y="140"/>
                    </a:lnTo>
                    <a:lnTo>
                      <a:pt x="49" y="140"/>
                    </a:lnTo>
                    <a:lnTo>
                      <a:pt x="48" y="139"/>
                    </a:lnTo>
                    <a:lnTo>
                      <a:pt x="48" y="138"/>
                    </a:lnTo>
                    <a:lnTo>
                      <a:pt x="47" y="138"/>
                    </a:lnTo>
                    <a:lnTo>
                      <a:pt x="47" y="137"/>
                    </a:lnTo>
                    <a:lnTo>
                      <a:pt x="48" y="137"/>
                    </a:lnTo>
                    <a:lnTo>
                      <a:pt x="48" y="136"/>
                    </a:lnTo>
                    <a:lnTo>
                      <a:pt x="47" y="136"/>
                    </a:lnTo>
                    <a:lnTo>
                      <a:pt x="47" y="134"/>
                    </a:lnTo>
                    <a:lnTo>
                      <a:pt x="47" y="133"/>
                    </a:lnTo>
                    <a:lnTo>
                      <a:pt x="47" y="132"/>
                    </a:lnTo>
                    <a:lnTo>
                      <a:pt x="48" y="132"/>
                    </a:lnTo>
                    <a:lnTo>
                      <a:pt x="48" y="131"/>
                    </a:lnTo>
                    <a:lnTo>
                      <a:pt x="48" y="130"/>
                    </a:lnTo>
                    <a:lnTo>
                      <a:pt x="47" y="130"/>
                    </a:lnTo>
                    <a:lnTo>
                      <a:pt x="47" y="129"/>
                    </a:lnTo>
                    <a:lnTo>
                      <a:pt x="48" y="129"/>
                    </a:lnTo>
                    <a:lnTo>
                      <a:pt x="49" y="129"/>
                    </a:lnTo>
                    <a:lnTo>
                      <a:pt x="49" y="128"/>
                    </a:lnTo>
                    <a:lnTo>
                      <a:pt x="50" y="127"/>
                    </a:lnTo>
                    <a:lnTo>
                      <a:pt x="49" y="127"/>
                    </a:lnTo>
                    <a:lnTo>
                      <a:pt x="49" y="126"/>
                    </a:lnTo>
                    <a:lnTo>
                      <a:pt x="49" y="125"/>
                    </a:lnTo>
                    <a:lnTo>
                      <a:pt x="49" y="124"/>
                    </a:lnTo>
                    <a:lnTo>
                      <a:pt x="50" y="124"/>
                    </a:lnTo>
                    <a:lnTo>
                      <a:pt x="49" y="124"/>
                    </a:lnTo>
                    <a:lnTo>
                      <a:pt x="50" y="123"/>
                    </a:lnTo>
                    <a:lnTo>
                      <a:pt x="50" y="122"/>
                    </a:lnTo>
                    <a:lnTo>
                      <a:pt x="51" y="122"/>
                    </a:lnTo>
                    <a:lnTo>
                      <a:pt x="52" y="122"/>
                    </a:lnTo>
                    <a:lnTo>
                      <a:pt x="53" y="122"/>
                    </a:lnTo>
                    <a:lnTo>
                      <a:pt x="53" y="121"/>
                    </a:lnTo>
                    <a:lnTo>
                      <a:pt x="54" y="122"/>
                    </a:lnTo>
                    <a:lnTo>
                      <a:pt x="54" y="121"/>
                    </a:lnTo>
                    <a:lnTo>
                      <a:pt x="55" y="121"/>
                    </a:lnTo>
                    <a:lnTo>
                      <a:pt x="56" y="121"/>
                    </a:lnTo>
                    <a:lnTo>
                      <a:pt x="57" y="121"/>
                    </a:lnTo>
                    <a:lnTo>
                      <a:pt x="57" y="120"/>
                    </a:lnTo>
                    <a:lnTo>
                      <a:pt x="57" y="119"/>
                    </a:lnTo>
                    <a:lnTo>
                      <a:pt x="58" y="119"/>
                    </a:lnTo>
                    <a:lnTo>
                      <a:pt x="61" y="118"/>
                    </a:lnTo>
                    <a:lnTo>
                      <a:pt x="69" y="113"/>
                    </a:lnTo>
                    <a:lnTo>
                      <a:pt x="73" y="110"/>
                    </a:lnTo>
                    <a:lnTo>
                      <a:pt x="74" y="110"/>
                    </a:lnTo>
                    <a:lnTo>
                      <a:pt x="74" y="109"/>
                    </a:lnTo>
                    <a:lnTo>
                      <a:pt x="75" y="105"/>
                    </a:lnTo>
                    <a:lnTo>
                      <a:pt x="76" y="95"/>
                    </a:lnTo>
                    <a:lnTo>
                      <a:pt x="77" y="91"/>
                    </a:lnTo>
                    <a:lnTo>
                      <a:pt x="77" y="90"/>
                    </a:lnTo>
                    <a:lnTo>
                      <a:pt x="80" y="76"/>
                    </a:lnTo>
                    <a:lnTo>
                      <a:pt x="82" y="66"/>
                    </a:lnTo>
                    <a:lnTo>
                      <a:pt x="83" y="55"/>
                    </a:lnTo>
                    <a:lnTo>
                      <a:pt x="85" y="43"/>
                    </a:lnTo>
                    <a:lnTo>
                      <a:pt x="87" y="33"/>
                    </a:lnTo>
                    <a:lnTo>
                      <a:pt x="89" y="21"/>
                    </a:lnTo>
                    <a:lnTo>
                      <a:pt x="89" y="19"/>
                    </a:lnTo>
                    <a:lnTo>
                      <a:pt x="92" y="17"/>
                    </a:lnTo>
                    <a:lnTo>
                      <a:pt x="96" y="14"/>
                    </a:lnTo>
                    <a:lnTo>
                      <a:pt x="97" y="13"/>
                    </a:lnTo>
                    <a:lnTo>
                      <a:pt x="99" y="12"/>
                    </a:lnTo>
                    <a:lnTo>
                      <a:pt x="99" y="11"/>
                    </a:lnTo>
                    <a:lnTo>
                      <a:pt x="100" y="10"/>
                    </a:lnTo>
                    <a:lnTo>
                      <a:pt x="101" y="9"/>
                    </a:lnTo>
                    <a:lnTo>
                      <a:pt x="102" y="8"/>
                    </a:lnTo>
                    <a:lnTo>
                      <a:pt x="103" y="7"/>
                    </a:lnTo>
                    <a:lnTo>
                      <a:pt x="103" y="6"/>
                    </a:lnTo>
                    <a:lnTo>
                      <a:pt x="104" y="5"/>
                    </a:lnTo>
                    <a:lnTo>
                      <a:pt x="104" y="4"/>
                    </a:lnTo>
                    <a:lnTo>
                      <a:pt x="104" y="3"/>
                    </a:lnTo>
                    <a:lnTo>
                      <a:pt x="104" y="2"/>
                    </a:lnTo>
                    <a:lnTo>
                      <a:pt x="105" y="1"/>
                    </a:lnTo>
                    <a:lnTo>
                      <a:pt x="106" y="0"/>
                    </a:lnTo>
                    <a:lnTo>
                      <a:pt x="107" y="0"/>
                    </a:lnTo>
                    <a:lnTo>
                      <a:pt x="108" y="0"/>
                    </a:lnTo>
                    <a:lnTo>
                      <a:pt x="109" y="0"/>
                    </a:lnTo>
                  </a:path>
                </a:pathLst>
              </a:custGeom>
              <a:grpFill/>
              <a:ln w="19050" cap="flat">
                <a:solidFill>
                  <a:schemeClr val="tx1"/>
                </a:solidFill>
                <a:prstDash val="solid"/>
                <a:miter lim="800000"/>
                <a:headEnd/>
                <a:tailEnd/>
              </a:ln>
            </p:spPr>
            <p:txBody>
              <a:bodyPr/>
              <a:lstStyle/>
              <a:p>
                <a:endParaRPr lang="en-US" sz="1350" dirty="0"/>
              </a:p>
            </p:txBody>
          </p:sp>
        </p:grpSp>
        <p:sp>
          <p:nvSpPr>
            <p:cNvPr id="16" name="Freeform 76">
              <a:extLst>
                <a:ext uri="{FF2B5EF4-FFF2-40B4-BE49-F238E27FC236}">
                  <a16:creationId xmlns:a16="http://schemas.microsoft.com/office/drawing/2014/main" id="{C254D9C7-A2F0-4F26-B945-1F329B6561CA}"/>
                </a:ext>
              </a:extLst>
            </p:cNvPr>
            <p:cNvSpPr>
              <a:spLocks/>
            </p:cNvSpPr>
            <p:nvPr/>
          </p:nvSpPr>
          <p:spPr bwMode="auto">
            <a:xfrm>
              <a:off x="4947049" y="2394348"/>
              <a:ext cx="283369" cy="322659"/>
            </a:xfrm>
            <a:custGeom>
              <a:avLst/>
              <a:gdLst>
                <a:gd name="T0" fmla="*/ 2147483646 w 250"/>
                <a:gd name="T1" fmla="*/ 2147483646 h 289"/>
                <a:gd name="T2" fmla="*/ 2147483646 w 250"/>
                <a:gd name="T3" fmla="*/ 2147483646 h 289"/>
                <a:gd name="T4" fmla="*/ 2147483646 w 250"/>
                <a:gd name="T5" fmla="*/ 2147483646 h 289"/>
                <a:gd name="T6" fmla="*/ 2147483646 w 250"/>
                <a:gd name="T7" fmla="*/ 2147483646 h 289"/>
                <a:gd name="T8" fmla="*/ 2147483646 w 250"/>
                <a:gd name="T9" fmla="*/ 2147483646 h 289"/>
                <a:gd name="T10" fmla="*/ 2147483646 w 250"/>
                <a:gd name="T11" fmla="*/ 0 h 289"/>
                <a:gd name="T12" fmla="*/ 2147483646 w 250"/>
                <a:gd name="T13" fmla="*/ 2147483646 h 289"/>
                <a:gd name="T14" fmla="*/ 2147483646 w 250"/>
                <a:gd name="T15" fmla="*/ 2147483646 h 289"/>
                <a:gd name="T16" fmla="*/ 2147483646 w 250"/>
                <a:gd name="T17" fmla="*/ 2147483646 h 289"/>
                <a:gd name="T18" fmla="*/ 2147483646 w 250"/>
                <a:gd name="T19" fmla="*/ 2147483646 h 289"/>
                <a:gd name="T20" fmla="*/ 2147483646 w 250"/>
                <a:gd name="T21" fmla="*/ 2147483646 h 289"/>
                <a:gd name="T22" fmla="*/ 2147483646 w 250"/>
                <a:gd name="T23" fmla="*/ 2147483646 h 289"/>
                <a:gd name="T24" fmla="*/ 2147483646 w 250"/>
                <a:gd name="T25" fmla="*/ 2147483646 h 289"/>
                <a:gd name="T26" fmla="*/ 2147483646 w 250"/>
                <a:gd name="T27" fmla="*/ 2147483646 h 289"/>
                <a:gd name="T28" fmla="*/ 2147483646 w 250"/>
                <a:gd name="T29" fmla="*/ 2147483646 h 289"/>
                <a:gd name="T30" fmla="*/ 2147483646 w 250"/>
                <a:gd name="T31" fmla="*/ 2147483646 h 289"/>
                <a:gd name="T32" fmla="*/ 2147483646 w 250"/>
                <a:gd name="T33" fmla="*/ 2147483646 h 289"/>
                <a:gd name="T34" fmla="*/ 2147483646 w 250"/>
                <a:gd name="T35" fmla="*/ 2147483646 h 289"/>
                <a:gd name="T36" fmla="*/ 2147483646 w 250"/>
                <a:gd name="T37" fmla="*/ 2147483646 h 289"/>
                <a:gd name="T38" fmla="*/ 2147483646 w 250"/>
                <a:gd name="T39" fmla="*/ 2147483646 h 289"/>
                <a:gd name="T40" fmla="*/ 2147483646 w 250"/>
                <a:gd name="T41" fmla="*/ 2147483646 h 289"/>
                <a:gd name="T42" fmla="*/ 2147483646 w 250"/>
                <a:gd name="T43" fmla="*/ 2147483646 h 289"/>
                <a:gd name="T44" fmla="*/ 2147483646 w 250"/>
                <a:gd name="T45" fmla="*/ 2147483646 h 289"/>
                <a:gd name="T46" fmla="*/ 2147483646 w 250"/>
                <a:gd name="T47" fmla="*/ 2147483646 h 289"/>
                <a:gd name="T48" fmla="*/ 2147483646 w 250"/>
                <a:gd name="T49" fmla="*/ 2147483646 h 289"/>
                <a:gd name="T50" fmla="*/ 2147483646 w 250"/>
                <a:gd name="T51" fmla="*/ 2147483646 h 289"/>
                <a:gd name="T52" fmla="*/ 2147483646 w 250"/>
                <a:gd name="T53" fmla="*/ 2147483646 h 289"/>
                <a:gd name="T54" fmla="*/ 2147483646 w 250"/>
                <a:gd name="T55" fmla="*/ 2147483646 h 289"/>
                <a:gd name="T56" fmla="*/ 2147483646 w 250"/>
                <a:gd name="T57" fmla="*/ 2147483646 h 289"/>
                <a:gd name="T58" fmla="*/ 2147483646 w 250"/>
                <a:gd name="T59" fmla="*/ 2147483646 h 289"/>
                <a:gd name="T60" fmla="*/ 2147483646 w 250"/>
                <a:gd name="T61" fmla="*/ 2147483646 h 289"/>
                <a:gd name="T62" fmla="*/ 2147483646 w 250"/>
                <a:gd name="T63" fmla="*/ 2147483646 h 289"/>
                <a:gd name="T64" fmla="*/ 2147483646 w 250"/>
                <a:gd name="T65" fmla="*/ 2147483646 h 289"/>
                <a:gd name="T66" fmla="*/ 2147483646 w 250"/>
                <a:gd name="T67" fmla="*/ 2147483646 h 289"/>
                <a:gd name="T68" fmla="*/ 2147483646 w 250"/>
                <a:gd name="T69" fmla="*/ 2147483646 h 289"/>
                <a:gd name="T70" fmla="*/ 2147483646 w 250"/>
                <a:gd name="T71" fmla="*/ 2147483646 h 289"/>
                <a:gd name="T72" fmla="*/ 2147483646 w 250"/>
                <a:gd name="T73" fmla="*/ 2147483646 h 289"/>
                <a:gd name="T74" fmla="*/ 2147483646 w 250"/>
                <a:gd name="T75" fmla="*/ 2147483646 h 289"/>
                <a:gd name="T76" fmla="*/ 2147483646 w 250"/>
                <a:gd name="T77" fmla="*/ 2147483646 h 289"/>
                <a:gd name="T78" fmla="*/ 2147483646 w 250"/>
                <a:gd name="T79" fmla="*/ 2147483646 h 289"/>
                <a:gd name="T80" fmla="*/ 2147483646 w 250"/>
                <a:gd name="T81" fmla="*/ 2147483646 h 289"/>
                <a:gd name="T82" fmla="*/ 2147483646 w 250"/>
                <a:gd name="T83" fmla="*/ 2147483646 h 289"/>
                <a:gd name="T84" fmla="*/ 2147483646 w 250"/>
                <a:gd name="T85" fmla="*/ 2147483646 h 289"/>
                <a:gd name="T86" fmla="*/ 2147483646 w 250"/>
                <a:gd name="T87" fmla="*/ 2147483646 h 289"/>
                <a:gd name="T88" fmla="*/ 2147483646 w 250"/>
                <a:gd name="T89" fmla="*/ 2147483646 h 289"/>
                <a:gd name="T90" fmla="*/ 2147483646 w 250"/>
                <a:gd name="T91" fmla="*/ 2147483646 h 289"/>
                <a:gd name="T92" fmla="*/ 2147483646 w 250"/>
                <a:gd name="T93" fmla="*/ 2147483646 h 289"/>
                <a:gd name="T94" fmla="*/ 2147483646 w 250"/>
                <a:gd name="T95" fmla="*/ 2147483646 h 289"/>
                <a:gd name="T96" fmla="*/ 2147483646 w 250"/>
                <a:gd name="T97" fmla="*/ 2147483646 h 289"/>
                <a:gd name="T98" fmla="*/ 2147483646 w 250"/>
                <a:gd name="T99" fmla="*/ 2147483646 h 289"/>
                <a:gd name="T100" fmla="*/ 2147483646 w 250"/>
                <a:gd name="T101" fmla="*/ 2147483646 h 289"/>
                <a:gd name="T102" fmla="*/ 2147483646 w 250"/>
                <a:gd name="T103" fmla="*/ 2147483646 h 289"/>
                <a:gd name="T104" fmla="*/ 2147483646 w 250"/>
                <a:gd name="T105" fmla="*/ 2147483646 h 289"/>
                <a:gd name="T106" fmla="*/ 2147483646 w 250"/>
                <a:gd name="T107" fmla="*/ 2147483646 h 289"/>
                <a:gd name="T108" fmla="*/ 2147483646 w 250"/>
                <a:gd name="T109" fmla="*/ 2147483646 h 289"/>
                <a:gd name="T110" fmla="*/ 2147483646 w 250"/>
                <a:gd name="T111" fmla="*/ 2147483646 h 289"/>
                <a:gd name="T112" fmla="*/ 2147483646 w 250"/>
                <a:gd name="T113" fmla="*/ 2147483646 h 289"/>
                <a:gd name="T114" fmla="*/ 2147483646 w 250"/>
                <a:gd name="T115" fmla="*/ 2147483646 h 289"/>
                <a:gd name="T116" fmla="*/ 2147483646 w 250"/>
                <a:gd name="T117" fmla="*/ 2147483646 h 289"/>
                <a:gd name="T118" fmla="*/ 2147483646 w 250"/>
                <a:gd name="T119" fmla="*/ 2147483646 h 289"/>
                <a:gd name="T120" fmla="*/ 2147483646 w 250"/>
                <a:gd name="T121" fmla="*/ 2147483646 h 289"/>
                <a:gd name="T122" fmla="*/ 2147483646 w 250"/>
                <a:gd name="T123" fmla="*/ 2147483646 h 289"/>
                <a:gd name="T124" fmla="*/ 2147483646 w 250"/>
                <a:gd name="T125" fmla="*/ 2147483646 h 2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0" h="289">
                  <a:moveTo>
                    <a:pt x="38" y="41"/>
                  </a:moveTo>
                  <a:lnTo>
                    <a:pt x="38" y="40"/>
                  </a:lnTo>
                  <a:lnTo>
                    <a:pt x="39" y="40"/>
                  </a:lnTo>
                  <a:lnTo>
                    <a:pt x="40" y="40"/>
                  </a:lnTo>
                  <a:lnTo>
                    <a:pt x="40" y="39"/>
                  </a:lnTo>
                  <a:lnTo>
                    <a:pt x="40" y="38"/>
                  </a:lnTo>
                  <a:lnTo>
                    <a:pt x="39" y="38"/>
                  </a:lnTo>
                  <a:lnTo>
                    <a:pt x="38" y="38"/>
                  </a:lnTo>
                  <a:lnTo>
                    <a:pt x="38" y="37"/>
                  </a:lnTo>
                  <a:lnTo>
                    <a:pt x="38" y="36"/>
                  </a:lnTo>
                  <a:lnTo>
                    <a:pt x="37" y="36"/>
                  </a:lnTo>
                  <a:lnTo>
                    <a:pt x="36" y="36"/>
                  </a:lnTo>
                  <a:lnTo>
                    <a:pt x="35" y="36"/>
                  </a:lnTo>
                  <a:lnTo>
                    <a:pt x="35" y="35"/>
                  </a:lnTo>
                  <a:lnTo>
                    <a:pt x="35" y="33"/>
                  </a:lnTo>
                  <a:lnTo>
                    <a:pt x="36" y="33"/>
                  </a:lnTo>
                  <a:lnTo>
                    <a:pt x="36" y="32"/>
                  </a:lnTo>
                  <a:lnTo>
                    <a:pt x="36" y="31"/>
                  </a:lnTo>
                  <a:lnTo>
                    <a:pt x="36" y="30"/>
                  </a:lnTo>
                  <a:lnTo>
                    <a:pt x="36" y="29"/>
                  </a:lnTo>
                  <a:lnTo>
                    <a:pt x="37" y="29"/>
                  </a:lnTo>
                  <a:lnTo>
                    <a:pt x="37" y="28"/>
                  </a:lnTo>
                  <a:lnTo>
                    <a:pt x="37" y="27"/>
                  </a:lnTo>
                  <a:lnTo>
                    <a:pt x="37" y="26"/>
                  </a:lnTo>
                  <a:lnTo>
                    <a:pt x="37" y="25"/>
                  </a:lnTo>
                  <a:lnTo>
                    <a:pt x="36" y="25"/>
                  </a:lnTo>
                  <a:lnTo>
                    <a:pt x="36" y="24"/>
                  </a:lnTo>
                  <a:lnTo>
                    <a:pt x="36" y="23"/>
                  </a:lnTo>
                  <a:lnTo>
                    <a:pt x="36" y="22"/>
                  </a:lnTo>
                  <a:lnTo>
                    <a:pt x="37" y="21"/>
                  </a:lnTo>
                  <a:lnTo>
                    <a:pt x="37" y="20"/>
                  </a:lnTo>
                  <a:lnTo>
                    <a:pt x="38" y="20"/>
                  </a:lnTo>
                  <a:lnTo>
                    <a:pt x="39" y="20"/>
                  </a:lnTo>
                  <a:lnTo>
                    <a:pt x="40" y="19"/>
                  </a:lnTo>
                  <a:lnTo>
                    <a:pt x="39" y="19"/>
                  </a:lnTo>
                  <a:lnTo>
                    <a:pt x="38" y="18"/>
                  </a:lnTo>
                  <a:lnTo>
                    <a:pt x="38" y="19"/>
                  </a:lnTo>
                  <a:lnTo>
                    <a:pt x="37" y="19"/>
                  </a:lnTo>
                  <a:lnTo>
                    <a:pt x="37" y="18"/>
                  </a:lnTo>
                  <a:lnTo>
                    <a:pt x="37" y="17"/>
                  </a:lnTo>
                  <a:lnTo>
                    <a:pt x="37" y="16"/>
                  </a:lnTo>
                  <a:lnTo>
                    <a:pt x="38" y="16"/>
                  </a:lnTo>
                  <a:lnTo>
                    <a:pt x="38" y="15"/>
                  </a:lnTo>
                  <a:lnTo>
                    <a:pt x="39" y="15"/>
                  </a:lnTo>
                  <a:lnTo>
                    <a:pt x="39" y="16"/>
                  </a:lnTo>
                  <a:lnTo>
                    <a:pt x="40" y="16"/>
                  </a:lnTo>
                  <a:lnTo>
                    <a:pt x="41" y="16"/>
                  </a:lnTo>
                  <a:lnTo>
                    <a:pt x="41" y="15"/>
                  </a:lnTo>
                  <a:lnTo>
                    <a:pt x="41" y="13"/>
                  </a:lnTo>
                  <a:lnTo>
                    <a:pt x="40" y="13"/>
                  </a:lnTo>
                  <a:lnTo>
                    <a:pt x="39" y="13"/>
                  </a:lnTo>
                  <a:lnTo>
                    <a:pt x="38" y="12"/>
                  </a:lnTo>
                  <a:lnTo>
                    <a:pt x="38" y="11"/>
                  </a:lnTo>
                  <a:lnTo>
                    <a:pt x="38" y="10"/>
                  </a:lnTo>
                  <a:lnTo>
                    <a:pt x="39" y="10"/>
                  </a:lnTo>
                  <a:lnTo>
                    <a:pt x="39" y="9"/>
                  </a:lnTo>
                  <a:lnTo>
                    <a:pt x="40" y="8"/>
                  </a:lnTo>
                  <a:lnTo>
                    <a:pt x="40" y="7"/>
                  </a:lnTo>
                  <a:lnTo>
                    <a:pt x="41" y="6"/>
                  </a:lnTo>
                  <a:lnTo>
                    <a:pt x="41" y="5"/>
                  </a:lnTo>
                  <a:lnTo>
                    <a:pt x="41" y="4"/>
                  </a:lnTo>
                  <a:lnTo>
                    <a:pt x="41" y="3"/>
                  </a:lnTo>
                  <a:lnTo>
                    <a:pt x="42" y="3"/>
                  </a:lnTo>
                  <a:lnTo>
                    <a:pt x="43" y="3"/>
                  </a:lnTo>
                  <a:lnTo>
                    <a:pt x="44" y="2"/>
                  </a:lnTo>
                  <a:lnTo>
                    <a:pt x="44" y="1"/>
                  </a:lnTo>
                  <a:lnTo>
                    <a:pt x="44" y="0"/>
                  </a:lnTo>
                  <a:lnTo>
                    <a:pt x="45" y="0"/>
                  </a:lnTo>
                  <a:lnTo>
                    <a:pt x="45" y="1"/>
                  </a:lnTo>
                  <a:lnTo>
                    <a:pt x="46" y="1"/>
                  </a:lnTo>
                  <a:lnTo>
                    <a:pt x="46" y="2"/>
                  </a:lnTo>
                  <a:lnTo>
                    <a:pt x="46" y="3"/>
                  </a:lnTo>
                  <a:lnTo>
                    <a:pt x="46" y="4"/>
                  </a:lnTo>
                  <a:lnTo>
                    <a:pt x="47" y="4"/>
                  </a:lnTo>
                  <a:lnTo>
                    <a:pt x="48" y="4"/>
                  </a:lnTo>
                  <a:lnTo>
                    <a:pt x="48" y="3"/>
                  </a:lnTo>
                  <a:lnTo>
                    <a:pt x="50" y="3"/>
                  </a:lnTo>
                  <a:lnTo>
                    <a:pt x="50" y="2"/>
                  </a:lnTo>
                  <a:lnTo>
                    <a:pt x="50" y="1"/>
                  </a:lnTo>
                  <a:lnTo>
                    <a:pt x="48" y="1"/>
                  </a:lnTo>
                  <a:lnTo>
                    <a:pt x="48" y="2"/>
                  </a:lnTo>
                  <a:lnTo>
                    <a:pt x="47" y="2"/>
                  </a:lnTo>
                  <a:lnTo>
                    <a:pt x="47" y="1"/>
                  </a:lnTo>
                  <a:lnTo>
                    <a:pt x="48" y="0"/>
                  </a:lnTo>
                  <a:lnTo>
                    <a:pt x="50" y="0"/>
                  </a:lnTo>
                  <a:lnTo>
                    <a:pt x="51" y="0"/>
                  </a:lnTo>
                  <a:lnTo>
                    <a:pt x="52" y="0"/>
                  </a:lnTo>
                  <a:lnTo>
                    <a:pt x="52" y="1"/>
                  </a:lnTo>
                  <a:lnTo>
                    <a:pt x="52" y="2"/>
                  </a:lnTo>
                  <a:lnTo>
                    <a:pt x="53" y="2"/>
                  </a:lnTo>
                  <a:lnTo>
                    <a:pt x="54" y="1"/>
                  </a:lnTo>
                  <a:lnTo>
                    <a:pt x="55" y="1"/>
                  </a:lnTo>
                  <a:lnTo>
                    <a:pt x="56" y="1"/>
                  </a:lnTo>
                  <a:lnTo>
                    <a:pt x="56" y="2"/>
                  </a:lnTo>
                  <a:lnTo>
                    <a:pt x="56" y="3"/>
                  </a:lnTo>
                  <a:lnTo>
                    <a:pt x="56" y="4"/>
                  </a:lnTo>
                  <a:lnTo>
                    <a:pt x="56" y="5"/>
                  </a:lnTo>
                  <a:lnTo>
                    <a:pt x="56" y="6"/>
                  </a:lnTo>
                  <a:lnTo>
                    <a:pt x="57" y="6"/>
                  </a:lnTo>
                  <a:lnTo>
                    <a:pt x="58" y="6"/>
                  </a:lnTo>
                  <a:lnTo>
                    <a:pt x="59" y="6"/>
                  </a:lnTo>
                  <a:lnTo>
                    <a:pt x="60" y="6"/>
                  </a:lnTo>
                  <a:lnTo>
                    <a:pt x="60" y="5"/>
                  </a:lnTo>
                  <a:lnTo>
                    <a:pt x="61" y="5"/>
                  </a:lnTo>
                  <a:lnTo>
                    <a:pt x="61" y="4"/>
                  </a:lnTo>
                  <a:lnTo>
                    <a:pt x="62" y="4"/>
                  </a:lnTo>
                  <a:lnTo>
                    <a:pt x="63" y="4"/>
                  </a:lnTo>
                  <a:lnTo>
                    <a:pt x="63" y="5"/>
                  </a:lnTo>
                  <a:lnTo>
                    <a:pt x="64" y="5"/>
                  </a:lnTo>
                  <a:lnTo>
                    <a:pt x="65" y="5"/>
                  </a:lnTo>
                  <a:lnTo>
                    <a:pt x="65" y="4"/>
                  </a:lnTo>
                  <a:lnTo>
                    <a:pt x="66" y="4"/>
                  </a:lnTo>
                  <a:lnTo>
                    <a:pt x="67" y="4"/>
                  </a:lnTo>
                  <a:lnTo>
                    <a:pt x="69" y="4"/>
                  </a:lnTo>
                  <a:lnTo>
                    <a:pt x="69" y="3"/>
                  </a:lnTo>
                  <a:lnTo>
                    <a:pt x="70" y="3"/>
                  </a:lnTo>
                  <a:lnTo>
                    <a:pt x="70" y="2"/>
                  </a:lnTo>
                  <a:lnTo>
                    <a:pt x="71" y="2"/>
                  </a:lnTo>
                  <a:lnTo>
                    <a:pt x="71" y="3"/>
                  </a:lnTo>
                  <a:lnTo>
                    <a:pt x="71" y="4"/>
                  </a:lnTo>
                  <a:lnTo>
                    <a:pt x="70" y="4"/>
                  </a:lnTo>
                  <a:lnTo>
                    <a:pt x="70" y="5"/>
                  </a:lnTo>
                  <a:lnTo>
                    <a:pt x="71" y="5"/>
                  </a:lnTo>
                  <a:lnTo>
                    <a:pt x="72" y="5"/>
                  </a:lnTo>
                  <a:lnTo>
                    <a:pt x="73" y="5"/>
                  </a:lnTo>
                  <a:lnTo>
                    <a:pt x="73" y="4"/>
                  </a:lnTo>
                  <a:lnTo>
                    <a:pt x="74" y="4"/>
                  </a:lnTo>
                  <a:lnTo>
                    <a:pt x="75" y="4"/>
                  </a:lnTo>
                  <a:lnTo>
                    <a:pt x="76" y="4"/>
                  </a:lnTo>
                  <a:lnTo>
                    <a:pt x="77" y="3"/>
                  </a:lnTo>
                  <a:lnTo>
                    <a:pt x="78" y="3"/>
                  </a:lnTo>
                  <a:lnTo>
                    <a:pt x="79" y="3"/>
                  </a:lnTo>
                  <a:lnTo>
                    <a:pt x="80" y="3"/>
                  </a:lnTo>
                  <a:lnTo>
                    <a:pt x="81" y="4"/>
                  </a:lnTo>
                  <a:lnTo>
                    <a:pt x="81" y="5"/>
                  </a:lnTo>
                  <a:lnTo>
                    <a:pt x="80" y="5"/>
                  </a:lnTo>
                  <a:lnTo>
                    <a:pt x="80" y="6"/>
                  </a:lnTo>
                  <a:lnTo>
                    <a:pt x="81" y="7"/>
                  </a:lnTo>
                  <a:lnTo>
                    <a:pt x="81" y="8"/>
                  </a:lnTo>
                  <a:lnTo>
                    <a:pt x="80" y="9"/>
                  </a:lnTo>
                  <a:lnTo>
                    <a:pt x="81" y="10"/>
                  </a:lnTo>
                  <a:lnTo>
                    <a:pt x="82" y="11"/>
                  </a:lnTo>
                  <a:lnTo>
                    <a:pt x="83" y="11"/>
                  </a:lnTo>
                  <a:lnTo>
                    <a:pt x="84" y="11"/>
                  </a:lnTo>
                  <a:lnTo>
                    <a:pt x="84" y="10"/>
                  </a:lnTo>
                  <a:lnTo>
                    <a:pt x="85" y="10"/>
                  </a:lnTo>
                  <a:lnTo>
                    <a:pt x="85" y="9"/>
                  </a:lnTo>
                  <a:lnTo>
                    <a:pt x="86" y="9"/>
                  </a:lnTo>
                  <a:lnTo>
                    <a:pt x="87" y="9"/>
                  </a:lnTo>
                  <a:lnTo>
                    <a:pt x="89" y="9"/>
                  </a:lnTo>
                  <a:lnTo>
                    <a:pt x="90" y="9"/>
                  </a:lnTo>
                  <a:lnTo>
                    <a:pt x="91" y="9"/>
                  </a:lnTo>
                  <a:lnTo>
                    <a:pt x="91" y="10"/>
                  </a:lnTo>
                  <a:lnTo>
                    <a:pt x="90" y="11"/>
                  </a:lnTo>
                  <a:lnTo>
                    <a:pt x="89" y="11"/>
                  </a:lnTo>
                  <a:lnTo>
                    <a:pt x="87" y="11"/>
                  </a:lnTo>
                  <a:lnTo>
                    <a:pt x="86" y="11"/>
                  </a:lnTo>
                  <a:lnTo>
                    <a:pt x="85" y="11"/>
                  </a:lnTo>
                  <a:lnTo>
                    <a:pt x="85" y="12"/>
                  </a:lnTo>
                  <a:lnTo>
                    <a:pt x="85" y="13"/>
                  </a:lnTo>
                  <a:lnTo>
                    <a:pt x="86" y="13"/>
                  </a:lnTo>
                  <a:lnTo>
                    <a:pt x="87" y="13"/>
                  </a:lnTo>
                  <a:lnTo>
                    <a:pt x="87" y="12"/>
                  </a:lnTo>
                  <a:lnTo>
                    <a:pt x="89" y="12"/>
                  </a:lnTo>
                  <a:lnTo>
                    <a:pt x="89" y="13"/>
                  </a:lnTo>
                  <a:lnTo>
                    <a:pt x="89" y="15"/>
                  </a:lnTo>
                  <a:lnTo>
                    <a:pt x="87" y="15"/>
                  </a:lnTo>
                  <a:lnTo>
                    <a:pt x="87" y="16"/>
                  </a:lnTo>
                  <a:lnTo>
                    <a:pt x="87" y="17"/>
                  </a:lnTo>
                  <a:lnTo>
                    <a:pt x="89" y="17"/>
                  </a:lnTo>
                  <a:lnTo>
                    <a:pt x="90" y="17"/>
                  </a:lnTo>
                  <a:lnTo>
                    <a:pt x="90" y="16"/>
                  </a:lnTo>
                  <a:lnTo>
                    <a:pt x="91" y="15"/>
                  </a:lnTo>
                  <a:lnTo>
                    <a:pt x="91" y="13"/>
                  </a:lnTo>
                  <a:lnTo>
                    <a:pt x="92" y="13"/>
                  </a:lnTo>
                  <a:lnTo>
                    <a:pt x="93" y="13"/>
                  </a:lnTo>
                  <a:lnTo>
                    <a:pt x="94" y="13"/>
                  </a:lnTo>
                  <a:lnTo>
                    <a:pt x="95" y="13"/>
                  </a:lnTo>
                  <a:lnTo>
                    <a:pt x="95" y="15"/>
                  </a:lnTo>
                  <a:lnTo>
                    <a:pt x="96" y="15"/>
                  </a:lnTo>
                  <a:lnTo>
                    <a:pt x="97" y="15"/>
                  </a:lnTo>
                  <a:lnTo>
                    <a:pt x="98" y="15"/>
                  </a:lnTo>
                  <a:lnTo>
                    <a:pt x="98" y="13"/>
                  </a:lnTo>
                  <a:lnTo>
                    <a:pt x="99" y="13"/>
                  </a:lnTo>
                  <a:lnTo>
                    <a:pt x="100" y="15"/>
                  </a:lnTo>
                  <a:lnTo>
                    <a:pt x="101" y="15"/>
                  </a:lnTo>
                  <a:lnTo>
                    <a:pt x="102" y="16"/>
                  </a:lnTo>
                  <a:lnTo>
                    <a:pt x="103" y="16"/>
                  </a:lnTo>
                  <a:lnTo>
                    <a:pt x="103" y="17"/>
                  </a:lnTo>
                  <a:lnTo>
                    <a:pt x="104" y="17"/>
                  </a:lnTo>
                  <a:lnTo>
                    <a:pt x="104" y="18"/>
                  </a:lnTo>
                  <a:lnTo>
                    <a:pt x="105" y="19"/>
                  </a:lnTo>
                  <a:lnTo>
                    <a:pt x="105" y="20"/>
                  </a:lnTo>
                  <a:lnTo>
                    <a:pt x="105" y="21"/>
                  </a:lnTo>
                  <a:lnTo>
                    <a:pt x="105" y="22"/>
                  </a:lnTo>
                  <a:lnTo>
                    <a:pt x="105" y="23"/>
                  </a:lnTo>
                  <a:lnTo>
                    <a:pt x="105" y="24"/>
                  </a:lnTo>
                  <a:lnTo>
                    <a:pt x="106" y="25"/>
                  </a:lnTo>
                  <a:lnTo>
                    <a:pt x="106" y="26"/>
                  </a:lnTo>
                  <a:lnTo>
                    <a:pt x="106" y="27"/>
                  </a:lnTo>
                  <a:lnTo>
                    <a:pt x="108" y="27"/>
                  </a:lnTo>
                  <a:lnTo>
                    <a:pt x="108" y="28"/>
                  </a:lnTo>
                  <a:lnTo>
                    <a:pt x="109" y="28"/>
                  </a:lnTo>
                  <a:lnTo>
                    <a:pt x="110" y="29"/>
                  </a:lnTo>
                  <a:lnTo>
                    <a:pt x="111" y="30"/>
                  </a:lnTo>
                  <a:lnTo>
                    <a:pt x="112" y="31"/>
                  </a:lnTo>
                  <a:lnTo>
                    <a:pt x="113" y="31"/>
                  </a:lnTo>
                  <a:lnTo>
                    <a:pt x="114" y="31"/>
                  </a:lnTo>
                  <a:lnTo>
                    <a:pt x="115" y="31"/>
                  </a:lnTo>
                  <a:lnTo>
                    <a:pt x="116" y="33"/>
                  </a:lnTo>
                  <a:lnTo>
                    <a:pt x="120" y="33"/>
                  </a:lnTo>
                  <a:lnTo>
                    <a:pt x="123" y="35"/>
                  </a:lnTo>
                  <a:lnTo>
                    <a:pt x="125" y="35"/>
                  </a:lnTo>
                  <a:lnTo>
                    <a:pt x="128" y="35"/>
                  </a:lnTo>
                  <a:lnTo>
                    <a:pt x="130" y="35"/>
                  </a:lnTo>
                  <a:lnTo>
                    <a:pt x="134" y="38"/>
                  </a:lnTo>
                  <a:lnTo>
                    <a:pt x="138" y="41"/>
                  </a:lnTo>
                  <a:lnTo>
                    <a:pt x="147" y="47"/>
                  </a:lnTo>
                  <a:lnTo>
                    <a:pt x="156" y="55"/>
                  </a:lnTo>
                  <a:lnTo>
                    <a:pt x="162" y="59"/>
                  </a:lnTo>
                  <a:lnTo>
                    <a:pt x="166" y="60"/>
                  </a:lnTo>
                  <a:lnTo>
                    <a:pt x="166" y="58"/>
                  </a:lnTo>
                  <a:lnTo>
                    <a:pt x="170" y="60"/>
                  </a:lnTo>
                  <a:lnTo>
                    <a:pt x="170" y="62"/>
                  </a:lnTo>
                  <a:lnTo>
                    <a:pt x="169" y="63"/>
                  </a:lnTo>
                  <a:lnTo>
                    <a:pt x="175" y="67"/>
                  </a:lnTo>
                  <a:lnTo>
                    <a:pt x="181" y="71"/>
                  </a:lnTo>
                  <a:lnTo>
                    <a:pt x="183" y="74"/>
                  </a:lnTo>
                  <a:lnTo>
                    <a:pt x="188" y="77"/>
                  </a:lnTo>
                  <a:lnTo>
                    <a:pt x="194" y="81"/>
                  </a:lnTo>
                  <a:lnTo>
                    <a:pt x="198" y="84"/>
                  </a:lnTo>
                  <a:lnTo>
                    <a:pt x="202" y="87"/>
                  </a:lnTo>
                  <a:lnTo>
                    <a:pt x="209" y="91"/>
                  </a:lnTo>
                  <a:lnTo>
                    <a:pt x="213" y="95"/>
                  </a:lnTo>
                  <a:lnTo>
                    <a:pt x="216" y="97"/>
                  </a:lnTo>
                  <a:lnTo>
                    <a:pt x="220" y="100"/>
                  </a:lnTo>
                  <a:lnTo>
                    <a:pt x="225" y="103"/>
                  </a:lnTo>
                  <a:lnTo>
                    <a:pt x="229" y="105"/>
                  </a:lnTo>
                  <a:lnTo>
                    <a:pt x="233" y="108"/>
                  </a:lnTo>
                  <a:lnTo>
                    <a:pt x="233" y="109"/>
                  </a:lnTo>
                  <a:lnTo>
                    <a:pt x="232" y="109"/>
                  </a:lnTo>
                  <a:lnTo>
                    <a:pt x="231" y="109"/>
                  </a:lnTo>
                  <a:lnTo>
                    <a:pt x="230" y="109"/>
                  </a:lnTo>
                  <a:lnTo>
                    <a:pt x="230" y="110"/>
                  </a:lnTo>
                  <a:lnTo>
                    <a:pt x="229" y="110"/>
                  </a:lnTo>
                  <a:lnTo>
                    <a:pt x="228" y="110"/>
                  </a:lnTo>
                  <a:lnTo>
                    <a:pt x="228" y="112"/>
                  </a:lnTo>
                  <a:lnTo>
                    <a:pt x="227" y="112"/>
                  </a:lnTo>
                  <a:lnTo>
                    <a:pt x="227" y="113"/>
                  </a:lnTo>
                  <a:lnTo>
                    <a:pt x="227" y="114"/>
                  </a:lnTo>
                  <a:lnTo>
                    <a:pt x="226" y="115"/>
                  </a:lnTo>
                  <a:lnTo>
                    <a:pt x="226" y="116"/>
                  </a:lnTo>
                  <a:lnTo>
                    <a:pt x="226" y="117"/>
                  </a:lnTo>
                  <a:lnTo>
                    <a:pt x="226" y="118"/>
                  </a:lnTo>
                  <a:lnTo>
                    <a:pt x="226" y="119"/>
                  </a:lnTo>
                  <a:lnTo>
                    <a:pt x="225" y="119"/>
                  </a:lnTo>
                  <a:lnTo>
                    <a:pt x="225" y="120"/>
                  </a:lnTo>
                  <a:lnTo>
                    <a:pt x="225" y="121"/>
                  </a:lnTo>
                  <a:lnTo>
                    <a:pt x="225" y="122"/>
                  </a:lnTo>
                  <a:lnTo>
                    <a:pt x="225" y="123"/>
                  </a:lnTo>
                  <a:lnTo>
                    <a:pt x="225" y="124"/>
                  </a:lnTo>
                  <a:lnTo>
                    <a:pt x="225" y="125"/>
                  </a:lnTo>
                  <a:lnTo>
                    <a:pt x="225" y="126"/>
                  </a:lnTo>
                  <a:lnTo>
                    <a:pt x="225" y="127"/>
                  </a:lnTo>
                  <a:lnTo>
                    <a:pt x="224" y="128"/>
                  </a:lnTo>
                  <a:lnTo>
                    <a:pt x="225" y="129"/>
                  </a:lnTo>
                  <a:lnTo>
                    <a:pt x="225" y="130"/>
                  </a:lnTo>
                  <a:lnTo>
                    <a:pt x="225" y="132"/>
                  </a:lnTo>
                  <a:lnTo>
                    <a:pt x="226" y="133"/>
                  </a:lnTo>
                  <a:lnTo>
                    <a:pt x="226" y="134"/>
                  </a:lnTo>
                  <a:lnTo>
                    <a:pt x="226" y="135"/>
                  </a:lnTo>
                  <a:lnTo>
                    <a:pt x="226" y="136"/>
                  </a:lnTo>
                  <a:lnTo>
                    <a:pt x="225" y="136"/>
                  </a:lnTo>
                  <a:lnTo>
                    <a:pt x="225" y="137"/>
                  </a:lnTo>
                  <a:lnTo>
                    <a:pt x="225" y="138"/>
                  </a:lnTo>
                  <a:lnTo>
                    <a:pt x="224" y="138"/>
                  </a:lnTo>
                  <a:lnTo>
                    <a:pt x="224" y="139"/>
                  </a:lnTo>
                  <a:lnTo>
                    <a:pt x="224" y="140"/>
                  </a:lnTo>
                  <a:lnTo>
                    <a:pt x="222" y="140"/>
                  </a:lnTo>
                  <a:lnTo>
                    <a:pt x="222" y="141"/>
                  </a:lnTo>
                  <a:lnTo>
                    <a:pt x="221" y="142"/>
                  </a:lnTo>
                  <a:lnTo>
                    <a:pt x="221" y="143"/>
                  </a:lnTo>
                  <a:lnTo>
                    <a:pt x="220" y="144"/>
                  </a:lnTo>
                  <a:lnTo>
                    <a:pt x="219" y="145"/>
                  </a:lnTo>
                  <a:lnTo>
                    <a:pt x="219" y="146"/>
                  </a:lnTo>
                  <a:lnTo>
                    <a:pt x="218" y="147"/>
                  </a:lnTo>
                  <a:lnTo>
                    <a:pt x="218" y="148"/>
                  </a:lnTo>
                  <a:lnTo>
                    <a:pt x="217" y="148"/>
                  </a:lnTo>
                  <a:lnTo>
                    <a:pt x="217" y="149"/>
                  </a:lnTo>
                  <a:lnTo>
                    <a:pt x="217" y="151"/>
                  </a:lnTo>
                  <a:lnTo>
                    <a:pt x="216" y="151"/>
                  </a:lnTo>
                  <a:lnTo>
                    <a:pt x="216" y="152"/>
                  </a:lnTo>
                  <a:lnTo>
                    <a:pt x="216" y="153"/>
                  </a:lnTo>
                  <a:lnTo>
                    <a:pt x="216" y="154"/>
                  </a:lnTo>
                  <a:lnTo>
                    <a:pt x="216" y="155"/>
                  </a:lnTo>
                  <a:lnTo>
                    <a:pt x="216" y="156"/>
                  </a:lnTo>
                  <a:lnTo>
                    <a:pt x="216" y="157"/>
                  </a:lnTo>
                  <a:lnTo>
                    <a:pt x="216" y="158"/>
                  </a:lnTo>
                  <a:lnTo>
                    <a:pt x="216" y="159"/>
                  </a:lnTo>
                  <a:lnTo>
                    <a:pt x="216" y="160"/>
                  </a:lnTo>
                  <a:lnTo>
                    <a:pt x="216" y="161"/>
                  </a:lnTo>
                  <a:lnTo>
                    <a:pt x="215" y="162"/>
                  </a:lnTo>
                  <a:lnTo>
                    <a:pt x="214" y="163"/>
                  </a:lnTo>
                  <a:lnTo>
                    <a:pt x="213" y="164"/>
                  </a:lnTo>
                  <a:lnTo>
                    <a:pt x="213" y="165"/>
                  </a:lnTo>
                  <a:lnTo>
                    <a:pt x="212" y="165"/>
                  </a:lnTo>
                  <a:lnTo>
                    <a:pt x="212" y="166"/>
                  </a:lnTo>
                  <a:lnTo>
                    <a:pt x="211" y="166"/>
                  </a:lnTo>
                  <a:lnTo>
                    <a:pt x="210" y="167"/>
                  </a:lnTo>
                  <a:lnTo>
                    <a:pt x="210" y="168"/>
                  </a:lnTo>
                  <a:lnTo>
                    <a:pt x="209" y="169"/>
                  </a:lnTo>
                  <a:lnTo>
                    <a:pt x="209" y="171"/>
                  </a:lnTo>
                  <a:lnTo>
                    <a:pt x="209" y="172"/>
                  </a:lnTo>
                  <a:lnTo>
                    <a:pt x="208" y="173"/>
                  </a:lnTo>
                  <a:lnTo>
                    <a:pt x="208" y="174"/>
                  </a:lnTo>
                  <a:lnTo>
                    <a:pt x="208" y="175"/>
                  </a:lnTo>
                  <a:lnTo>
                    <a:pt x="208" y="176"/>
                  </a:lnTo>
                  <a:lnTo>
                    <a:pt x="207" y="177"/>
                  </a:lnTo>
                  <a:lnTo>
                    <a:pt x="207" y="178"/>
                  </a:lnTo>
                  <a:lnTo>
                    <a:pt x="206" y="179"/>
                  </a:lnTo>
                  <a:lnTo>
                    <a:pt x="205" y="179"/>
                  </a:lnTo>
                  <a:lnTo>
                    <a:pt x="205" y="180"/>
                  </a:lnTo>
                  <a:lnTo>
                    <a:pt x="203" y="181"/>
                  </a:lnTo>
                  <a:lnTo>
                    <a:pt x="203" y="182"/>
                  </a:lnTo>
                  <a:lnTo>
                    <a:pt x="202" y="182"/>
                  </a:lnTo>
                  <a:lnTo>
                    <a:pt x="202" y="183"/>
                  </a:lnTo>
                  <a:lnTo>
                    <a:pt x="201" y="184"/>
                  </a:lnTo>
                  <a:lnTo>
                    <a:pt x="201" y="185"/>
                  </a:lnTo>
                  <a:lnTo>
                    <a:pt x="201" y="186"/>
                  </a:lnTo>
                  <a:lnTo>
                    <a:pt x="201" y="187"/>
                  </a:lnTo>
                  <a:lnTo>
                    <a:pt x="201" y="188"/>
                  </a:lnTo>
                  <a:lnTo>
                    <a:pt x="200" y="190"/>
                  </a:lnTo>
                  <a:lnTo>
                    <a:pt x="200" y="191"/>
                  </a:lnTo>
                  <a:lnTo>
                    <a:pt x="200" y="192"/>
                  </a:lnTo>
                  <a:lnTo>
                    <a:pt x="200" y="193"/>
                  </a:lnTo>
                  <a:lnTo>
                    <a:pt x="200" y="194"/>
                  </a:lnTo>
                  <a:lnTo>
                    <a:pt x="200" y="195"/>
                  </a:lnTo>
                  <a:lnTo>
                    <a:pt x="200" y="196"/>
                  </a:lnTo>
                  <a:lnTo>
                    <a:pt x="200" y="197"/>
                  </a:lnTo>
                  <a:lnTo>
                    <a:pt x="200" y="198"/>
                  </a:lnTo>
                  <a:lnTo>
                    <a:pt x="200" y="199"/>
                  </a:lnTo>
                  <a:lnTo>
                    <a:pt x="199" y="199"/>
                  </a:lnTo>
                  <a:lnTo>
                    <a:pt x="199" y="200"/>
                  </a:lnTo>
                  <a:lnTo>
                    <a:pt x="199" y="201"/>
                  </a:lnTo>
                  <a:lnTo>
                    <a:pt x="200" y="202"/>
                  </a:lnTo>
                  <a:lnTo>
                    <a:pt x="200" y="203"/>
                  </a:lnTo>
                  <a:lnTo>
                    <a:pt x="200" y="204"/>
                  </a:lnTo>
                  <a:lnTo>
                    <a:pt x="200" y="205"/>
                  </a:lnTo>
                  <a:lnTo>
                    <a:pt x="201" y="205"/>
                  </a:lnTo>
                  <a:lnTo>
                    <a:pt x="201" y="206"/>
                  </a:lnTo>
                  <a:lnTo>
                    <a:pt x="201" y="207"/>
                  </a:lnTo>
                  <a:lnTo>
                    <a:pt x="201" y="208"/>
                  </a:lnTo>
                  <a:lnTo>
                    <a:pt x="202" y="208"/>
                  </a:lnTo>
                  <a:lnTo>
                    <a:pt x="202" y="210"/>
                  </a:lnTo>
                  <a:lnTo>
                    <a:pt x="202" y="211"/>
                  </a:lnTo>
                  <a:lnTo>
                    <a:pt x="202" y="212"/>
                  </a:lnTo>
                  <a:lnTo>
                    <a:pt x="203" y="212"/>
                  </a:lnTo>
                  <a:lnTo>
                    <a:pt x="203" y="213"/>
                  </a:lnTo>
                  <a:lnTo>
                    <a:pt x="205" y="214"/>
                  </a:lnTo>
                  <a:lnTo>
                    <a:pt x="205" y="215"/>
                  </a:lnTo>
                  <a:lnTo>
                    <a:pt x="206" y="215"/>
                  </a:lnTo>
                  <a:lnTo>
                    <a:pt x="207" y="215"/>
                  </a:lnTo>
                  <a:lnTo>
                    <a:pt x="207" y="216"/>
                  </a:lnTo>
                  <a:lnTo>
                    <a:pt x="208" y="216"/>
                  </a:lnTo>
                  <a:lnTo>
                    <a:pt x="209" y="216"/>
                  </a:lnTo>
                  <a:lnTo>
                    <a:pt x="210" y="216"/>
                  </a:lnTo>
                  <a:lnTo>
                    <a:pt x="211" y="216"/>
                  </a:lnTo>
                  <a:lnTo>
                    <a:pt x="212" y="216"/>
                  </a:lnTo>
                  <a:lnTo>
                    <a:pt x="213" y="216"/>
                  </a:lnTo>
                  <a:lnTo>
                    <a:pt x="214" y="216"/>
                  </a:lnTo>
                  <a:lnTo>
                    <a:pt x="215" y="216"/>
                  </a:lnTo>
                  <a:lnTo>
                    <a:pt x="216" y="216"/>
                  </a:lnTo>
                  <a:lnTo>
                    <a:pt x="217" y="215"/>
                  </a:lnTo>
                  <a:lnTo>
                    <a:pt x="218" y="215"/>
                  </a:lnTo>
                  <a:lnTo>
                    <a:pt x="218" y="214"/>
                  </a:lnTo>
                  <a:lnTo>
                    <a:pt x="219" y="214"/>
                  </a:lnTo>
                  <a:lnTo>
                    <a:pt x="219" y="213"/>
                  </a:lnTo>
                  <a:lnTo>
                    <a:pt x="220" y="213"/>
                  </a:lnTo>
                  <a:lnTo>
                    <a:pt x="220" y="212"/>
                  </a:lnTo>
                  <a:lnTo>
                    <a:pt x="220" y="211"/>
                  </a:lnTo>
                  <a:lnTo>
                    <a:pt x="221" y="211"/>
                  </a:lnTo>
                  <a:lnTo>
                    <a:pt x="221" y="210"/>
                  </a:lnTo>
                  <a:lnTo>
                    <a:pt x="222" y="210"/>
                  </a:lnTo>
                  <a:lnTo>
                    <a:pt x="222" y="208"/>
                  </a:lnTo>
                  <a:lnTo>
                    <a:pt x="224" y="208"/>
                  </a:lnTo>
                  <a:lnTo>
                    <a:pt x="224" y="207"/>
                  </a:lnTo>
                  <a:lnTo>
                    <a:pt x="225" y="207"/>
                  </a:lnTo>
                  <a:lnTo>
                    <a:pt x="225" y="206"/>
                  </a:lnTo>
                  <a:lnTo>
                    <a:pt x="226" y="206"/>
                  </a:lnTo>
                  <a:lnTo>
                    <a:pt x="227" y="206"/>
                  </a:lnTo>
                  <a:lnTo>
                    <a:pt x="228" y="206"/>
                  </a:lnTo>
                  <a:lnTo>
                    <a:pt x="229" y="206"/>
                  </a:lnTo>
                  <a:lnTo>
                    <a:pt x="229" y="205"/>
                  </a:lnTo>
                  <a:lnTo>
                    <a:pt x="230" y="205"/>
                  </a:lnTo>
                  <a:lnTo>
                    <a:pt x="231" y="205"/>
                  </a:lnTo>
                  <a:lnTo>
                    <a:pt x="232" y="205"/>
                  </a:lnTo>
                  <a:lnTo>
                    <a:pt x="233" y="205"/>
                  </a:lnTo>
                  <a:lnTo>
                    <a:pt x="234" y="205"/>
                  </a:lnTo>
                  <a:lnTo>
                    <a:pt x="235" y="205"/>
                  </a:lnTo>
                  <a:lnTo>
                    <a:pt x="236" y="205"/>
                  </a:lnTo>
                  <a:lnTo>
                    <a:pt x="237" y="205"/>
                  </a:lnTo>
                  <a:lnTo>
                    <a:pt x="238" y="205"/>
                  </a:lnTo>
                  <a:lnTo>
                    <a:pt x="239" y="205"/>
                  </a:lnTo>
                  <a:lnTo>
                    <a:pt x="240" y="205"/>
                  </a:lnTo>
                  <a:lnTo>
                    <a:pt x="241" y="205"/>
                  </a:lnTo>
                  <a:lnTo>
                    <a:pt x="243" y="206"/>
                  </a:lnTo>
                  <a:lnTo>
                    <a:pt x="244" y="206"/>
                  </a:lnTo>
                  <a:lnTo>
                    <a:pt x="244" y="207"/>
                  </a:lnTo>
                  <a:lnTo>
                    <a:pt x="245" y="207"/>
                  </a:lnTo>
                  <a:lnTo>
                    <a:pt x="245" y="208"/>
                  </a:lnTo>
                  <a:lnTo>
                    <a:pt x="246" y="210"/>
                  </a:lnTo>
                  <a:lnTo>
                    <a:pt x="246" y="211"/>
                  </a:lnTo>
                  <a:lnTo>
                    <a:pt x="246" y="212"/>
                  </a:lnTo>
                  <a:lnTo>
                    <a:pt x="246" y="213"/>
                  </a:lnTo>
                  <a:lnTo>
                    <a:pt x="246" y="214"/>
                  </a:lnTo>
                  <a:lnTo>
                    <a:pt x="246" y="215"/>
                  </a:lnTo>
                  <a:lnTo>
                    <a:pt x="246" y="216"/>
                  </a:lnTo>
                  <a:lnTo>
                    <a:pt x="245" y="216"/>
                  </a:lnTo>
                  <a:lnTo>
                    <a:pt x="245" y="217"/>
                  </a:lnTo>
                  <a:lnTo>
                    <a:pt x="245" y="218"/>
                  </a:lnTo>
                  <a:lnTo>
                    <a:pt x="245" y="219"/>
                  </a:lnTo>
                  <a:lnTo>
                    <a:pt x="245" y="220"/>
                  </a:lnTo>
                  <a:lnTo>
                    <a:pt x="244" y="221"/>
                  </a:lnTo>
                  <a:lnTo>
                    <a:pt x="244" y="222"/>
                  </a:lnTo>
                  <a:lnTo>
                    <a:pt x="244" y="223"/>
                  </a:lnTo>
                  <a:lnTo>
                    <a:pt x="244" y="224"/>
                  </a:lnTo>
                  <a:lnTo>
                    <a:pt x="243" y="225"/>
                  </a:lnTo>
                  <a:lnTo>
                    <a:pt x="243" y="226"/>
                  </a:lnTo>
                  <a:lnTo>
                    <a:pt x="243" y="227"/>
                  </a:lnTo>
                  <a:lnTo>
                    <a:pt x="243" y="229"/>
                  </a:lnTo>
                  <a:lnTo>
                    <a:pt x="243" y="230"/>
                  </a:lnTo>
                  <a:lnTo>
                    <a:pt x="243" y="231"/>
                  </a:lnTo>
                  <a:lnTo>
                    <a:pt x="243" y="232"/>
                  </a:lnTo>
                  <a:lnTo>
                    <a:pt x="243" y="233"/>
                  </a:lnTo>
                  <a:lnTo>
                    <a:pt x="243" y="234"/>
                  </a:lnTo>
                  <a:lnTo>
                    <a:pt x="243" y="235"/>
                  </a:lnTo>
                  <a:lnTo>
                    <a:pt x="243" y="236"/>
                  </a:lnTo>
                  <a:lnTo>
                    <a:pt x="243" y="237"/>
                  </a:lnTo>
                  <a:lnTo>
                    <a:pt x="244" y="238"/>
                  </a:lnTo>
                  <a:lnTo>
                    <a:pt x="244" y="239"/>
                  </a:lnTo>
                  <a:lnTo>
                    <a:pt x="244" y="240"/>
                  </a:lnTo>
                  <a:lnTo>
                    <a:pt x="245" y="240"/>
                  </a:lnTo>
                  <a:lnTo>
                    <a:pt x="245" y="241"/>
                  </a:lnTo>
                  <a:lnTo>
                    <a:pt x="245" y="242"/>
                  </a:lnTo>
                  <a:lnTo>
                    <a:pt x="246" y="243"/>
                  </a:lnTo>
                  <a:lnTo>
                    <a:pt x="248" y="248"/>
                  </a:lnTo>
                  <a:lnTo>
                    <a:pt x="250" y="254"/>
                  </a:lnTo>
                  <a:lnTo>
                    <a:pt x="249" y="256"/>
                  </a:lnTo>
                  <a:lnTo>
                    <a:pt x="245" y="262"/>
                  </a:lnTo>
                  <a:lnTo>
                    <a:pt x="241" y="266"/>
                  </a:lnTo>
                  <a:lnTo>
                    <a:pt x="240" y="270"/>
                  </a:lnTo>
                  <a:lnTo>
                    <a:pt x="239" y="272"/>
                  </a:lnTo>
                  <a:lnTo>
                    <a:pt x="238" y="274"/>
                  </a:lnTo>
                  <a:lnTo>
                    <a:pt x="233" y="281"/>
                  </a:lnTo>
                  <a:lnTo>
                    <a:pt x="228" y="289"/>
                  </a:lnTo>
                  <a:lnTo>
                    <a:pt x="222" y="284"/>
                  </a:lnTo>
                  <a:lnTo>
                    <a:pt x="215" y="279"/>
                  </a:lnTo>
                  <a:lnTo>
                    <a:pt x="214" y="278"/>
                  </a:lnTo>
                  <a:lnTo>
                    <a:pt x="214" y="277"/>
                  </a:lnTo>
                  <a:lnTo>
                    <a:pt x="213" y="277"/>
                  </a:lnTo>
                  <a:lnTo>
                    <a:pt x="213" y="276"/>
                  </a:lnTo>
                  <a:lnTo>
                    <a:pt x="212" y="276"/>
                  </a:lnTo>
                  <a:lnTo>
                    <a:pt x="212" y="275"/>
                  </a:lnTo>
                  <a:lnTo>
                    <a:pt x="211" y="275"/>
                  </a:lnTo>
                  <a:lnTo>
                    <a:pt x="210" y="275"/>
                  </a:lnTo>
                  <a:lnTo>
                    <a:pt x="209" y="275"/>
                  </a:lnTo>
                  <a:lnTo>
                    <a:pt x="208" y="275"/>
                  </a:lnTo>
                  <a:lnTo>
                    <a:pt x="207" y="275"/>
                  </a:lnTo>
                  <a:lnTo>
                    <a:pt x="207" y="274"/>
                  </a:lnTo>
                  <a:lnTo>
                    <a:pt x="206" y="274"/>
                  </a:lnTo>
                  <a:lnTo>
                    <a:pt x="206" y="273"/>
                  </a:lnTo>
                  <a:lnTo>
                    <a:pt x="205" y="272"/>
                  </a:lnTo>
                  <a:lnTo>
                    <a:pt x="205" y="271"/>
                  </a:lnTo>
                  <a:lnTo>
                    <a:pt x="203" y="271"/>
                  </a:lnTo>
                  <a:lnTo>
                    <a:pt x="202" y="271"/>
                  </a:lnTo>
                  <a:lnTo>
                    <a:pt x="201" y="270"/>
                  </a:lnTo>
                  <a:lnTo>
                    <a:pt x="200" y="270"/>
                  </a:lnTo>
                  <a:lnTo>
                    <a:pt x="199" y="270"/>
                  </a:lnTo>
                  <a:lnTo>
                    <a:pt x="198" y="270"/>
                  </a:lnTo>
                  <a:lnTo>
                    <a:pt x="198" y="271"/>
                  </a:lnTo>
                  <a:lnTo>
                    <a:pt x="197" y="271"/>
                  </a:lnTo>
                  <a:lnTo>
                    <a:pt x="197" y="272"/>
                  </a:lnTo>
                  <a:lnTo>
                    <a:pt x="192" y="272"/>
                  </a:lnTo>
                  <a:lnTo>
                    <a:pt x="178" y="273"/>
                  </a:lnTo>
                  <a:lnTo>
                    <a:pt x="167" y="274"/>
                  </a:lnTo>
                  <a:lnTo>
                    <a:pt x="159" y="270"/>
                  </a:lnTo>
                  <a:lnTo>
                    <a:pt x="157" y="262"/>
                  </a:lnTo>
                  <a:lnTo>
                    <a:pt x="156" y="257"/>
                  </a:lnTo>
                  <a:lnTo>
                    <a:pt x="152" y="254"/>
                  </a:lnTo>
                  <a:lnTo>
                    <a:pt x="147" y="249"/>
                  </a:lnTo>
                  <a:lnTo>
                    <a:pt x="140" y="248"/>
                  </a:lnTo>
                  <a:lnTo>
                    <a:pt x="132" y="245"/>
                  </a:lnTo>
                  <a:lnTo>
                    <a:pt x="125" y="243"/>
                  </a:lnTo>
                  <a:lnTo>
                    <a:pt x="121" y="243"/>
                  </a:lnTo>
                  <a:lnTo>
                    <a:pt x="119" y="242"/>
                  </a:lnTo>
                  <a:lnTo>
                    <a:pt x="116" y="241"/>
                  </a:lnTo>
                  <a:lnTo>
                    <a:pt x="115" y="241"/>
                  </a:lnTo>
                  <a:lnTo>
                    <a:pt x="114" y="241"/>
                  </a:lnTo>
                  <a:lnTo>
                    <a:pt x="112" y="240"/>
                  </a:lnTo>
                  <a:lnTo>
                    <a:pt x="110" y="239"/>
                  </a:lnTo>
                  <a:lnTo>
                    <a:pt x="105" y="237"/>
                  </a:lnTo>
                  <a:lnTo>
                    <a:pt x="97" y="234"/>
                  </a:lnTo>
                  <a:lnTo>
                    <a:pt x="87" y="231"/>
                  </a:lnTo>
                  <a:lnTo>
                    <a:pt x="86" y="231"/>
                  </a:lnTo>
                  <a:lnTo>
                    <a:pt x="85" y="231"/>
                  </a:lnTo>
                  <a:lnTo>
                    <a:pt x="84" y="231"/>
                  </a:lnTo>
                  <a:lnTo>
                    <a:pt x="84" y="232"/>
                  </a:lnTo>
                  <a:lnTo>
                    <a:pt x="83" y="232"/>
                  </a:lnTo>
                  <a:lnTo>
                    <a:pt x="82" y="232"/>
                  </a:lnTo>
                  <a:lnTo>
                    <a:pt x="81" y="232"/>
                  </a:lnTo>
                  <a:lnTo>
                    <a:pt x="80" y="233"/>
                  </a:lnTo>
                  <a:lnTo>
                    <a:pt x="79" y="234"/>
                  </a:lnTo>
                  <a:lnTo>
                    <a:pt x="79" y="235"/>
                  </a:lnTo>
                  <a:lnTo>
                    <a:pt x="79" y="236"/>
                  </a:lnTo>
                  <a:lnTo>
                    <a:pt x="78" y="236"/>
                  </a:lnTo>
                  <a:lnTo>
                    <a:pt x="78" y="237"/>
                  </a:lnTo>
                  <a:lnTo>
                    <a:pt x="77" y="237"/>
                  </a:lnTo>
                  <a:lnTo>
                    <a:pt x="77" y="238"/>
                  </a:lnTo>
                  <a:lnTo>
                    <a:pt x="76" y="238"/>
                  </a:lnTo>
                  <a:lnTo>
                    <a:pt x="76" y="239"/>
                  </a:lnTo>
                  <a:lnTo>
                    <a:pt x="72" y="241"/>
                  </a:lnTo>
                  <a:lnTo>
                    <a:pt x="71" y="241"/>
                  </a:lnTo>
                  <a:lnTo>
                    <a:pt x="70" y="241"/>
                  </a:lnTo>
                  <a:lnTo>
                    <a:pt x="69" y="241"/>
                  </a:lnTo>
                  <a:lnTo>
                    <a:pt x="67" y="241"/>
                  </a:lnTo>
                  <a:lnTo>
                    <a:pt x="66" y="240"/>
                  </a:lnTo>
                  <a:lnTo>
                    <a:pt x="65" y="240"/>
                  </a:lnTo>
                  <a:lnTo>
                    <a:pt x="65" y="239"/>
                  </a:lnTo>
                  <a:lnTo>
                    <a:pt x="64" y="239"/>
                  </a:lnTo>
                  <a:lnTo>
                    <a:pt x="63" y="239"/>
                  </a:lnTo>
                  <a:lnTo>
                    <a:pt x="62" y="238"/>
                  </a:lnTo>
                  <a:lnTo>
                    <a:pt x="62" y="237"/>
                  </a:lnTo>
                  <a:lnTo>
                    <a:pt x="61" y="237"/>
                  </a:lnTo>
                  <a:lnTo>
                    <a:pt x="61" y="236"/>
                  </a:lnTo>
                  <a:lnTo>
                    <a:pt x="60" y="236"/>
                  </a:lnTo>
                  <a:lnTo>
                    <a:pt x="60" y="235"/>
                  </a:lnTo>
                  <a:lnTo>
                    <a:pt x="59" y="235"/>
                  </a:lnTo>
                  <a:lnTo>
                    <a:pt x="59" y="234"/>
                  </a:lnTo>
                  <a:lnTo>
                    <a:pt x="58" y="234"/>
                  </a:lnTo>
                  <a:lnTo>
                    <a:pt x="57" y="235"/>
                  </a:lnTo>
                  <a:lnTo>
                    <a:pt x="57" y="234"/>
                  </a:lnTo>
                  <a:lnTo>
                    <a:pt x="56" y="234"/>
                  </a:lnTo>
                  <a:lnTo>
                    <a:pt x="56" y="235"/>
                  </a:lnTo>
                  <a:lnTo>
                    <a:pt x="55" y="235"/>
                  </a:lnTo>
                  <a:lnTo>
                    <a:pt x="54" y="234"/>
                  </a:lnTo>
                  <a:lnTo>
                    <a:pt x="50" y="237"/>
                  </a:lnTo>
                  <a:lnTo>
                    <a:pt x="48" y="236"/>
                  </a:lnTo>
                  <a:lnTo>
                    <a:pt x="46" y="235"/>
                  </a:lnTo>
                  <a:lnTo>
                    <a:pt x="45" y="235"/>
                  </a:lnTo>
                  <a:lnTo>
                    <a:pt x="43" y="233"/>
                  </a:lnTo>
                  <a:lnTo>
                    <a:pt x="42" y="233"/>
                  </a:lnTo>
                  <a:lnTo>
                    <a:pt x="41" y="232"/>
                  </a:lnTo>
                  <a:lnTo>
                    <a:pt x="40" y="232"/>
                  </a:lnTo>
                  <a:lnTo>
                    <a:pt x="40" y="231"/>
                  </a:lnTo>
                  <a:lnTo>
                    <a:pt x="39" y="231"/>
                  </a:lnTo>
                  <a:lnTo>
                    <a:pt x="38" y="230"/>
                  </a:lnTo>
                  <a:lnTo>
                    <a:pt x="37" y="230"/>
                  </a:lnTo>
                  <a:lnTo>
                    <a:pt x="36" y="229"/>
                  </a:lnTo>
                  <a:lnTo>
                    <a:pt x="35" y="227"/>
                  </a:lnTo>
                  <a:lnTo>
                    <a:pt x="34" y="227"/>
                  </a:lnTo>
                  <a:lnTo>
                    <a:pt x="33" y="227"/>
                  </a:lnTo>
                  <a:lnTo>
                    <a:pt x="33" y="226"/>
                  </a:lnTo>
                  <a:lnTo>
                    <a:pt x="32" y="226"/>
                  </a:lnTo>
                  <a:lnTo>
                    <a:pt x="32" y="225"/>
                  </a:lnTo>
                  <a:lnTo>
                    <a:pt x="31" y="224"/>
                  </a:lnTo>
                  <a:lnTo>
                    <a:pt x="29" y="224"/>
                  </a:lnTo>
                  <a:lnTo>
                    <a:pt x="29" y="223"/>
                  </a:lnTo>
                  <a:lnTo>
                    <a:pt x="28" y="222"/>
                  </a:lnTo>
                  <a:lnTo>
                    <a:pt x="28" y="221"/>
                  </a:lnTo>
                  <a:lnTo>
                    <a:pt x="27" y="221"/>
                  </a:lnTo>
                  <a:lnTo>
                    <a:pt x="27" y="220"/>
                  </a:lnTo>
                  <a:lnTo>
                    <a:pt x="25" y="219"/>
                  </a:lnTo>
                  <a:lnTo>
                    <a:pt x="22" y="217"/>
                  </a:lnTo>
                  <a:lnTo>
                    <a:pt x="21" y="216"/>
                  </a:lnTo>
                  <a:lnTo>
                    <a:pt x="20" y="215"/>
                  </a:lnTo>
                  <a:lnTo>
                    <a:pt x="20" y="214"/>
                  </a:lnTo>
                  <a:lnTo>
                    <a:pt x="19" y="214"/>
                  </a:lnTo>
                  <a:lnTo>
                    <a:pt x="16" y="213"/>
                  </a:lnTo>
                  <a:lnTo>
                    <a:pt x="15" y="212"/>
                  </a:lnTo>
                  <a:lnTo>
                    <a:pt x="11" y="211"/>
                  </a:lnTo>
                  <a:lnTo>
                    <a:pt x="7" y="210"/>
                  </a:lnTo>
                  <a:lnTo>
                    <a:pt x="6" y="210"/>
                  </a:lnTo>
                  <a:lnTo>
                    <a:pt x="5" y="208"/>
                  </a:lnTo>
                  <a:lnTo>
                    <a:pt x="5" y="207"/>
                  </a:lnTo>
                  <a:lnTo>
                    <a:pt x="5" y="206"/>
                  </a:lnTo>
                  <a:lnTo>
                    <a:pt x="5" y="205"/>
                  </a:lnTo>
                  <a:lnTo>
                    <a:pt x="5" y="204"/>
                  </a:lnTo>
                  <a:lnTo>
                    <a:pt x="6" y="203"/>
                  </a:lnTo>
                  <a:lnTo>
                    <a:pt x="7" y="203"/>
                  </a:lnTo>
                  <a:lnTo>
                    <a:pt x="7" y="204"/>
                  </a:lnTo>
                  <a:lnTo>
                    <a:pt x="8" y="205"/>
                  </a:lnTo>
                  <a:lnTo>
                    <a:pt x="9" y="205"/>
                  </a:lnTo>
                  <a:lnTo>
                    <a:pt x="9" y="204"/>
                  </a:lnTo>
                  <a:lnTo>
                    <a:pt x="11" y="204"/>
                  </a:lnTo>
                  <a:lnTo>
                    <a:pt x="11" y="203"/>
                  </a:lnTo>
                  <a:lnTo>
                    <a:pt x="12" y="203"/>
                  </a:lnTo>
                  <a:lnTo>
                    <a:pt x="12" y="202"/>
                  </a:lnTo>
                  <a:lnTo>
                    <a:pt x="13" y="201"/>
                  </a:lnTo>
                  <a:lnTo>
                    <a:pt x="13" y="200"/>
                  </a:lnTo>
                  <a:lnTo>
                    <a:pt x="12" y="200"/>
                  </a:lnTo>
                  <a:lnTo>
                    <a:pt x="12" y="199"/>
                  </a:lnTo>
                  <a:lnTo>
                    <a:pt x="11" y="199"/>
                  </a:lnTo>
                  <a:lnTo>
                    <a:pt x="11" y="198"/>
                  </a:lnTo>
                  <a:lnTo>
                    <a:pt x="11" y="197"/>
                  </a:lnTo>
                  <a:lnTo>
                    <a:pt x="12" y="197"/>
                  </a:lnTo>
                  <a:lnTo>
                    <a:pt x="13" y="197"/>
                  </a:lnTo>
                  <a:lnTo>
                    <a:pt x="13" y="196"/>
                  </a:lnTo>
                  <a:lnTo>
                    <a:pt x="14" y="196"/>
                  </a:lnTo>
                  <a:lnTo>
                    <a:pt x="15" y="196"/>
                  </a:lnTo>
                  <a:lnTo>
                    <a:pt x="15" y="195"/>
                  </a:lnTo>
                  <a:lnTo>
                    <a:pt x="16" y="195"/>
                  </a:lnTo>
                  <a:lnTo>
                    <a:pt x="17" y="195"/>
                  </a:lnTo>
                  <a:lnTo>
                    <a:pt x="18" y="195"/>
                  </a:lnTo>
                  <a:lnTo>
                    <a:pt x="18" y="194"/>
                  </a:lnTo>
                  <a:lnTo>
                    <a:pt x="18" y="193"/>
                  </a:lnTo>
                  <a:lnTo>
                    <a:pt x="19" y="193"/>
                  </a:lnTo>
                  <a:lnTo>
                    <a:pt x="19" y="192"/>
                  </a:lnTo>
                  <a:lnTo>
                    <a:pt x="19" y="191"/>
                  </a:lnTo>
                  <a:lnTo>
                    <a:pt x="19" y="190"/>
                  </a:lnTo>
                  <a:lnTo>
                    <a:pt x="19" y="188"/>
                  </a:lnTo>
                  <a:lnTo>
                    <a:pt x="18" y="188"/>
                  </a:lnTo>
                  <a:lnTo>
                    <a:pt x="18" y="190"/>
                  </a:lnTo>
                  <a:lnTo>
                    <a:pt x="17" y="190"/>
                  </a:lnTo>
                  <a:lnTo>
                    <a:pt x="16" y="190"/>
                  </a:lnTo>
                  <a:lnTo>
                    <a:pt x="16" y="188"/>
                  </a:lnTo>
                  <a:lnTo>
                    <a:pt x="15" y="188"/>
                  </a:lnTo>
                  <a:lnTo>
                    <a:pt x="13" y="186"/>
                  </a:lnTo>
                  <a:lnTo>
                    <a:pt x="12" y="186"/>
                  </a:lnTo>
                  <a:lnTo>
                    <a:pt x="11" y="186"/>
                  </a:lnTo>
                  <a:lnTo>
                    <a:pt x="9" y="186"/>
                  </a:lnTo>
                  <a:lnTo>
                    <a:pt x="9" y="185"/>
                  </a:lnTo>
                  <a:lnTo>
                    <a:pt x="11" y="185"/>
                  </a:lnTo>
                  <a:lnTo>
                    <a:pt x="11" y="184"/>
                  </a:lnTo>
                  <a:lnTo>
                    <a:pt x="11" y="183"/>
                  </a:lnTo>
                  <a:lnTo>
                    <a:pt x="9" y="182"/>
                  </a:lnTo>
                  <a:lnTo>
                    <a:pt x="9" y="183"/>
                  </a:lnTo>
                  <a:lnTo>
                    <a:pt x="8" y="183"/>
                  </a:lnTo>
                  <a:lnTo>
                    <a:pt x="8" y="184"/>
                  </a:lnTo>
                  <a:lnTo>
                    <a:pt x="7" y="184"/>
                  </a:lnTo>
                  <a:lnTo>
                    <a:pt x="6" y="184"/>
                  </a:lnTo>
                  <a:lnTo>
                    <a:pt x="5" y="184"/>
                  </a:lnTo>
                  <a:lnTo>
                    <a:pt x="5" y="185"/>
                  </a:lnTo>
                  <a:lnTo>
                    <a:pt x="4" y="186"/>
                  </a:lnTo>
                  <a:lnTo>
                    <a:pt x="3" y="186"/>
                  </a:lnTo>
                  <a:lnTo>
                    <a:pt x="2" y="186"/>
                  </a:lnTo>
                  <a:lnTo>
                    <a:pt x="2" y="185"/>
                  </a:lnTo>
                  <a:lnTo>
                    <a:pt x="3" y="184"/>
                  </a:lnTo>
                  <a:lnTo>
                    <a:pt x="2" y="184"/>
                  </a:lnTo>
                  <a:lnTo>
                    <a:pt x="2" y="183"/>
                  </a:lnTo>
                  <a:lnTo>
                    <a:pt x="1" y="183"/>
                  </a:lnTo>
                  <a:lnTo>
                    <a:pt x="1" y="182"/>
                  </a:lnTo>
                  <a:lnTo>
                    <a:pt x="0" y="182"/>
                  </a:lnTo>
                  <a:lnTo>
                    <a:pt x="1" y="182"/>
                  </a:lnTo>
                  <a:lnTo>
                    <a:pt x="1" y="181"/>
                  </a:lnTo>
                  <a:lnTo>
                    <a:pt x="2" y="181"/>
                  </a:lnTo>
                  <a:lnTo>
                    <a:pt x="2" y="180"/>
                  </a:lnTo>
                  <a:lnTo>
                    <a:pt x="3" y="180"/>
                  </a:lnTo>
                  <a:lnTo>
                    <a:pt x="4" y="180"/>
                  </a:lnTo>
                  <a:lnTo>
                    <a:pt x="5" y="179"/>
                  </a:lnTo>
                  <a:lnTo>
                    <a:pt x="6" y="179"/>
                  </a:lnTo>
                  <a:lnTo>
                    <a:pt x="7" y="179"/>
                  </a:lnTo>
                  <a:lnTo>
                    <a:pt x="7" y="178"/>
                  </a:lnTo>
                  <a:lnTo>
                    <a:pt x="7" y="177"/>
                  </a:lnTo>
                  <a:lnTo>
                    <a:pt x="7" y="176"/>
                  </a:lnTo>
                  <a:lnTo>
                    <a:pt x="7" y="175"/>
                  </a:lnTo>
                  <a:lnTo>
                    <a:pt x="6" y="175"/>
                  </a:lnTo>
                  <a:lnTo>
                    <a:pt x="5" y="175"/>
                  </a:lnTo>
                  <a:lnTo>
                    <a:pt x="6" y="174"/>
                  </a:lnTo>
                  <a:lnTo>
                    <a:pt x="6" y="173"/>
                  </a:lnTo>
                  <a:lnTo>
                    <a:pt x="7" y="173"/>
                  </a:lnTo>
                  <a:lnTo>
                    <a:pt x="7" y="172"/>
                  </a:lnTo>
                  <a:lnTo>
                    <a:pt x="7" y="171"/>
                  </a:lnTo>
                  <a:lnTo>
                    <a:pt x="8" y="171"/>
                  </a:lnTo>
                  <a:lnTo>
                    <a:pt x="8" y="169"/>
                  </a:lnTo>
                  <a:lnTo>
                    <a:pt x="7" y="169"/>
                  </a:lnTo>
                  <a:lnTo>
                    <a:pt x="7" y="168"/>
                  </a:lnTo>
                  <a:lnTo>
                    <a:pt x="7" y="167"/>
                  </a:lnTo>
                  <a:lnTo>
                    <a:pt x="7" y="166"/>
                  </a:lnTo>
                  <a:lnTo>
                    <a:pt x="7" y="165"/>
                  </a:lnTo>
                  <a:lnTo>
                    <a:pt x="6" y="165"/>
                  </a:lnTo>
                  <a:lnTo>
                    <a:pt x="5" y="165"/>
                  </a:lnTo>
                  <a:lnTo>
                    <a:pt x="5" y="164"/>
                  </a:lnTo>
                  <a:lnTo>
                    <a:pt x="5" y="163"/>
                  </a:lnTo>
                  <a:lnTo>
                    <a:pt x="6" y="163"/>
                  </a:lnTo>
                  <a:lnTo>
                    <a:pt x="6" y="162"/>
                  </a:lnTo>
                  <a:lnTo>
                    <a:pt x="7" y="162"/>
                  </a:lnTo>
                  <a:lnTo>
                    <a:pt x="8" y="162"/>
                  </a:lnTo>
                  <a:lnTo>
                    <a:pt x="8" y="161"/>
                  </a:lnTo>
                  <a:lnTo>
                    <a:pt x="8" y="160"/>
                  </a:lnTo>
                  <a:lnTo>
                    <a:pt x="9" y="160"/>
                  </a:lnTo>
                  <a:lnTo>
                    <a:pt x="9" y="159"/>
                  </a:lnTo>
                  <a:lnTo>
                    <a:pt x="11" y="159"/>
                  </a:lnTo>
                  <a:lnTo>
                    <a:pt x="11" y="158"/>
                  </a:lnTo>
                  <a:lnTo>
                    <a:pt x="11" y="157"/>
                  </a:lnTo>
                  <a:lnTo>
                    <a:pt x="11" y="156"/>
                  </a:lnTo>
                  <a:lnTo>
                    <a:pt x="11" y="155"/>
                  </a:lnTo>
                  <a:lnTo>
                    <a:pt x="11" y="154"/>
                  </a:lnTo>
                  <a:lnTo>
                    <a:pt x="11" y="153"/>
                  </a:lnTo>
                  <a:lnTo>
                    <a:pt x="11" y="152"/>
                  </a:lnTo>
                  <a:lnTo>
                    <a:pt x="11" y="151"/>
                  </a:lnTo>
                  <a:lnTo>
                    <a:pt x="11" y="149"/>
                  </a:lnTo>
                  <a:lnTo>
                    <a:pt x="11" y="148"/>
                  </a:lnTo>
                  <a:lnTo>
                    <a:pt x="11" y="147"/>
                  </a:lnTo>
                  <a:lnTo>
                    <a:pt x="11" y="146"/>
                  </a:lnTo>
                  <a:lnTo>
                    <a:pt x="12" y="146"/>
                  </a:lnTo>
                  <a:lnTo>
                    <a:pt x="12" y="145"/>
                  </a:lnTo>
                  <a:lnTo>
                    <a:pt x="11" y="145"/>
                  </a:lnTo>
                  <a:lnTo>
                    <a:pt x="11" y="144"/>
                  </a:lnTo>
                  <a:lnTo>
                    <a:pt x="11" y="143"/>
                  </a:lnTo>
                  <a:lnTo>
                    <a:pt x="11" y="142"/>
                  </a:lnTo>
                  <a:lnTo>
                    <a:pt x="11" y="141"/>
                  </a:lnTo>
                  <a:lnTo>
                    <a:pt x="12" y="141"/>
                  </a:lnTo>
                  <a:lnTo>
                    <a:pt x="12" y="140"/>
                  </a:lnTo>
                  <a:lnTo>
                    <a:pt x="13" y="139"/>
                  </a:lnTo>
                  <a:lnTo>
                    <a:pt x="13" y="138"/>
                  </a:lnTo>
                  <a:lnTo>
                    <a:pt x="13" y="137"/>
                  </a:lnTo>
                  <a:lnTo>
                    <a:pt x="13" y="136"/>
                  </a:lnTo>
                  <a:lnTo>
                    <a:pt x="14" y="136"/>
                  </a:lnTo>
                  <a:lnTo>
                    <a:pt x="14" y="135"/>
                  </a:lnTo>
                  <a:lnTo>
                    <a:pt x="15" y="135"/>
                  </a:lnTo>
                  <a:lnTo>
                    <a:pt x="16" y="135"/>
                  </a:lnTo>
                  <a:lnTo>
                    <a:pt x="17" y="135"/>
                  </a:lnTo>
                  <a:lnTo>
                    <a:pt x="18" y="135"/>
                  </a:lnTo>
                  <a:lnTo>
                    <a:pt x="18" y="134"/>
                  </a:lnTo>
                  <a:lnTo>
                    <a:pt x="19" y="133"/>
                  </a:lnTo>
                  <a:lnTo>
                    <a:pt x="19" y="132"/>
                  </a:lnTo>
                  <a:lnTo>
                    <a:pt x="20" y="132"/>
                  </a:lnTo>
                  <a:lnTo>
                    <a:pt x="20" y="130"/>
                  </a:lnTo>
                  <a:lnTo>
                    <a:pt x="21" y="129"/>
                  </a:lnTo>
                  <a:lnTo>
                    <a:pt x="22" y="128"/>
                  </a:lnTo>
                  <a:lnTo>
                    <a:pt x="23" y="127"/>
                  </a:lnTo>
                  <a:lnTo>
                    <a:pt x="24" y="127"/>
                  </a:lnTo>
                  <a:lnTo>
                    <a:pt x="24" y="126"/>
                  </a:lnTo>
                  <a:lnTo>
                    <a:pt x="25" y="126"/>
                  </a:lnTo>
                  <a:lnTo>
                    <a:pt x="25" y="125"/>
                  </a:lnTo>
                  <a:lnTo>
                    <a:pt x="25" y="124"/>
                  </a:lnTo>
                  <a:lnTo>
                    <a:pt x="25" y="123"/>
                  </a:lnTo>
                  <a:lnTo>
                    <a:pt x="26" y="122"/>
                  </a:lnTo>
                  <a:lnTo>
                    <a:pt x="26" y="121"/>
                  </a:lnTo>
                  <a:lnTo>
                    <a:pt x="26" y="120"/>
                  </a:lnTo>
                  <a:lnTo>
                    <a:pt x="26" y="119"/>
                  </a:lnTo>
                  <a:lnTo>
                    <a:pt x="27" y="119"/>
                  </a:lnTo>
                  <a:lnTo>
                    <a:pt x="28" y="119"/>
                  </a:lnTo>
                  <a:lnTo>
                    <a:pt x="29" y="119"/>
                  </a:lnTo>
                  <a:lnTo>
                    <a:pt x="31" y="118"/>
                  </a:lnTo>
                  <a:lnTo>
                    <a:pt x="32" y="118"/>
                  </a:lnTo>
                  <a:lnTo>
                    <a:pt x="33" y="118"/>
                  </a:lnTo>
                  <a:lnTo>
                    <a:pt x="34" y="118"/>
                  </a:lnTo>
                  <a:lnTo>
                    <a:pt x="34" y="119"/>
                  </a:lnTo>
                  <a:lnTo>
                    <a:pt x="35" y="119"/>
                  </a:lnTo>
                  <a:lnTo>
                    <a:pt x="36" y="119"/>
                  </a:lnTo>
                  <a:lnTo>
                    <a:pt x="37" y="119"/>
                  </a:lnTo>
                  <a:lnTo>
                    <a:pt x="38" y="118"/>
                  </a:lnTo>
                  <a:lnTo>
                    <a:pt x="38" y="117"/>
                  </a:lnTo>
                  <a:lnTo>
                    <a:pt x="38" y="116"/>
                  </a:lnTo>
                  <a:lnTo>
                    <a:pt x="38" y="115"/>
                  </a:lnTo>
                  <a:lnTo>
                    <a:pt x="39" y="115"/>
                  </a:lnTo>
                  <a:lnTo>
                    <a:pt x="40" y="115"/>
                  </a:lnTo>
                  <a:lnTo>
                    <a:pt x="40" y="114"/>
                  </a:lnTo>
                  <a:lnTo>
                    <a:pt x="41" y="113"/>
                  </a:lnTo>
                  <a:lnTo>
                    <a:pt x="41" y="112"/>
                  </a:lnTo>
                  <a:lnTo>
                    <a:pt x="41" y="110"/>
                  </a:lnTo>
                  <a:lnTo>
                    <a:pt x="42" y="110"/>
                  </a:lnTo>
                  <a:lnTo>
                    <a:pt x="42" y="109"/>
                  </a:lnTo>
                  <a:lnTo>
                    <a:pt x="43" y="108"/>
                  </a:lnTo>
                  <a:lnTo>
                    <a:pt x="43" y="107"/>
                  </a:lnTo>
                  <a:lnTo>
                    <a:pt x="42" y="106"/>
                  </a:lnTo>
                  <a:lnTo>
                    <a:pt x="42" y="105"/>
                  </a:lnTo>
                  <a:lnTo>
                    <a:pt x="42" y="104"/>
                  </a:lnTo>
                  <a:lnTo>
                    <a:pt x="41" y="104"/>
                  </a:lnTo>
                  <a:lnTo>
                    <a:pt x="41" y="103"/>
                  </a:lnTo>
                  <a:lnTo>
                    <a:pt x="41" y="102"/>
                  </a:lnTo>
                  <a:lnTo>
                    <a:pt x="41" y="101"/>
                  </a:lnTo>
                  <a:lnTo>
                    <a:pt x="40" y="101"/>
                  </a:lnTo>
                  <a:lnTo>
                    <a:pt x="40" y="100"/>
                  </a:lnTo>
                  <a:lnTo>
                    <a:pt x="41" y="100"/>
                  </a:lnTo>
                  <a:lnTo>
                    <a:pt x="41" y="99"/>
                  </a:lnTo>
                  <a:lnTo>
                    <a:pt x="42" y="99"/>
                  </a:lnTo>
                  <a:lnTo>
                    <a:pt x="42" y="98"/>
                  </a:lnTo>
                  <a:lnTo>
                    <a:pt x="43" y="98"/>
                  </a:lnTo>
                  <a:lnTo>
                    <a:pt x="44" y="98"/>
                  </a:lnTo>
                  <a:lnTo>
                    <a:pt x="45" y="98"/>
                  </a:lnTo>
                  <a:lnTo>
                    <a:pt x="45" y="97"/>
                  </a:lnTo>
                  <a:lnTo>
                    <a:pt x="46" y="96"/>
                  </a:lnTo>
                  <a:lnTo>
                    <a:pt x="46" y="95"/>
                  </a:lnTo>
                  <a:lnTo>
                    <a:pt x="46" y="94"/>
                  </a:lnTo>
                  <a:lnTo>
                    <a:pt x="45" y="94"/>
                  </a:lnTo>
                  <a:lnTo>
                    <a:pt x="45" y="93"/>
                  </a:lnTo>
                  <a:lnTo>
                    <a:pt x="45" y="91"/>
                  </a:lnTo>
                  <a:lnTo>
                    <a:pt x="45" y="90"/>
                  </a:lnTo>
                  <a:lnTo>
                    <a:pt x="45" y="89"/>
                  </a:lnTo>
                  <a:lnTo>
                    <a:pt x="46" y="88"/>
                  </a:lnTo>
                  <a:lnTo>
                    <a:pt x="46" y="87"/>
                  </a:lnTo>
                  <a:lnTo>
                    <a:pt x="46" y="86"/>
                  </a:lnTo>
                  <a:lnTo>
                    <a:pt x="46" y="85"/>
                  </a:lnTo>
                  <a:lnTo>
                    <a:pt x="46" y="84"/>
                  </a:lnTo>
                  <a:lnTo>
                    <a:pt x="45" y="83"/>
                  </a:lnTo>
                  <a:lnTo>
                    <a:pt x="46" y="83"/>
                  </a:lnTo>
                  <a:lnTo>
                    <a:pt x="47" y="83"/>
                  </a:lnTo>
                  <a:lnTo>
                    <a:pt x="48" y="82"/>
                  </a:lnTo>
                  <a:lnTo>
                    <a:pt x="48" y="81"/>
                  </a:lnTo>
                  <a:lnTo>
                    <a:pt x="50" y="81"/>
                  </a:lnTo>
                  <a:lnTo>
                    <a:pt x="50" y="80"/>
                  </a:lnTo>
                  <a:lnTo>
                    <a:pt x="48" y="80"/>
                  </a:lnTo>
                  <a:lnTo>
                    <a:pt x="47" y="80"/>
                  </a:lnTo>
                  <a:lnTo>
                    <a:pt x="46" y="80"/>
                  </a:lnTo>
                  <a:lnTo>
                    <a:pt x="46" y="79"/>
                  </a:lnTo>
                  <a:lnTo>
                    <a:pt x="46" y="78"/>
                  </a:lnTo>
                  <a:lnTo>
                    <a:pt x="46" y="77"/>
                  </a:lnTo>
                  <a:lnTo>
                    <a:pt x="46" y="76"/>
                  </a:lnTo>
                  <a:lnTo>
                    <a:pt x="45" y="76"/>
                  </a:lnTo>
                  <a:lnTo>
                    <a:pt x="45" y="75"/>
                  </a:lnTo>
                  <a:lnTo>
                    <a:pt x="45" y="74"/>
                  </a:lnTo>
                  <a:lnTo>
                    <a:pt x="45" y="73"/>
                  </a:lnTo>
                  <a:lnTo>
                    <a:pt x="46" y="73"/>
                  </a:lnTo>
                  <a:lnTo>
                    <a:pt x="47" y="73"/>
                  </a:lnTo>
                  <a:lnTo>
                    <a:pt x="47" y="71"/>
                  </a:lnTo>
                  <a:lnTo>
                    <a:pt x="47" y="70"/>
                  </a:lnTo>
                  <a:lnTo>
                    <a:pt x="47" y="69"/>
                  </a:lnTo>
                  <a:lnTo>
                    <a:pt x="48" y="68"/>
                  </a:lnTo>
                  <a:lnTo>
                    <a:pt x="50" y="68"/>
                  </a:lnTo>
                  <a:lnTo>
                    <a:pt x="50" y="67"/>
                  </a:lnTo>
                  <a:lnTo>
                    <a:pt x="50" y="66"/>
                  </a:lnTo>
                  <a:lnTo>
                    <a:pt x="50" y="65"/>
                  </a:lnTo>
                  <a:lnTo>
                    <a:pt x="48" y="65"/>
                  </a:lnTo>
                  <a:lnTo>
                    <a:pt x="48" y="64"/>
                  </a:lnTo>
                  <a:lnTo>
                    <a:pt x="50" y="64"/>
                  </a:lnTo>
                  <a:lnTo>
                    <a:pt x="50" y="63"/>
                  </a:lnTo>
                  <a:lnTo>
                    <a:pt x="51" y="63"/>
                  </a:lnTo>
                  <a:lnTo>
                    <a:pt x="51" y="62"/>
                  </a:lnTo>
                  <a:lnTo>
                    <a:pt x="52" y="62"/>
                  </a:lnTo>
                  <a:lnTo>
                    <a:pt x="53" y="62"/>
                  </a:lnTo>
                  <a:lnTo>
                    <a:pt x="54" y="62"/>
                  </a:lnTo>
                  <a:lnTo>
                    <a:pt x="55" y="62"/>
                  </a:lnTo>
                  <a:lnTo>
                    <a:pt x="56" y="62"/>
                  </a:lnTo>
                  <a:lnTo>
                    <a:pt x="56" y="61"/>
                  </a:lnTo>
                  <a:lnTo>
                    <a:pt x="55" y="60"/>
                  </a:lnTo>
                  <a:lnTo>
                    <a:pt x="55" y="59"/>
                  </a:lnTo>
                  <a:lnTo>
                    <a:pt x="54" y="59"/>
                  </a:lnTo>
                  <a:lnTo>
                    <a:pt x="54" y="58"/>
                  </a:lnTo>
                  <a:lnTo>
                    <a:pt x="54" y="57"/>
                  </a:lnTo>
                  <a:lnTo>
                    <a:pt x="55" y="57"/>
                  </a:lnTo>
                  <a:lnTo>
                    <a:pt x="56" y="57"/>
                  </a:lnTo>
                  <a:lnTo>
                    <a:pt x="57" y="56"/>
                  </a:lnTo>
                  <a:lnTo>
                    <a:pt x="57" y="55"/>
                  </a:lnTo>
                  <a:lnTo>
                    <a:pt x="57" y="54"/>
                  </a:lnTo>
                  <a:lnTo>
                    <a:pt x="56" y="54"/>
                  </a:lnTo>
                  <a:lnTo>
                    <a:pt x="56" y="52"/>
                  </a:lnTo>
                  <a:lnTo>
                    <a:pt x="55" y="52"/>
                  </a:lnTo>
                  <a:lnTo>
                    <a:pt x="54" y="54"/>
                  </a:lnTo>
                  <a:lnTo>
                    <a:pt x="54" y="55"/>
                  </a:lnTo>
                  <a:lnTo>
                    <a:pt x="53" y="56"/>
                  </a:lnTo>
                  <a:lnTo>
                    <a:pt x="53" y="55"/>
                  </a:lnTo>
                  <a:lnTo>
                    <a:pt x="52" y="55"/>
                  </a:lnTo>
                  <a:lnTo>
                    <a:pt x="51" y="55"/>
                  </a:lnTo>
                  <a:lnTo>
                    <a:pt x="50" y="55"/>
                  </a:lnTo>
                  <a:lnTo>
                    <a:pt x="50" y="54"/>
                  </a:lnTo>
                  <a:lnTo>
                    <a:pt x="48" y="52"/>
                  </a:lnTo>
                  <a:lnTo>
                    <a:pt x="47" y="52"/>
                  </a:lnTo>
                  <a:lnTo>
                    <a:pt x="46" y="52"/>
                  </a:lnTo>
                  <a:lnTo>
                    <a:pt x="46" y="51"/>
                  </a:lnTo>
                  <a:lnTo>
                    <a:pt x="45" y="51"/>
                  </a:lnTo>
                  <a:lnTo>
                    <a:pt x="44" y="51"/>
                  </a:lnTo>
                  <a:lnTo>
                    <a:pt x="43" y="51"/>
                  </a:lnTo>
                  <a:lnTo>
                    <a:pt x="42" y="50"/>
                  </a:lnTo>
                  <a:lnTo>
                    <a:pt x="43" y="49"/>
                  </a:lnTo>
                  <a:lnTo>
                    <a:pt x="42" y="49"/>
                  </a:lnTo>
                  <a:lnTo>
                    <a:pt x="41" y="49"/>
                  </a:lnTo>
                  <a:lnTo>
                    <a:pt x="41" y="50"/>
                  </a:lnTo>
                  <a:lnTo>
                    <a:pt x="40" y="50"/>
                  </a:lnTo>
                  <a:lnTo>
                    <a:pt x="39" y="50"/>
                  </a:lnTo>
                  <a:lnTo>
                    <a:pt x="39" y="51"/>
                  </a:lnTo>
                  <a:lnTo>
                    <a:pt x="39" y="52"/>
                  </a:lnTo>
                  <a:lnTo>
                    <a:pt x="38" y="51"/>
                  </a:lnTo>
                  <a:lnTo>
                    <a:pt x="38" y="50"/>
                  </a:lnTo>
                  <a:lnTo>
                    <a:pt x="38" y="49"/>
                  </a:lnTo>
                  <a:lnTo>
                    <a:pt x="39" y="49"/>
                  </a:lnTo>
                  <a:lnTo>
                    <a:pt x="39" y="48"/>
                  </a:lnTo>
                  <a:lnTo>
                    <a:pt x="38" y="48"/>
                  </a:lnTo>
                  <a:lnTo>
                    <a:pt x="37" y="48"/>
                  </a:lnTo>
                  <a:lnTo>
                    <a:pt x="38" y="47"/>
                  </a:lnTo>
                  <a:lnTo>
                    <a:pt x="39" y="47"/>
                  </a:lnTo>
                  <a:lnTo>
                    <a:pt x="39" y="46"/>
                  </a:lnTo>
                  <a:lnTo>
                    <a:pt x="38" y="46"/>
                  </a:lnTo>
                  <a:lnTo>
                    <a:pt x="38" y="45"/>
                  </a:lnTo>
                  <a:lnTo>
                    <a:pt x="38" y="44"/>
                  </a:lnTo>
                  <a:lnTo>
                    <a:pt x="39" y="44"/>
                  </a:lnTo>
                  <a:lnTo>
                    <a:pt x="40" y="44"/>
                  </a:lnTo>
                  <a:lnTo>
                    <a:pt x="41" y="44"/>
                  </a:lnTo>
                  <a:lnTo>
                    <a:pt x="41" y="43"/>
                  </a:lnTo>
                  <a:lnTo>
                    <a:pt x="40" y="43"/>
                  </a:lnTo>
                  <a:lnTo>
                    <a:pt x="39" y="43"/>
                  </a:lnTo>
                  <a:lnTo>
                    <a:pt x="38" y="43"/>
                  </a:lnTo>
                  <a:lnTo>
                    <a:pt x="38" y="42"/>
                  </a:lnTo>
                  <a:lnTo>
                    <a:pt x="38" y="41"/>
                  </a:lnTo>
                </a:path>
              </a:pathLst>
            </a:custGeom>
            <a:solidFill>
              <a:schemeClr val="accent2">
                <a:lumMod val="40000"/>
                <a:lumOff val="60000"/>
              </a:schemeClr>
            </a:solidFill>
            <a:ln w="19050" cap="flat">
              <a:solidFill>
                <a:srgbClr val="363550"/>
              </a:solidFill>
              <a:prstDash val="solid"/>
              <a:miter lim="800000"/>
              <a:headEnd/>
              <a:tailEnd/>
            </a:ln>
          </p:spPr>
          <p:txBody>
            <a:bodyPr lIns="64870" tIns="32435" rIns="64870" bIns="32435"/>
            <a:lstStyle/>
            <a:p>
              <a:endParaRPr lang="en-US" sz="1350" dirty="0"/>
            </a:p>
          </p:txBody>
        </p:sp>
        <p:sp>
          <p:nvSpPr>
            <p:cNvPr id="17" name="Freeform 77">
              <a:extLst>
                <a:ext uri="{FF2B5EF4-FFF2-40B4-BE49-F238E27FC236}">
                  <a16:creationId xmlns:a16="http://schemas.microsoft.com/office/drawing/2014/main" id="{DA578805-B04C-4910-8D07-51BA2E0BDF2E}"/>
                </a:ext>
              </a:extLst>
            </p:cNvPr>
            <p:cNvSpPr>
              <a:spLocks/>
            </p:cNvSpPr>
            <p:nvPr/>
          </p:nvSpPr>
          <p:spPr bwMode="auto">
            <a:xfrm>
              <a:off x="5173266" y="2506267"/>
              <a:ext cx="194072" cy="252413"/>
            </a:xfrm>
            <a:custGeom>
              <a:avLst/>
              <a:gdLst>
                <a:gd name="T0" fmla="*/ 2147483646 w 171"/>
                <a:gd name="T1" fmla="*/ 2147483646 h 226"/>
                <a:gd name="T2" fmla="*/ 2147483646 w 171"/>
                <a:gd name="T3" fmla="*/ 2147483646 h 226"/>
                <a:gd name="T4" fmla="*/ 2147483646 w 171"/>
                <a:gd name="T5" fmla="*/ 2147483646 h 226"/>
                <a:gd name="T6" fmla="*/ 2147483646 w 171"/>
                <a:gd name="T7" fmla="*/ 2147483646 h 226"/>
                <a:gd name="T8" fmla="*/ 2147483646 w 171"/>
                <a:gd name="T9" fmla="*/ 2147483646 h 226"/>
                <a:gd name="T10" fmla="*/ 2147483646 w 171"/>
                <a:gd name="T11" fmla="*/ 2147483646 h 226"/>
                <a:gd name="T12" fmla="*/ 2147483646 w 171"/>
                <a:gd name="T13" fmla="*/ 2147483646 h 226"/>
                <a:gd name="T14" fmla="*/ 2147483646 w 171"/>
                <a:gd name="T15" fmla="*/ 2147483646 h 226"/>
                <a:gd name="T16" fmla="*/ 2147483646 w 171"/>
                <a:gd name="T17" fmla="*/ 2147483646 h 226"/>
                <a:gd name="T18" fmla="*/ 2147483646 w 171"/>
                <a:gd name="T19" fmla="*/ 2147483646 h 226"/>
                <a:gd name="T20" fmla="*/ 2147483646 w 171"/>
                <a:gd name="T21" fmla="*/ 2147483646 h 226"/>
                <a:gd name="T22" fmla="*/ 2147483646 w 171"/>
                <a:gd name="T23" fmla="*/ 2147483646 h 226"/>
                <a:gd name="T24" fmla="*/ 2147483646 w 171"/>
                <a:gd name="T25" fmla="*/ 2147483646 h 226"/>
                <a:gd name="T26" fmla="*/ 2147483646 w 171"/>
                <a:gd name="T27" fmla="*/ 2147483646 h 226"/>
                <a:gd name="T28" fmla="*/ 2147483646 w 171"/>
                <a:gd name="T29" fmla="*/ 2147483646 h 226"/>
                <a:gd name="T30" fmla="*/ 2147483646 w 171"/>
                <a:gd name="T31" fmla="*/ 2147483646 h 226"/>
                <a:gd name="T32" fmla="*/ 2147483646 w 171"/>
                <a:gd name="T33" fmla="*/ 2147483646 h 226"/>
                <a:gd name="T34" fmla="*/ 2147483646 w 171"/>
                <a:gd name="T35" fmla="*/ 2147483646 h 226"/>
                <a:gd name="T36" fmla="*/ 2147483646 w 171"/>
                <a:gd name="T37" fmla="*/ 2147483646 h 226"/>
                <a:gd name="T38" fmla="*/ 2147483646 w 171"/>
                <a:gd name="T39" fmla="*/ 2147483646 h 226"/>
                <a:gd name="T40" fmla="*/ 2147483646 w 171"/>
                <a:gd name="T41" fmla="*/ 2147483646 h 226"/>
                <a:gd name="T42" fmla="*/ 2147483646 w 171"/>
                <a:gd name="T43" fmla="*/ 2147483646 h 226"/>
                <a:gd name="T44" fmla="*/ 2147483646 w 171"/>
                <a:gd name="T45" fmla="*/ 0 h 226"/>
                <a:gd name="T46" fmla="*/ 2147483646 w 171"/>
                <a:gd name="T47" fmla="*/ 2147483646 h 226"/>
                <a:gd name="T48" fmla="*/ 2147483646 w 171"/>
                <a:gd name="T49" fmla="*/ 2147483646 h 226"/>
                <a:gd name="T50" fmla="*/ 2147483646 w 171"/>
                <a:gd name="T51" fmla="*/ 2147483646 h 226"/>
                <a:gd name="T52" fmla="*/ 2147483646 w 171"/>
                <a:gd name="T53" fmla="*/ 2147483646 h 226"/>
                <a:gd name="T54" fmla="*/ 2147483646 w 171"/>
                <a:gd name="T55" fmla="*/ 2147483646 h 226"/>
                <a:gd name="T56" fmla="*/ 2147483646 w 171"/>
                <a:gd name="T57" fmla="*/ 2147483646 h 226"/>
                <a:gd name="T58" fmla="*/ 2147483646 w 171"/>
                <a:gd name="T59" fmla="*/ 2147483646 h 226"/>
                <a:gd name="T60" fmla="*/ 2147483646 w 171"/>
                <a:gd name="T61" fmla="*/ 2147483646 h 226"/>
                <a:gd name="T62" fmla="*/ 2147483646 w 171"/>
                <a:gd name="T63" fmla="*/ 2147483646 h 226"/>
                <a:gd name="T64" fmla="*/ 2147483646 w 171"/>
                <a:gd name="T65" fmla="*/ 2147483646 h 226"/>
                <a:gd name="T66" fmla="*/ 2147483646 w 171"/>
                <a:gd name="T67" fmla="*/ 2147483646 h 226"/>
                <a:gd name="T68" fmla="*/ 2147483646 w 171"/>
                <a:gd name="T69" fmla="*/ 2147483646 h 226"/>
                <a:gd name="T70" fmla="*/ 2147483646 w 171"/>
                <a:gd name="T71" fmla="*/ 2147483646 h 226"/>
                <a:gd name="T72" fmla="*/ 2147483646 w 171"/>
                <a:gd name="T73" fmla="*/ 2147483646 h 226"/>
                <a:gd name="T74" fmla="*/ 2147483646 w 171"/>
                <a:gd name="T75" fmla="*/ 2147483646 h 226"/>
                <a:gd name="T76" fmla="*/ 2147483646 w 171"/>
                <a:gd name="T77" fmla="*/ 2147483646 h 226"/>
                <a:gd name="T78" fmla="*/ 2147483646 w 171"/>
                <a:gd name="T79" fmla="*/ 2147483646 h 226"/>
                <a:gd name="T80" fmla="*/ 2147483646 w 171"/>
                <a:gd name="T81" fmla="*/ 2147483646 h 226"/>
                <a:gd name="T82" fmla="*/ 2147483646 w 171"/>
                <a:gd name="T83" fmla="*/ 2147483646 h 226"/>
                <a:gd name="T84" fmla="*/ 2147483646 w 171"/>
                <a:gd name="T85" fmla="*/ 2147483646 h 226"/>
                <a:gd name="T86" fmla="*/ 2147483646 w 171"/>
                <a:gd name="T87" fmla="*/ 2147483646 h 226"/>
                <a:gd name="T88" fmla="*/ 2147483646 w 171"/>
                <a:gd name="T89" fmla="*/ 2147483646 h 226"/>
                <a:gd name="T90" fmla="*/ 2147483646 w 171"/>
                <a:gd name="T91" fmla="*/ 2147483646 h 226"/>
                <a:gd name="T92" fmla="*/ 2147483646 w 171"/>
                <a:gd name="T93" fmla="*/ 2147483646 h 226"/>
                <a:gd name="T94" fmla="*/ 2147483646 w 171"/>
                <a:gd name="T95" fmla="*/ 2147483646 h 226"/>
                <a:gd name="T96" fmla="*/ 2147483646 w 171"/>
                <a:gd name="T97" fmla="*/ 2147483646 h 226"/>
                <a:gd name="T98" fmla="*/ 0 w 171"/>
                <a:gd name="T99" fmla="*/ 2147483646 h 226"/>
                <a:gd name="T100" fmla="*/ 2147483646 w 171"/>
                <a:gd name="T101" fmla="*/ 2147483646 h 226"/>
                <a:gd name="T102" fmla="*/ 2147483646 w 171"/>
                <a:gd name="T103" fmla="*/ 2147483646 h 226"/>
                <a:gd name="T104" fmla="*/ 2147483646 w 171"/>
                <a:gd name="T105" fmla="*/ 2147483646 h 226"/>
                <a:gd name="T106" fmla="*/ 2147483646 w 171"/>
                <a:gd name="T107" fmla="*/ 2147483646 h 226"/>
                <a:gd name="T108" fmla="*/ 2147483646 w 171"/>
                <a:gd name="T109" fmla="*/ 2147483646 h 226"/>
                <a:gd name="T110" fmla="*/ 2147483646 w 171"/>
                <a:gd name="T111" fmla="*/ 2147483646 h 2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1" h="226">
                  <a:moveTo>
                    <a:pt x="18" y="47"/>
                  </a:moveTo>
                  <a:lnTo>
                    <a:pt x="27" y="53"/>
                  </a:lnTo>
                  <a:lnTo>
                    <a:pt x="31" y="55"/>
                  </a:lnTo>
                  <a:lnTo>
                    <a:pt x="34" y="58"/>
                  </a:lnTo>
                  <a:lnTo>
                    <a:pt x="35" y="58"/>
                  </a:lnTo>
                  <a:lnTo>
                    <a:pt x="35" y="59"/>
                  </a:lnTo>
                  <a:lnTo>
                    <a:pt x="35" y="60"/>
                  </a:lnTo>
                  <a:lnTo>
                    <a:pt x="35" y="61"/>
                  </a:lnTo>
                  <a:lnTo>
                    <a:pt x="35" y="62"/>
                  </a:lnTo>
                  <a:lnTo>
                    <a:pt x="36" y="63"/>
                  </a:lnTo>
                  <a:lnTo>
                    <a:pt x="37" y="64"/>
                  </a:lnTo>
                  <a:lnTo>
                    <a:pt x="39" y="64"/>
                  </a:lnTo>
                  <a:lnTo>
                    <a:pt x="42" y="63"/>
                  </a:lnTo>
                  <a:lnTo>
                    <a:pt x="48" y="62"/>
                  </a:lnTo>
                  <a:lnTo>
                    <a:pt x="51" y="59"/>
                  </a:lnTo>
                  <a:lnTo>
                    <a:pt x="52" y="59"/>
                  </a:lnTo>
                  <a:lnTo>
                    <a:pt x="52" y="58"/>
                  </a:lnTo>
                  <a:lnTo>
                    <a:pt x="53" y="58"/>
                  </a:lnTo>
                  <a:lnTo>
                    <a:pt x="53" y="57"/>
                  </a:lnTo>
                  <a:lnTo>
                    <a:pt x="54" y="58"/>
                  </a:lnTo>
                  <a:lnTo>
                    <a:pt x="55" y="58"/>
                  </a:lnTo>
                  <a:lnTo>
                    <a:pt x="56" y="58"/>
                  </a:lnTo>
                  <a:lnTo>
                    <a:pt x="57" y="58"/>
                  </a:lnTo>
                  <a:lnTo>
                    <a:pt x="58" y="58"/>
                  </a:lnTo>
                  <a:lnTo>
                    <a:pt x="58" y="59"/>
                  </a:lnTo>
                  <a:lnTo>
                    <a:pt x="59" y="59"/>
                  </a:lnTo>
                  <a:lnTo>
                    <a:pt x="59" y="60"/>
                  </a:lnTo>
                  <a:lnTo>
                    <a:pt x="60" y="60"/>
                  </a:lnTo>
                  <a:lnTo>
                    <a:pt x="60" y="59"/>
                  </a:lnTo>
                  <a:lnTo>
                    <a:pt x="61" y="59"/>
                  </a:lnTo>
                  <a:lnTo>
                    <a:pt x="62" y="60"/>
                  </a:lnTo>
                  <a:lnTo>
                    <a:pt x="62" y="61"/>
                  </a:lnTo>
                  <a:lnTo>
                    <a:pt x="62" y="62"/>
                  </a:lnTo>
                  <a:lnTo>
                    <a:pt x="62" y="63"/>
                  </a:lnTo>
                  <a:lnTo>
                    <a:pt x="64" y="63"/>
                  </a:lnTo>
                  <a:lnTo>
                    <a:pt x="64" y="64"/>
                  </a:lnTo>
                  <a:lnTo>
                    <a:pt x="65" y="65"/>
                  </a:lnTo>
                  <a:lnTo>
                    <a:pt x="65" y="67"/>
                  </a:lnTo>
                  <a:lnTo>
                    <a:pt x="65" y="68"/>
                  </a:lnTo>
                  <a:lnTo>
                    <a:pt x="65" y="69"/>
                  </a:lnTo>
                  <a:lnTo>
                    <a:pt x="64" y="69"/>
                  </a:lnTo>
                  <a:lnTo>
                    <a:pt x="64" y="70"/>
                  </a:lnTo>
                  <a:lnTo>
                    <a:pt x="64" y="71"/>
                  </a:lnTo>
                  <a:lnTo>
                    <a:pt x="65" y="71"/>
                  </a:lnTo>
                  <a:lnTo>
                    <a:pt x="65" y="72"/>
                  </a:lnTo>
                  <a:lnTo>
                    <a:pt x="66" y="72"/>
                  </a:lnTo>
                  <a:lnTo>
                    <a:pt x="66" y="73"/>
                  </a:lnTo>
                  <a:lnTo>
                    <a:pt x="66" y="74"/>
                  </a:lnTo>
                  <a:lnTo>
                    <a:pt x="66" y="75"/>
                  </a:lnTo>
                  <a:lnTo>
                    <a:pt x="67" y="76"/>
                  </a:lnTo>
                  <a:lnTo>
                    <a:pt x="68" y="76"/>
                  </a:lnTo>
                  <a:lnTo>
                    <a:pt x="69" y="76"/>
                  </a:lnTo>
                  <a:lnTo>
                    <a:pt x="69" y="75"/>
                  </a:lnTo>
                  <a:lnTo>
                    <a:pt x="70" y="75"/>
                  </a:lnTo>
                  <a:lnTo>
                    <a:pt x="70" y="76"/>
                  </a:lnTo>
                  <a:lnTo>
                    <a:pt x="71" y="76"/>
                  </a:lnTo>
                  <a:lnTo>
                    <a:pt x="72" y="77"/>
                  </a:lnTo>
                  <a:lnTo>
                    <a:pt x="72" y="76"/>
                  </a:lnTo>
                  <a:lnTo>
                    <a:pt x="73" y="76"/>
                  </a:lnTo>
                  <a:lnTo>
                    <a:pt x="73" y="75"/>
                  </a:lnTo>
                  <a:lnTo>
                    <a:pt x="73" y="74"/>
                  </a:lnTo>
                  <a:lnTo>
                    <a:pt x="74" y="74"/>
                  </a:lnTo>
                  <a:lnTo>
                    <a:pt x="74" y="73"/>
                  </a:lnTo>
                  <a:lnTo>
                    <a:pt x="74" y="72"/>
                  </a:lnTo>
                  <a:lnTo>
                    <a:pt x="74" y="71"/>
                  </a:lnTo>
                  <a:lnTo>
                    <a:pt x="74" y="70"/>
                  </a:lnTo>
                  <a:lnTo>
                    <a:pt x="74" y="69"/>
                  </a:lnTo>
                  <a:lnTo>
                    <a:pt x="74" y="68"/>
                  </a:lnTo>
                  <a:lnTo>
                    <a:pt x="73" y="67"/>
                  </a:lnTo>
                  <a:lnTo>
                    <a:pt x="73" y="65"/>
                  </a:lnTo>
                  <a:lnTo>
                    <a:pt x="73" y="64"/>
                  </a:lnTo>
                  <a:lnTo>
                    <a:pt x="73" y="62"/>
                  </a:lnTo>
                  <a:lnTo>
                    <a:pt x="72" y="59"/>
                  </a:lnTo>
                  <a:lnTo>
                    <a:pt x="72" y="58"/>
                  </a:lnTo>
                  <a:lnTo>
                    <a:pt x="72" y="57"/>
                  </a:lnTo>
                  <a:lnTo>
                    <a:pt x="72" y="56"/>
                  </a:lnTo>
                  <a:lnTo>
                    <a:pt x="72" y="55"/>
                  </a:lnTo>
                  <a:lnTo>
                    <a:pt x="73" y="55"/>
                  </a:lnTo>
                  <a:lnTo>
                    <a:pt x="73" y="54"/>
                  </a:lnTo>
                  <a:lnTo>
                    <a:pt x="74" y="52"/>
                  </a:lnTo>
                  <a:lnTo>
                    <a:pt x="75" y="51"/>
                  </a:lnTo>
                  <a:lnTo>
                    <a:pt x="76" y="50"/>
                  </a:lnTo>
                  <a:lnTo>
                    <a:pt x="76" y="49"/>
                  </a:lnTo>
                  <a:lnTo>
                    <a:pt x="77" y="48"/>
                  </a:lnTo>
                  <a:lnTo>
                    <a:pt x="78" y="47"/>
                  </a:lnTo>
                  <a:lnTo>
                    <a:pt x="79" y="45"/>
                  </a:lnTo>
                  <a:lnTo>
                    <a:pt x="79" y="44"/>
                  </a:lnTo>
                  <a:lnTo>
                    <a:pt x="80" y="43"/>
                  </a:lnTo>
                  <a:lnTo>
                    <a:pt x="81" y="43"/>
                  </a:lnTo>
                  <a:lnTo>
                    <a:pt x="81" y="42"/>
                  </a:lnTo>
                  <a:lnTo>
                    <a:pt x="81" y="41"/>
                  </a:lnTo>
                  <a:lnTo>
                    <a:pt x="83" y="41"/>
                  </a:lnTo>
                  <a:lnTo>
                    <a:pt x="83" y="40"/>
                  </a:lnTo>
                  <a:lnTo>
                    <a:pt x="83" y="39"/>
                  </a:lnTo>
                  <a:lnTo>
                    <a:pt x="84" y="39"/>
                  </a:lnTo>
                  <a:lnTo>
                    <a:pt x="84" y="38"/>
                  </a:lnTo>
                  <a:lnTo>
                    <a:pt x="84" y="37"/>
                  </a:lnTo>
                  <a:lnTo>
                    <a:pt x="84" y="36"/>
                  </a:lnTo>
                  <a:lnTo>
                    <a:pt x="84" y="35"/>
                  </a:lnTo>
                  <a:lnTo>
                    <a:pt x="85" y="35"/>
                  </a:lnTo>
                  <a:lnTo>
                    <a:pt x="85" y="34"/>
                  </a:lnTo>
                  <a:lnTo>
                    <a:pt x="86" y="34"/>
                  </a:lnTo>
                  <a:lnTo>
                    <a:pt x="87" y="34"/>
                  </a:lnTo>
                  <a:lnTo>
                    <a:pt x="88" y="33"/>
                  </a:lnTo>
                  <a:lnTo>
                    <a:pt x="89" y="33"/>
                  </a:lnTo>
                  <a:lnTo>
                    <a:pt x="90" y="33"/>
                  </a:lnTo>
                  <a:lnTo>
                    <a:pt x="91" y="33"/>
                  </a:lnTo>
                  <a:lnTo>
                    <a:pt x="91" y="32"/>
                  </a:lnTo>
                  <a:lnTo>
                    <a:pt x="92" y="32"/>
                  </a:lnTo>
                  <a:lnTo>
                    <a:pt x="92" y="31"/>
                  </a:lnTo>
                  <a:lnTo>
                    <a:pt x="93" y="30"/>
                  </a:lnTo>
                  <a:lnTo>
                    <a:pt x="93" y="29"/>
                  </a:lnTo>
                  <a:lnTo>
                    <a:pt x="94" y="28"/>
                  </a:lnTo>
                  <a:lnTo>
                    <a:pt x="95" y="26"/>
                  </a:lnTo>
                  <a:lnTo>
                    <a:pt x="95" y="25"/>
                  </a:lnTo>
                  <a:lnTo>
                    <a:pt x="96" y="25"/>
                  </a:lnTo>
                  <a:lnTo>
                    <a:pt x="96" y="24"/>
                  </a:lnTo>
                  <a:lnTo>
                    <a:pt x="97" y="24"/>
                  </a:lnTo>
                  <a:lnTo>
                    <a:pt x="98" y="23"/>
                  </a:lnTo>
                  <a:lnTo>
                    <a:pt x="99" y="22"/>
                  </a:lnTo>
                  <a:lnTo>
                    <a:pt x="100" y="22"/>
                  </a:lnTo>
                  <a:lnTo>
                    <a:pt x="101" y="22"/>
                  </a:lnTo>
                  <a:lnTo>
                    <a:pt x="103" y="21"/>
                  </a:lnTo>
                  <a:lnTo>
                    <a:pt x="104" y="21"/>
                  </a:lnTo>
                  <a:lnTo>
                    <a:pt x="105" y="21"/>
                  </a:lnTo>
                  <a:lnTo>
                    <a:pt x="106" y="21"/>
                  </a:lnTo>
                  <a:lnTo>
                    <a:pt x="107" y="21"/>
                  </a:lnTo>
                  <a:lnTo>
                    <a:pt x="108" y="21"/>
                  </a:lnTo>
                  <a:lnTo>
                    <a:pt x="109" y="21"/>
                  </a:lnTo>
                  <a:lnTo>
                    <a:pt x="110" y="21"/>
                  </a:lnTo>
                  <a:lnTo>
                    <a:pt x="110" y="20"/>
                  </a:lnTo>
                  <a:lnTo>
                    <a:pt x="111" y="20"/>
                  </a:lnTo>
                  <a:lnTo>
                    <a:pt x="112" y="20"/>
                  </a:lnTo>
                  <a:lnTo>
                    <a:pt x="113" y="20"/>
                  </a:lnTo>
                  <a:lnTo>
                    <a:pt x="114" y="20"/>
                  </a:lnTo>
                  <a:lnTo>
                    <a:pt x="115" y="20"/>
                  </a:lnTo>
                  <a:lnTo>
                    <a:pt x="116" y="20"/>
                  </a:lnTo>
                  <a:lnTo>
                    <a:pt x="117" y="20"/>
                  </a:lnTo>
                  <a:lnTo>
                    <a:pt x="118" y="20"/>
                  </a:lnTo>
                  <a:lnTo>
                    <a:pt x="119" y="20"/>
                  </a:lnTo>
                  <a:lnTo>
                    <a:pt x="120" y="20"/>
                  </a:lnTo>
                  <a:lnTo>
                    <a:pt x="122" y="20"/>
                  </a:lnTo>
                  <a:lnTo>
                    <a:pt x="123" y="19"/>
                  </a:lnTo>
                  <a:lnTo>
                    <a:pt x="124" y="19"/>
                  </a:lnTo>
                  <a:lnTo>
                    <a:pt x="124" y="18"/>
                  </a:lnTo>
                  <a:lnTo>
                    <a:pt x="125" y="18"/>
                  </a:lnTo>
                  <a:lnTo>
                    <a:pt x="125" y="17"/>
                  </a:lnTo>
                  <a:lnTo>
                    <a:pt x="125" y="16"/>
                  </a:lnTo>
                  <a:lnTo>
                    <a:pt x="126" y="16"/>
                  </a:lnTo>
                  <a:lnTo>
                    <a:pt x="126" y="15"/>
                  </a:lnTo>
                  <a:lnTo>
                    <a:pt x="126" y="14"/>
                  </a:lnTo>
                  <a:lnTo>
                    <a:pt x="127" y="14"/>
                  </a:lnTo>
                  <a:lnTo>
                    <a:pt x="128" y="14"/>
                  </a:lnTo>
                  <a:lnTo>
                    <a:pt x="129" y="14"/>
                  </a:lnTo>
                  <a:lnTo>
                    <a:pt x="129" y="13"/>
                  </a:lnTo>
                  <a:lnTo>
                    <a:pt x="129" y="12"/>
                  </a:lnTo>
                  <a:lnTo>
                    <a:pt x="129" y="11"/>
                  </a:lnTo>
                  <a:lnTo>
                    <a:pt x="130" y="11"/>
                  </a:lnTo>
                  <a:lnTo>
                    <a:pt x="130" y="10"/>
                  </a:lnTo>
                  <a:lnTo>
                    <a:pt x="131" y="10"/>
                  </a:lnTo>
                  <a:lnTo>
                    <a:pt x="132" y="10"/>
                  </a:lnTo>
                  <a:lnTo>
                    <a:pt x="132" y="11"/>
                  </a:lnTo>
                  <a:lnTo>
                    <a:pt x="133" y="11"/>
                  </a:lnTo>
                  <a:lnTo>
                    <a:pt x="133" y="12"/>
                  </a:lnTo>
                  <a:lnTo>
                    <a:pt x="134" y="11"/>
                  </a:lnTo>
                  <a:lnTo>
                    <a:pt x="133" y="11"/>
                  </a:lnTo>
                  <a:lnTo>
                    <a:pt x="133" y="10"/>
                  </a:lnTo>
                  <a:lnTo>
                    <a:pt x="133" y="9"/>
                  </a:lnTo>
                  <a:lnTo>
                    <a:pt x="134" y="9"/>
                  </a:lnTo>
                  <a:lnTo>
                    <a:pt x="135" y="9"/>
                  </a:lnTo>
                  <a:lnTo>
                    <a:pt x="135" y="8"/>
                  </a:lnTo>
                  <a:lnTo>
                    <a:pt x="134" y="8"/>
                  </a:lnTo>
                  <a:lnTo>
                    <a:pt x="134" y="6"/>
                  </a:lnTo>
                  <a:lnTo>
                    <a:pt x="135" y="6"/>
                  </a:lnTo>
                  <a:lnTo>
                    <a:pt x="136" y="6"/>
                  </a:lnTo>
                  <a:lnTo>
                    <a:pt x="137" y="6"/>
                  </a:lnTo>
                  <a:lnTo>
                    <a:pt x="137" y="5"/>
                  </a:lnTo>
                  <a:lnTo>
                    <a:pt x="137" y="4"/>
                  </a:lnTo>
                  <a:lnTo>
                    <a:pt x="137" y="3"/>
                  </a:lnTo>
                  <a:lnTo>
                    <a:pt x="138" y="3"/>
                  </a:lnTo>
                  <a:lnTo>
                    <a:pt x="138" y="2"/>
                  </a:lnTo>
                  <a:lnTo>
                    <a:pt x="138" y="1"/>
                  </a:lnTo>
                  <a:lnTo>
                    <a:pt x="139" y="1"/>
                  </a:lnTo>
                  <a:lnTo>
                    <a:pt x="139" y="0"/>
                  </a:lnTo>
                  <a:lnTo>
                    <a:pt x="141" y="0"/>
                  </a:lnTo>
                  <a:lnTo>
                    <a:pt x="142" y="0"/>
                  </a:lnTo>
                  <a:lnTo>
                    <a:pt x="142" y="1"/>
                  </a:lnTo>
                  <a:lnTo>
                    <a:pt x="143" y="1"/>
                  </a:lnTo>
                  <a:lnTo>
                    <a:pt x="144" y="1"/>
                  </a:lnTo>
                  <a:lnTo>
                    <a:pt x="145" y="2"/>
                  </a:lnTo>
                  <a:lnTo>
                    <a:pt x="146" y="3"/>
                  </a:lnTo>
                  <a:lnTo>
                    <a:pt x="146" y="4"/>
                  </a:lnTo>
                  <a:lnTo>
                    <a:pt x="146" y="5"/>
                  </a:lnTo>
                  <a:lnTo>
                    <a:pt x="146" y="6"/>
                  </a:lnTo>
                  <a:lnTo>
                    <a:pt x="145" y="6"/>
                  </a:lnTo>
                  <a:lnTo>
                    <a:pt x="144" y="6"/>
                  </a:lnTo>
                  <a:lnTo>
                    <a:pt x="144" y="8"/>
                  </a:lnTo>
                  <a:lnTo>
                    <a:pt x="144" y="9"/>
                  </a:lnTo>
                  <a:lnTo>
                    <a:pt x="145" y="10"/>
                  </a:lnTo>
                  <a:lnTo>
                    <a:pt x="149" y="13"/>
                  </a:lnTo>
                  <a:lnTo>
                    <a:pt x="154" y="16"/>
                  </a:lnTo>
                  <a:lnTo>
                    <a:pt x="156" y="18"/>
                  </a:lnTo>
                  <a:lnTo>
                    <a:pt x="158" y="19"/>
                  </a:lnTo>
                  <a:lnTo>
                    <a:pt x="161" y="20"/>
                  </a:lnTo>
                  <a:lnTo>
                    <a:pt x="163" y="21"/>
                  </a:lnTo>
                  <a:lnTo>
                    <a:pt x="163" y="22"/>
                  </a:lnTo>
                  <a:lnTo>
                    <a:pt x="163" y="23"/>
                  </a:lnTo>
                  <a:lnTo>
                    <a:pt x="163" y="24"/>
                  </a:lnTo>
                  <a:lnTo>
                    <a:pt x="163" y="25"/>
                  </a:lnTo>
                  <a:lnTo>
                    <a:pt x="163" y="26"/>
                  </a:lnTo>
                  <a:lnTo>
                    <a:pt x="163" y="28"/>
                  </a:lnTo>
                  <a:lnTo>
                    <a:pt x="164" y="29"/>
                  </a:lnTo>
                  <a:lnTo>
                    <a:pt x="166" y="30"/>
                  </a:lnTo>
                  <a:lnTo>
                    <a:pt x="171" y="32"/>
                  </a:lnTo>
                  <a:lnTo>
                    <a:pt x="168" y="37"/>
                  </a:lnTo>
                  <a:lnTo>
                    <a:pt x="165" y="44"/>
                  </a:lnTo>
                  <a:lnTo>
                    <a:pt x="164" y="45"/>
                  </a:lnTo>
                  <a:lnTo>
                    <a:pt x="163" y="47"/>
                  </a:lnTo>
                  <a:lnTo>
                    <a:pt x="162" y="49"/>
                  </a:lnTo>
                  <a:lnTo>
                    <a:pt x="161" y="52"/>
                  </a:lnTo>
                  <a:lnTo>
                    <a:pt x="159" y="53"/>
                  </a:lnTo>
                  <a:lnTo>
                    <a:pt x="157" y="56"/>
                  </a:lnTo>
                  <a:lnTo>
                    <a:pt x="157" y="57"/>
                  </a:lnTo>
                  <a:lnTo>
                    <a:pt x="156" y="59"/>
                  </a:lnTo>
                  <a:lnTo>
                    <a:pt x="155" y="60"/>
                  </a:lnTo>
                  <a:lnTo>
                    <a:pt x="153" y="65"/>
                  </a:lnTo>
                  <a:lnTo>
                    <a:pt x="150" y="71"/>
                  </a:lnTo>
                  <a:lnTo>
                    <a:pt x="146" y="77"/>
                  </a:lnTo>
                  <a:lnTo>
                    <a:pt x="144" y="81"/>
                  </a:lnTo>
                  <a:lnTo>
                    <a:pt x="144" y="84"/>
                  </a:lnTo>
                  <a:lnTo>
                    <a:pt x="143" y="89"/>
                  </a:lnTo>
                  <a:lnTo>
                    <a:pt x="142" y="91"/>
                  </a:lnTo>
                  <a:lnTo>
                    <a:pt x="142" y="94"/>
                  </a:lnTo>
                  <a:lnTo>
                    <a:pt x="139" y="102"/>
                  </a:lnTo>
                  <a:lnTo>
                    <a:pt x="138" y="110"/>
                  </a:lnTo>
                  <a:lnTo>
                    <a:pt x="137" y="115"/>
                  </a:lnTo>
                  <a:lnTo>
                    <a:pt x="136" y="122"/>
                  </a:lnTo>
                  <a:lnTo>
                    <a:pt x="135" y="128"/>
                  </a:lnTo>
                  <a:lnTo>
                    <a:pt x="135" y="131"/>
                  </a:lnTo>
                  <a:lnTo>
                    <a:pt x="134" y="139"/>
                  </a:lnTo>
                  <a:lnTo>
                    <a:pt x="133" y="150"/>
                  </a:lnTo>
                  <a:lnTo>
                    <a:pt x="132" y="153"/>
                  </a:lnTo>
                  <a:lnTo>
                    <a:pt x="127" y="165"/>
                  </a:lnTo>
                  <a:lnTo>
                    <a:pt x="120" y="178"/>
                  </a:lnTo>
                  <a:lnTo>
                    <a:pt x="114" y="193"/>
                  </a:lnTo>
                  <a:lnTo>
                    <a:pt x="112" y="198"/>
                  </a:lnTo>
                  <a:lnTo>
                    <a:pt x="109" y="204"/>
                  </a:lnTo>
                  <a:lnTo>
                    <a:pt x="107" y="208"/>
                  </a:lnTo>
                  <a:lnTo>
                    <a:pt x="106" y="212"/>
                  </a:lnTo>
                  <a:lnTo>
                    <a:pt x="105" y="213"/>
                  </a:lnTo>
                  <a:lnTo>
                    <a:pt x="90" y="213"/>
                  </a:lnTo>
                  <a:lnTo>
                    <a:pt x="75" y="213"/>
                  </a:lnTo>
                  <a:lnTo>
                    <a:pt x="70" y="217"/>
                  </a:lnTo>
                  <a:lnTo>
                    <a:pt x="61" y="217"/>
                  </a:lnTo>
                  <a:lnTo>
                    <a:pt x="54" y="217"/>
                  </a:lnTo>
                  <a:lnTo>
                    <a:pt x="48" y="219"/>
                  </a:lnTo>
                  <a:lnTo>
                    <a:pt x="40" y="223"/>
                  </a:lnTo>
                  <a:lnTo>
                    <a:pt x="38" y="223"/>
                  </a:lnTo>
                  <a:lnTo>
                    <a:pt x="36" y="223"/>
                  </a:lnTo>
                  <a:lnTo>
                    <a:pt x="34" y="224"/>
                  </a:lnTo>
                  <a:lnTo>
                    <a:pt x="33" y="224"/>
                  </a:lnTo>
                  <a:lnTo>
                    <a:pt x="32" y="224"/>
                  </a:lnTo>
                  <a:lnTo>
                    <a:pt x="30" y="224"/>
                  </a:lnTo>
                  <a:lnTo>
                    <a:pt x="27" y="225"/>
                  </a:lnTo>
                  <a:lnTo>
                    <a:pt x="25" y="225"/>
                  </a:lnTo>
                  <a:lnTo>
                    <a:pt x="22" y="226"/>
                  </a:lnTo>
                  <a:lnTo>
                    <a:pt x="21" y="226"/>
                  </a:lnTo>
                  <a:lnTo>
                    <a:pt x="21" y="225"/>
                  </a:lnTo>
                  <a:lnTo>
                    <a:pt x="20" y="225"/>
                  </a:lnTo>
                  <a:lnTo>
                    <a:pt x="19" y="225"/>
                  </a:lnTo>
                  <a:lnTo>
                    <a:pt x="18" y="225"/>
                  </a:lnTo>
                  <a:lnTo>
                    <a:pt x="16" y="225"/>
                  </a:lnTo>
                  <a:lnTo>
                    <a:pt x="12" y="224"/>
                  </a:lnTo>
                  <a:lnTo>
                    <a:pt x="9" y="224"/>
                  </a:lnTo>
                  <a:lnTo>
                    <a:pt x="7" y="223"/>
                  </a:lnTo>
                  <a:lnTo>
                    <a:pt x="6" y="223"/>
                  </a:lnTo>
                  <a:lnTo>
                    <a:pt x="7" y="222"/>
                  </a:lnTo>
                  <a:lnTo>
                    <a:pt x="7" y="220"/>
                  </a:lnTo>
                  <a:lnTo>
                    <a:pt x="9" y="217"/>
                  </a:lnTo>
                  <a:lnTo>
                    <a:pt x="12" y="212"/>
                  </a:lnTo>
                  <a:lnTo>
                    <a:pt x="15" y="207"/>
                  </a:lnTo>
                  <a:lnTo>
                    <a:pt x="17" y="204"/>
                  </a:lnTo>
                  <a:lnTo>
                    <a:pt x="18" y="203"/>
                  </a:lnTo>
                  <a:lnTo>
                    <a:pt x="18" y="201"/>
                  </a:lnTo>
                  <a:lnTo>
                    <a:pt x="21" y="197"/>
                  </a:lnTo>
                  <a:lnTo>
                    <a:pt x="26" y="191"/>
                  </a:lnTo>
                  <a:lnTo>
                    <a:pt x="29" y="185"/>
                  </a:lnTo>
                  <a:lnTo>
                    <a:pt x="34" y="177"/>
                  </a:lnTo>
                  <a:lnTo>
                    <a:pt x="39" y="170"/>
                  </a:lnTo>
                  <a:lnTo>
                    <a:pt x="40" y="168"/>
                  </a:lnTo>
                  <a:lnTo>
                    <a:pt x="41" y="166"/>
                  </a:lnTo>
                  <a:lnTo>
                    <a:pt x="42" y="162"/>
                  </a:lnTo>
                  <a:lnTo>
                    <a:pt x="46" y="158"/>
                  </a:lnTo>
                  <a:lnTo>
                    <a:pt x="50" y="152"/>
                  </a:lnTo>
                  <a:lnTo>
                    <a:pt x="51" y="150"/>
                  </a:lnTo>
                  <a:lnTo>
                    <a:pt x="49" y="144"/>
                  </a:lnTo>
                  <a:lnTo>
                    <a:pt x="47" y="139"/>
                  </a:lnTo>
                  <a:lnTo>
                    <a:pt x="46" y="138"/>
                  </a:lnTo>
                  <a:lnTo>
                    <a:pt x="46" y="137"/>
                  </a:lnTo>
                  <a:lnTo>
                    <a:pt x="46" y="136"/>
                  </a:lnTo>
                  <a:lnTo>
                    <a:pt x="45" y="136"/>
                  </a:lnTo>
                  <a:lnTo>
                    <a:pt x="45" y="135"/>
                  </a:lnTo>
                  <a:lnTo>
                    <a:pt x="45" y="134"/>
                  </a:lnTo>
                  <a:lnTo>
                    <a:pt x="44" y="133"/>
                  </a:lnTo>
                  <a:lnTo>
                    <a:pt x="44" y="132"/>
                  </a:lnTo>
                  <a:lnTo>
                    <a:pt x="44" y="131"/>
                  </a:lnTo>
                  <a:lnTo>
                    <a:pt x="44" y="130"/>
                  </a:lnTo>
                  <a:lnTo>
                    <a:pt x="44" y="129"/>
                  </a:lnTo>
                  <a:lnTo>
                    <a:pt x="44" y="128"/>
                  </a:lnTo>
                  <a:lnTo>
                    <a:pt x="44" y="127"/>
                  </a:lnTo>
                  <a:lnTo>
                    <a:pt x="44" y="126"/>
                  </a:lnTo>
                  <a:lnTo>
                    <a:pt x="44" y="125"/>
                  </a:lnTo>
                  <a:lnTo>
                    <a:pt x="44" y="123"/>
                  </a:lnTo>
                  <a:lnTo>
                    <a:pt x="44" y="122"/>
                  </a:lnTo>
                  <a:lnTo>
                    <a:pt x="44" y="121"/>
                  </a:lnTo>
                  <a:lnTo>
                    <a:pt x="45" y="120"/>
                  </a:lnTo>
                  <a:lnTo>
                    <a:pt x="45" y="119"/>
                  </a:lnTo>
                  <a:lnTo>
                    <a:pt x="45" y="118"/>
                  </a:lnTo>
                  <a:lnTo>
                    <a:pt x="45" y="117"/>
                  </a:lnTo>
                  <a:lnTo>
                    <a:pt x="46" y="116"/>
                  </a:lnTo>
                  <a:lnTo>
                    <a:pt x="46" y="115"/>
                  </a:lnTo>
                  <a:lnTo>
                    <a:pt x="46" y="114"/>
                  </a:lnTo>
                  <a:lnTo>
                    <a:pt x="46" y="113"/>
                  </a:lnTo>
                  <a:lnTo>
                    <a:pt x="46" y="112"/>
                  </a:lnTo>
                  <a:lnTo>
                    <a:pt x="47" y="112"/>
                  </a:lnTo>
                  <a:lnTo>
                    <a:pt x="47" y="111"/>
                  </a:lnTo>
                  <a:lnTo>
                    <a:pt x="47" y="110"/>
                  </a:lnTo>
                  <a:lnTo>
                    <a:pt x="47" y="109"/>
                  </a:lnTo>
                  <a:lnTo>
                    <a:pt x="47" y="108"/>
                  </a:lnTo>
                  <a:lnTo>
                    <a:pt x="47" y="107"/>
                  </a:lnTo>
                  <a:lnTo>
                    <a:pt x="47" y="106"/>
                  </a:lnTo>
                  <a:lnTo>
                    <a:pt x="46" y="104"/>
                  </a:lnTo>
                  <a:lnTo>
                    <a:pt x="46" y="103"/>
                  </a:lnTo>
                  <a:lnTo>
                    <a:pt x="45" y="103"/>
                  </a:lnTo>
                  <a:lnTo>
                    <a:pt x="45" y="102"/>
                  </a:lnTo>
                  <a:lnTo>
                    <a:pt x="44" y="102"/>
                  </a:lnTo>
                  <a:lnTo>
                    <a:pt x="42" y="101"/>
                  </a:lnTo>
                  <a:lnTo>
                    <a:pt x="41" y="101"/>
                  </a:lnTo>
                  <a:lnTo>
                    <a:pt x="40" y="101"/>
                  </a:lnTo>
                  <a:lnTo>
                    <a:pt x="39" y="101"/>
                  </a:lnTo>
                  <a:lnTo>
                    <a:pt x="38" y="101"/>
                  </a:lnTo>
                  <a:lnTo>
                    <a:pt x="37" y="101"/>
                  </a:lnTo>
                  <a:lnTo>
                    <a:pt x="36" y="101"/>
                  </a:lnTo>
                  <a:lnTo>
                    <a:pt x="35" y="101"/>
                  </a:lnTo>
                  <a:lnTo>
                    <a:pt x="34" y="101"/>
                  </a:lnTo>
                  <a:lnTo>
                    <a:pt x="33" y="101"/>
                  </a:lnTo>
                  <a:lnTo>
                    <a:pt x="32" y="101"/>
                  </a:lnTo>
                  <a:lnTo>
                    <a:pt x="31" y="101"/>
                  </a:lnTo>
                  <a:lnTo>
                    <a:pt x="30" y="101"/>
                  </a:lnTo>
                  <a:lnTo>
                    <a:pt x="30" y="102"/>
                  </a:lnTo>
                  <a:lnTo>
                    <a:pt x="29" y="102"/>
                  </a:lnTo>
                  <a:lnTo>
                    <a:pt x="28" y="102"/>
                  </a:lnTo>
                  <a:lnTo>
                    <a:pt x="27" y="102"/>
                  </a:lnTo>
                  <a:lnTo>
                    <a:pt x="26" y="102"/>
                  </a:lnTo>
                  <a:lnTo>
                    <a:pt x="26" y="103"/>
                  </a:lnTo>
                  <a:lnTo>
                    <a:pt x="25" y="103"/>
                  </a:lnTo>
                  <a:lnTo>
                    <a:pt x="25" y="104"/>
                  </a:lnTo>
                  <a:lnTo>
                    <a:pt x="23" y="104"/>
                  </a:lnTo>
                  <a:lnTo>
                    <a:pt x="23" y="106"/>
                  </a:lnTo>
                  <a:lnTo>
                    <a:pt x="22" y="106"/>
                  </a:lnTo>
                  <a:lnTo>
                    <a:pt x="22" y="107"/>
                  </a:lnTo>
                  <a:lnTo>
                    <a:pt x="21" y="107"/>
                  </a:lnTo>
                  <a:lnTo>
                    <a:pt x="21" y="108"/>
                  </a:lnTo>
                  <a:lnTo>
                    <a:pt x="21" y="109"/>
                  </a:lnTo>
                  <a:lnTo>
                    <a:pt x="20" y="109"/>
                  </a:lnTo>
                  <a:lnTo>
                    <a:pt x="20" y="110"/>
                  </a:lnTo>
                  <a:lnTo>
                    <a:pt x="19" y="110"/>
                  </a:lnTo>
                  <a:lnTo>
                    <a:pt x="19" y="111"/>
                  </a:lnTo>
                  <a:lnTo>
                    <a:pt x="18" y="111"/>
                  </a:lnTo>
                  <a:lnTo>
                    <a:pt x="17" y="112"/>
                  </a:lnTo>
                  <a:lnTo>
                    <a:pt x="16" y="112"/>
                  </a:lnTo>
                  <a:lnTo>
                    <a:pt x="15" y="112"/>
                  </a:lnTo>
                  <a:lnTo>
                    <a:pt x="14" y="112"/>
                  </a:lnTo>
                  <a:lnTo>
                    <a:pt x="13" y="112"/>
                  </a:lnTo>
                  <a:lnTo>
                    <a:pt x="12" y="112"/>
                  </a:lnTo>
                  <a:lnTo>
                    <a:pt x="11" y="112"/>
                  </a:lnTo>
                  <a:lnTo>
                    <a:pt x="10" y="112"/>
                  </a:lnTo>
                  <a:lnTo>
                    <a:pt x="9" y="112"/>
                  </a:lnTo>
                  <a:lnTo>
                    <a:pt x="8" y="112"/>
                  </a:lnTo>
                  <a:lnTo>
                    <a:pt x="8" y="111"/>
                  </a:lnTo>
                  <a:lnTo>
                    <a:pt x="7" y="111"/>
                  </a:lnTo>
                  <a:lnTo>
                    <a:pt x="6" y="111"/>
                  </a:lnTo>
                  <a:lnTo>
                    <a:pt x="6" y="110"/>
                  </a:lnTo>
                  <a:lnTo>
                    <a:pt x="4" y="109"/>
                  </a:lnTo>
                  <a:lnTo>
                    <a:pt x="4" y="108"/>
                  </a:lnTo>
                  <a:lnTo>
                    <a:pt x="3" y="108"/>
                  </a:lnTo>
                  <a:lnTo>
                    <a:pt x="3" y="107"/>
                  </a:lnTo>
                  <a:lnTo>
                    <a:pt x="3" y="106"/>
                  </a:lnTo>
                  <a:lnTo>
                    <a:pt x="3" y="104"/>
                  </a:lnTo>
                  <a:lnTo>
                    <a:pt x="2" y="104"/>
                  </a:lnTo>
                  <a:lnTo>
                    <a:pt x="2" y="103"/>
                  </a:lnTo>
                  <a:lnTo>
                    <a:pt x="2" y="102"/>
                  </a:lnTo>
                  <a:lnTo>
                    <a:pt x="2" y="101"/>
                  </a:lnTo>
                  <a:lnTo>
                    <a:pt x="1" y="101"/>
                  </a:lnTo>
                  <a:lnTo>
                    <a:pt x="1" y="100"/>
                  </a:lnTo>
                  <a:lnTo>
                    <a:pt x="1" y="99"/>
                  </a:lnTo>
                  <a:lnTo>
                    <a:pt x="1" y="98"/>
                  </a:lnTo>
                  <a:lnTo>
                    <a:pt x="0" y="97"/>
                  </a:lnTo>
                  <a:lnTo>
                    <a:pt x="0" y="96"/>
                  </a:lnTo>
                  <a:lnTo>
                    <a:pt x="0" y="95"/>
                  </a:lnTo>
                  <a:lnTo>
                    <a:pt x="1" y="95"/>
                  </a:lnTo>
                  <a:lnTo>
                    <a:pt x="1" y="94"/>
                  </a:lnTo>
                  <a:lnTo>
                    <a:pt x="1" y="93"/>
                  </a:lnTo>
                  <a:lnTo>
                    <a:pt x="1" y="92"/>
                  </a:lnTo>
                  <a:lnTo>
                    <a:pt x="1" y="91"/>
                  </a:lnTo>
                  <a:lnTo>
                    <a:pt x="1" y="90"/>
                  </a:lnTo>
                  <a:lnTo>
                    <a:pt x="1" y="89"/>
                  </a:lnTo>
                  <a:lnTo>
                    <a:pt x="1" y="88"/>
                  </a:lnTo>
                  <a:lnTo>
                    <a:pt x="1" y="87"/>
                  </a:lnTo>
                  <a:lnTo>
                    <a:pt x="1" y="86"/>
                  </a:lnTo>
                  <a:lnTo>
                    <a:pt x="2" y="84"/>
                  </a:lnTo>
                  <a:lnTo>
                    <a:pt x="2" y="83"/>
                  </a:lnTo>
                  <a:lnTo>
                    <a:pt x="2" y="82"/>
                  </a:lnTo>
                  <a:lnTo>
                    <a:pt x="2" y="81"/>
                  </a:lnTo>
                  <a:lnTo>
                    <a:pt x="2" y="80"/>
                  </a:lnTo>
                  <a:lnTo>
                    <a:pt x="3" y="79"/>
                  </a:lnTo>
                  <a:lnTo>
                    <a:pt x="3" y="78"/>
                  </a:lnTo>
                  <a:lnTo>
                    <a:pt x="4" y="78"/>
                  </a:lnTo>
                  <a:lnTo>
                    <a:pt x="4" y="77"/>
                  </a:lnTo>
                  <a:lnTo>
                    <a:pt x="6" y="76"/>
                  </a:lnTo>
                  <a:lnTo>
                    <a:pt x="6" y="75"/>
                  </a:lnTo>
                  <a:lnTo>
                    <a:pt x="7" y="75"/>
                  </a:lnTo>
                  <a:lnTo>
                    <a:pt x="8" y="74"/>
                  </a:lnTo>
                  <a:lnTo>
                    <a:pt x="8" y="73"/>
                  </a:lnTo>
                  <a:lnTo>
                    <a:pt x="9" y="72"/>
                  </a:lnTo>
                  <a:lnTo>
                    <a:pt x="9" y="71"/>
                  </a:lnTo>
                  <a:lnTo>
                    <a:pt x="9" y="70"/>
                  </a:lnTo>
                  <a:lnTo>
                    <a:pt x="9" y="69"/>
                  </a:lnTo>
                  <a:lnTo>
                    <a:pt x="10" y="68"/>
                  </a:lnTo>
                  <a:lnTo>
                    <a:pt x="10" y="67"/>
                  </a:lnTo>
                  <a:lnTo>
                    <a:pt x="10" y="65"/>
                  </a:lnTo>
                  <a:lnTo>
                    <a:pt x="11" y="64"/>
                  </a:lnTo>
                  <a:lnTo>
                    <a:pt x="11" y="63"/>
                  </a:lnTo>
                  <a:lnTo>
                    <a:pt x="12" y="62"/>
                  </a:lnTo>
                  <a:lnTo>
                    <a:pt x="13" y="62"/>
                  </a:lnTo>
                  <a:lnTo>
                    <a:pt x="13" y="61"/>
                  </a:lnTo>
                  <a:lnTo>
                    <a:pt x="14" y="61"/>
                  </a:lnTo>
                  <a:lnTo>
                    <a:pt x="14" y="60"/>
                  </a:lnTo>
                  <a:lnTo>
                    <a:pt x="15" y="59"/>
                  </a:lnTo>
                  <a:lnTo>
                    <a:pt x="16" y="58"/>
                  </a:lnTo>
                  <a:lnTo>
                    <a:pt x="17" y="57"/>
                  </a:lnTo>
                  <a:lnTo>
                    <a:pt x="17" y="56"/>
                  </a:lnTo>
                  <a:lnTo>
                    <a:pt x="17" y="55"/>
                  </a:lnTo>
                  <a:lnTo>
                    <a:pt x="17" y="54"/>
                  </a:lnTo>
                  <a:lnTo>
                    <a:pt x="17" y="53"/>
                  </a:lnTo>
                  <a:lnTo>
                    <a:pt x="17" y="52"/>
                  </a:lnTo>
                  <a:lnTo>
                    <a:pt x="17" y="51"/>
                  </a:lnTo>
                  <a:lnTo>
                    <a:pt x="17" y="50"/>
                  </a:lnTo>
                  <a:lnTo>
                    <a:pt x="17" y="49"/>
                  </a:lnTo>
                  <a:lnTo>
                    <a:pt x="17" y="48"/>
                  </a:lnTo>
                  <a:lnTo>
                    <a:pt x="17" y="47"/>
                  </a:lnTo>
                  <a:lnTo>
                    <a:pt x="18" y="47"/>
                  </a:lnTo>
                </a:path>
              </a:pathLst>
            </a:custGeom>
            <a:solidFill>
              <a:schemeClr val="tx2">
                <a:lumMod val="60000"/>
                <a:lumOff val="40000"/>
              </a:schemeClr>
            </a:solidFill>
            <a:ln w="19050" cap="flat">
              <a:solidFill>
                <a:schemeClr val="tx1"/>
              </a:solidFill>
              <a:prstDash val="solid"/>
              <a:miter lim="800000"/>
              <a:headEnd/>
              <a:tailEnd/>
            </a:ln>
          </p:spPr>
          <p:txBody>
            <a:bodyPr lIns="64870" tIns="32435" rIns="64870" bIns="32435"/>
            <a:lstStyle/>
            <a:p>
              <a:endParaRPr lang="en-US" sz="1350" dirty="0"/>
            </a:p>
          </p:txBody>
        </p:sp>
        <p:sp>
          <p:nvSpPr>
            <p:cNvPr id="18" name="Freeform 78">
              <a:extLst>
                <a:ext uri="{FF2B5EF4-FFF2-40B4-BE49-F238E27FC236}">
                  <a16:creationId xmlns:a16="http://schemas.microsoft.com/office/drawing/2014/main" id="{6AB2A521-1413-49C7-911D-9A45B8F6431B}"/>
                </a:ext>
              </a:extLst>
            </p:cNvPr>
            <p:cNvSpPr>
              <a:spLocks/>
            </p:cNvSpPr>
            <p:nvPr/>
          </p:nvSpPr>
          <p:spPr bwMode="auto">
            <a:xfrm>
              <a:off x="4673204" y="2808686"/>
              <a:ext cx="458390" cy="494109"/>
            </a:xfrm>
            <a:custGeom>
              <a:avLst/>
              <a:gdLst>
                <a:gd name="T0" fmla="*/ 269875 w 404"/>
                <a:gd name="T1" fmla="*/ 25400 h 443"/>
                <a:gd name="T2" fmla="*/ 387350 w 404"/>
                <a:gd name="T3" fmla="*/ 11113 h 443"/>
                <a:gd name="T4" fmla="*/ 484188 w 404"/>
                <a:gd name="T5" fmla="*/ 0 h 443"/>
                <a:gd name="T6" fmla="*/ 496888 w 404"/>
                <a:gd name="T7" fmla="*/ 23813 h 443"/>
                <a:gd name="T8" fmla="*/ 563563 w 404"/>
                <a:gd name="T9" fmla="*/ 12700 h 443"/>
                <a:gd name="T10" fmla="*/ 585788 w 404"/>
                <a:gd name="T11" fmla="*/ 15875 h 443"/>
                <a:gd name="T12" fmla="*/ 603250 w 404"/>
                <a:gd name="T13" fmla="*/ 17463 h 443"/>
                <a:gd name="T14" fmla="*/ 625475 w 404"/>
                <a:gd name="T15" fmla="*/ 9525 h 443"/>
                <a:gd name="T16" fmla="*/ 638175 w 404"/>
                <a:gd name="T17" fmla="*/ 33338 h 443"/>
                <a:gd name="T18" fmla="*/ 625475 w 404"/>
                <a:gd name="T19" fmla="*/ 90488 h 443"/>
                <a:gd name="T20" fmla="*/ 571500 w 404"/>
                <a:gd name="T21" fmla="*/ 125413 h 443"/>
                <a:gd name="T22" fmla="*/ 569913 w 404"/>
                <a:gd name="T23" fmla="*/ 177800 h 443"/>
                <a:gd name="T24" fmla="*/ 561975 w 404"/>
                <a:gd name="T25" fmla="*/ 228600 h 443"/>
                <a:gd name="T26" fmla="*/ 606425 w 404"/>
                <a:gd name="T27" fmla="*/ 268288 h 443"/>
                <a:gd name="T28" fmla="*/ 606425 w 404"/>
                <a:gd name="T29" fmla="*/ 320675 h 443"/>
                <a:gd name="T30" fmla="*/ 584200 w 404"/>
                <a:gd name="T31" fmla="*/ 331788 h 443"/>
                <a:gd name="T32" fmla="*/ 573088 w 404"/>
                <a:gd name="T33" fmla="*/ 395288 h 443"/>
                <a:gd name="T34" fmla="*/ 454025 w 404"/>
                <a:gd name="T35" fmla="*/ 520700 h 443"/>
                <a:gd name="T36" fmla="*/ 366713 w 404"/>
                <a:gd name="T37" fmla="*/ 614363 h 443"/>
                <a:gd name="T38" fmla="*/ 355600 w 404"/>
                <a:gd name="T39" fmla="*/ 646113 h 443"/>
                <a:gd name="T40" fmla="*/ 319088 w 404"/>
                <a:gd name="T41" fmla="*/ 665163 h 443"/>
                <a:gd name="T42" fmla="*/ 255588 w 404"/>
                <a:gd name="T43" fmla="*/ 703263 h 443"/>
                <a:gd name="T44" fmla="*/ 219075 w 404"/>
                <a:gd name="T45" fmla="*/ 695325 h 443"/>
                <a:gd name="T46" fmla="*/ 220663 w 404"/>
                <a:gd name="T47" fmla="*/ 655638 h 443"/>
                <a:gd name="T48" fmla="*/ 200025 w 404"/>
                <a:gd name="T49" fmla="*/ 646113 h 443"/>
                <a:gd name="T50" fmla="*/ 182563 w 404"/>
                <a:gd name="T51" fmla="*/ 639763 h 443"/>
                <a:gd name="T52" fmla="*/ 165100 w 404"/>
                <a:gd name="T53" fmla="*/ 631825 h 443"/>
                <a:gd name="T54" fmla="*/ 155575 w 404"/>
                <a:gd name="T55" fmla="*/ 619125 h 443"/>
                <a:gd name="T56" fmla="*/ 138113 w 404"/>
                <a:gd name="T57" fmla="*/ 627063 h 443"/>
                <a:gd name="T58" fmla="*/ 123825 w 404"/>
                <a:gd name="T59" fmla="*/ 623888 h 443"/>
                <a:gd name="T60" fmla="*/ 107950 w 404"/>
                <a:gd name="T61" fmla="*/ 619125 h 443"/>
                <a:gd name="T62" fmla="*/ 90488 w 404"/>
                <a:gd name="T63" fmla="*/ 608013 h 443"/>
                <a:gd name="T64" fmla="*/ 74613 w 404"/>
                <a:gd name="T65" fmla="*/ 596900 h 443"/>
                <a:gd name="T66" fmla="*/ 69850 w 404"/>
                <a:gd name="T67" fmla="*/ 584200 h 443"/>
                <a:gd name="T68" fmla="*/ 49213 w 404"/>
                <a:gd name="T69" fmla="*/ 577850 h 443"/>
                <a:gd name="T70" fmla="*/ 38100 w 404"/>
                <a:gd name="T71" fmla="*/ 563563 h 443"/>
                <a:gd name="T72" fmla="*/ 19050 w 404"/>
                <a:gd name="T73" fmla="*/ 557213 h 443"/>
                <a:gd name="T74" fmla="*/ 11113 w 404"/>
                <a:gd name="T75" fmla="*/ 541338 h 443"/>
                <a:gd name="T76" fmla="*/ 0 w 404"/>
                <a:gd name="T77" fmla="*/ 522288 h 443"/>
                <a:gd name="T78" fmla="*/ 6350 w 404"/>
                <a:gd name="T79" fmla="*/ 493713 h 443"/>
                <a:gd name="T80" fmla="*/ 14288 w 404"/>
                <a:gd name="T81" fmla="*/ 466725 h 443"/>
                <a:gd name="T82" fmla="*/ 34925 w 404"/>
                <a:gd name="T83" fmla="*/ 450850 h 443"/>
                <a:gd name="T84" fmla="*/ 55563 w 404"/>
                <a:gd name="T85" fmla="*/ 428625 h 443"/>
                <a:gd name="T86" fmla="*/ 66675 w 404"/>
                <a:gd name="T87" fmla="*/ 407988 h 443"/>
                <a:gd name="T88" fmla="*/ 66675 w 404"/>
                <a:gd name="T89" fmla="*/ 379413 h 443"/>
                <a:gd name="T90" fmla="*/ 98425 w 404"/>
                <a:gd name="T91" fmla="*/ 357188 h 443"/>
                <a:gd name="T92" fmla="*/ 142875 w 404"/>
                <a:gd name="T93" fmla="*/ 333375 h 443"/>
                <a:gd name="T94" fmla="*/ 163513 w 404"/>
                <a:gd name="T95" fmla="*/ 311150 h 443"/>
                <a:gd name="T96" fmla="*/ 187325 w 404"/>
                <a:gd name="T97" fmla="*/ 287338 h 443"/>
                <a:gd name="T98" fmla="*/ 211138 w 404"/>
                <a:gd name="T99" fmla="*/ 263525 h 443"/>
                <a:gd name="T100" fmla="*/ 228600 w 404"/>
                <a:gd name="T101" fmla="*/ 246063 h 443"/>
                <a:gd name="T102" fmla="*/ 255588 w 404"/>
                <a:gd name="T103" fmla="*/ 231775 h 443"/>
                <a:gd name="T104" fmla="*/ 249238 w 404"/>
                <a:gd name="T105" fmla="*/ 212725 h 443"/>
                <a:gd name="T106" fmla="*/ 233363 w 404"/>
                <a:gd name="T107" fmla="*/ 192088 h 443"/>
                <a:gd name="T108" fmla="*/ 214313 w 404"/>
                <a:gd name="T109" fmla="*/ 176213 h 443"/>
                <a:gd name="T110" fmla="*/ 192088 w 404"/>
                <a:gd name="T111" fmla="*/ 147638 h 443"/>
                <a:gd name="T112" fmla="*/ 168275 w 404"/>
                <a:gd name="T113" fmla="*/ 107950 h 443"/>
                <a:gd name="T114" fmla="*/ 157163 w 404"/>
                <a:gd name="T115" fmla="*/ 84138 h 443"/>
                <a:gd name="T116" fmla="*/ 165100 w 404"/>
                <a:gd name="T117" fmla="*/ 66675 h 443"/>
                <a:gd name="T118" fmla="*/ 176213 w 404"/>
                <a:gd name="T119" fmla="*/ 53975 h 4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04" h="443">
                  <a:moveTo>
                    <a:pt x="155" y="12"/>
                  </a:moveTo>
                  <a:lnTo>
                    <a:pt x="155" y="14"/>
                  </a:lnTo>
                  <a:lnTo>
                    <a:pt x="156" y="14"/>
                  </a:lnTo>
                  <a:lnTo>
                    <a:pt x="156" y="12"/>
                  </a:lnTo>
                  <a:lnTo>
                    <a:pt x="155" y="12"/>
                  </a:lnTo>
                  <a:lnTo>
                    <a:pt x="156" y="12"/>
                  </a:lnTo>
                  <a:lnTo>
                    <a:pt x="157" y="12"/>
                  </a:lnTo>
                  <a:lnTo>
                    <a:pt x="157" y="11"/>
                  </a:lnTo>
                  <a:lnTo>
                    <a:pt x="158" y="12"/>
                  </a:lnTo>
                  <a:lnTo>
                    <a:pt x="158" y="11"/>
                  </a:lnTo>
                  <a:lnTo>
                    <a:pt x="159" y="12"/>
                  </a:lnTo>
                  <a:lnTo>
                    <a:pt x="162" y="17"/>
                  </a:lnTo>
                  <a:lnTo>
                    <a:pt x="163" y="17"/>
                  </a:lnTo>
                  <a:lnTo>
                    <a:pt x="164" y="16"/>
                  </a:lnTo>
                  <a:lnTo>
                    <a:pt x="165" y="16"/>
                  </a:lnTo>
                  <a:lnTo>
                    <a:pt x="166" y="16"/>
                  </a:lnTo>
                  <a:lnTo>
                    <a:pt x="170" y="16"/>
                  </a:lnTo>
                  <a:lnTo>
                    <a:pt x="176" y="15"/>
                  </a:lnTo>
                  <a:lnTo>
                    <a:pt x="180" y="15"/>
                  </a:lnTo>
                  <a:lnTo>
                    <a:pt x="183" y="14"/>
                  </a:lnTo>
                  <a:lnTo>
                    <a:pt x="184" y="14"/>
                  </a:lnTo>
                  <a:lnTo>
                    <a:pt x="186" y="14"/>
                  </a:lnTo>
                  <a:lnTo>
                    <a:pt x="191" y="12"/>
                  </a:lnTo>
                  <a:lnTo>
                    <a:pt x="195" y="12"/>
                  </a:lnTo>
                  <a:lnTo>
                    <a:pt x="200" y="11"/>
                  </a:lnTo>
                  <a:lnTo>
                    <a:pt x="206" y="11"/>
                  </a:lnTo>
                  <a:lnTo>
                    <a:pt x="213" y="10"/>
                  </a:lnTo>
                  <a:lnTo>
                    <a:pt x="220" y="9"/>
                  </a:lnTo>
                  <a:lnTo>
                    <a:pt x="222" y="9"/>
                  </a:lnTo>
                  <a:lnTo>
                    <a:pt x="224" y="9"/>
                  </a:lnTo>
                  <a:lnTo>
                    <a:pt x="230" y="8"/>
                  </a:lnTo>
                  <a:lnTo>
                    <a:pt x="239" y="8"/>
                  </a:lnTo>
                  <a:lnTo>
                    <a:pt x="241" y="7"/>
                  </a:lnTo>
                  <a:lnTo>
                    <a:pt x="244" y="7"/>
                  </a:lnTo>
                  <a:lnTo>
                    <a:pt x="247" y="7"/>
                  </a:lnTo>
                  <a:lnTo>
                    <a:pt x="253" y="6"/>
                  </a:lnTo>
                  <a:lnTo>
                    <a:pt x="257" y="6"/>
                  </a:lnTo>
                  <a:lnTo>
                    <a:pt x="259" y="5"/>
                  </a:lnTo>
                  <a:lnTo>
                    <a:pt x="263" y="5"/>
                  </a:lnTo>
                  <a:lnTo>
                    <a:pt x="270" y="4"/>
                  </a:lnTo>
                  <a:lnTo>
                    <a:pt x="274" y="4"/>
                  </a:lnTo>
                  <a:lnTo>
                    <a:pt x="276" y="4"/>
                  </a:lnTo>
                  <a:lnTo>
                    <a:pt x="278" y="3"/>
                  </a:lnTo>
                  <a:lnTo>
                    <a:pt x="281" y="3"/>
                  </a:lnTo>
                  <a:lnTo>
                    <a:pt x="286" y="2"/>
                  </a:lnTo>
                  <a:lnTo>
                    <a:pt x="290" y="2"/>
                  </a:lnTo>
                  <a:lnTo>
                    <a:pt x="293" y="2"/>
                  </a:lnTo>
                  <a:lnTo>
                    <a:pt x="295" y="1"/>
                  </a:lnTo>
                  <a:lnTo>
                    <a:pt x="299" y="1"/>
                  </a:lnTo>
                  <a:lnTo>
                    <a:pt x="301" y="1"/>
                  </a:lnTo>
                  <a:lnTo>
                    <a:pt x="305" y="0"/>
                  </a:lnTo>
                  <a:lnTo>
                    <a:pt x="308" y="0"/>
                  </a:lnTo>
                  <a:lnTo>
                    <a:pt x="309" y="0"/>
                  </a:lnTo>
                  <a:lnTo>
                    <a:pt x="309" y="2"/>
                  </a:lnTo>
                  <a:lnTo>
                    <a:pt x="308" y="2"/>
                  </a:lnTo>
                  <a:lnTo>
                    <a:pt x="308" y="3"/>
                  </a:lnTo>
                  <a:lnTo>
                    <a:pt x="309" y="3"/>
                  </a:lnTo>
                  <a:lnTo>
                    <a:pt x="309" y="4"/>
                  </a:lnTo>
                  <a:lnTo>
                    <a:pt x="309" y="5"/>
                  </a:lnTo>
                  <a:lnTo>
                    <a:pt x="308" y="7"/>
                  </a:lnTo>
                  <a:lnTo>
                    <a:pt x="307" y="9"/>
                  </a:lnTo>
                  <a:lnTo>
                    <a:pt x="307" y="10"/>
                  </a:lnTo>
                  <a:lnTo>
                    <a:pt x="309" y="11"/>
                  </a:lnTo>
                  <a:lnTo>
                    <a:pt x="310" y="12"/>
                  </a:lnTo>
                  <a:lnTo>
                    <a:pt x="311" y="12"/>
                  </a:lnTo>
                  <a:lnTo>
                    <a:pt x="312" y="12"/>
                  </a:lnTo>
                  <a:lnTo>
                    <a:pt x="312" y="14"/>
                  </a:lnTo>
                  <a:lnTo>
                    <a:pt x="313" y="15"/>
                  </a:lnTo>
                  <a:lnTo>
                    <a:pt x="316" y="17"/>
                  </a:lnTo>
                  <a:lnTo>
                    <a:pt x="318" y="19"/>
                  </a:lnTo>
                  <a:lnTo>
                    <a:pt x="320" y="21"/>
                  </a:lnTo>
                  <a:lnTo>
                    <a:pt x="323" y="20"/>
                  </a:lnTo>
                  <a:lnTo>
                    <a:pt x="329" y="19"/>
                  </a:lnTo>
                  <a:lnTo>
                    <a:pt x="333" y="18"/>
                  </a:lnTo>
                  <a:lnTo>
                    <a:pt x="338" y="17"/>
                  </a:lnTo>
                  <a:lnTo>
                    <a:pt x="343" y="16"/>
                  </a:lnTo>
                  <a:lnTo>
                    <a:pt x="348" y="15"/>
                  </a:lnTo>
                  <a:lnTo>
                    <a:pt x="350" y="14"/>
                  </a:lnTo>
                  <a:lnTo>
                    <a:pt x="351" y="10"/>
                  </a:lnTo>
                  <a:lnTo>
                    <a:pt x="352" y="8"/>
                  </a:lnTo>
                  <a:lnTo>
                    <a:pt x="352" y="7"/>
                  </a:lnTo>
                  <a:lnTo>
                    <a:pt x="352" y="8"/>
                  </a:lnTo>
                  <a:lnTo>
                    <a:pt x="353" y="8"/>
                  </a:lnTo>
                  <a:lnTo>
                    <a:pt x="354" y="8"/>
                  </a:lnTo>
                  <a:lnTo>
                    <a:pt x="355" y="8"/>
                  </a:lnTo>
                  <a:lnTo>
                    <a:pt x="355" y="9"/>
                  </a:lnTo>
                  <a:lnTo>
                    <a:pt x="356" y="9"/>
                  </a:lnTo>
                  <a:lnTo>
                    <a:pt x="357" y="9"/>
                  </a:lnTo>
                  <a:lnTo>
                    <a:pt x="358" y="9"/>
                  </a:lnTo>
                  <a:lnTo>
                    <a:pt x="359" y="9"/>
                  </a:lnTo>
                  <a:lnTo>
                    <a:pt x="359" y="10"/>
                  </a:lnTo>
                  <a:lnTo>
                    <a:pt x="360" y="10"/>
                  </a:lnTo>
                  <a:lnTo>
                    <a:pt x="361" y="10"/>
                  </a:lnTo>
                  <a:lnTo>
                    <a:pt x="362" y="10"/>
                  </a:lnTo>
                  <a:lnTo>
                    <a:pt x="362" y="11"/>
                  </a:lnTo>
                  <a:lnTo>
                    <a:pt x="363" y="11"/>
                  </a:lnTo>
                  <a:lnTo>
                    <a:pt x="365" y="11"/>
                  </a:lnTo>
                  <a:lnTo>
                    <a:pt x="366" y="11"/>
                  </a:lnTo>
                  <a:lnTo>
                    <a:pt x="367" y="11"/>
                  </a:lnTo>
                  <a:lnTo>
                    <a:pt x="368" y="11"/>
                  </a:lnTo>
                  <a:lnTo>
                    <a:pt x="368" y="10"/>
                  </a:lnTo>
                  <a:lnTo>
                    <a:pt x="369" y="10"/>
                  </a:lnTo>
                  <a:lnTo>
                    <a:pt x="370" y="9"/>
                  </a:lnTo>
                  <a:lnTo>
                    <a:pt x="370" y="8"/>
                  </a:lnTo>
                  <a:lnTo>
                    <a:pt x="371" y="8"/>
                  </a:lnTo>
                  <a:lnTo>
                    <a:pt x="371" y="7"/>
                  </a:lnTo>
                  <a:lnTo>
                    <a:pt x="372" y="7"/>
                  </a:lnTo>
                  <a:lnTo>
                    <a:pt x="373" y="7"/>
                  </a:lnTo>
                  <a:lnTo>
                    <a:pt x="373" y="8"/>
                  </a:lnTo>
                  <a:lnTo>
                    <a:pt x="374" y="8"/>
                  </a:lnTo>
                  <a:lnTo>
                    <a:pt x="374" y="9"/>
                  </a:lnTo>
                  <a:lnTo>
                    <a:pt x="374" y="10"/>
                  </a:lnTo>
                  <a:lnTo>
                    <a:pt x="375" y="10"/>
                  </a:lnTo>
                  <a:lnTo>
                    <a:pt x="375" y="11"/>
                  </a:lnTo>
                  <a:lnTo>
                    <a:pt x="376" y="11"/>
                  </a:lnTo>
                  <a:lnTo>
                    <a:pt x="377" y="11"/>
                  </a:lnTo>
                  <a:lnTo>
                    <a:pt x="378" y="11"/>
                  </a:lnTo>
                  <a:lnTo>
                    <a:pt x="379" y="11"/>
                  </a:lnTo>
                  <a:lnTo>
                    <a:pt x="380" y="11"/>
                  </a:lnTo>
                  <a:lnTo>
                    <a:pt x="381" y="10"/>
                  </a:lnTo>
                  <a:lnTo>
                    <a:pt x="382" y="10"/>
                  </a:lnTo>
                  <a:lnTo>
                    <a:pt x="383" y="10"/>
                  </a:lnTo>
                  <a:lnTo>
                    <a:pt x="385" y="10"/>
                  </a:lnTo>
                  <a:lnTo>
                    <a:pt x="386" y="10"/>
                  </a:lnTo>
                  <a:lnTo>
                    <a:pt x="387" y="10"/>
                  </a:lnTo>
                  <a:lnTo>
                    <a:pt x="388" y="10"/>
                  </a:lnTo>
                  <a:lnTo>
                    <a:pt x="389" y="9"/>
                  </a:lnTo>
                  <a:lnTo>
                    <a:pt x="389" y="8"/>
                  </a:lnTo>
                  <a:lnTo>
                    <a:pt x="390" y="8"/>
                  </a:lnTo>
                  <a:lnTo>
                    <a:pt x="390" y="7"/>
                  </a:lnTo>
                  <a:lnTo>
                    <a:pt x="391" y="7"/>
                  </a:lnTo>
                  <a:lnTo>
                    <a:pt x="391" y="6"/>
                  </a:lnTo>
                  <a:lnTo>
                    <a:pt x="392" y="5"/>
                  </a:lnTo>
                  <a:lnTo>
                    <a:pt x="393" y="5"/>
                  </a:lnTo>
                  <a:lnTo>
                    <a:pt x="393" y="6"/>
                  </a:lnTo>
                  <a:lnTo>
                    <a:pt x="394" y="6"/>
                  </a:lnTo>
                  <a:lnTo>
                    <a:pt x="394" y="7"/>
                  </a:lnTo>
                  <a:lnTo>
                    <a:pt x="395" y="7"/>
                  </a:lnTo>
                  <a:lnTo>
                    <a:pt x="395" y="8"/>
                  </a:lnTo>
                  <a:lnTo>
                    <a:pt x="395" y="9"/>
                  </a:lnTo>
                  <a:lnTo>
                    <a:pt x="395" y="10"/>
                  </a:lnTo>
                  <a:lnTo>
                    <a:pt x="395" y="11"/>
                  </a:lnTo>
                  <a:lnTo>
                    <a:pt x="395" y="12"/>
                  </a:lnTo>
                  <a:lnTo>
                    <a:pt x="396" y="12"/>
                  </a:lnTo>
                  <a:lnTo>
                    <a:pt x="396" y="14"/>
                  </a:lnTo>
                  <a:lnTo>
                    <a:pt x="397" y="15"/>
                  </a:lnTo>
                  <a:lnTo>
                    <a:pt x="398" y="16"/>
                  </a:lnTo>
                  <a:lnTo>
                    <a:pt x="399" y="17"/>
                  </a:lnTo>
                  <a:lnTo>
                    <a:pt x="400" y="18"/>
                  </a:lnTo>
                  <a:lnTo>
                    <a:pt x="401" y="18"/>
                  </a:lnTo>
                  <a:lnTo>
                    <a:pt x="402" y="19"/>
                  </a:lnTo>
                  <a:lnTo>
                    <a:pt x="404" y="20"/>
                  </a:lnTo>
                  <a:lnTo>
                    <a:pt x="402" y="21"/>
                  </a:lnTo>
                  <a:lnTo>
                    <a:pt x="401" y="22"/>
                  </a:lnTo>
                  <a:lnTo>
                    <a:pt x="400" y="24"/>
                  </a:lnTo>
                  <a:lnTo>
                    <a:pt x="400" y="25"/>
                  </a:lnTo>
                  <a:lnTo>
                    <a:pt x="399" y="25"/>
                  </a:lnTo>
                  <a:lnTo>
                    <a:pt x="399" y="26"/>
                  </a:lnTo>
                  <a:lnTo>
                    <a:pt x="399" y="27"/>
                  </a:lnTo>
                  <a:lnTo>
                    <a:pt x="399" y="29"/>
                  </a:lnTo>
                  <a:lnTo>
                    <a:pt x="398" y="34"/>
                  </a:lnTo>
                  <a:lnTo>
                    <a:pt x="397" y="39"/>
                  </a:lnTo>
                  <a:lnTo>
                    <a:pt x="397" y="40"/>
                  </a:lnTo>
                  <a:lnTo>
                    <a:pt x="397" y="42"/>
                  </a:lnTo>
                  <a:lnTo>
                    <a:pt x="396" y="44"/>
                  </a:lnTo>
                  <a:lnTo>
                    <a:pt x="396" y="47"/>
                  </a:lnTo>
                  <a:lnTo>
                    <a:pt x="395" y="49"/>
                  </a:lnTo>
                  <a:lnTo>
                    <a:pt x="395" y="52"/>
                  </a:lnTo>
                  <a:lnTo>
                    <a:pt x="394" y="54"/>
                  </a:lnTo>
                  <a:lnTo>
                    <a:pt x="394" y="57"/>
                  </a:lnTo>
                  <a:lnTo>
                    <a:pt x="393" y="59"/>
                  </a:lnTo>
                  <a:lnTo>
                    <a:pt x="393" y="60"/>
                  </a:lnTo>
                  <a:lnTo>
                    <a:pt x="391" y="62"/>
                  </a:lnTo>
                  <a:lnTo>
                    <a:pt x="390" y="63"/>
                  </a:lnTo>
                  <a:lnTo>
                    <a:pt x="389" y="63"/>
                  </a:lnTo>
                  <a:lnTo>
                    <a:pt x="385" y="62"/>
                  </a:lnTo>
                  <a:lnTo>
                    <a:pt x="382" y="62"/>
                  </a:lnTo>
                  <a:lnTo>
                    <a:pt x="381" y="62"/>
                  </a:lnTo>
                  <a:lnTo>
                    <a:pt x="380" y="62"/>
                  </a:lnTo>
                  <a:lnTo>
                    <a:pt x="377" y="61"/>
                  </a:lnTo>
                  <a:lnTo>
                    <a:pt x="376" y="61"/>
                  </a:lnTo>
                  <a:lnTo>
                    <a:pt x="369" y="67"/>
                  </a:lnTo>
                  <a:lnTo>
                    <a:pt x="362" y="73"/>
                  </a:lnTo>
                  <a:lnTo>
                    <a:pt x="361" y="73"/>
                  </a:lnTo>
                  <a:lnTo>
                    <a:pt x="361" y="74"/>
                  </a:lnTo>
                  <a:lnTo>
                    <a:pt x="360" y="77"/>
                  </a:lnTo>
                  <a:lnTo>
                    <a:pt x="360" y="79"/>
                  </a:lnTo>
                  <a:lnTo>
                    <a:pt x="359" y="80"/>
                  </a:lnTo>
                  <a:lnTo>
                    <a:pt x="359" y="82"/>
                  </a:lnTo>
                  <a:lnTo>
                    <a:pt x="359" y="83"/>
                  </a:lnTo>
                  <a:lnTo>
                    <a:pt x="359" y="84"/>
                  </a:lnTo>
                  <a:lnTo>
                    <a:pt x="359" y="85"/>
                  </a:lnTo>
                  <a:lnTo>
                    <a:pt x="359" y="86"/>
                  </a:lnTo>
                  <a:lnTo>
                    <a:pt x="360" y="87"/>
                  </a:lnTo>
                  <a:lnTo>
                    <a:pt x="360" y="89"/>
                  </a:lnTo>
                  <a:lnTo>
                    <a:pt x="360" y="92"/>
                  </a:lnTo>
                  <a:lnTo>
                    <a:pt x="361" y="96"/>
                  </a:lnTo>
                  <a:lnTo>
                    <a:pt x="361" y="98"/>
                  </a:lnTo>
                  <a:lnTo>
                    <a:pt x="362" y="101"/>
                  </a:lnTo>
                  <a:lnTo>
                    <a:pt x="363" y="107"/>
                  </a:lnTo>
                  <a:lnTo>
                    <a:pt x="363" y="108"/>
                  </a:lnTo>
                  <a:lnTo>
                    <a:pt x="360" y="111"/>
                  </a:lnTo>
                  <a:lnTo>
                    <a:pt x="360" y="112"/>
                  </a:lnTo>
                  <a:lnTo>
                    <a:pt x="359" y="112"/>
                  </a:lnTo>
                  <a:lnTo>
                    <a:pt x="357" y="114"/>
                  </a:lnTo>
                  <a:lnTo>
                    <a:pt x="356" y="115"/>
                  </a:lnTo>
                  <a:lnTo>
                    <a:pt x="355" y="115"/>
                  </a:lnTo>
                  <a:lnTo>
                    <a:pt x="353" y="121"/>
                  </a:lnTo>
                  <a:lnTo>
                    <a:pt x="352" y="123"/>
                  </a:lnTo>
                  <a:lnTo>
                    <a:pt x="352" y="124"/>
                  </a:lnTo>
                  <a:lnTo>
                    <a:pt x="351" y="128"/>
                  </a:lnTo>
                  <a:lnTo>
                    <a:pt x="351" y="133"/>
                  </a:lnTo>
                  <a:lnTo>
                    <a:pt x="351" y="134"/>
                  </a:lnTo>
                  <a:lnTo>
                    <a:pt x="351" y="135"/>
                  </a:lnTo>
                  <a:lnTo>
                    <a:pt x="351" y="136"/>
                  </a:lnTo>
                  <a:lnTo>
                    <a:pt x="351" y="137"/>
                  </a:lnTo>
                  <a:lnTo>
                    <a:pt x="351" y="138"/>
                  </a:lnTo>
                  <a:lnTo>
                    <a:pt x="352" y="140"/>
                  </a:lnTo>
                  <a:lnTo>
                    <a:pt x="353" y="141"/>
                  </a:lnTo>
                  <a:lnTo>
                    <a:pt x="353" y="143"/>
                  </a:lnTo>
                  <a:lnTo>
                    <a:pt x="354" y="144"/>
                  </a:lnTo>
                  <a:lnTo>
                    <a:pt x="355" y="146"/>
                  </a:lnTo>
                  <a:lnTo>
                    <a:pt x="355" y="147"/>
                  </a:lnTo>
                  <a:lnTo>
                    <a:pt x="356" y="148"/>
                  </a:lnTo>
                  <a:lnTo>
                    <a:pt x="357" y="151"/>
                  </a:lnTo>
                  <a:lnTo>
                    <a:pt x="357" y="152"/>
                  </a:lnTo>
                  <a:lnTo>
                    <a:pt x="359" y="152"/>
                  </a:lnTo>
                  <a:lnTo>
                    <a:pt x="360" y="153"/>
                  </a:lnTo>
                  <a:lnTo>
                    <a:pt x="361" y="153"/>
                  </a:lnTo>
                  <a:lnTo>
                    <a:pt x="363" y="154"/>
                  </a:lnTo>
                  <a:lnTo>
                    <a:pt x="366" y="155"/>
                  </a:lnTo>
                  <a:lnTo>
                    <a:pt x="367" y="156"/>
                  </a:lnTo>
                  <a:lnTo>
                    <a:pt x="370" y="157"/>
                  </a:lnTo>
                  <a:lnTo>
                    <a:pt x="374" y="159"/>
                  </a:lnTo>
                  <a:lnTo>
                    <a:pt x="378" y="161"/>
                  </a:lnTo>
                  <a:lnTo>
                    <a:pt x="382" y="163"/>
                  </a:lnTo>
                  <a:lnTo>
                    <a:pt x="382" y="164"/>
                  </a:lnTo>
                  <a:lnTo>
                    <a:pt x="382" y="169"/>
                  </a:lnTo>
                  <a:lnTo>
                    <a:pt x="382" y="174"/>
                  </a:lnTo>
                  <a:lnTo>
                    <a:pt x="382" y="177"/>
                  </a:lnTo>
                  <a:lnTo>
                    <a:pt x="382" y="181"/>
                  </a:lnTo>
                  <a:lnTo>
                    <a:pt x="383" y="185"/>
                  </a:lnTo>
                  <a:lnTo>
                    <a:pt x="383" y="190"/>
                  </a:lnTo>
                  <a:lnTo>
                    <a:pt x="383" y="193"/>
                  </a:lnTo>
                  <a:lnTo>
                    <a:pt x="385" y="193"/>
                  </a:lnTo>
                  <a:lnTo>
                    <a:pt x="385" y="194"/>
                  </a:lnTo>
                  <a:lnTo>
                    <a:pt x="386" y="194"/>
                  </a:lnTo>
                  <a:lnTo>
                    <a:pt x="386" y="195"/>
                  </a:lnTo>
                  <a:lnTo>
                    <a:pt x="386" y="196"/>
                  </a:lnTo>
                  <a:lnTo>
                    <a:pt x="385" y="197"/>
                  </a:lnTo>
                  <a:lnTo>
                    <a:pt x="383" y="198"/>
                  </a:lnTo>
                  <a:lnTo>
                    <a:pt x="382" y="199"/>
                  </a:lnTo>
                  <a:lnTo>
                    <a:pt x="382" y="200"/>
                  </a:lnTo>
                  <a:lnTo>
                    <a:pt x="382" y="201"/>
                  </a:lnTo>
                  <a:lnTo>
                    <a:pt x="382" y="202"/>
                  </a:lnTo>
                  <a:lnTo>
                    <a:pt x="381" y="203"/>
                  </a:lnTo>
                  <a:lnTo>
                    <a:pt x="381" y="202"/>
                  </a:lnTo>
                  <a:lnTo>
                    <a:pt x="380" y="202"/>
                  </a:lnTo>
                  <a:lnTo>
                    <a:pt x="379" y="202"/>
                  </a:lnTo>
                  <a:lnTo>
                    <a:pt x="378" y="202"/>
                  </a:lnTo>
                  <a:lnTo>
                    <a:pt x="377" y="201"/>
                  </a:lnTo>
                  <a:lnTo>
                    <a:pt x="377" y="202"/>
                  </a:lnTo>
                  <a:lnTo>
                    <a:pt x="376" y="202"/>
                  </a:lnTo>
                  <a:lnTo>
                    <a:pt x="376" y="203"/>
                  </a:lnTo>
                  <a:lnTo>
                    <a:pt x="376" y="204"/>
                  </a:lnTo>
                  <a:lnTo>
                    <a:pt x="375" y="204"/>
                  </a:lnTo>
                  <a:lnTo>
                    <a:pt x="374" y="204"/>
                  </a:lnTo>
                  <a:lnTo>
                    <a:pt x="373" y="204"/>
                  </a:lnTo>
                  <a:lnTo>
                    <a:pt x="372" y="204"/>
                  </a:lnTo>
                  <a:lnTo>
                    <a:pt x="371" y="204"/>
                  </a:lnTo>
                  <a:lnTo>
                    <a:pt x="370" y="206"/>
                  </a:lnTo>
                  <a:lnTo>
                    <a:pt x="368" y="209"/>
                  </a:lnTo>
                  <a:lnTo>
                    <a:pt x="367" y="210"/>
                  </a:lnTo>
                  <a:lnTo>
                    <a:pt x="365" y="212"/>
                  </a:lnTo>
                  <a:lnTo>
                    <a:pt x="363" y="214"/>
                  </a:lnTo>
                  <a:lnTo>
                    <a:pt x="362" y="215"/>
                  </a:lnTo>
                  <a:lnTo>
                    <a:pt x="362" y="216"/>
                  </a:lnTo>
                  <a:lnTo>
                    <a:pt x="362" y="218"/>
                  </a:lnTo>
                  <a:lnTo>
                    <a:pt x="362" y="221"/>
                  </a:lnTo>
                  <a:lnTo>
                    <a:pt x="362" y="223"/>
                  </a:lnTo>
                  <a:lnTo>
                    <a:pt x="362" y="229"/>
                  </a:lnTo>
                  <a:lnTo>
                    <a:pt x="361" y="235"/>
                  </a:lnTo>
                  <a:lnTo>
                    <a:pt x="361" y="241"/>
                  </a:lnTo>
                  <a:lnTo>
                    <a:pt x="361" y="242"/>
                  </a:lnTo>
                  <a:lnTo>
                    <a:pt x="361" y="243"/>
                  </a:lnTo>
                  <a:lnTo>
                    <a:pt x="361" y="245"/>
                  </a:lnTo>
                  <a:lnTo>
                    <a:pt x="361" y="247"/>
                  </a:lnTo>
                  <a:lnTo>
                    <a:pt x="361" y="248"/>
                  </a:lnTo>
                  <a:lnTo>
                    <a:pt x="361" y="249"/>
                  </a:lnTo>
                  <a:lnTo>
                    <a:pt x="361" y="250"/>
                  </a:lnTo>
                  <a:lnTo>
                    <a:pt x="361" y="251"/>
                  </a:lnTo>
                  <a:lnTo>
                    <a:pt x="360" y="251"/>
                  </a:lnTo>
                  <a:lnTo>
                    <a:pt x="356" y="255"/>
                  </a:lnTo>
                  <a:lnTo>
                    <a:pt x="352" y="259"/>
                  </a:lnTo>
                  <a:lnTo>
                    <a:pt x="351" y="260"/>
                  </a:lnTo>
                  <a:lnTo>
                    <a:pt x="348" y="264"/>
                  </a:lnTo>
                  <a:lnTo>
                    <a:pt x="340" y="272"/>
                  </a:lnTo>
                  <a:lnTo>
                    <a:pt x="336" y="276"/>
                  </a:lnTo>
                  <a:lnTo>
                    <a:pt x="330" y="282"/>
                  </a:lnTo>
                  <a:lnTo>
                    <a:pt x="325" y="288"/>
                  </a:lnTo>
                  <a:lnTo>
                    <a:pt x="323" y="289"/>
                  </a:lnTo>
                  <a:lnTo>
                    <a:pt x="319" y="293"/>
                  </a:lnTo>
                  <a:lnTo>
                    <a:pt x="311" y="302"/>
                  </a:lnTo>
                  <a:lnTo>
                    <a:pt x="295" y="318"/>
                  </a:lnTo>
                  <a:lnTo>
                    <a:pt x="288" y="327"/>
                  </a:lnTo>
                  <a:lnTo>
                    <a:pt x="286" y="328"/>
                  </a:lnTo>
                  <a:lnTo>
                    <a:pt x="281" y="332"/>
                  </a:lnTo>
                  <a:lnTo>
                    <a:pt x="263" y="351"/>
                  </a:lnTo>
                  <a:lnTo>
                    <a:pt x="255" y="359"/>
                  </a:lnTo>
                  <a:lnTo>
                    <a:pt x="251" y="364"/>
                  </a:lnTo>
                  <a:lnTo>
                    <a:pt x="242" y="372"/>
                  </a:lnTo>
                  <a:lnTo>
                    <a:pt x="242" y="373"/>
                  </a:lnTo>
                  <a:lnTo>
                    <a:pt x="241" y="373"/>
                  </a:lnTo>
                  <a:lnTo>
                    <a:pt x="240" y="374"/>
                  </a:lnTo>
                  <a:lnTo>
                    <a:pt x="239" y="376"/>
                  </a:lnTo>
                  <a:lnTo>
                    <a:pt x="238" y="377"/>
                  </a:lnTo>
                  <a:lnTo>
                    <a:pt x="237" y="378"/>
                  </a:lnTo>
                  <a:lnTo>
                    <a:pt x="236" y="380"/>
                  </a:lnTo>
                  <a:lnTo>
                    <a:pt x="235" y="381"/>
                  </a:lnTo>
                  <a:lnTo>
                    <a:pt x="235" y="383"/>
                  </a:lnTo>
                  <a:lnTo>
                    <a:pt x="233" y="384"/>
                  </a:lnTo>
                  <a:lnTo>
                    <a:pt x="233" y="385"/>
                  </a:lnTo>
                  <a:lnTo>
                    <a:pt x="231" y="387"/>
                  </a:lnTo>
                  <a:lnTo>
                    <a:pt x="230" y="389"/>
                  </a:lnTo>
                  <a:lnTo>
                    <a:pt x="228" y="390"/>
                  </a:lnTo>
                  <a:lnTo>
                    <a:pt x="226" y="392"/>
                  </a:lnTo>
                  <a:lnTo>
                    <a:pt x="225" y="393"/>
                  </a:lnTo>
                  <a:lnTo>
                    <a:pt x="224" y="395"/>
                  </a:lnTo>
                  <a:lnTo>
                    <a:pt x="223" y="396"/>
                  </a:lnTo>
                  <a:lnTo>
                    <a:pt x="223" y="397"/>
                  </a:lnTo>
                  <a:lnTo>
                    <a:pt x="223" y="398"/>
                  </a:lnTo>
                  <a:lnTo>
                    <a:pt x="222" y="399"/>
                  </a:lnTo>
                  <a:lnTo>
                    <a:pt x="222" y="400"/>
                  </a:lnTo>
                  <a:lnTo>
                    <a:pt x="223" y="400"/>
                  </a:lnTo>
                  <a:lnTo>
                    <a:pt x="223" y="401"/>
                  </a:lnTo>
                  <a:lnTo>
                    <a:pt x="223" y="403"/>
                  </a:lnTo>
                  <a:lnTo>
                    <a:pt x="224" y="404"/>
                  </a:lnTo>
                  <a:lnTo>
                    <a:pt x="224" y="405"/>
                  </a:lnTo>
                  <a:lnTo>
                    <a:pt x="224" y="406"/>
                  </a:lnTo>
                  <a:lnTo>
                    <a:pt x="224" y="407"/>
                  </a:lnTo>
                  <a:lnTo>
                    <a:pt x="224" y="408"/>
                  </a:lnTo>
                  <a:lnTo>
                    <a:pt x="223" y="408"/>
                  </a:lnTo>
                  <a:lnTo>
                    <a:pt x="222" y="409"/>
                  </a:lnTo>
                  <a:lnTo>
                    <a:pt x="222" y="408"/>
                  </a:lnTo>
                  <a:lnTo>
                    <a:pt x="221" y="408"/>
                  </a:lnTo>
                  <a:lnTo>
                    <a:pt x="221" y="409"/>
                  </a:lnTo>
                  <a:lnTo>
                    <a:pt x="220" y="409"/>
                  </a:lnTo>
                  <a:lnTo>
                    <a:pt x="219" y="410"/>
                  </a:lnTo>
                  <a:lnTo>
                    <a:pt x="217" y="411"/>
                  </a:lnTo>
                  <a:lnTo>
                    <a:pt x="215" y="412"/>
                  </a:lnTo>
                  <a:lnTo>
                    <a:pt x="213" y="413"/>
                  </a:lnTo>
                  <a:lnTo>
                    <a:pt x="212" y="414"/>
                  </a:lnTo>
                  <a:lnTo>
                    <a:pt x="211" y="414"/>
                  </a:lnTo>
                  <a:lnTo>
                    <a:pt x="208" y="415"/>
                  </a:lnTo>
                  <a:lnTo>
                    <a:pt x="205" y="417"/>
                  </a:lnTo>
                  <a:lnTo>
                    <a:pt x="203" y="418"/>
                  </a:lnTo>
                  <a:lnTo>
                    <a:pt x="201" y="419"/>
                  </a:lnTo>
                  <a:lnTo>
                    <a:pt x="197" y="422"/>
                  </a:lnTo>
                  <a:lnTo>
                    <a:pt x="194" y="424"/>
                  </a:lnTo>
                  <a:lnTo>
                    <a:pt x="189" y="426"/>
                  </a:lnTo>
                  <a:lnTo>
                    <a:pt x="188" y="427"/>
                  </a:lnTo>
                  <a:lnTo>
                    <a:pt x="185" y="428"/>
                  </a:lnTo>
                  <a:lnTo>
                    <a:pt x="183" y="430"/>
                  </a:lnTo>
                  <a:lnTo>
                    <a:pt x="181" y="431"/>
                  </a:lnTo>
                  <a:lnTo>
                    <a:pt x="179" y="432"/>
                  </a:lnTo>
                  <a:lnTo>
                    <a:pt x="176" y="434"/>
                  </a:lnTo>
                  <a:lnTo>
                    <a:pt x="174" y="435"/>
                  </a:lnTo>
                  <a:lnTo>
                    <a:pt x="172" y="436"/>
                  </a:lnTo>
                  <a:lnTo>
                    <a:pt x="169" y="437"/>
                  </a:lnTo>
                  <a:lnTo>
                    <a:pt x="167" y="438"/>
                  </a:lnTo>
                  <a:lnTo>
                    <a:pt x="164" y="441"/>
                  </a:lnTo>
                  <a:lnTo>
                    <a:pt x="163" y="441"/>
                  </a:lnTo>
                  <a:lnTo>
                    <a:pt x="161" y="442"/>
                  </a:lnTo>
                  <a:lnTo>
                    <a:pt x="161" y="443"/>
                  </a:lnTo>
                  <a:lnTo>
                    <a:pt x="160" y="443"/>
                  </a:lnTo>
                  <a:lnTo>
                    <a:pt x="160" y="442"/>
                  </a:lnTo>
                  <a:lnTo>
                    <a:pt x="159" y="442"/>
                  </a:lnTo>
                  <a:lnTo>
                    <a:pt x="158" y="442"/>
                  </a:lnTo>
                  <a:lnTo>
                    <a:pt x="158" y="441"/>
                  </a:lnTo>
                  <a:lnTo>
                    <a:pt x="157" y="441"/>
                  </a:lnTo>
                  <a:lnTo>
                    <a:pt x="155" y="441"/>
                  </a:lnTo>
                  <a:lnTo>
                    <a:pt x="154" y="441"/>
                  </a:lnTo>
                  <a:lnTo>
                    <a:pt x="151" y="441"/>
                  </a:lnTo>
                  <a:lnTo>
                    <a:pt x="149" y="441"/>
                  </a:lnTo>
                  <a:lnTo>
                    <a:pt x="146" y="441"/>
                  </a:lnTo>
                  <a:lnTo>
                    <a:pt x="144" y="441"/>
                  </a:lnTo>
                  <a:lnTo>
                    <a:pt x="143" y="439"/>
                  </a:lnTo>
                  <a:lnTo>
                    <a:pt x="141" y="439"/>
                  </a:lnTo>
                  <a:lnTo>
                    <a:pt x="139" y="439"/>
                  </a:lnTo>
                  <a:lnTo>
                    <a:pt x="138" y="439"/>
                  </a:lnTo>
                  <a:lnTo>
                    <a:pt x="138" y="438"/>
                  </a:lnTo>
                  <a:lnTo>
                    <a:pt x="139" y="437"/>
                  </a:lnTo>
                  <a:lnTo>
                    <a:pt x="139" y="435"/>
                  </a:lnTo>
                  <a:lnTo>
                    <a:pt x="139" y="434"/>
                  </a:lnTo>
                  <a:lnTo>
                    <a:pt x="139" y="432"/>
                  </a:lnTo>
                  <a:lnTo>
                    <a:pt x="139" y="430"/>
                  </a:lnTo>
                  <a:lnTo>
                    <a:pt x="139" y="428"/>
                  </a:lnTo>
                  <a:lnTo>
                    <a:pt x="140" y="426"/>
                  </a:lnTo>
                  <a:lnTo>
                    <a:pt x="140" y="424"/>
                  </a:lnTo>
                  <a:lnTo>
                    <a:pt x="140" y="422"/>
                  </a:lnTo>
                  <a:lnTo>
                    <a:pt x="140" y="419"/>
                  </a:lnTo>
                  <a:lnTo>
                    <a:pt x="140" y="418"/>
                  </a:lnTo>
                  <a:lnTo>
                    <a:pt x="140" y="417"/>
                  </a:lnTo>
                  <a:lnTo>
                    <a:pt x="140" y="416"/>
                  </a:lnTo>
                  <a:lnTo>
                    <a:pt x="140" y="415"/>
                  </a:lnTo>
                  <a:lnTo>
                    <a:pt x="140" y="414"/>
                  </a:lnTo>
                  <a:lnTo>
                    <a:pt x="139" y="414"/>
                  </a:lnTo>
                  <a:lnTo>
                    <a:pt x="139" y="413"/>
                  </a:lnTo>
                  <a:lnTo>
                    <a:pt x="138" y="413"/>
                  </a:lnTo>
                  <a:lnTo>
                    <a:pt x="137" y="413"/>
                  </a:lnTo>
                  <a:lnTo>
                    <a:pt x="136" y="413"/>
                  </a:lnTo>
                  <a:lnTo>
                    <a:pt x="136" y="412"/>
                  </a:lnTo>
                  <a:lnTo>
                    <a:pt x="135" y="412"/>
                  </a:lnTo>
                  <a:lnTo>
                    <a:pt x="135" y="411"/>
                  </a:lnTo>
                  <a:lnTo>
                    <a:pt x="134" y="411"/>
                  </a:lnTo>
                  <a:lnTo>
                    <a:pt x="134" y="410"/>
                  </a:lnTo>
                  <a:lnTo>
                    <a:pt x="133" y="410"/>
                  </a:lnTo>
                  <a:lnTo>
                    <a:pt x="131" y="410"/>
                  </a:lnTo>
                  <a:lnTo>
                    <a:pt x="131" y="409"/>
                  </a:lnTo>
                  <a:lnTo>
                    <a:pt x="130" y="409"/>
                  </a:lnTo>
                  <a:lnTo>
                    <a:pt x="129" y="409"/>
                  </a:lnTo>
                  <a:lnTo>
                    <a:pt x="128" y="409"/>
                  </a:lnTo>
                  <a:lnTo>
                    <a:pt x="127" y="408"/>
                  </a:lnTo>
                  <a:lnTo>
                    <a:pt x="126" y="408"/>
                  </a:lnTo>
                  <a:lnTo>
                    <a:pt x="126" y="407"/>
                  </a:lnTo>
                  <a:lnTo>
                    <a:pt x="125" y="407"/>
                  </a:lnTo>
                  <a:lnTo>
                    <a:pt x="125" y="406"/>
                  </a:lnTo>
                  <a:lnTo>
                    <a:pt x="124" y="407"/>
                  </a:lnTo>
                  <a:lnTo>
                    <a:pt x="123" y="407"/>
                  </a:lnTo>
                  <a:lnTo>
                    <a:pt x="122" y="407"/>
                  </a:lnTo>
                  <a:lnTo>
                    <a:pt x="122" y="408"/>
                  </a:lnTo>
                  <a:lnTo>
                    <a:pt x="121" y="408"/>
                  </a:lnTo>
                  <a:lnTo>
                    <a:pt x="121" y="407"/>
                  </a:lnTo>
                  <a:lnTo>
                    <a:pt x="120" y="407"/>
                  </a:lnTo>
                  <a:lnTo>
                    <a:pt x="120" y="406"/>
                  </a:lnTo>
                  <a:lnTo>
                    <a:pt x="119" y="406"/>
                  </a:lnTo>
                  <a:lnTo>
                    <a:pt x="118" y="406"/>
                  </a:lnTo>
                  <a:lnTo>
                    <a:pt x="117" y="406"/>
                  </a:lnTo>
                  <a:lnTo>
                    <a:pt x="117" y="405"/>
                  </a:lnTo>
                  <a:lnTo>
                    <a:pt x="116" y="405"/>
                  </a:lnTo>
                  <a:lnTo>
                    <a:pt x="115" y="404"/>
                  </a:lnTo>
                  <a:lnTo>
                    <a:pt x="115" y="403"/>
                  </a:lnTo>
                  <a:lnTo>
                    <a:pt x="114" y="403"/>
                  </a:lnTo>
                  <a:lnTo>
                    <a:pt x="114" y="404"/>
                  </a:lnTo>
                  <a:lnTo>
                    <a:pt x="112" y="404"/>
                  </a:lnTo>
                  <a:lnTo>
                    <a:pt x="112" y="403"/>
                  </a:lnTo>
                  <a:lnTo>
                    <a:pt x="112" y="401"/>
                  </a:lnTo>
                  <a:lnTo>
                    <a:pt x="111" y="400"/>
                  </a:lnTo>
                  <a:lnTo>
                    <a:pt x="111" y="399"/>
                  </a:lnTo>
                  <a:lnTo>
                    <a:pt x="110" y="399"/>
                  </a:lnTo>
                  <a:lnTo>
                    <a:pt x="110" y="398"/>
                  </a:lnTo>
                  <a:lnTo>
                    <a:pt x="109" y="398"/>
                  </a:lnTo>
                  <a:lnTo>
                    <a:pt x="108" y="398"/>
                  </a:lnTo>
                  <a:lnTo>
                    <a:pt x="108" y="399"/>
                  </a:lnTo>
                  <a:lnTo>
                    <a:pt x="107" y="399"/>
                  </a:lnTo>
                  <a:lnTo>
                    <a:pt x="106" y="399"/>
                  </a:lnTo>
                  <a:lnTo>
                    <a:pt x="106" y="398"/>
                  </a:lnTo>
                  <a:lnTo>
                    <a:pt x="105" y="398"/>
                  </a:lnTo>
                  <a:lnTo>
                    <a:pt x="104" y="398"/>
                  </a:lnTo>
                  <a:lnTo>
                    <a:pt x="103" y="398"/>
                  </a:lnTo>
                  <a:lnTo>
                    <a:pt x="103" y="399"/>
                  </a:lnTo>
                  <a:lnTo>
                    <a:pt x="102" y="399"/>
                  </a:lnTo>
                  <a:lnTo>
                    <a:pt x="102" y="398"/>
                  </a:lnTo>
                  <a:lnTo>
                    <a:pt x="102" y="397"/>
                  </a:lnTo>
                  <a:lnTo>
                    <a:pt x="102" y="396"/>
                  </a:lnTo>
                  <a:lnTo>
                    <a:pt x="103" y="396"/>
                  </a:lnTo>
                  <a:lnTo>
                    <a:pt x="103" y="395"/>
                  </a:lnTo>
                  <a:lnTo>
                    <a:pt x="103" y="394"/>
                  </a:lnTo>
                  <a:lnTo>
                    <a:pt x="102" y="394"/>
                  </a:lnTo>
                  <a:lnTo>
                    <a:pt x="101" y="394"/>
                  </a:lnTo>
                  <a:lnTo>
                    <a:pt x="101" y="393"/>
                  </a:lnTo>
                  <a:lnTo>
                    <a:pt x="100" y="392"/>
                  </a:lnTo>
                  <a:lnTo>
                    <a:pt x="100" y="391"/>
                  </a:lnTo>
                  <a:lnTo>
                    <a:pt x="99" y="391"/>
                  </a:lnTo>
                  <a:lnTo>
                    <a:pt x="98" y="391"/>
                  </a:lnTo>
                  <a:lnTo>
                    <a:pt x="98" y="390"/>
                  </a:lnTo>
                  <a:lnTo>
                    <a:pt x="97" y="390"/>
                  </a:lnTo>
                  <a:lnTo>
                    <a:pt x="97" y="389"/>
                  </a:lnTo>
                  <a:lnTo>
                    <a:pt x="96" y="389"/>
                  </a:lnTo>
                  <a:lnTo>
                    <a:pt x="95" y="390"/>
                  </a:lnTo>
                  <a:lnTo>
                    <a:pt x="93" y="390"/>
                  </a:lnTo>
                  <a:lnTo>
                    <a:pt x="92" y="390"/>
                  </a:lnTo>
                  <a:lnTo>
                    <a:pt x="93" y="391"/>
                  </a:lnTo>
                  <a:lnTo>
                    <a:pt x="92" y="391"/>
                  </a:lnTo>
                  <a:lnTo>
                    <a:pt x="91" y="391"/>
                  </a:lnTo>
                  <a:lnTo>
                    <a:pt x="90" y="391"/>
                  </a:lnTo>
                  <a:lnTo>
                    <a:pt x="91" y="392"/>
                  </a:lnTo>
                  <a:lnTo>
                    <a:pt x="90" y="393"/>
                  </a:lnTo>
                  <a:lnTo>
                    <a:pt x="89" y="393"/>
                  </a:lnTo>
                  <a:lnTo>
                    <a:pt x="89" y="394"/>
                  </a:lnTo>
                  <a:lnTo>
                    <a:pt x="89" y="395"/>
                  </a:lnTo>
                  <a:lnTo>
                    <a:pt x="88" y="395"/>
                  </a:lnTo>
                  <a:lnTo>
                    <a:pt x="87" y="395"/>
                  </a:lnTo>
                  <a:lnTo>
                    <a:pt x="87" y="396"/>
                  </a:lnTo>
                  <a:lnTo>
                    <a:pt x="86" y="396"/>
                  </a:lnTo>
                  <a:lnTo>
                    <a:pt x="85" y="396"/>
                  </a:lnTo>
                  <a:lnTo>
                    <a:pt x="85" y="395"/>
                  </a:lnTo>
                  <a:lnTo>
                    <a:pt x="85" y="394"/>
                  </a:lnTo>
                  <a:lnTo>
                    <a:pt x="84" y="394"/>
                  </a:lnTo>
                  <a:lnTo>
                    <a:pt x="84" y="393"/>
                  </a:lnTo>
                  <a:lnTo>
                    <a:pt x="83" y="393"/>
                  </a:lnTo>
                  <a:lnTo>
                    <a:pt x="83" y="392"/>
                  </a:lnTo>
                  <a:lnTo>
                    <a:pt x="82" y="392"/>
                  </a:lnTo>
                  <a:lnTo>
                    <a:pt x="81" y="392"/>
                  </a:lnTo>
                  <a:lnTo>
                    <a:pt x="81" y="391"/>
                  </a:lnTo>
                  <a:lnTo>
                    <a:pt x="81" y="392"/>
                  </a:lnTo>
                  <a:lnTo>
                    <a:pt x="80" y="392"/>
                  </a:lnTo>
                  <a:lnTo>
                    <a:pt x="80" y="393"/>
                  </a:lnTo>
                  <a:lnTo>
                    <a:pt x="79" y="393"/>
                  </a:lnTo>
                  <a:lnTo>
                    <a:pt x="78" y="393"/>
                  </a:lnTo>
                  <a:lnTo>
                    <a:pt x="77" y="393"/>
                  </a:lnTo>
                  <a:lnTo>
                    <a:pt x="76" y="393"/>
                  </a:lnTo>
                  <a:lnTo>
                    <a:pt x="75" y="393"/>
                  </a:lnTo>
                  <a:lnTo>
                    <a:pt x="75" y="394"/>
                  </a:lnTo>
                  <a:lnTo>
                    <a:pt x="73" y="393"/>
                  </a:lnTo>
                  <a:lnTo>
                    <a:pt x="72" y="393"/>
                  </a:lnTo>
                  <a:lnTo>
                    <a:pt x="71" y="393"/>
                  </a:lnTo>
                  <a:lnTo>
                    <a:pt x="71" y="392"/>
                  </a:lnTo>
                  <a:lnTo>
                    <a:pt x="70" y="392"/>
                  </a:lnTo>
                  <a:lnTo>
                    <a:pt x="70" y="391"/>
                  </a:lnTo>
                  <a:lnTo>
                    <a:pt x="69" y="391"/>
                  </a:lnTo>
                  <a:lnTo>
                    <a:pt x="69" y="392"/>
                  </a:lnTo>
                  <a:lnTo>
                    <a:pt x="70" y="392"/>
                  </a:lnTo>
                  <a:lnTo>
                    <a:pt x="69" y="392"/>
                  </a:lnTo>
                  <a:lnTo>
                    <a:pt x="68" y="392"/>
                  </a:lnTo>
                  <a:lnTo>
                    <a:pt x="68" y="391"/>
                  </a:lnTo>
                  <a:lnTo>
                    <a:pt x="68" y="390"/>
                  </a:lnTo>
                  <a:lnTo>
                    <a:pt x="67" y="389"/>
                  </a:lnTo>
                  <a:lnTo>
                    <a:pt x="68" y="389"/>
                  </a:lnTo>
                  <a:lnTo>
                    <a:pt x="67" y="388"/>
                  </a:lnTo>
                  <a:lnTo>
                    <a:pt x="67" y="387"/>
                  </a:lnTo>
                  <a:lnTo>
                    <a:pt x="66" y="387"/>
                  </a:lnTo>
                  <a:lnTo>
                    <a:pt x="65" y="387"/>
                  </a:lnTo>
                  <a:lnTo>
                    <a:pt x="64" y="387"/>
                  </a:lnTo>
                  <a:lnTo>
                    <a:pt x="64" y="386"/>
                  </a:lnTo>
                  <a:lnTo>
                    <a:pt x="63" y="386"/>
                  </a:lnTo>
                  <a:lnTo>
                    <a:pt x="62" y="386"/>
                  </a:lnTo>
                  <a:lnTo>
                    <a:pt x="61" y="385"/>
                  </a:lnTo>
                  <a:lnTo>
                    <a:pt x="61" y="384"/>
                  </a:lnTo>
                  <a:lnTo>
                    <a:pt x="60" y="384"/>
                  </a:lnTo>
                  <a:lnTo>
                    <a:pt x="60" y="383"/>
                  </a:lnTo>
                  <a:lnTo>
                    <a:pt x="59" y="383"/>
                  </a:lnTo>
                  <a:lnTo>
                    <a:pt x="58" y="383"/>
                  </a:lnTo>
                  <a:lnTo>
                    <a:pt x="57" y="383"/>
                  </a:lnTo>
                  <a:lnTo>
                    <a:pt x="57" y="381"/>
                  </a:lnTo>
                  <a:lnTo>
                    <a:pt x="56" y="381"/>
                  </a:lnTo>
                  <a:lnTo>
                    <a:pt x="54" y="380"/>
                  </a:lnTo>
                  <a:lnTo>
                    <a:pt x="53" y="381"/>
                  </a:lnTo>
                  <a:lnTo>
                    <a:pt x="53" y="380"/>
                  </a:lnTo>
                  <a:lnTo>
                    <a:pt x="53" y="379"/>
                  </a:lnTo>
                  <a:lnTo>
                    <a:pt x="52" y="379"/>
                  </a:lnTo>
                  <a:lnTo>
                    <a:pt x="52" y="378"/>
                  </a:lnTo>
                  <a:lnTo>
                    <a:pt x="51" y="378"/>
                  </a:lnTo>
                  <a:lnTo>
                    <a:pt x="52" y="378"/>
                  </a:lnTo>
                  <a:lnTo>
                    <a:pt x="52" y="377"/>
                  </a:lnTo>
                  <a:lnTo>
                    <a:pt x="51" y="377"/>
                  </a:lnTo>
                  <a:lnTo>
                    <a:pt x="50" y="377"/>
                  </a:lnTo>
                  <a:lnTo>
                    <a:pt x="49" y="377"/>
                  </a:lnTo>
                  <a:lnTo>
                    <a:pt x="48" y="377"/>
                  </a:lnTo>
                  <a:lnTo>
                    <a:pt x="47" y="377"/>
                  </a:lnTo>
                  <a:lnTo>
                    <a:pt x="47" y="376"/>
                  </a:lnTo>
                  <a:lnTo>
                    <a:pt x="47" y="375"/>
                  </a:lnTo>
                  <a:lnTo>
                    <a:pt x="46" y="375"/>
                  </a:lnTo>
                  <a:lnTo>
                    <a:pt x="45" y="375"/>
                  </a:lnTo>
                  <a:lnTo>
                    <a:pt x="45" y="374"/>
                  </a:lnTo>
                  <a:lnTo>
                    <a:pt x="45" y="373"/>
                  </a:lnTo>
                  <a:lnTo>
                    <a:pt x="45" y="374"/>
                  </a:lnTo>
                  <a:lnTo>
                    <a:pt x="44" y="374"/>
                  </a:lnTo>
                  <a:lnTo>
                    <a:pt x="44" y="373"/>
                  </a:lnTo>
                  <a:lnTo>
                    <a:pt x="44" y="372"/>
                  </a:lnTo>
                  <a:lnTo>
                    <a:pt x="44" y="371"/>
                  </a:lnTo>
                  <a:lnTo>
                    <a:pt x="43" y="371"/>
                  </a:lnTo>
                  <a:lnTo>
                    <a:pt x="44" y="371"/>
                  </a:lnTo>
                  <a:lnTo>
                    <a:pt x="44" y="370"/>
                  </a:lnTo>
                  <a:lnTo>
                    <a:pt x="43" y="370"/>
                  </a:lnTo>
                  <a:lnTo>
                    <a:pt x="43" y="369"/>
                  </a:lnTo>
                  <a:lnTo>
                    <a:pt x="44" y="369"/>
                  </a:lnTo>
                  <a:lnTo>
                    <a:pt x="44" y="368"/>
                  </a:lnTo>
                  <a:lnTo>
                    <a:pt x="43" y="368"/>
                  </a:lnTo>
                  <a:lnTo>
                    <a:pt x="43" y="367"/>
                  </a:lnTo>
                  <a:lnTo>
                    <a:pt x="42" y="367"/>
                  </a:lnTo>
                  <a:lnTo>
                    <a:pt x="42" y="366"/>
                  </a:lnTo>
                  <a:lnTo>
                    <a:pt x="41" y="366"/>
                  </a:lnTo>
                  <a:lnTo>
                    <a:pt x="40" y="366"/>
                  </a:lnTo>
                  <a:lnTo>
                    <a:pt x="39" y="366"/>
                  </a:lnTo>
                  <a:lnTo>
                    <a:pt x="39" y="365"/>
                  </a:lnTo>
                  <a:lnTo>
                    <a:pt x="38" y="364"/>
                  </a:lnTo>
                  <a:lnTo>
                    <a:pt x="37" y="364"/>
                  </a:lnTo>
                  <a:lnTo>
                    <a:pt x="35" y="364"/>
                  </a:lnTo>
                  <a:lnTo>
                    <a:pt x="34" y="364"/>
                  </a:lnTo>
                  <a:lnTo>
                    <a:pt x="34" y="362"/>
                  </a:lnTo>
                  <a:lnTo>
                    <a:pt x="33" y="362"/>
                  </a:lnTo>
                  <a:lnTo>
                    <a:pt x="32" y="362"/>
                  </a:lnTo>
                  <a:lnTo>
                    <a:pt x="32" y="364"/>
                  </a:lnTo>
                  <a:lnTo>
                    <a:pt x="31" y="364"/>
                  </a:lnTo>
                  <a:lnTo>
                    <a:pt x="30" y="364"/>
                  </a:lnTo>
                  <a:lnTo>
                    <a:pt x="29" y="364"/>
                  </a:lnTo>
                  <a:lnTo>
                    <a:pt x="28" y="364"/>
                  </a:lnTo>
                  <a:lnTo>
                    <a:pt x="28" y="362"/>
                  </a:lnTo>
                  <a:lnTo>
                    <a:pt x="28" y="361"/>
                  </a:lnTo>
                  <a:lnTo>
                    <a:pt x="27" y="361"/>
                  </a:lnTo>
                  <a:lnTo>
                    <a:pt x="28" y="361"/>
                  </a:lnTo>
                  <a:lnTo>
                    <a:pt x="27" y="360"/>
                  </a:lnTo>
                  <a:lnTo>
                    <a:pt x="26" y="359"/>
                  </a:lnTo>
                  <a:lnTo>
                    <a:pt x="25" y="358"/>
                  </a:lnTo>
                  <a:lnTo>
                    <a:pt x="26" y="358"/>
                  </a:lnTo>
                  <a:lnTo>
                    <a:pt x="26" y="357"/>
                  </a:lnTo>
                  <a:lnTo>
                    <a:pt x="26" y="356"/>
                  </a:lnTo>
                  <a:lnTo>
                    <a:pt x="25" y="356"/>
                  </a:lnTo>
                  <a:lnTo>
                    <a:pt x="26" y="356"/>
                  </a:lnTo>
                  <a:lnTo>
                    <a:pt x="25" y="355"/>
                  </a:lnTo>
                  <a:lnTo>
                    <a:pt x="24" y="355"/>
                  </a:lnTo>
                  <a:lnTo>
                    <a:pt x="23" y="355"/>
                  </a:lnTo>
                  <a:lnTo>
                    <a:pt x="23" y="356"/>
                  </a:lnTo>
                  <a:lnTo>
                    <a:pt x="22" y="356"/>
                  </a:lnTo>
                  <a:lnTo>
                    <a:pt x="22" y="355"/>
                  </a:lnTo>
                  <a:lnTo>
                    <a:pt x="21" y="355"/>
                  </a:lnTo>
                  <a:lnTo>
                    <a:pt x="20" y="354"/>
                  </a:lnTo>
                  <a:lnTo>
                    <a:pt x="19" y="353"/>
                  </a:lnTo>
                  <a:lnTo>
                    <a:pt x="19" y="354"/>
                  </a:lnTo>
                  <a:lnTo>
                    <a:pt x="18" y="354"/>
                  </a:lnTo>
                  <a:lnTo>
                    <a:pt x="18" y="353"/>
                  </a:lnTo>
                  <a:lnTo>
                    <a:pt x="17" y="353"/>
                  </a:lnTo>
                  <a:lnTo>
                    <a:pt x="17" y="352"/>
                  </a:lnTo>
                  <a:lnTo>
                    <a:pt x="15" y="352"/>
                  </a:lnTo>
                  <a:lnTo>
                    <a:pt x="14" y="352"/>
                  </a:lnTo>
                  <a:lnTo>
                    <a:pt x="14" y="351"/>
                  </a:lnTo>
                  <a:lnTo>
                    <a:pt x="13" y="351"/>
                  </a:lnTo>
                  <a:lnTo>
                    <a:pt x="12" y="351"/>
                  </a:lnTo>
                  <a:lnTo>
                    <a:pt x="11" y="351"/>
                  </a:lnTo>
                  <a:lnTo>
                    <a:pt x="10" y="352"/>
                  </a:lnTo>
                  <a:lnTo>
                    <a:pt x="9" y="352"/>
                  </a:lnTo>
                  <a:lnTo>
                    <a:pt x="8" y="352"/>
                  </a:lnTo>
                  <a:lnTo>
                    <a:pt x="7" y="351"/>
                  </a:lnTo>
                  <a:lnTo>
                    <a:pt x="7" y="350"/>
                  </a:lnTo>
                  <a:lnTo>
                    <a:pt x="7" y="349"/>
                  </a:lnTo>
                  <a:lnTo>
                    <a:pt x="7" y="348"/>
                  </a:lnTo>
                  <a:lnTo>
                    <a:pt x="7" y="347"/>
                  </a:lnTo>
                  <a:lnTo>
                    <a:pt x="6" y="347"/>
                  </a:lnTo>
                  <a:lnTo>
                    <a:pt x="6" y="346"/>
                  </a:lnTo>
                  <a:lnTo>
                    <a:pt x="6" y="347"/>
                  </a:lnTo>
                  <a:lnTo>
                    <a:pt x="6" y="346"/>
                  </a:lnTo>
                  <a:lnTo>
                    <a:pt x="6" y="345"/>
                  </a:lnTo>
                  <a:lnTo>
                    <a:pt x="6" y="344"/>
                  </a:lnTo>
                  <a:lnTo>
                    <a:pt x="7" y="342"/>
                  </a:lnTo>
                  <a:lnTo>
                    <a:pt x="7" y="341"/>
                  </a:lnTo>
                  <a:lnTo>
                    <a:pt x="7" y="340"/>
                  </a:lnTo>
                  <a:lnTo>
                    <a:pt x="7" y="339"/>
                  </a:lnTo>
                  <a:lnTo>
                    <a:pt x="6" y="339"/>
                  </a:lnTo>
                  <a:lnTo>
                    <a:pt x="6" y="338"/>
                  </a:lnTo>
                  <a:lnTo>
                    <a:pt x="5" y="338"/>
                  </a:lnTo>
                  <a:lnTo>
                    <a:pt x="5" y="337"/>
                  </a:lnTo>
                  <a:lnTo>
                    <a:pt x="4" y="337"/>
                  </a:lnTo>
                  <a:lnTo>
                    <a:pt x="4" y="336"/>
                  </a:lnTo>
                  <a:lnTo>
                    <a:pt x="3" y="336"/>
                  </a:lnTo>
                  <a:lnTo>
                    <a:pt x="2" y="336"/>
                  </a:lnTo>
                  <a:lnTo>
                    <a:pt x="2" y="335"/>
                  </a:lnTo>
                  <a:lnTo>
                    <a:pt x="1" y="334"/>
                  </a:lnTo>
                  <a:lnTo>
                    <a:pt x="0" y="333"/>
                  </a:lnTo>
                  <a:lnTo>
                    <a:pt x="0" y="332"/>
                  </a:lnTo>
                  <a:lnTo>
                    <a:pt x="0" y="331"/>
                  </a:lnTo>
                  <a:lnTo>
                    <a:pt x="0" y="330"/>
                  </a:lnTo>
                  <a:lnTo>
                    <a:pt x="0" y="329"/>
                  </a:lnTo>
                  <a:lnTo>
                    <a:pt x="0" y="328"/>
                  </a:lnTo>
                  <a:lnTo>
                    <a:pt x="0" y="327"/>
                  </a:lnTo>
                  <a:lnTo>
                    <a:pt x="0" y="326"/>
                  </a:lnTo>
                  <a:lnTo>
                    <a:pt x="1" y="325"/>
                  </a:lnTo>
                  <a:lnTo>
                    <a:pt x="1" y="323"/>
                  </a:lnTo>
                  <a:lnTo>
                    <a:pt x="1" y="322"/>
                  </a:lnTo>
                  <a:lnTo>
                    <a:pt x="2" y="321"/>
                  </a:lnTo>
                  <a:lnTo>
                    <a:pt x="2" y="320"/>
                  </a:lnTo>
                  <a:lnTo>
                    <a:pt x="2" y="319"/>
                  </a:lnTo>
                  <a:lnTo>
                    <a:pt x="2" y="318"/>
                  </a:lnTo>
                  <a:lnTo>
                    <a:pt x="3" y="317"/>
                  </a:lnTo>
                  <a:lnTo>
                    <a:pt x="3" y="316"/>
                  </a:lnTo>
                  <a:lnTo>
                    <a:pt x="3" y="315"/>
                  </a:lnTo>
                  <a:lnTo>
                    <a:pt x="3" y="314"/>
                  </a:lnTo>
                  <a:lnTo>
                    <a:pt x="3" y="313"/>
                  </a:lnTo>
                  <a:lnTo>
                    <a:pt x="3" y="312"/>
                  </a:lnTo>
                  <a:lnTo>
                    <a:pt x="4" y="311"/>
                  </a:lnTo>
                  <a:lnTo>
                    <a:pt x="4" y="310"/>
                  </a:lnTo>
                  <a:lnTo>
                    <a:pt x="4" y="309"/>
                  </a:lnTo>
                  <a:lnTo>
                    <a:pt x="4" y="308"/>
                  </a:lnTo>
                  <a:lnTo>
                    <a:pt x="4" y="307"/>
                  </a:lnTo>
                  <a:lnTo>
                    <a:pt x="4" y="306"/>
                  </a:lnTo>
                  <a:lnTo>
                    <a:pt x="4" y="305"/>
                  </a:lnTo>
                  <a:lnTo>
                    <a:pt x="4" y="303"/>
                  </a:lnTo>
                  <a:lnTo>
                    <a:pt x="5" y="303"/>
                  </a:lnTo>
                  <a:lnTo>
                    <a:pt x="5" y="301"/>
                  </a:lnTo>
                  <a:lnTo>
                    <a:pt x="5" y="300"/>
                  </a:lnTo>
                  <a:lnTo>
                    <a:pt x="6" y="299"/>
                  </a:lnTo>
                  <a:lnTo>
                    <a:pt x="7" y="299"/>
                  </a:lnTo>
                  <a:lnTo>
                    <a:pt x="8" y="298"/>
                  </a:lnTo>
                  <a:lnTo>
                    <a:pt x="8" y="297"/>
                  </a:lnTo>
                  <a:lnTo>
                    <a:pt x="9" y="296"/>
                  </a:lnTo>
                  <a:lnTo>
                    <a:pt x="9" y="295"/>
                  </a:lnTo>
                  <a:lnTo>
                    <a:pt x="9" y="294"/>
                  </a:lnTo>
                  <a:lnTo>
                    <a:pt x="9" y="293"/>
                  </a:lnTo>
                  <a:lnTo>
                    <a:pt x="9" y="292"/>
                  </a:lnTo>
                  <a:lnTo>
                    <a:pt x="9" y="291"/>
                  </a:lnTo>
                  <a:lnTo>
                    <a:pt x="10" y="291"/>
                  </a:lnTo>
                  <a:lnTo>
                    <a:pt x="11" y="291"/>
                  </a:lnTo>
                  <a:lnTo>
                    <a:pt x="12" y="290"/>
                  </a:lnTo>
                  <a:lnTo>
                    <a:pt x="13" y="290"/>
                  </a:lnTo>
                  <a:lnTo>
                    <a:pt x="14" y="290"/>
                  </a:lnTo>
                  <a:lnTo>
                    <a:pt x="14" y="289"/>
                  </a:lnTo>
                  <a:lnTo>
                    <a:pt x="15" y="289"/>
                  </a:lnTo>
                  <a:lnTo>
                    <a:pt x="17" y="289"/>
                  </a:lnTo>
                  <a:lnTo>
                    <a:pt x="17" y="288"/>
                  </a:lnTo>
                  <a:lnTo>
                    <a:pt x="18" y="288"/>
                  </a:lnTo>
                  <a:lnTo>
                    <a:pt x="19" y="287"/>
                  </a:lnTo>
                  <a:lnTo>
                    <a:pt x="20" y="286"/>
                  </a:lnTo>
                  <a:lnTo>
                    <a:pt x="21" y="286"/>
                  </a:lnTo>
                  <a:lnTo>
                    <a:pt x="22" y="284"/>
                  </a:lnTo>
                  <a:lnTo>
                    <a:pt x="23" y="284"/>
                  </a:lnTo>
                  <a:lnTo>
                    <a:pt x="24" y="283"/>
                  </a:lnTo>
                  <a:lnTo>
                    <a:pt x="25" y="282"/>
                  </a:lnTo>
                  <a:lnTo>
                    <a:pt x="26" y="281"/>
                  </a:lnTo>
                  <a:lnTo>
                    <a:pt x="27" y="281"/>
                  </a:lnTo>
                  <a:lnTo>
                    <a:pt x="28" y="280"/>
                  </a:lnTo>
                  <a:lnTo>
                    <a:pt x="29" y="279"/>
                  </a:lnTo>
                  <a:lnTo>
                    <a:pt x="30" y="278"/>
                  </a:lnTo>
                  <a:lnTo>
                    <a:pt x="31" y="277"/>
                  </a:lnTo>
                  <a:lnTo>
                    <a:pt x="32" y="276"/>
                  </a:lnTo>
                  <a:lnTo>
                    <a:pt x="33" y="275"/>
                  </a:lnTo>
                  <a:lnTo>
                    <a:pt x="33" y="274"/>
                  </a:lnTo>
                  <a:lnTo>
                    <a:pt x="33" y="273"/>
                  </a:lnTo>
                  <a:lnTo>
                    <a:pt x="34" y="273"/>
                  </a:lnTo>
                  <a:lnTo>
                    <a:pt x="34" y="272"/>
                  </a:lnTo>
                  <a:lnTo>
                    <a:pt x="35" y="271"/>
                  </a:lnTo>
                  <a:lnTo>
                    <a:pt x="35" y="270"/>
                  </a:lnTo>
                  <a:lnTo>
                    <a:pt x="35" y="269"/>
                  </a:lnTo>
                  <a:lnTo>
                    <a:pt x="37" y="269"/>
                  </a:lnTo>
                  <a:lnTo>
                    <a:pt x="37" y="268"/>
                  </a:lnTo>
                  <a:lnTo>
                    <a:pt x="38" y="268"/>
                  </a:lnTo>
                  <a:lnTo>
                    <a:pt x="39" y="268"/>
                  </a:lnTo>
                  <a:lnTo>
                    <a:pt x="39" y="267"/>
                  </a:lnTo>
                  <a:lnTo>
                    <a:pt x="40" y="267"/>
                  </a:lnTo>
                  <a:lnTo>
                    <a:pt x="40" y="266"/>
                  </a:lnTo>
                  <a:lnTo>
                    <a:pt x="41" y="264"/>
                  </a:lnTo>
                  <a:lnTo>
                    <a:pt x="41" y="263"/>
                  </a:lnTo>
                  <a:lnTo>
                    <a:pt x="41" y="262"/>
                  </a:lnTo>
                  <a:lnTo>
                    <a:pt x="40" y="261"/>
                  </a:lnTo>
                  <a:lnTo>
                    <a:pt x="41" y="261"/>
                  </a:lnTo>
                  <a:lnTo>
                    <a:pt x="41" y="260"/>
                  </a:lnTo>
                  <a:lnTo>
                    <a:pt x="41" y="259"/>
                  </a:lnTo>
                  <a:lnTo>
                    <a:pt x="41" y="258"/>
                  </a:lnTo>
                  <a:lnTo>
                    <a:pt x="42" y="257"/>
                  </a:lnTo>
                  <a:lnTo>
                    <a:pt x="42" y="256"/>
                  </a:lnTo>
                  <a:lnTo>
                    <a:pt x="42" y="255"/>
                  </a:lnTo>
                  <a:lnTo>
                    <a:pt x="42" y="254"/>
                  </a:lnTo>
                  <a:lnTo>
                    <a:pt x="42" y="253"/>
                  </a:lnTo>
                  <a:lnTo>
                    <a:pt x="42" y="252"/>
                  </a:lnTo>
                  <a:lnTo>
                    <a:pt x="42" y="251"/>
                  </a:lnTo>
                  <a:lnTo>
                    <a:pt x="42" y="250"/>
                  </a:lnTo>
                  <a:lnTo>
                    <a:pt x="42" y="249"/>
                  </a:lnTo>
                  <a:lnTo>
                    <a:pt x="42" y="248"/>
                  </a:lnTo>
                  <a:lnTo>
                    <a:pt x="43" y="247"/>
                  </a:lnTo>
                  <a:lnTo>
                    <a:pt x="43" y="245"/>
                  </a:lnTo>
                  <a:lnTo>
                    <a:pt x="43" y="244"/>
                  </a:lnTo>
                  <a:lnTo>
                    <a:pt x="43" y="243"/>
                  </a:lnTo>
                  <a:lnTo>
                    <a:pt x="42" y="242"/>
                  </a:lnTo>
                  <a:lnTo>
                    <a:pt x="42" y="241"/>
                  </a:lnTo>
                  <a:lnTo>
                    <a:pt x="42" y="240"/>
                  </a:lnTo>
                  <a:lnTo>
                    <a:pt x="42" y="239"/>
                  </a:lnTo>
                  <a:lnTo>
                    <a:pt x="42" y="238"/>
                  </a:lnTo>
                  <a:lnTo>
                    <a:pt x="42" y="237"/>
                  </a:lnTo>
                  <a:lnTo>
                    <a:pt x="43" y="236"/>
                  </a:lnTo>
                  <a:lnTo>
                    <a:pt x="43" y="235"/>
                  </a:lnTo>
                  <a:lnTo>
                    <a:pt x="44" y="235"/>
                  </a:lnTo>
                  <a:lnTo>
                    <a:pt x="45" y="235"/>
                  </a:lnTo>
                  <a:lnTo>
                    <a:pt x="46" y="234"/>
                  </a:lnTo>
                  <a:lnTo>
                    <a:pt x="48" y="233"/>
                  </a:lnTo>
                  <a:lnTo>
                    <a:pt x="49" y="232"/>
                  </a:lnTo>
                  <a:lnTo>
                    <a:pt x="50" y="231"/>
                  </a:lnTo>
                  <a:lnTo>
                    <a:pt x="51" y="231"/>
                  </a:lnTo>
                  <a:lnTo>
                    <a:pt x="53" y="230"/>
                  </a:lnTo>
                  <a:lnTo>
                    <a:pt x="56" y="229"/>
                  </a:lnTo>
                  <a:lnTo>
                    <a:pt x="57" y="229"/>
                  </a:lnTo>
                  <a:lnTo>
                    <a:pt x="59" y="228"/>
                  </a:lnTo>
                  <a:lnTo>
                    <a:pt x="60" y="226"/>
                  </a:lnTo>
                  <a:lnTo>
                    <a:pt x="62" y="225"/>
                  </a:lnTo>
                  <a:lnTo>
                    <a:pt x="65" y="224"/>
                  </a:lnTo>
                  <a:lnTo>
                    <a:pt x="67" y="223"/>
                  </a:lnTo>
                  <a:lnTo>
                    <a:pt x="68" y="222"/>
                  </a:lnTo>
                  <a:lnTo>
                    <a:pt x="69" y="222"/>
                  </a:lnTo>
                  <a:lnTo>
                    <a:pt x="71" y="221"/>
                  </a:lnTo>
                  <a:lnTo>
                    <a:pt x="73" y="220"/>
                  </a:lnTo>
                  <a:lnTo>
                    <a:pt x="76" y="219"/>
                  </a:lnTo>
                  <a:lnTo>
                    <a:pt x="77" y="218"/>
                  </a:lnTo>
                  <a:lnTo>
                    <a:pt x="79" y="217"/>
                  </a:lnTo>
                  <a:lnTo>
                    <a:pt x="80" y="216"/>
                  </a:lnTo>
                  <a:lnTo>
                    <a:pt x="82" y="216"/>
                  </a:lnTo>
                  <a:lnTo>
                    <a:pt x="83" y="215"/>
                  </a:lnTo>
                  <a:lnTo>
                    <a:pt x="85" y="213"/>
                  </a:lnTo>
                  <a:lnTo>
                    <a:pt x="87" y="212"/>
                  </a:lnTo>
                  <a:lnTo>
                    <a:pt x="88" y="212"/>
                  </a:lnTo>
                  <a:lnTo>
                    <a:pt x="89" y="211"/>
                  </a:lnTo>
                  <a:lnTo>
                    <a:pt x="90" y="210"/>
                  </a:lnTo>
                  <a:lnTo>
                    <a:pt x="92" y="209"/>
                  </a:lnTo>
                  <a:lnTo>
                    <a:pt x="92" y="208"/>
                  </a:lnTo>
                  <a:lnTo>
                    <a:pt x="93" y="208"/>
                  </a:lnTo>
                  <a:lnTo>
                    <a:pt x="93" y="206"/>
                  </a:lnTo>
                  <a:lnTo>
                    <a:pt x="95" y="206"/>
                  </a:lnTo>
                  <a:lnTo>
                    <a:pt x="96" y="205"/>
                  </a:lnTo>
                  <a:lnTo>
                    <a:pt x="97" y="204"/>
                  </a:lnTo>
                  <a:lnTo>
                    <a:pt x="98" y="203"/>
                  </a:lnTo>
                  <a:lnTo>
                    <a:pt x="98" y="202"/>
                  </a:lnTo>
                  <a:lnTo>
                    <a:pt x="99" y="202"/>
                  </a:lnTo>
                  <a:lnTo>
                    <a:pt x="100" y="201"/>
                  </a:lnTo>
                  <a:lnTo>
                    <a:pt x="100" y="200"/>
                  </a:lnTo>
                  <a:lnTo>
                    <a:pt x="101" y="199"/>
                  </a:lnTo>
                  <a:lnTo>
                    <a:pt x="101" y="198"/>
                  </a:lnTo>
                  <a:lnTo>
                    <a:pt x="102" y="198"/>
                  </a:lnTo>
                  <a:lnTo>
                    <a:pt x="103" y="197"/>
                  </a:lnTo>
                  <a:lnTo>
                    <a:pt x="103" y="196"/>
                  </a:lnTo>
                  <a:lnTo>
                    <a:pt x="104" y="195"/>
                  </a:lnTo>
                  <a:lnTo>
                    <a:pt x="105" y="194"/>
                  </a:lnTo>
                  <a:lnTo>
                    <a:pt x="106" y="193"/>
                  </a:lnTo>
                  <a:lnTo>
                    <a:pt x="107" y="192"/>
                  </a:lnTo>
                  <a:lnTo>
                    <a:pt x="108" y="191"/>
                  </a:lnTo>
                  <a:lnTo>
                    <a:pt x="109" y="191"/>
                  </a:lnTo>
                  <a:lnTo>
                    <a:pt x="110" y="190"/>
                  </a:lnTo>
                  <a:lnTo>
                    <a:pt x="111" y="189"/>
                  </a:lnTo>
                  <a:lnTo>
                    <a:pt x="112" y="187"/>
                  </a:lnTo>
                  <a:lnTo>
                    <a:pt x="112" y="186"/>
                  </a:lnTo>
                  <a:lnTo>
                    <a:pt x="114" y="186"/>
                  </a:lnTo>
                  <a:lnTo>
                    <a:pt x="114" y="185"/>
                  </a:lnTo>
                  <a:lnTo>
                    <a:pt x="115" y="184"/>
                  </a:lnTo>
                  <a:lnTo>
                    <a:pt x="116" y="183"/>
                  </a:lnTo>
                  <a:lnTo>
                    <a:pt x="117" y="182"/>
                  </a:lnTo>
                  <a:lnTo>
                    <a:pt x="118" y="182"/>
                  </a:lnTo>
                  <a:lnTo>
                    <a:pt x="118" y="181"/>
                  </a:lnTo>
                  <a:lnTo>
                    <a:pt x="119" y="180"/>
                  </a:lnTo>
                  <a:lnTo>
                    <a:pt x="120" y="179"/>
                  </a:lnTo>
                  <a:lnTo>
                    <a:pt x="122" y="178"/>
                  </a:lnTo>
                  <a:lnTo>
                    <a:pt x="123" y="177"/>
                  </a:lnTo>
                  <a:lnTo>
                    <a:pt x="124" y="177"/>
                  </a:lnTo>
                  <a:lnTo>
                    <a:pt x="124" y="176"/>
                  </a:lnTo>
                  <a:lnTo>
                    <a:pt x="126" y="175"/>
                  </a:lnTo>
                  <a:lnTo>
                    <a:pt x="126" y="174"/>
                  </a:lnTo>
                  <a:lnTo>
                    <a:pt x="127" y="174"/>
                  </a:lnTo>
                  <a:lnTo>
                    <a:pt x="127" y="173"/>
                  </a:lnTo>
                  <a:lnTo>
                    <a:pt x="128" y="173"/>
                  </a:lnTo>
                  <a:lnTo>
                    <a:pt x="129" y="172"/>
                  </a:lnTo>
                  <a:lnTo>
                    <a:pt x="129" y="171"/>
                  </a:lnTo>
                  <a:lnTo>
                    <a:pt x="130" y="170"/>
                  </a:lnTo>
                  <a:lnTo>
                    <a:pt x="131" y="169"/>
                  </a:lnTo>
                  <a:lnTo>
                    <a:pt x="133" y="167"/>
                  </a:lnTo>
                  <a:lnTo>
                    <a:pt x="133" y="166"/>
                  </a:lnTo>
                  <a:lnTo>
                    <a:pt x="134" y="166"/>
                  </a:lnTo>
                  <a:lnTo>
                    <a:pt x="134" y="165"/>
                  </a:lnTo>
                  <a:lnTo>
                    <a:pt x="135" y="164"/>
                  </a:lnTo>
                  <a:lnTo>
                    <a:pt x="135" y="163"/>
                  </a:lnTo>
                  <a:lnTo>
                    <a:pt x="136" y="162"/>
                  </a:lnTo>
                  <a:lnTo>
                    <a:pt x="137" y="161"/>
                  </a:lnTo>
                  <a:lnTo>
                    <a:pt x="137" y="160"/>
                  </a:lnTo>
                  <a:lnTo>
                    <a:pt x="138" y="160"/>
                  </a:lnTo>
                  <a:lnTo>
                    <a:pt x="138" y="159"/>
                  </a:lnTo>
                  <a:lnTo>
                    <a:pt x="139" y="159"/>
                  </a:lnTo>
                  <a:lnTo>
                    <a:pt x="139" y="158"/>
                  </a:lnTo>
                  <a:lnTo>
                    <a:pt x="140" y="157"/>
                  </a:lnTo>
                  <a:lnTo>
                    <a:pt x="141" y="156"/>
                  </a:lnTo>
                  <a:lnTo>
                    <a:pt x="142" y="156"/>
                  </a:lnTo>
                  <a:lnTo>
                    <a:pt x="142" y="155"/>
                  </a:lnTo>
                  <a:lnTo>
                    <a:pt x="143" y="155"/>
                  </a:lnTo>
                  <a:lnTo>
                    <a:pt x="144" y="155"/>
                  </a:lnTo>
                  <a:lnTo>
                    <a:pt x="145" y="154"/>
                  </a:lnTo>
                  <a:lnTo>
                    <a:pt x="146" y="154"/>
                  </a:lnTo>
                  <a:lnTo>
                    <a:pt x="147" y="153"/>
                  </a:lnTo>
                  <a:lnTo>
                    <a:pt x="148" y="153"/>
                  </a:lnTo>
                  <a:lnTo>
                    <a:pt x="149" y="153"/>
                  </a:lnTo>
                  <a:lnTo>
                    <a:pt x="150" y="152"/>
                  </a:lnTo>
                  <a:lnTo>
                    <a:pt x="151" y="152"/>
                  </a:lnTo>
                  <a:lnTo>
                    <a:pt x="153" y="152"/>
                  </a:lnTo>
                  <a:lnTo>
                    <a:pt x="154" y="151"/>
                  </a:lnTo>
                  <a:lnTo>
                    <a:pt x="155" y="150"/>
                  </a:lnTo>
                  <a:lnTo>
                    <a:pt x="156" y="150"/>
                  </a:lnTo>
                  <a:lnTo>
                    <a:pt x="157" y="148"/>
                  </a:lnTo>
                  <a:lnTo>
                    <a:pt x="158" y="148"/>
                  </a:lnTo>
                  <a:lnTo>
                    <a:pt x="159" y="147"/>
                  </a:lnTo>
                  <a:lnTo>
                    <a:pt x="160" y="147"/>
                  </a:lnTo>
                  <a:lnTo>
                    <a:pt x="160" y="146"/>
                  </a:lnTo>
                  <a:lnTo>
                    <a:pt x="161" y="146"/>
                  </a:lnTo>
                  <a:lnTo>
                    <a:pt x="161" y="145"/>
                  </a:lnTo>
                  <a:lnTo>
                    <a:pt x="161" y="144"/>
                  </a:lnTo>
                  <a:lnTo>
                    <a:pt x="161" y="143"/>
                  </a:lnTo>
                  <a:lnTo>
                    <a:pt x="161" y="142"/>
                  </a:lnTo>
                  <a:lnTo>
                    <a:pt x="161" y="141"/>
                  </a:lnTo>
                  <a:lnTo>
                    <a:pt x="162" y="141"/>
                  </a:lnTo>
                  <a:lnTo>
                    <a:pt x="162" y="140"/>
                  </a:lnTo>
                  <a:lnTo>
                    <a:pt x="162" y="139"/>
                  </a:lnTo>
                  <a:lnTo>
                    <a:pt x="162" y="138"/>
                  </a:lnTo>
                  <a:lnTo>
                    <a:pt x="161" y="138"/>
                  </a:lnTo>
                  <a:lnTo>
                    <a:pt x="161" y="137"/>
                  </a:lnTo>
                  <a:lnTo>
                    <a:pt x="160" y="137"/>
                  </a:lnTo>
                  <a:lnTo>
                    <a:pt x="160" y="136"/>
                  </a:lnTo>
                  <a:lnTo>
                    <a:pt x="159" y="135"/>
                  </a:lnTo>
                  <a:lnTo>
                    <a:pt x="159" y="134"/>
                  </a:lnTo>
                  <a:lnTo>
                    <a:pt x="158" y="134"/>
                  </a:lnTo>
                  <a:lnTo>
                    <a:pt x="157" y="134"/>
                  </a:lnTo>
                  <a:lnTo>
                    <a:pt x="157" y="133"/>
                  </a:lnTo>
                  <a:lnTo>
                    <a:pt x="156" y="133"/>
                  </a:lnTo>
                  <a:lnTo>
                    <a:pt x="155" y="132"/>
                  </a:lnTo>
                  <a:lnTo>
                    <a:pt x="155" y="131"/>
                  </a:lnTo>
                  <a:lnTo>
                    <a:pt x="155" y="130"/>
                  </a:lnTo>
                  <a:lnTo>
                    <a:pt x="155" y="128"/>
                  </a:lnTo>
                  <a:lnTo>
                    <a:pt x="155" y="127"/>
                  </a:lnTo>
                  <a:lnTo>
                    <a:pt x="155" y="126"/>
                  </a:lnTo>
                  <a:lnTo>
                    <a:pt x="155" y="125"/>
                  </a:lnTo>
                  <a:lnTo>
                    <a:pt x="154" y="125"/>
                  </a:lnTo>
                  <a:lnTo>
                    <a:pt x="155" y="124"/>
                  </a:lnTo>
                  <a:lnTo>
                    <a:pt x="154" y="123"/>
                  </a:lnTo>
                  <a:lnTo>
                    <a:pt x="153" y="123"/>
                  </a:lnTo>
                  <a:lnTo>
                    <a:pt x="151" y="122"/>
                  </a:lnTo>
                  <a:lnTo>
                    <a:pt x="150" y="122"/>
                  </a:lnTo>
                  <a:lnTo>
                    <a:pt x="149" y="122"/>
                  </a:lnTo>
                  <a:lnTo>
                    <a:pt x="147" y="121"/>
                  </a:lnTo>
                  <a:lnTo>
                    <a:pt x="146" y="121"/>
                  </a:lnTo>
                  <a:lnTo>
                    <a:pt x="145" y="121"/>
                  </a:lnTo>
                  <a:lnTo>
                    <a:pt x="144" y="121"/>
                  </a:lnTo>
                  <a:lnTo>
                    <a:pt x="143" y="121"/>
                  </a:lnTo>
                  <a:lnTo>
                    <a:pt x="142" y="121"/>
                  </a:lnTo>
                  <a:lnTo>
                    <a:pt x="141" y="120"/>
                  </a:lnTo>
                  <a:lnTo>
                    <a:pt x="140" y="120"/>
                  </a:lnTo>
                  <a:lnTo>
                    <a:pt x="140" y="119"/>
                  </a:lnTo>
                  <a:lnTo>
                    <a:pt x="139" y="118"/>
                  </a:lnTo>
                  <a:lnTo>
                    <a:pt x="138" y="117"/>
                  </a:lnTo>
                  <a:lnTo>
                    <a:pt x="138" y="116"/>
                  </a:lnTo>
                  <a:lnTo>
                    <a:pt x="137" y="116"/>
                  </a:lnTo>
                  <a:lnTo>
                    <a:pt x="137" y="115"/>
                  </a:lnTo>
                  <a:lnTo>
                    <a:pt x="136" y="114"/>
                  </a:lnTo>
                  <a:lnTo>
                    <a:pt x="136" y="113"/>
                  </a:lnTo>
                  <a:lnTo>
                    <a:pt x="136" y="112"/>
                  </a:lnTo>
                  <a:lnTo>
                    <a:pt x="135" y="111"/>
                  </a:lnTo>
                  <a:lnTo>
                    <a:pt x="135" y="109"/>
                  </a:lnTo>
                  <a:lnTo>
                    <a:pt x="134" y="108"/>
                  </a:lnTo>
                  <a:lnTo>
                    <a:pt x="133" y="107"/>
                  </a:lnTo>
                  <a:lnTo>
                    <a:pt x="133" y="106"/>
                  </a:lnTo>
                  <a:lnTo>
                    <a:pt x="131" y="105"/>
                  </a:lnTo>
                  <a:lnTo>
                    <a:pt x="131" y="104"/>
                  </a:lnTo>
                  <a:lnTo>
                    <a:pt x="130" y="103"/>
                  </a:lnTo>
                  <a:lnTo>
                    <a:pt x="130" y="102"/>
                  </a:lnTo>
                  <a:lnTo>
                    <a:pt x="129" y="101"/>
                  </a:lnTo>
                  <a:lnTo>
                    <a:pt x="128" y="100"/>
                  </a:lnTo>
                  <a:lnTo>
                    <a:pt x="128" y="99"/>
                  </a:lnTo>
                  <a:lnTo>
                    <a:pt x="127" y="98"/>
                  </a:lnTo>
                  <a:lnTo>
                    <a:pt x="126" y="97"/>
                  </a:lnTo>
                  <a:lnTo>
                    <a:pt x="125" y="96"/>
                  </a:lnTo>
                  <a:lnTo>
                    <a:pt x="124" y="95"/>
                  </a:lnTo>
                  <a:lnTo>
                    <a:pt x="123" y="94"/>
                  </a:lnTo>
                  <a:lnTo>
                    <a:pt x="121" y="93"/>
                  </a:lnTo>
                  <a:lnTo>
                    <a:pt x="119" y="91"/>
                  </a:lnTo>
                  <a:lnTo>
                    <a:pt x="116" y="88"/>
                  </a:lnTo>
                  <a:lnTo>
                    <a:pt x="114" y="86"/>
                  </a:lnTo>
                  <a:lnTo>
                    <a:pt x="112" y="85"/>
                  </a:lnTo>
                  <a:lnTo>
                    <a:pt x="111" y="85"/>
                  </a:lnTo>
                  <a:lnTo>
                    <a:pt x="111" y="84"/>
                  </a:lnTo>
                  <a:lnTo>
                    <a:pt x="110" y="83"/>
                  </a:lnTo>
                  <a:lnTo>
                    <a:pt x="109" y="82"/>
                  </a:lnTo>
                  <a:lnTo>
                    <a:pt x="108" y="80"/>
                  </a:lnTo>
                  <a:lnTo>
                    <a:pt x="108" y="79"/>
                  </a:lnTo>
                  <a:lnTo>
                    <a:pt x="108" y="78"/>
                  </a:lnTo>
                  <a:lnTo>
                    <a:pt x="107" y="76"/>
                  </a:lnTo>
                  <a:lnTo>
                    <a:pt x="107" y="73"/>
                  </a:lnTo>
                  <a:lnTo>
                    <a:pt x="107" y="72"/>
                  </a:lnTo>
                  <a:lnTo>
                    <a:pt x="107" y="70"/>
                  </a:lnTo>
                  <a:lnTo>
                    <a:pt x="107" y="69"/>
                  </a:lnTo>
                  <a:lnTo>
                    <a:pt x="106" y="68"/>
                  </a:lnTo>
                  <a:lnTo>
                    <a:pt x="106" y="67"/>
                  </a:lnTo>
                  <a:lnTo>
                    <a:pt x="105" y="66"/>
                  </a:lnTo>
                  <a:lnTo>
                    <a:pt x="104" y="64"/>
                  </a:lnTo>
                  <a:lnTo>
                    <a:pt x="103" y="63"/>
                  </a:lnTo>
                  <a:lnTo>
                    <a:pt x="102" y="63"/>
                  </a:lnTo>
                  <a:lnTo>
                    <a:pt x="101" y="62"/>
                  </a:lnTo>
                  <a:lnTo>
                    <a:pt x="100" y="62"/>
                  </a:lnTo>
                  <a:lnTo>
                    <a:pt x="100" y="61"/>
                  </a:lnTo>
                  <a:lnTo>
                    <a:pt x="100" y="60"/>
                  </a:lnTo>
                  <a:lnTo>
                    <a:pt x="100" y="59"/>
                  </a:lnTo>
                  <a:lnTo>
                    <a:pt x="100" y="58"/>
                  </a:lnTo>
                  <a:lnTo>
                    <a:pt x="100" y="57"/>
                  </a:lnTo>
                  <a:lnTo>
                    <a:pt x="100" y="56"/>
                  </a:lnTo>
                  <a:lnTo>
                    <a:pt x="100" y="55"/>
                  </a:lnTo>
                  <a:lnTo>
                    <a:pt x="100" y="54"/>
                  </a:lnTo>
                  <a:lnTo>
                    <a:pt x="100" y="53"/>
                  </a:lnTo>
                  <a:lnTo>
                    <a:pt x="99" y="53"/>
                  </a:lnTo>
                  <a:lnTo>
                    <a:pt x="99" y="52"/>
                  </a:lnTo>
                  <a:lnTo>
                    <a:pt x="99" y="50"/>
                  </a:lnTo>
                  <a:lnTo>
                    <a:pt x="99" y="49"/>
                  </a:lnTo>
                  <a:lnTo>
                    <a:pt x="100" y="49"/>
                  </a:lnTo>
                  <a:lnTo>
                    <a:pt x="101" y="49"/>
                  </a:lnTo>
                  <a:lnTo>
                    <a:pt x="101" y="48"/>
                  </a:lnTo>
                  <a:lnTo>
                    <a:pt x="102" y="47"/>
                  </a:lnTo>
                  <a:lnTo>
                    <a:pt x="101" y="47"/>
                  </a:lnTo>
                  <a:lnTo>
                    <a:pt x="101" y="46"/>
                  </a:lnTo>
                  <a:lnTo>
                    <a:pt x="102" y="46"/>
                  </a:lnTo>
                  <a:lnTo>
                    <a:pt x="102" y="45"/>
                  </a:lnTo>
                  <a:lnTo>
                    <a:pt x="103" y="45"/>
                  </a:lnTo>
                  <a:lnTo>
                    <a:pt x="102" y="44"/>
                  </a:lnTo>
                  <a:lnTo>
                    <a:pt x="102" y="43"/>
                  </a:lnTo>
                  <a:lnTo>
                    <a:pt x="103" y="43"/>
                  </a:lnTo>
                  <a:lnTo>
                    <a:pt x="104" y="43"/>
                  </a:lnTo>
                  <a:lnTo>
                    <a:pt x="104" y="42"/>
                  </a:lnTo>
                  <a:lnTo>
                    <a:pt x="105" y="41"/>
                  </a:lnTo>
                  <a:lnTo>
                    <a:pt x="106" y="40"/>
                  </a:lnTo>
                  <a:lnTo>
                    <a:pt x="107" y="39"/>
                  </a:lnTo>
                  <a:lnTo>
                    <a:pt x="107" y="38"/>
                  </a:lnTo>
                  <a:lnTo>
                    <a:pt x="108" y="38"/>
                  </a:lnTo>
                  <a:lnTo>
                    <a:pt x="108" y="37"/>
                  </a:lnTo>
                  <a:lnTo>
                    <a:pt x="109" y="36"/>
                  </a:lnTo>
                  <a:lnTo>
                    <a:pt x="108" y="36"/>
                  </a:lnTo>
                  <a:lnTo>
                    <a:pt x="108" y="35"/>
                  </a:lnTo>
                  <a:lnTo>
                    <a:pt x="107" y="35"/>
                  </a:lnTo>
                  <a:lnTo>
                    <a:pt x="108" y="35"/>
                  </a:lnTo>
                  <a:lnTo>
                    <a:pt x="108" y="34"/>
                  </a:lnTo>
                  <a:lnTo>
                    <a:pt x="109" y="34"/>
                  </a:lnTo>
                  <a:lnTo>
                    <a:pt x="109" y="35"/>
                  </a:lnTo>
                  <a:lnTo>
                    <a:pt x="110" y="35"/>
                  </a:lnTo>
                  <a:lnTo>
                    <a:pt x="110" y="34"/>
                  </a:lnTo>
                  <a:lnTo>
                    <a:pt x="111" y="34"/>
                  </a:lnTo>
                  <a:lnTo>
                    <a:pt x="112" y="33"/>
                  </a:lnTo>
                  <a:lnTo>
                    <a:pt x="114" y="33"/>
                  </a:lnTo>
                  <a:lnTo>
                    <a:pt x="114" y="31"/>
                  </a:lnTo>
                  <a:lnTo>
                    <a:pt x="114" y="30"/>
                  </a:lnTo>
                </a:path>
              </a:pathLst>
            </a:custGeom>
            <a:solidFill>
              <a:srgbClr val="206E89"/>
            </a:solidFill>
            <a:ln w="19050" cap="flat">
              <a:solidFill>
                <a:schemeClr val="tx1"/>
              </a:solidFill>
              <a:prstDash val="solid"/>
              <a:miter lim="800000"/>
              <a:headEnd/>
              <a:tailEnd/>
            </a:ln>
          </p:spPr>
          <p:txBody>
            <a:bodyPr lIns="64870" tIns="32435" rIns="64870" bIns="32435"/>
            <a:lstStyle/>
            <a:p>
              <a:pPr eaLnBrk="1" hangingPunct="1">
                <a:defRPr/>
              </a:pPr>
              <a:endParaRPr lang="en-US" sz="1350" dirty="0">
                <a:latin typeface="Arial" charset="0"/>
              </a:endParaRPr>
            </a:p>
          </p:txBody>
        </p:sp>
        <p:grpSp>
          <p:nvGrpSpPr>
            <p:cNvPr id="19" name="Group 18">
              <a:extLst>
                <a:ext uri="{FF2B5EF4-FFF2-40B4-BE49-F238E27FC236}">
                  <a16:creationId xmlns:a16="http://schemas.microsoft.com/office/drawing/2014/main" id="{59D4F830-DC69-462E-9875-3275751D860E}"/>
                </a:ext>
              </a:extLst>
            </p:cNvPr>
            <p:cNvGrpSpPr>
              <a:grpSpLocks/>
            </p:cNvGrpSpPr>
            <p:nvPr/>
          </p:nvGrpSpPr>
          <p:grpSpPr bwMode="auto">
            <a:xfrm>
              <a:off x="4132660" y="3652839"/>
              <a:ext cx="427434" cy="534591"/>
              <a:chOff x="3986894" y="3728145"/>
              <a:chExt cx="569988" cy="712886"/>
            </a:xfrm>
            <a:solidFill>
              <a:schemeClr val="bg2">
                <a:lumMod val="90000"/>
              </a:schemeClr>
            </a:solidFill>
          </p:grpSpPr>
          <p:sp>
            <p:nvSpPr>
              <p:cNvPr id="40" name="Freeform 80">
                <a:extLst>
                  <a:ext uri="{FF2B5EF4-FFF2-40B4-BE49-F238E27FC236}">
                    <a16:creationId xmlns:a16="http://schemas.microsoft.com/office/drawing/2014/main" id="{7CA5F7F1-70B4-4F94-AD55-2E49C542677D}"/>
                  </a:ext>
                </a:extLst>
              </p:cNvPr>
              <p:cNvSpPr>
                <a:spLocks/>
              </p:cNvSpPr>
              <p:nvPr/>
            </p:nvSpPr>
            <p:spPr bwMode="auto">
              <a:xfrm>
                <a:off x="4044346" y="3728145"/>
                <a:ext cx="512536" cy="712886"/>
              </a:xfrm>
              <a:custGeom>
                <a:avLst/>
                <a:gdLst>
                  <a:gd name="T0" fmla="*/ 2147483646 w 339"/>
                  <a:gd name="T1" fmla="*/ 2147483646 h 479"/>
                  <a:gd name="T2" fmla="*/ 2147483646 w 339"/>
                  <a:gd name="T3" fmla="*/ 2147483646 h 479"/>
                  <a:gd name="T4" fmla="*/ 2147483646 w 339"/>
                  <a:gd name="T5" fmla="*/ 2147483646 h 479"/>
                  <a:gd name="T6" fmla="*/ 2147483646 w 339"/>
                  <a:gd name="T7" fmla="*/ 2147483646 h 479"/>
                  <a:gd name="T8" fmla="*/ 2147483646 w 339"/>
                  <a:gd name="T9" fmla="*/ 2147483646 h 479"/>
                  <a:gd name="T10" fmla="*/ 2147483646 w 339"/>
                  <a:gd name="T11" fmla="*/ 2147483646 h 479"/>
                  <a:gd name="T12" fmla="*/ 2147483646 w 339"/>
                  <a:gd name="T13" fmla="*/ 2147483646 h 479"/>
                  <a:gd name="T14" fmla="*/ 2147483646 w 339"/>
                  <a:gd name="T15" fmla="*/ 2147483646 h 479"/>
                  <a:gd name="T16" fmla="*/ 2147483646 w 339"/>
                  <a:gd name="T17" fmla="*/ 2147483646 h 479"/>
                  <a:gd name="T18" fmla="*/ 2147483646 w 339"/>
                  <a:gd name="T19" fmla="*/ 2147483646 h 479"/>
                  <a:gd name="T20" fmla="*/ 2147483646 w 339"/>
                  <a:gd name="T21" fmla="*/ 2147483646 h 479"/>
                  <a:gd name="T22" fmla="*/ 2147483646 w 339"/>
                  <a:gd name="T23" fmla="*/ 2147483646 h 479"/>
                  <a:gd name="T24" fmla="*/ 2147483646 w 339"/>
                  <a:gd name="T25" fmla="*/ 2147483646 h 479"/>
                  <a:gd name="T26" fmla="*/ 2147483646 w 339"/>
                  <a:gd name="T27" fmla="*/ 2147483646 h 479"/>
                  <a:gd name="T28" fmla="*/ 2147483646 w 339"/>
                  <a:gd name="T29" fmla="*/ 2147483646 h 479"/>
                  <a:gd name="T30" fmla="*/ 2147483646 w 339"/>
                  <a:gd name="T31" fmla="*/ 2147483646 h 479"/>
                  <a:gd name="T32" fmla="*/ 2147483646 w 339"/>
                  <a:gd name="T33" fmla="*/ 2147483646 h 479"/>
                  <a:gd name="T34" fmla="*/ 2147483646 w 339"/>
                  <a:gd name="T35" fmla="*/ 2147483646 h 479"/>
                  <a:gd name="T36" fmla="*/ 2147483646 w 339"/>
                  <a:gd name="T37" fmla="*/ 2147483646 h 479"/>
                  <a:gd name="T38" fmla="*/ 2147483646 w 339"/>
                  <a:gd name="T39" fmla="*/ 2147483646 h 479"/>
                  <a:gd name="T40" fmla="*/ 2147483646 w 339"/>
                  <a:gd name="T41" fmla="*/ 2147483646 h 479"/>
                  <a:gd name="T42" fmla="*/ 2147483646 w 339"/>
                  <a:gd name="T43" fmla="*/ 2147483646 h 479"/>
                  <a:gd name="T44" fmla="*/ 2147483646 w 339"/>
                  <a:gd name="T45" fmla="*/ 2147483646 h 479"/>
                  <a:gd name="T46" fmla="*/ 2147483646 w 339"/>
                  <a:gd name="T47" fmla="*/ 2147483646 h 479"/>
                  <a:gd name="T48" fmla="*/ 2147483646 w 339"/>
                  <a:gd name="T49" fmla="*/ 2147483646 h 479"/>
                  <a:gd name="T50" fmla="*/ 2147483646 w 339"/>
                  <a:gd name="T51" fmla="*/ 2147483646 h 479"/>
                  <a:gd name="T52" fmla="*/ 2147483646 w 339"/>
                  <a:gd name="T53" fmla="*/ 2147483646 h 479"/>
                  <a:gd name="T54" fmla="*/ 2147483646 w 339"/>
                  <a:gd name="T55" fmla="*/ 2147483646 h 479"/>
                  <a:gd name="T56" fmla="*/ 2147483646 w 339"/>
                  <a:gd name="T57" fmla="*/ 2147483646 h 479"/>
                  <a:gd name="T58" fmla="*/ 2147483646 w 339"/>
                  <a:gd name="T59" fmla="*/ 2147483646 h 479"/>
                  <a:gd name="T60" fmla="*/ 2147483646 w 339"/>
                  <a:gd name="T61" fmla="*/ 2147483646 h 479"/>
                  <a:gd name="T62" fmla="*/ 2147483646 w 339"/>
                  <a:gd name="T63" fmla="*/ 2147483646 h 479"/>
                  <a:gd name="T64" fmla="*/ 2147483646 w 339"/>
                  <a:gd name="T65" fmla="*/ 2147483646 h 479"/>
                  <a:gd name="T66" fmla="*/ 2147483646 w 339"/>
                  <a:gd name="T67" fmla="*/ 2147483646 h 479"/>
                  <a:gd name="T68" fmla="*/ 2147483646 w 339"/>
                  <a:gd name="T69" fmla="*/ 2147483646 h 479"/>
                  <a:gd name="T70" fmla="*/ 2147483646 w 339"/>
                  <a:gd name="T71" fmla="*/ 2147483646 h 479"/>
                  <a:gd name="T72" fmla="*/ 2147483646 w 339"/>
                  <a:gd name="T73" fmla="*/ 2147483646 h 479"/>
                  <a:gd name="T74" fmla="*/ 2147483646 w 339"/>
                  <a:gd name="T75" fmla="*/ 2147483646 h 479"/>
                  <a:gd name="T76" fmla="*/ 2147483646 w 339"/>
                  <a:gd name="T77" fmla="*/ 2147483646 h 479"/>
                  <a:gd name="T78" fmla="*/ 2147483646 w 339"/>
                  <a:gd name="T79" fmla="*/ 2147483646 h 479"/>
                  <a:gd name="T80" fmla="*/ 2147483646 w 339"/>
                  <a:gd name="T81" fmla="*/ 2147483646 h 479"/>
                  <a:gd name="T82" fmla="*/ 2147483646 w 339"/>
                  <a:gd name="T83" fmla="*/ 2147483646 h 479"/>
                  <a:gd name="T84" fmla="*/ 2147483646 w 339"/>
                  <a:gd name="T85" fmla="*/ 2147483646 h 479"/>
                  <a:gd name="T86" fmla="*/ 2147483646 w 339"/>
                  <a:gd name="T87" fmla="*/ 2147483646 h 479"/>
                  <a:gd name="T88" fmla="*/ 2147483646 w 339"/>
                  <a:gd name="T89" fmla="*/ 2147483646 h 479"/>
                  <a:gd name="T90" fmla="*/ 2147483646 w 339"/>
                  <a:gd name="T91" fmla="*/ 2147483646 h 479"/>
                  <a:gd name="T92" fmla="*/ 2147483646 w 339"/>
                  <a:gd name="T93" fmla="*/ 2147483646 h 479"/>
                  <a:gd name="T94" fmla="*/ 2147483646 w 339"/>
                  <a:gd name="T95" fmla="*/ 2147483646 h 479"/>
                  <a:gd name="T96" fmla="*/ 2147483646 w 339"/>
                  <a:gd name="T97" fmla="*/ 2147483646 h 479"/>
                  <a:gd name="T98" fmla="*/ 2147483646 w 339"/>
                  <a:gd name="T99" fmla="*/ 2147483646 h 479"/>
                  <a:gd name="T100" fmla="*/ 2147483646 w 339"/>
                  <a:gd name="T101" fmla="*/ 2147483646 h 479"/>
                  <a:gd name="T102" fmla="*/ 2147483646 w 339"/>
                  <a:gd name="T103" fmla="*/ 2147483646 h 479"/>
                  <a:gd name="T104" fmla="*/ 2147483646 w 339"/>
                  <a:gd name="T105" fmla="*/ 2147483646 h 479"/>
                  <a:gd name="T106" fmla="*/ 2147483646 w 339"/>
                  <a:gd name="T107" fmla="*/ 2147483646 h 479"/>
                  <a:gd name="T108" fmla="*/ 2147483646 w 339"/>
                  <a:gd name="T109" fmla="*/ 2147483646 h 479"/>
                  <a:gd name="T110" fmla="*/ 2147483646 w 339"/>
                  <a:gd name="T111" fmla="*/ 2147483646 h 479"/>
                  <a:gd name="T112" fmla="*/ 2147483646 w 339"/>
                  <a:gd name="T113" fmla="*/ 2147483646 h 479"/>
                  <a:gd name="T114" fmla="*/ 2147483646 w 339"/>
                  <a:gd name="T115" fmla="*/ 2147483646 h 479"/>
                  <a:gd name="T116" fmla="*/ 2147483646 w 339"/>
                  <a:gd name="T117" fmla="*/ 2147483646 h 479"/>
                  <a:gd name="T118" fmla="*/ 2147483646 w 339"/>
                  <a:gd name="T119" fmla="*/ 2147483646 h 4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 h="479">
                    <a:moveTo>
                      <a:pt x="32" y="4"/>
                    </a:moveTo>
                    <a:lnTo>
                      <a:pt x="34" y="4"/>
                    </a:lnTo>
                    <a:lnTo>
                      <a:pt x="35" y="4"/>
                    </a:lnTo>
                    <a:lnTo>
                      <a:pt x="36" y="4"/>
                    </a:lnTo>
                    <a:lnTo>
                      <a:pt x="37" y="4"/>
                    </a:lnTo>
                    <a:lnTo>
                      <a:pt x="38" y="4"/>
                    </a:lnTo>
                    <a:lnTo>
                      <a:pt x="39" y="5"/>
                    </a:lnTo>
                    <a:lnTo>
                      <a:pt x="40" y="5"/>
                    </a:lnTo>
                    <a:lnTo>
                      <a:pt x="41" y="5"/>
                    </a:lnTo>
                    <a:lnTo>
                      <a:pt x="42" y="5"/>
                    </a:lnTo>
                    <a:lnTo>
                      <a:pt x="43" y="5"/>
                    </a:lnTo>
                    <a:lnTo>
                      <a:pt x="43" y="4"/>
                    </a:lnTo>
                    <a:lnTo>
                      <a:pt x="43" y="3"/>
                    </a:lnTo>
                    <a:lnTo>
                      <a:pt x="43" y="2"/>
                    </a:lnTo>
                    <a:lnTo>
                      <a:pt x="44" y="2"/>
                    </a:lnTo>
                    <a:lnTo>
                      <a:pt x="45" y="1"/>
                    </a:lnTo>
                    <a:lnTo>
                      <a:pt x="46" y="1"/>
                    </a:lnTo>
                    <a:lnTo>
                      <a:pt x="47" y="1"/>
                    </a:lnTo>
                    <a:lnTo>
                      <a:pt x="47" y="2"/>
                    </a:lnTo>
                    <a:lnTo>
                      <a:pt x="47" y="3"/>
                    </a:lnTo>
                    <a:lnTo>
                      <a:pt x="48" y="3"/>
                    </a:lnTo>
                    <a:lnTo>
                      <a:pt x="49" y="2"/>
                    </a:lnTo>
                    <a:lnTo>
                      <a:pt x="49" y="1"/>
                    </a:lnTo>
                    <a:lnTo>
                      <a:pt x="50" y="1"/>
                    </a:lnTo>
                    <a:lnTo>
                      <a:pt x="51" y="1"/>
                    </a:lnTo>
                    <a:lnTo>
                      <a:pt x="53" y="1"/>
                    </a:lnTo>
                    <a:lnTo>
                      <a:pt x="54" y="1"/>
                    </a:lnTo>
                    <a:lnTo>
                      <a:pt x="54" y="0"/>
                    </a:lnTo>
                    <a:lnTo>
                      <a:pt x="55" y="0"/>
                    </a:lnTo>
                    <a:lnTo>
                      <a:pt x="56" y="0"/>
                    </a:lnTo>
                    <a:lnTo>
                      <a:pt x="57" y="0"/>
                    </a:lnTo>
                    <a:lnTo>
                      <a:pt x="58" y="1"/>
                    </a:lnTo>
                    <a:lnTo>
                      <a:pt x="58" y="2"/>
                    </a:lnTo>
                    <a:lnTo>
                      <a:pt x="59" y="2"/>
                    </a:lnTo>
                    <a:lnTo>
                      <a:pt x="59" y="3"/>
                    </a:lnTo>
                    <a:lnTo>
                      <a:pt x="58" y="4"/>
                    </a:lnTo>
                    <a:lnTo>
                      <a:pt x="58" y="5"/>
                    </a:lnTo>
                    <a:lnTo>
                      <a:pt x="59" y="5"/>
                    </a:lnTo>
                    <a:lnTo>
                      <a:pt x="59" y="4"/>
                    </a:lnTo>
                    <a:lnTo>
                      <a:pt x="60" y="3"/>
                    </a:lnTo>
                    <a:lnTo>
                      <a:pt x="60" y="4"/>
                    </a:lnTo>
                    <a:lnTo>
                      <a:pt x="60" y="5"/>
                    </a:lnTo>
                    <a:lnTo>
                      <a:pt x="61" y="5"/>
                    </a:lnTo>
                    <a:lnTo>
                      <a:pt x="62" y="5"/>
                    </a:lnTo>
                    <a:lnTo>
                      <a:pt x="63" y="4"/>
                    </a:lnTo>
                    <a:lnTo>
                      <a:pt x="63" y="3"/>
                    </a:lnTo>
                    <a:lnTo>
                      <a:pt x="64" y="3"/>
                    </a:lnTo>
                    <a:lnTo>
                      <a:pt x="64" y="4"/>
                    </a:lnTo>
                    <a:lnTo>
                      <a:pt x="65" y="4"/>
                    </a:lnTo>
                    <a:lnTo>
                      <a:pt x="65" y="5"/>
                    </a:lnTo>
                    <a:lnTo>
                      <a:pt x="65" y="6"/>
                    </a:lnTo>
                    <a:lnTo>
                      <a:pt x="66" y="6"/>
                    </a:lnTo>
                    <a:lnTo>
                      <a:pt x="67" y="6"/>
                    </a:lnTo>
                    <a:lnTo>
                      <a:pt x="68" y="7"/>
                    </a:lnTo>
                    <a:lnTo>
                      <a:pt x="69" y="8"/>
                    </a:lnTo>
                    <a:lnTo>
                      <a:pt x="69" y="7"/>
                    </a:lnTo>
                    <a:lnTo>
                      <a:pt x="70" y="7"/>
                    </a:lnTo>
                    <a:lnTo>
                      <a:pt x="72" y="8"/>
                    </a:lnTo>
                    <a:lnTo>
                      <a:pt x="72" y="9"/>
                    </a:lnTo>
                    <a:lnTo>
                      <a:pt x="73" y="9"/>
                    </a:lnTo>
                    <a:lnTo>
                      <a:pt x="72" y="10"/>
                    </a:lnTo>
                    <a:lnTo>
                      <a:pt x="72" y="11"/>
                    </a:lnTo>
                    <a:lnTo>
                      <a:pt x="72" y="12"/>
                    </a:lnTo>
                    <a:lnTo>
                      <a:pt x="73" y="13"/>
                    </a:lnTo>
                    <a:lnTo>
                      <a:pt x="74" y="13"/>
                    </a:lnTo>
                    <a:lnTo>
                      <a:pt x="74" y="12"/>
                    </a:lnTo>
                    <a:lnTo>
                      <a:pt x="75" y="12"/>
                    </a:lnTo>
                    <a:lnTo>
                      <a:pt x="75" y="13"/>
                    </a:lnTo>
                    <a:lnTo>
                      <a:pt x="76" y="13"/>
                    </a:lnTo>
                    <a:lnTo>
                      <a:pt x="76" y="15"/>
                    </a:lnTo>
                    <a:lnTo>
                      <a:pt x="75" y="15"/>
                    </a:lnTo>
                    <a:lnTo>
                      <a:pt x="74" y="15"/>
                    </a:lnTo>
                    <a:lnTo>
                      <a:pt x="74" y="16"/>
                    </a:lnTo>
                    <a:lnTo>
                      <a:pt x="75" y="16"/>
                    </a:lnTo>
                    <a:lnTo>
                      <a:pt x="75" y="17"/>
                    </a:lnTo>
                    <a:lnTo>
                      <a:pt x="76" y="17"/>
                    </a:lnTo>
                    <a:lnTo>
                      <a:pt x="76" y="18"/>
                    </a:lnTo>
                    <a:lnTo>
                      <a:pt x="76" y="19"/>
                    </a:lnTo>
                    <a:lnTo>
                      <a:pt x="77" y="20"/>
                    </a:lnTo>
                    <a:lnTo>
                      <a:pt x="78" y="20"/>
                    </a:lnTo>
                    <a:lnTo>
                      <a:pt x="79" y="20"/>
                    </a:lnTo>
                    <a:lnTo>
                      <a:pt x="80" y="20"/>
                    </a:lnTo>
                    <a:lnTo>
                      <a:pt x="79" y="20"/>
                    </a:lnTo>
                    <a:lnTo>
                      <a:pt x="79" y="21"/>
                    </a:lnTo>
                    <a:lnTo>
                      <a:pt x="78" y="21"/>
                    </a:lnTo>
                    <a:lnTo>
                      <a:pt x="78" y="22"/>
                    </a:lnTo>
                    <a:lnTo>
                      <a:pt x="77" y="22"/>
                    </a:lnTo>
                    <a:lnTo>
                      <a:pt x="77" y="23"/>
                    </a:lnTo>
                    <a:lnTo>
                      <a:pt x="76" y="24"/>
                    </a:lnTo>
                    <a:lnTo>
                      <a:pt x="75" y="24"/>
                    </a:lnTo>
                    <a:lnTo>
                      <a:pt x="75" y="25"/>
                    </a:lnTo>
                    <a:lnTo>
                      <a:pt x="75" y="26"/>
                    </a:lnTo>
                    <a:lnTo>
                      <a:pt x="75" y="27"/>
                    </a:lnTo>
                    <a:lnTo>
                      <a:pt x="74" y="27"/>
                    </a:lnTo>
                    <a:lnTo>
                      <a:pt x="74" y="26"/>
                    </a:lnTo>
                    <a:lnTo>
                      <a:pt x="73" y="26"/>
                    </a:lnTo>
                    <a:lnTo>
                      <a:pt x="73" y="27"/>
                    </a:lnTo>
                    <a:lnTo>
                      <a:pt x="73" y="28"/>
                    </a:lnTo>
                    <a:lnTo>
                      <a:pt x="74" y="28"/>
                    </a:lnTo>
                    <a:lnTo>
                      <a:pt x="74" y="29"/>
                    </a:lnTo>
                    <a:lnTo>
                      <a:pt x="74" y="30"/>
                    </a:lnTo>
                    <a:lnTo>
                      <a:pt x="74" y="31"/>
                    </a:lnTo>
                    <a:lnTo>
                      <a:pt x="74" y="32"/>
                    </a:lnTo>
                    <a:lnTo>
                      <a:pt x="73" y="32"/>
                    </a:lnTo>
                    <a:lnTo>
                      <a:pt x="72" y="32"/>
                    </a:lnTo>
                    <a:lnTo>
                      <a:pt x="70" y="32"/>
                    </a:lnTo>
                    <a:lnTo>
                      <a:pt x="70" y="33"/>
                    </a:lnTo>
                    <a:lnTo>
                      <a:pt x="70" y="35"/>
                    </a:lnTo>
                    <a:lnTo>
                      <a:pt x="72" y="35"/>
                    </a:lnTo>
                    <a:lnTo>
                      <a:pt x="72" y="36"/>
                    </a:lnTo>
                    <a:lnTo>
                      <a:pt x="72" y="37"/>
                    </a:lnTo>
                    <a:lnTo>
                      <a:pt x="72" y="38"/>
                    </a:lnTo>
                    <a:lnTo>
                      <a:pt x="72" y="39"/>
                    </a:lnTo>
                    <a:lnTo>
                      <a:pt x="72" y="40"/>
                    </a:lnTo>
                    <a:lnTo>
                      <a:pt x="73" y="40"/>
                    </a:lnTo>
                    <a:lnTo>
                      <a:pt x="73" y="41"/>
                    </a:lnTo>
                    <a:lnTo>
                      <a:pt x="74" y="41"/>
                    </a:lnTo>
                    <a:lnTo>
                      <a:pt x="74" y="42"/>
                    </a:lnTo>
                    <a:lnTo>
                      <a:pt x="73" y="42"/>
                    </a:lnTo>
                    <a:lnTo>
                      <a:pt x="73" y="43"/>
                    </a:lnTo>
                    <a:lnTo>
                      <a:pt x="74" y="43"/>
                    </a:lnTo>
                    <a:lnTo>
                      <a:pt x="74" y="44"/>
                    </a:lnTo>
                    <a:lnTo>
                      <a:pt x="73" y="44"/>
                    </a:lnTo>
                    <a:lnTo>
                      <a:pt x="73" y="45"/>
                    </a:lnTo>
                    <a:lnTo>
                      <a:pt x="74" y="45"/>
                    </a:lnTo>
                    <a:lnTo>
                      <a:pt x="74" y="46"/>
                    </a:lnTo>
                    <a:lnTo>
                      <a:pt x="75" y="47"/>
                    </a:lnTo>
                    <a:lnTo>
                      <a:pt x="76" y="47"/>
                    </a:lnTo>
                    <a:lnTo>
                      <a:pt x="76" y="48"/>
                    </a:lnTo>
                    <a:lnTo>
                      <a:pt x="77" y="48"/>
                    </a:lnTo>
                    <a:lnTo>
                      <a:pt x="77" y="49"/>
                    </a:lnTo>
                    <a:lnTo>
                      <a:pt x="77" y="50"/>
                    </a:lnTo>
                    <a:lnTo>
                      <a:pt x="77" y="51"/>
                    </a:lnTo>
                    <a:lnTo>
                      <a:pt x="76" y="51"/>
                    </a:lnTo>
                    <a:lnTo>
                      <a:pt x="76" y="52"/>
                    </a:lnTo>
                    <a:lnTo>
                      <a:pt x="75" y="54"/>
                    </a:lnTo>
                    <a:lnTo>
                      <a:pt x="75" y="55"/>
                    </a:lnTo>
                    <a:lnTo>
                      <a:pt x="74" y="56"/>
                    </a:lnTo>
                    <a:lnTo>
                      <a:pt x="74" y="57"/>
                    </a:lnTo>
                    <a:lnTo>
                      <a:pt x="74" y="58"/>
                    </a:lnTo>
                    <a:lnTo>
                      <a:pt x="75" y="59"/>
                    </a:lnTo>
                    <a:lnTo>
                      <a:pt x="75" y="60"/>
                    </a:lnTo>
                    <a:lnTo>
                      <a:pt x="75" y="61"/>
                    </a:lnTo>
                    <a:lnTo>
                      <a:pt x="76" y="62"/>
                    </a:lnTo>
                    <a:lnTo>
                      <a:pt x="77" y="62"/>
                    </a:lnTo>
                    <a:lnTo>
                      <a:pt x="77" y="63"/>
                    </a:lnTo>
                    <a:lnTo>
                      <a:pt x="78" y="63"/>
                    </a:lnTo>
                    <a:lnTo>
                      <a:pt x="79" y="63"/>
                    </a:lnTo>
                    <a:lnTo>
                      <a:pt x="80" y="63"/>
                    </a:lnTo>
                    <a:lnTo>
                      <a:pt x="81" y="63"/>
                    </a:lnTo>
                    <a:lnTo>
                      <a:pt x="81" y="64"/>
                    </a:lnTo>
                    <a:lnTo>
                      <a:pt x="82" y="64"/>
                    </a:lnTo>
                    <a:lnTo>
                      <a:pt x="82" y="65"/>
                    </a:lnTo>
                    <a:lnTo>
                      <a:pt x="83" y="65"/>
                    </a:lnTo>
                    <a:lnTo>
                      <a:pt x="83" y="66"/>
                    </a:lnTo>
                    <a:lnTo>
                      <a:pt x="84" y="66"/>
                    </a:lnTo>
                    <a:lnTo>
                      <a:pt x="85" y="67"/>
                    </a:lnTo>
                    <a:lnTo>
                      <a:pt x="86" y="67"/>
                    </a:lnTo>
                    <a:lnTo>
                      <a:pt x="87" y="67"/>
                    </a:lnTo>
                    <a:lnTo>
                      <a:pt x="88" y="67"/>
                    </a:lnTo>
                    <a:lnTo>
                      <a:pt x="89" y="67"/>
                    </a:lnTo>
                    <a:lnTo>
                      <a:pt x="89" y="68"/>
                    </a:lnTo>
                    <a:lnTo>
                      <a:pt x="90" y="68"/>
                    </a:lnTo>
                    <a:lnTo>
                      <a:pt x="90" y="69"/>
                    </a:lnTo>
                    <a:lnTo>
                      <a:pt x="92" y="68"/>
                    </a:lnTo>
                    <a:lnTo>
                      <a:pt x="93" y="68"/>
                    </a:lnTo>
                    <a:lnTo>
                      <a:pt x="93" y="69"/>
                    </a:lnTo>
                    <a:lnTo>
                      <a:pt x="94" y="69"/>
                    </a:lnTo>
                    <a:lnTo>
                      <a:pt x="95" y="70"/>
                    </a:lnTo>
                    <a:lnTo>
                      <a:pt x="95" y="69"/>
                    </a:lnTo>
                    <a:lnTo>
                      <a:pt x="96" y="69"/>
                    </a:lnTo>
                    <a:lnTo>
                      <a:pt x="97" y="69"/>
                    </a:lnTo>
                    <a:lnTo>
                      <a:pt x="97" y="68"/>
                    </a:lnTo>
                    <a:lnTo>
                      <a:pt x="98" y="68"/>
                    </a:lnTo>
                    <a:lnTo>
                      <a:pt x="99" y="68"/>
                    </a:lnTo>
                    <a:lnTo>
                      <a:pt x="100" y="68"/>
                    </a:lnTo>
                    <a:lnTo>
                      <a:pt x="101" y="68"/>
                    </a:lnTo>
                    <a:lnTo>
                      <a:pt x="101" y="69"/>
                    </a:lnTo>
                    <a:lnTo>
                      <a:pt x="102" y="69"/>
                    </a:lnTo>
                    <a:lnTo>
                      <a:pt x="103" y="69"/>
                    </a:lnTo>
                    <a:lnTo>
                      <a:pt x="104" y="69"/>
                    </a:lnTo>
                    <a:lnTo>
                      <a:pt x="105" y="68"/>
                    </a:lnTo>
                    <a:lnTo>
                      <a:pt x="106" y="68"/>
                    </a:lnTo>
                    <a:lnTo>
                      <a:pt x="107" y="68"/>
                    </a:lnTo>
                    <a:lnTo>
                      <a:pt x="108" y="68"/>
                    </a:lnTo>
                    <a:lnTo>
                      <a:pt x="109" y="68"/>
                    </a:lnTo>
                    <a:lnTo>
                      <a:pt x="109" y="69"/>
                    </a:lnTo>
                    <a:lnTo>
                      <a:pt x="111" y="69"/>
                    </a:lnTo>
                    <a:lnTo>
                      <a:pt x="112" y="69"/>
                    </a:lnTo>
                    <a:lnTo>
                      <a:pt x="112" y="70"/>
                    </a:lnTo>
                    <a:lnTo>
                      <a:pt x="113" y="70"/>
                    </a:lnTo>
                    <a:lnTo>
                      <a:pt x="113" y="71"/>
                    </a:lnTo>
                    <a:lnTo>
                      <a:pt x="113" y="73"/>
                    </a:lnTo>
                    <a:lnTo>
                      <a:pt x="112" y="74"/>
                    </a:lnTo>
                    <a:lnTo>
                      <a:pt x="112" y="75"/>
                    </a:lnTo>
                    <a:lnTo>
                      <a:pt x="111" y="75"/>
                    </a:lnTo>
                    <a:lnTo>
                      <a:pt x="111" y="76"/>
                    </a:lnTo>
                    <a:lnTo>
                      <a:pt x="109" y="76"/>
                    </a:lnTo>
                    <a:lnTo>
                      <a:pt x="109" y="77"/>
                    </a:lnTo>
                    <a:lnTo>
                      <a:pt x="108" y="77"/>
                    </a:lnTo>
                    <a:lnTo>
                      <a:pt x="107" y="77"/>
                    </a:lnTo>
                    <a:lnTo>
                      <a:pt x="106" y="77"/>
                    </a:lnTo>
                    <a:lnTo>
                      <a:pt x="106" y="78"/>
                    </a:lnTo>
                    <a:lnTo>
                      <a:pt x="107" y="78"/>
                    </a:lnTo>
                    <a:lnTo>
                      <a:pt x="107" y="79"/>
                    </a:lnTo>
                    <a:lnTo>
                      <a:pt x="107" y="80"/>
                    </a:lnTo>
                    <a:lnTo>
                      <a:pt x="106" y="80"/>
                    </a:lnTo>
                    <a:lnTo>
                      <a:pt x="105" y="80"/>
                    </a:lnTo>
                    <a:lnTo>
                      <a:pt x="104" y="80"/>
                    </a:lnTo>
                    <a:lnTo>
                      <a:pt x="103" y="80"/>
                    </a:lnTo>
                    <a:lnTo>
                      <a:pt x="103" y="81"/>
                    </a:lnTo>
                    <a:lnTo>
                      <a:pt x="103" y="82"/>
                    </a:lnTo>
                    <a:lnTo>
                      <a:pt x="103" y="83"/>
                    </a:lnTo>
                    <a:lnTo>
                      <a:pt x="104" y="84"/>
                    </a:lnTo>
                    <a:lnTo>
                      <a:pt x="104" y="85"/>
                    </a:lnTo>
                    <a:lnTo>
                      <a:pt x="105" y="86"/>
                    </a:lnTo>
                    <a:lnTo>
                      <a:pt x="106" y="86"/>
                    </a:lnTo>
                    <a:lnTo>
                      <a:pt x="107" y="86"/>
                    </a:lnTo>
                    <a:lnTo>
                      <a:pt x="107" y="87"/>
                    </a:lnTo>
                    <a:lnTo>
                      <a:pt x="107" y="88"/>
                    </a:lnTo>
                    <a:lnTo>
                      <a:pt x="108" y="88"/>
                    </a:lnTo>
                    <a:lnTo>
                      <a:pt x="108" y="89"/>
                    </a:lnTo>
                    <a:lnTo>
                      <a:pt x="109" y="89"/>
                    </a:lnTo>
                    <a:lnTo>
                      <a:pt x="111" y="89"/>
                    </a:lnTo>
                    <a:lnTo>
                      <a:pt x="111" y="90"/>
                    </a:lnTo>
                    <a:lnTo>
                      <a:pt x="112" y="90"/>
                    </a:lnTo>
                    <a:lnTo>
                      <a:pt x="112" y="91"/>
                    </a:lnTo>
                    <a:lnTo>
                      <a:pt x="113" y="91"/>
                    </a:lnTo>
                    <a:lnTo>
                      <a:pt x="113" y="93"/>
                    </a:lnTo>
                    <a:lnTo>
                      <a:pt x="114" y="93"/>
                    </a:lnTo>
                    <a:lnTo>
                      <a:pt x="115" y="93"/>
                    </a:lnTo>
                    <a:lnTo>
                      <a:pt x="116" y="91"/>
                    </a:lnTo>
                    <a:lnTo>
                      <a:pt x="117" y="91"/>
                    </a:lnTo>
                    <a:lnTo>
                      <a:pt x="118" y="93"/>
                    </a:lnTo>
                    <a:lnTo>
                      <a:pt x="118" y="91"/>
                    </a:lnTo>
                    <a:lnTo>
                      <a:pt x="118" y="93"/>
                    </a:lnTo>
                    <a:lnTo>
                      <a:pt x="119" y="93"/>
                    </a:lnTo>
                    <a:lnTo>
                      <a:pt x="120" y="93"/>
                    </a:lnTo>
                    <a:lnTo>
                      <a:pt x="120" y="94"/>
                    </a:lnTo>
                    <a:lnTo>
                      <a:pt x="121" y="94"/>
                    </a:lnTo>
                    <a:lnTo>
                      <a:pt x="122" y="94"/>
                    </a:lnTo>
                    <a:lnTo>
                      <a:pt x="123" y="94"/>
                    </a:lnTo>
                    <a:lnTo>
                      <a:pt x="124" y="94"/>
                    </a:lnTo>
                    <a:lnTo>
                      <a:pt x="124" y="95"/>
                    </a:lnTo>
                    <a:lnTo>
                      <a:pt x="125" y="95"/>
                    </a:lnTo>
                    <a:lnTo>
                      <a:pt x="125" y="96"/>
                    </a:lnTo>
                    <a:lnTo>
                      <a:pt x="126" y="96"/>
                    </a:lnTo>
                    <a:lnTo>
                      <a:pt x="126" y="97"/>
                    </a:lnTo>
                    <a:lnTo>
                      <a:pt x="126" y="98"/>
                    </a:lnTo>
                    <a:lnTo>
                      <a:pt x="127" y="98"/>
                    </a:lnTo>
                    <a:lnTo>
                      <a:pt x="128" y="99"/>
                    </a:lnTo>
                    <a:lnTo>
                      <a:pt x="128" y="100"/>
                    </a:lnTo>
                    <a:lnTo>
                      <a:pt x="130" y="100"/>
                    </a:lnTo>
                    <a:lnTo>
                      <a:pt x="130" y="101"/>
                    </a:lnTo>
                    <a:lnTo>
                      <a:pt x="130" y="102"/>
                    </a:lnTo>
                    <a:lnTo>
                      <a:pt x="131" y="102"/>
                    </a:lnTo>
                    <a:lnTo>
                      <a:pt x="132" y="103"/>
                    </a:lnTo>
                    <a:lnTo>
                      <a:pt x="132" y="104"/>
                    </a:lnTo>
                    <a:lnTo>
                      <a:pt x="132" y="105"/>
                    </a:lnTo>
                    <a:lnTo>
                      <a:pt x="133" y="106"/>
                    </a:lnTo>
                    <a:lnTo>
                      <a:pt x="133" y="107"/>
                    </a:lnTo>
                    <a:lnTo>
                      <a:pt x="133" y="108"/>
                    </a:lnTo>
                    <a:lnTo>
                      <a:pt x="134" y="108"/>
                    </a:lnTo>
                    <a:lnTo>
                      <a:pt x="134" y="109"/>
                    </a:lnTo>
                    <a:lnTo>
                      <a:pt x="135" y="110"/>
                    </a:lnTo>
                    <a:lnTo>
                      <a:pt x="134" y="110"/>
                    </a:lnTo>
                    <a:lnTo>
                      <a:pt x="134" y="112"/>
                    </a:lnTo>
                    <a:lnTo>
                      <a:pt x="134" y="113"/>
                    </a:lnTo>
                    <a:lnTo>
                      <a:pt x="135" y="113"/>
                    </a:lnTo>
                    <a:lnTo>
                      <a:pt x="135" y="114"/>
                    </a:lnTo>
                    <a:lnTo>
                      <a:pt x="135" y="115"/>
                    </a:lnTo>
                    <a:lnTo>
                      <a:pt x="135" y="116"/>
                    </a:lnTo>
                    <a:lnTo>
                      <a:pt x="135" y="117"/>
                    </a:lnTo>
                    <a:lnTo>
                      <a:pt x="135" y="118"/>
                    </a:lnTo>
                    <a:lnTo>
                      <a:pt x="136" y="118"/>
                    </a:lnTo>
                    <a:lnTo>
                      <a:pt x="136" y="119"/>
                    </a:lnTo>
                    <a:lnTo>
                      <a:pt x="136" y="120"/>
                    </a:lnTo>
                    <a:lnTo>
                      <a:pt x="137" y="120"/>
                    </a:lnTo>
                    <a:lnTo>
                      <a:pt x="137" y="121"/>
                    </a:lnTo>
                    <a:lnTo>
                      <a:pt x="138" y="121"/>
                    </a:lnTo>
                    <a:lnTo>
                      <a:pt x="139" y="122"/>
                    </a:lnTo>
                    <a:lnTo>
                      <a:pt x="140" y="122"/>
                    </a:lnTo>
                    <a:lnTo>
                      <a:pt x="140" y="123"/>
                    </a:lnTo>
                    <a:lnTo>
                      <a:pt x="141" y="123"/>
                    </a:lnTo>
                    <a:lnTo>
                      <a:pt x="141" y="124"/>
                    </a:lnTo>
                    <a:lnTo>
                      <a:pt x="141" y="125"/>
                    </a:lnTo>
                    <a:lnTo>
                      <a:pt x="141" y="126"/>
                    </a:lnTo>
                    <a:lnTo>
                      <a:pt x="142" y="126"/>
                    </a:lnTo>
                    <a:lnTo>
                      <a:pt x="142" y="127"/>
                    </a:lnTo>
                    <a:lnTo>
                      <a:pt x="143" y="127"/>
                    </a:lnTo>
                    <a:lnTo>
                      <a:pt x="143" y="128"/>
                    </a:lnTo>
                    <a:lnTo>
                      <a:pt x="144" y="128"/>
                    </a:lnTo>
                    <a:lnTo>
                      <a:pt x="145" y="128"/>
                    </a:lnTo>
                    <a:lnTo>
                      <a:pt x="146" y="129"/>
                    </a:lnTo>
                    <a:lnTo>
                      <a:pt x="147" y="130"/>
                    </a:lnTo>
                    <a:lnTo>
                      <a:pt x="148" y="130"/>
                    </a:lnTo>
                    <a:lnTo>
                      <a:pt x="148" y="132"/>
                    </a:lnTo>
                    <a:lnTo>
                      <a:pt x="150" y="132"/>
                    </a:lnTo>
                    <a:lnTo>
                      <a:pt x="151" y="132"/>
                    </a:lnTo>
                    <a:lnTo>
                      <a:pt x="151" y="133"/>
                    </a:lnTo>
                    <a:lnTo>
                      <a:pt x="152" y="133"/>
                    </a:lnTo>
                    <a:lnTo>
                      <a:pt x="153" y="134"/>
                    </a:lnTo>
                    <a:lnTo>
                      <a:pt x="154" y="135"/>
                    </a:lnTo>
                    <a:lnTo>
                      <a:pt x="155" y="140"/>
                    </a:lnTo>
                    <a:lnTo>
                      <a:pt x="157" y="145"/>
                    </a:lnTo>
                    <a:lnTo>
                      <a:pt x="158" y="148"/>
                    </a:lnTo>
                    <a:lnTo>
                      <a:pt x="158" y="149"/>
                    </a:lnTo>
                    <a:lnTo>
                      <a:pt x="158" y="152"/>
                    </a:lnTo>
                    <a:lnTo>
                      <a:pt x="161" y="163"/>
                    </a:lnTo>
                    <a:lnTo>
                      <a:pt x="165" y="183"/>
                    </a:lnTo>
                    <a:lnTo>
                      <a:pt x="169" y="200"/>
                    </a:lnTo>
                    <a:lnTo>
                      <a:pt x="171" y="211"/>
                    </a:lnTo>
                    <a:lnTo>
                      <a:pt x="173" y="221"/>
                    </a:lnTo>
                    <a:lnTo>
                      <a:pt x="175" y="230"/>
                    </a:lnTo>
                    <a:lnTo>
                      <a:pt x="175" y="231"/>
                    </a:lnTo>
                    <a:lnTo>
                      <a:pt x="178" y="245"/>
                    </a:lnTo>
                    <a:lnTo>
                      <a:pt x="180" y="254"/>
                    </a:lnTo>
                    <a:lnTo>
                      <a:pt x="181" y="254"/>
                    </a:lnTo>
                    <a:lnTo>
                      <a:pt x="182" y="255"/>
                    </a:lnTo>
                    <a:lnTo>
                      <a:pt x="183" y="255"/>
                    </a:lnTo>
                    <a:lnTo>
                      <a:pt x="184" y="255"/>
                    </a:lnTo>
                    <a:lnTo>
                      <a:pt x="184" y="256"/>
                    </a:lnTo>
                    <a:lnTo>
                      <a:pt x="185" y="256"/>
                    </a:lnTo>
                    <a:lnTo>
                      <a:pt x="185" y="257"/>
                    </a:lnTo>
                    <a:lnTo>
                      <a:pt x="185" y="258"/>
                    </a:lnTo>
                    <a:lnTo>
                      <a:pt x="185" y="259"/>
                    </a:lnTo>
                    <a:lnTo>
                      <a:pt x="186" y="259"/>
                    </a:lnTo>
                    <a:lnTo>
                      <a:pt x="186" y="260"/>
                    </a:lnTo>
                    <a:lnTo>
                      <a:pt x="187" y="261"/>
                    </a:lnTo>
                    <a:lnTo>
                      <a:pt x="187" y="262"/>
                    </a:lnTo>
                    <a:lnTo>
                      <a:pt x="189" y="263"/>
                    </a:lnTo>
                    <a:lnTo>
                      <a:pt x="190" y="263"/>
                    </a:lnTo>
                    <a:lnTo>
                      <a:pt x="191" y="263"/>
                    </a:lnTo>
                    <a:lnTo>
                      <a:pt x="191" y="264"/>
                    </a:lnTo>
                    <a:lnTo>
                      <a:pt x="192" y="264"/>
                    </a:lnTo>
                    <a:lnTo>
                      <a:pt x="193" y="265"/>
                    </a:lnTo>
                    <a:lnTo>
                      <a:pt x="194" y="265"/>
                    </a:lnTo>
                    <a:lnTo>
                      <a:pt x="195" y="265"/>
                    </a:lnTo>
                    <a:lnTo>
                      <a:pt x="196" y="265"/>
                    </a:lnTo>
                    <a:lnTo>
                      <a:pt x="197" y="265"/>
                    </a:lnTo>
                    <a:lnTo>
                      <a:pt x="198" y="265"/>
                    </a:lnTo>
                    <a:lnTo>
                      <a:pt x="199" y="264"/>
                    </a:lnTo>
                    <a:lnTo>
                      <a:pt x="199" y="265"/>
                    </a:lnTo>
                    <a:lnTo>
                      <a:pt x="200" y="265"/>
                    </a:lnTo>
                    <a:lnTo>
                      <a:pt x="201" y="265"/>
                    </a:lnTo>
                    <a:lnTo>
                      <a:pt x="201" y="264"/>
                    </a:lnTo>
                    <a:lnTo>
                      <a:pt x="202" y="264"/>
                    </a:lnTo>
                    <a:lnTo>
                      <a:pt x="203" y="265"/>
                    </a:lnTo>
                    <a:lnTo>
                      <a:pt x="204" y="265"/>
                    </a:lnTo>
                    <a:lnTo>
                      <a:pt x="205" y="265"/>
                    </a:lnTo>
                    <a:lnTo>
                      <a:pt x="206" y="265"/>
                    </a:lnTo>
                    <a:lnTo>
                      <a:pt x="208" y="265"/>
                    </a:lnTo>
                    <a:lnTo>
                      <a:pt x="208" y="264"/>
                    </a:lnTo>
                    <a:lnTo>
                      <a:pt x="209" y="264"/>
                    </a:lnTo>
                    <a:lnTo>
                      <a:pt x="210" y="264"/>
                    </a:lnTo>
                    <a:lnTo>
                      <a:pt x="211" y="263"/>
                    </a:lnTo>
                    <a:lnTo>
                      <a:pt x="212" y="263"/>
                    </a:lnTo>
                    <a:lnTo>
                      <a:pt x="212" y="262"/>
                    </a:lnTo>
                    <a:lnTo>
                      <a:pt x="213" y="262"/>
                    </a:lnTo>
                    <a:lnTo>
                      <a:pt x="214" y="262"/>
                    </a:lnTo>
                    <a:lnTo>
                      <a:pt x="214" y="261"/>
                    </a:lnTo>
                    <a:lnTo>
                      <a:pt x="215" y="261"/>
                    </a:lnTo>
                    <a:lnTo>
                      <a:pt x="215" y="262"/>
                    </a:lnTo>
                    <a:lnTo>
                      <a:pt x="216" y="261"/>
                    </a:lnTo>
                    <a:lnTo>
                      <a:pt x="217" y="261"/>
                    </a:lnTo>
                    <a:lnTo>
                      <a:pt x="218" y="261"/>
                    </a:lnTo>
                    <a:lnTo>
                      <a:pt x="219" y="261"/>
                    </a:lnTo>
                    <a:lnTo>
                      <a:pt x="220" y="261"/>
                    </a:lnTo>
                    <a:lnTo>
                      <a:pt x="221" y="260"/>
                    </a:lnTo>
                    <a:lnTo>
                      <a:pt x="222" y="260"/>
                    </a:lnTo>
                    <a:lnTo>
                      <a:pt x="223" y="260"/>
                    </a:lnTo>
                    <a:lnTo>
                      <a:pt x="223" y="259"/>
                    </a:lnTo>
                    <a:lnTo>
                      <a:pt x="224" y="259"/>
                    </a:lnTo>
                    <a:lnTo>
                      <a:pt x="225" y="259"/>
                    </a:lnTo>
                    <a:lnTo>
                      <a:pt x="227" y="259"/>
                    </a:lnTo>
                    <a:lnTo>
                      <a:pt x="228" y="259"/>
                    </a:lnTo>
                    <a:lnTo>
                      <a:pt x="229" y="258"/>
                    </a:lnTo>
                    <a:lnTo>
                      <a:pt x="230" y="258"/>
                    </a:lnTo>
                    <a:lnTo>
                      <a:pt x="230" y="257"/>
                    </a:lnTo>
                    <a:lnTo>
                      <a:pt x="231" y="257"/>
                    </a:lnTo>
                    <a:lnTo>
                      <a:pt x="232" y="257"/>
                    </a:lnTo>
                    <a:lnTo>
                      <a:pt x="233" y="257"/>
                    </a:lnTo>
                    <a:lnTo>
                      <a:pt x="234" y="257"/>
                    </a:lnTo>
                    <a:lnTo>
                      <a:pt x="234" y="256"/>
                    </a:lnTo>
                    <a:lnTo>
                      <a:pt x="235" y="256"/>
                    </a:lnTo>
                    <a:lnTo>
                      <a:pt x="236" y="256"/>
                    </a:lnTo>
                    <a:lnTo>
                      <a:pt x="237" y="256"/>
                    </a:lnTo>
                    <a:lnTo>
                      <a:pt x="238" y="256"/>
                    </a:lnTo>
                    <a:lnTo>
                      <a:pt x="239" y="256"/>
                    </a:lnTo>
                    <a:lnTo>
                      <a:pt x="240" y="256"/>
                    </a:lnTo>
                    <a:lnTo>
                      <a:pt x="241" y="256"/>
                    </a:lnTo>
                    <a:lnTo>
                      <a:pt x="242" y="256"/>
                    </a:lnTo>
                    <a:lnTo>
                      <a:pt x="243" y="256"/>
                    </a:lnTo>
                    <a:lnTo>
                      <a:pt x="244" y="256"/>
                    </a:lnTo>
                    <a:lnTo>
                      <a:pt x="245" y="257"/>
                    </a:lnTo>
                    <a:lnTo>
                      <a:pt x="247" y="257"/>
                    </a:lnTo>
                    <a:lnTo>
                      <a:pt x="248" y="256"/>
                    </a:lnTo>
                    <a:lnTo>
                      <a:pt x="249" y="257"/>
                    </a:lnTo>
                    <a:lnTo>
                      <a:pt x="250" y="257"/>
                    </a:lnTo>
                    <a:lnTo>
                      <a:pt x="251" y="257"/>
                    </a:lnTo>
                    <a:lnTo>
                      <a:pt x="252" y="257"/>
                    </a:lnTo>
                    <a:lnTo>
                      <a:pt x="253" y="257"/>
                    </a:lnTo>
                    <a:lnTo>
                      <a:pt x="254" y="257"/>
                    </a:lnTo>
                    <a:lnTo>
                      <a:pt x="254" y="258"/>
                    </a:lnTo>
                    <a:lnTo>
                      <a:pt x="255" y="258"/>
                    </a:lnTo>
                    <a:lnTo>
                      <a:pt x="256" y="258"/>
                    </a:lnTo>
                    <a:lnTo>
                      <a:pt x="257" y="258"/>
                    </a:lnTo>
                    <a:lnTo>
                      <a:pt x="258" y="258"/>
                    </a:lnTo>
                    <a:lnTo>
                      <a:pt x="258" y="259"/>
                    </a:lnTo>
                    <a:lnTo>
                      <a:pt x="259" y="259"/>
                    </a:lnTo>
                    <a:lnTo>
                      <a:pt x="260" y="259"/>
                    </a:lnTo>
                    <a:lnTo>
                      <a:pt x="261" y="259"/>
                    </a:lnTo>
                    <a:lnTo>
                      <a:pt x="261" y="260"/>
                    </a:lnTo>
                    <a:lnTo>
                      <a:pt x="262" y="260"/>
                    </a:lnTo>
                    <a:lnTo>
                      <a:pt x="263" y="261"/>
                    </a:lnTo>
                    <a:lnTo>
                      <a:pt x="264" y="261"/>
                    </a:lnTo>
                    <a:lnTo>
                      <a:pt x="266" y="261"/>
                    </a:lnTo>
                    <a:lnTo>
                      <a:pt x="267" y="261"/>
                    </a:lnTo>
                    <a:lnTo>
                      <a:pt x="268" y="261"/>
                    </a:lnTo>
                    <a:lnTo>
                      <a:pt x="269" y="261"/>
                    </a:lnTo>
                    <a:lnTo>
                      <a:pt x="269" y="262"/>
                    </a:lnTo>
                    <a:lnTo>
                      <a:pt x="270" y="262"/>
                    </a:lnTo>
                    <a:lnTo>
                      <a:pt x="271" y="263"/>
                    </a:lnTo>
                    <a:lnTo>
                      <a:pt x="272" y="263"/>
                    </a:lnTo>
                    <a:lnTo>
                      <a:pt x="273" y="263"/>
                    </a:lnTo>
                    <a:lnTo>
                      <a:pt x="273" y="264"/>
                    </a:lnTo>
                    <a:lnTo>
                      <a:pt x="274" y="265"/>
                    </a:lnTo>
                    <a:lnTo>
                      <a:pt x="275" y="265"/>
                    </a:lnTo>
                    <a:lnTo>
                      <a:pt x="275" y="266"/>
                    </a:lnTo>
                    <a:lnTo>
                      <a:pt x="276" y="266"/>
                    </a:lnTo>
                    <a:lnTo>
                      <a:pt x="276" y="268"/>
                    </a:lnTo>
                    <a:lnTo>
                      <a:pt x="277" y="269"/>
                    </a:lnTo>
                    <a:lnTo>
                      <a:pt x="278" y="270"/>
                    </a:lnTo>
                    <a:lnTo>
                      <a:pt x="279" y="271"/>
                    </a:lnTo>
                    <a:lnTo>
                      <a:pt x="280" y="271"/>
                    </a:lnTo>
                    <a:lnTo>
                      <a:pt x="280" y="272"/>
                    </a:lnTo>
                    <a:lnTo>
                      <a:pt x="280" y="273"/>
                    </a:lnTo>
                    <a:lnTo>
                      <a:pt x="281" y="273"/>
                    </a:lnTo>
                    <a:lnTo>
                      <a:pt x="282" y="274"/>
                    </a:lnTo>
                    <a:lnTo>
                      <a:pt x="283" y="275"/>
                    </a:lnTo>
                    <a:lnTo>
                      <a:pt x="283" y="276"/>
                    </a:lnTo>
                    <a:lnTo>
                      <a:pt x="285" y="276"/>
                    </a:lnTo>
                    <a:lnTo>
                      <a:pt x="285" y="277"/>
                    </a:lnTo>
                    <a:lnTo>
                      <a:pt x="286" y="277"/>
                    </a:lnTo>
                    <a:lnTo>
                      <a:pt x="287" y="278"/>
                    </a:lnTo>
                    <a:lnTo>
                      <a:pt x="288" y="278"/>
                    </a:lnTo>
                    <a:lnTo>
                      <a:pt x="288" y="279"/>
                    </a:lnTo>
                    <a:lnTo>
                      <a:pt x="289" y="280"/>
                    </a:lnTo>
                    <a:lnTo>
                      <a:pt x="289" y="281"/>
                    </a:lnTo>
                    <a:lnTo>
                      <a:pt x="290" y="281"/>
                    </a:lnTo>
                    <a:lnTo>
                      <a:pt x="290" y="282"/>
                    </a:lnTo>
                    <a:lnTo>
                      <a:pt x="290" y="283"/>
                    </a:lnTo>
                    <a:lnTo>
                      <a:pt x="291" y="283"/>
                    </a:lnTo>
                    <a:lnTo>
                      <a:pt x="291" y="284"/>
                    </a:lnTo>
                    <a:lnTo>
                      <a:pt x="292" y="285"/>
                    </a:lnTo>
                    <a:lnTo>
                      <a:pt x="293" y="285"/>
                    </a:lnTo>
                    <a:lnTo>
                      <a:pt x="293" y="287"/>
                    </a:lnTo>
                    <a:lnTo>
                      <a:pt x="294" y="288"/>
                    </a:lnTo>
                    <a:lnTo>
                      <a:pt x="295" y="289"/>
                    </a:lnTo>
                    <a:lnTo>
                      <a:pt x="294" y="289"/>
                    </a:lnTo>
                    <a:lnTo>
                      <a:pt x="294" y="290"/>
                    </a:lnTo>
                    <a:lnTo>
                      <a:pt x="295" y="290"/>
                    </a:lnTo>
                    <a:lnTo>
                      <a:pt x="295" y="291"/>
                    </a:lnTo>
                    <a:lnTo>
                      <a:pt x="295" y="292"/>
                    </a:lnTo>
                    <a:lnTo>
                      <a:pt x="296" y="293"/>
                    </a:lnTo>
                    <a:lnTo>
                      <a:pt x="296" y="294"/>
                    </a:lnTo>
                    <a:lnTo>
                      <a:pt x="297" y="294"/>
                    </a:lnTo>
                    <a:lnTo>
                      <a:pt x="297" y="295"/>
                    </a:lnTo>
                    <a:lnTo>
                      <a:pt x="298" y="295"/>
                    </a:lnTo>
                    <a:lnTo>
                      <a:pt x="299" y="295"/>
                    </a:lnTo>
                    <a:lnTo>
                      <a:pt x="300" y="295"/>
                    </a:lnTo>
                    <a:lnTo>
                      <a:pt x="301" y="296"/>
                    </a:lnTo>
                    <a:lnTo>
                      <a:pt x="302" y="296"/>
                    </a:lnTo>
                    <a:lnTo>
                      <a:pt x="302" y="297"/>
                    </a:lnTo>
                    <a:lnTo>
                      <a:pt x="302" y="298"/>
                    </a:lnTo>
                    <a:lnTo>
                      <a:pt x="302" y="299"/>
                    </a:lnTo>
                    <a:lnTo>
                      <a:pt x="302" y="300"/>
                    </a:lnTo>
                    <a:lnTo>
                      <a:pt x="303" y="300"/>
                    </a:lnTo>
                    <a:lnTo>
                      <a:pt x="305" y="301"/>
                    </a:lnTo>
                    <a:lnTo>
                      <a:pt x="303" y="302"/>
                    </a:lnTo>
                    <a:lnTo>
                      <a:pt x="305" y="302"/>
                    </a:lnTo>
                    <a:lnTo>
                      <a:pt x="305" y="303"/>
                    </a:lnTo>
                    <a:lnTo>
                      <a:pt x="305" y="304"/>
                    </a:lnTo>
                    <a:lnTo>
                      <a:pt x="306" y="304"/>
                    </a:lnTo>
                    <a:lnTo>
                      <a:pt x="307" y="304"/>
                    </a:lnTo>
                    <a:lnTo>
                      <a:pt x="308" y="305"/>
                    </a:lnTo>
                    <a:lnTo>
                      <a:pt x="309" y="305"/>
                    </a:lnTo>
                    <a:lnTo>
                      <a:pt x="309" y="307"/>
                    </a:lnTo>
                    <a:lnTo>
                      <a:pt x="310" y="308"/>
                    </a:lnTo>
                    <a:lnTo>
                      <a:pt x="310" y="309"/>
                    </a:lnTo>
                    <a:lnTo>
                      <a:pt x="311" y="309"/>
                    </a:lnTo>
                    <a:lnTo>
                      <a:pt x="311" y="310"/>
                    </a:lnTo>
                    <a:lnTo>
                      <a:pt x="312" y="310"/>
                    </a:lnTo>
                    <a:lnTo>
                      <a:pt x="313" y="310"/>
                    </a:lnTo>
                    <a:lnTo>
                      <a:pt x="313" y="311"/>
                    </a:lnTo>
                    <a:lnTo>
                      <a:pt x="314" y="311"/>
                    </a:lnTo>
                    <a:lnTo>
                      <a:pt x="315" y="312"/>
                    </a:lnTo>
                    <a:lnTo>
                      <a:pt x="316" y="312"/>
                    </a:lnTo>
                    <a:lnTo>
                      <a:pt x="316" y="313"/>
                    </a:lnTo>
                    <a:lnTo>
                      <a:pt x="317" y="313"/>
                    </a:lnTo>
                    <a:lnTo>
                      <a:pt x="317" y="314"/>
                    </a:lnTo>
                    <a:lnTo>
                      <a:pt x="317" y="315"/>
                    </a:lnTo>
                    <a:lnTo>
                      <a:pt x="318" y="315"/>
                    </a:lnTo>
                    <a:lnTo>
                      <a:pt x="318" y="314"/>
                    </a:lnTo>
                    <a:lnTo>
                      <a:pt x="318" y="313"/>
                    </a:lnTo>
                    <a:lnTo>
                      <a:pt x="319" y="313"/>
                    </a:lnTo>
                    <a:lnTo>
                      <a:pt x="320" y="314"/>
                    </a:lnTo>
                    <a:lnTo>
                      <a:pt x="324" y="316"/>
                    </a:lnTo>
                    <a:lnTo>
                      <a:pt x="327" y="319"/>
                    </a:lnTo>
                    <a:lnTo>
                      <a:pt x="331" y="323"/>
                    </a:lnTo>
                    <a:lnTo>
                      <a:pt x="333" y="324"/>
                    </a:lnTo>
                    <a:lnTo>
                      <a:pt x="336" y="327"/>
                    </a:lnTo>
                    <a:lnTo>
                      <a:pt x="338" y="329"/>
                    </a:lnTo>
                    <a:lnTo>
                      <a:pt x="339" y="330"/>
                    </a:lnTo>
                    <a:lnTo>
                      <a:pt x="337" y="333"/>
                    </a:lnTo>
                    <a:lnTo>
                      <a:pt x="334" y="337"/>
                    </a:lnTo>
                    <a:lnTo>
                      <a:pt x="330" y="340"/>
                    </a:lnTo>
                    <a:lnTo>
                      <a:pt x="328" y="343"/>
                    </a:lnTo>
                    <a:lnTo>
                      <a:pt x="327" y="344"/>
                    </a:lnTo>
                    <a:lnTo>
                      <a:pt x="305" y="369"/>
                    </a:lnTo>
                    <a:lnTo>
                      <a:pt x="287" y="389"/>
                    </a:lnTo>
                    <a:lnTo>
                      <a:pt x="282" y="393"/>
                    </a:lnTo>
                    <a:lnTo>
                      <a:pt x="278" y="398"/>
                    </a:lnTo>
                    <a:lnTo>
                      <a:pt x="269" y="409"/>
                    </a:lnTo>
                    <a:lnTo>
                      <a:pt x="253" y="426"/>
                    </a:lnTo>
                    <a:lnTo>
                      <a:pt x="244" y="435"/>
                    </a:lnTo>
                    <a:lnTo>
                      <a:pt x="233" y="448"/>
                    </a:lnTo>
                    <a:lnTo>
                      <a:pt x="225" y="456"/>
                    </a:lnTo>
                    <a:lnTo>
                      <a:pt x="222" y="459"/>
                    </a:lnTo>
                    <a:lnTo>
                      <a:pt x="221" y="460"/>
                    </a:lnTo>
                    <a:lnTo>
                      <a:pt x="218" y="465"/>
                    </a:lnTo>
                    <a:lnTo>
                      <a:pt x="214" y="470"/>
                    </a:lnTo>
                    <a:lnTo>
                      <a:pt x="210" y="474"/>
                    </a:lnTo>
                    <a:lnTo>
                      <a:pt x="208" y="476"/>
                    </a:lnTo>
                    <a:lnTo>
                      <a:pt x="206" y="477"/>
                    </a:lnTo>
                    <a:lnTo>
                      <a:pt x="204" y="479"/>
                    </a:lnTo>
                    <a:lnTo>
                      <a:pt x="203" y="479"/>
                    </a:lnTo>
                    <a:lnTo>
                      <a:pt x="202" y="479"/>
                    </a:lnTo>
                    <a:lnTo>
                      <a:pt x="203" y="478"/>
                    </a:lnTo>
                    <a:lnTo>
                      <a:pt x="202" y="478"/>
                    </a:lnTo>
                    <a:lnTo>
                      <a:pt x="202" y="477"/>
                    </a:lnTo>
                    <a:lnTo>
                      <a:pt x="201" y="477"/>
                    </a:lnTo>
                    <a:lnTo>
                      <a:pt x="200" y="477"/>
                    </a:lnTo>
                    <a:lnTo>
                      <a:pt x="199" y="477"/>
                    </a:lnTo>
                    <a:lnTo>
                      <a:pt x="199" y="476"/>
                    </a:lnTo>
                    <a:lnTo>
                      <a:pt x="199" y="475"/>
                    </a:lnTo>
                    <a:lnTo>
                      <a:pt x="199" y="474"/>
                    </a:lnTo>
                    <a:lnTo>
                      <a:pt x="199" y="473"/>
                    </a:lnTo>
                    <a:lnTo>
                      <a:pt x="198" y="473"/>
                    </a:lnTo>
                    <a:lnTo>
                      <a:pt x="197" y="473"/>
                    </a:lnTo>
                    <a:lnTo>
                      <a:pt x="197" y="472"/>
                    </a:lnTo>
                    <a:lnTo>
                      <a:pt x="196" y="472"/>
                    </a:lnTo>
                    <a:lnTo>
                      <a:pt x="196" y="471"/>
                    </a:lnTo>
                    <a:lnTo>
                      <a:pt x="195" y="471"/>
                    </a:lnTo>
                    <a:lnTo>
                      <a:pt x="194" y="471"/>
                    </a:lnTo>
                    <a:lnTo>
                      <a:pt x="194" y="470"/>
                    </a:lnTo>
                    <a:lnTo>
                      <a:pt x="193" y="470"/>
                    </a:lnTo>
                    <a:lnTo>
                      <a:pt x="192" y="470"/>
                    </a:lnTo>
                    <a:lnTo>
                      <a:pt x="192" y="469"/>
                    </a:lnTo>
                    <a:lnTo>
                      <a:pt x="191" y="469"/>
                    </a:lnTo>
                    <a:lnTo>
                      <a:pt x="191" y="468"/>
                    </a:lnTo>
                    <a:lnTo>
                      <a:pt x="191" y="467"/>
                    </a:lnTo>
                    <a:lnTo>
                      <a:pt x="191" y="466"/>
                    </a:lnTo>
                    <a:lnTo>
                      <a:pt x="190" y="465"/>
                    </a:lnTo>
                    <a:lnTo>
                      <a:pt x="190" y="464"/>
                    </a:lnTo>
                    <a:lnTo>
                      <a:pt x="190" y="463"/>
                    </a:lnTo>
                    <a:lnTo>
                      <a:pt x="190" y="462"/>
                    </a:lnTo>
                    <a:lnTo>
                      <a:pt x="191" y="462"/>
                    </a:lnTo>
                    <a:lnTo>
                      <a:pt x="191" y="460"/>
                    </a:lnTo>
                    <a:lnTo>
                      <a:pt x="190" y="460"/>
                    </a:lnTo>
                    <a:lnTo>
                      <a:pt x="190" y="459"/>
                    </a:lnTo>
                    <a:lnTo>
                      <a:pt x="189" y="458"/>
                    </a:lnTo>
                    <a:lnTo>
                      <a:pt x="187" y="458"/>
                    </a:lnTo>
                    <a:lnTo>
                      <a:pt x="187" y="457"/>
                    </a:lnTo>
                    <a:lnTo>
                      <a:pt x="186" y="457"/>
                    </a:lnTo>
                    <a:lnTo>
                      <a:pt x="186" y="456"/>
                    </a:lnTo>
                    <a:lnTo>
                      <a:pt x="185" y="456"/>
                    </a:lnTo>
                    <a:lnTo>
                      <a:pt x="185" y="455"/>
                    </a:lnTo>
                    <a:lnTo>
                      <a:pt x="184" y="454"/>
                    </a:lnTo>
                    <a:lnTo>
                      <a:pt x="184" y="455"/>
                    </a:lnTo>
                    <a:lnTo>
                      <a:pt x="184" y="454"/>
                    </a:lnTo>
                    <a:lnTo>
                      <a:pt x="183" y="454"/>
                    </a:lnTo>
                    <a:lnTo>
                      <a:pt x="182" y="454"/>
                    </a:lnTo>
                    <a:lnTo>
                      <a:pt x="182" y="453"/>
                    </a:lnTo>
                    <a:lnTo>
                      <a:pt x="182" y="452"/>
                    </a:lnTo>
                    <a:lnTo>
                      <a:pt x="181" y="452"/>
                    </a:lnTo>
                    <a:lnTo>
                      <a:pt x="180" y="451"/>
                    </a:lnTo>
                    <a:lnTo>
                      <a:pt x="180" y="450"/>
                    </a:lnTo>
                    <a:lnTo>
                      <a:pt x="180" y="449"/>
                    </a:lnTo>
                    <a:lnTo>
                      <a:pt x="180" y="448"/>
                    </a:lnTo>
                    <a:lnTo>
                      <a:pt x="179" y="448"/>
                    </a:lnTo>
                    <a:lnTo>
                      <a:pt x="178" y="447"/>
                    </a:lnTo>
                    <a:lnTo>
                      <a:pt x="178" y="446"/>
                    </a:lnTo>
                    <a:lnTo>
                      <a:pt x="178" y="445"/>
                    </a:lnTo>
                    <a:lnTo>
                      <a:pt x="177" y="444"/>
                    </a:lnTo>
                    <a:lnTo>
                      <a:pt x="177" y="443"/>
                    </a:lnTo>
                    <a:lnTo>
                      <a:pt x="177" y="441"/>
                    </a:lnTo>
                    <a:lnTo>
                      <a:pt x="176" y="441"/>
                    </a:lnTo>
                    <a:lnTo>
                      <a:pt x="177" y="440"/>
                    </a:lnTo>
                    <a:lnTo>
                      <a:pt x="176" y="440"/>
                    </a:lnTo>
                    <a:lnTo>
                      <a:pt x="176" y="439"/>
                    </a:lnTo>
                    <a:lnTo>
                      <a:pt x="176" y="438"/>
                    </a:lnTo>
                    <a:lnTo>
                      <a:pt x="176" y="437"/>
                    </a:lnTo>
                    <a:lnTo>
                      <a:pt x="176" y="436"/>
                    </a:lnTo>
                    <a:lnTo>
                      <a:pt x="176" y="435"/>
                    </a:lnTo>
                    <a:lnTo>
                      <a:pt x="176" y="434"/>
                    </a:lnTo>
                    <a:lnTo>
                      <a:pt x="176" y="433"/>
                    </a:lnTo>
                    <a:lnTo>
                      <a:pt x="175" y="433"/>
                    </a:lnTo>
                    <a:lnTo>
                      <a:pt x="175" y="432"/>
                    </a:lnTo>
                    <a:lnTo>
                      <a:pt x="175" y="431"/>
                    </a:lnTo>
                    <a:lnTo>
                      <a:pt x="174" y="431"/>
                    </a:lnTo>
                    <a:lnTo>
                      <a:pt x="174" y="430"/>
                    </a:lnTo>
                    <a:lnTo>
                      <a:pt x="175" y="430"/>
                    </a:lnTo>
                    <a:lnTo>
                      <a:pt x="175" y="429"/>
                    </a:lnTo>
                    <a:lnTo>
                      <a:pt x="175" y="428"/>
                    </a:lnTo>
                    <a:lnTo>
                      <a:pt x="174" y="428"/>
                    </a:lnTo>
                    <a:lnTo>
                      <a:pt x="175" y="428"/>
                    </a:lnTo>
                    <a:lnTo>
                      <a:pt x="174" y="427"/>
                    </a:lnTo>
                    <a:lnTo>
                      <a:pt x="174" y="426"/>
                    </a:lnTo>
                    <a:lnTo>
                      <a:pt x="173" y="426"/>
                    </a:lnTo>
                    <a:lnTo>
                      <a:pt x="173" y="425"/>
                    </a:lnTo>
                    <a:lnTo>
                      <a:pt x="173" y="424"/>
                    </a:lnTo>
                    <a:lnTo>
                      <a:pt x="174" y="424"/>
                    </a:lnTo>
                    <a:lnTo>
                      <a:pt x="174" y="423"/>
                    </a:lnTo>
                    <a:lnTo>
                      <a:pt x="174" y="421"/>
                    </a:lnTo>
                    <a:lnTo>
                      <a:pt x="175" y="421"/>
                    </a:lnTo>
                    <a:lnTo>
                      <a:pt x="175" y="420"/>
                    </a:lnTo>
                    <a:lnTo>
                      <a:pt x="174" y="420"/>
                    </a:lnTo>
                    <a:lnTo>
                      <a:pt x="175" y="420"/>
                    </a:lnTo>
                    <a:lnTo>
                      <a:pt x="174" y="419"/>
                    </a:lnTo>
                    <a:lnTo>
                      <a:pt x="174" y="418"/>
                    </a:lnTo>
                    <a:lnTo>
                      <a:pt x="175" y="418"/>
                    </a:lnTo>
                    <a:lnTo>
                      <a:pt x="175" y="417"/>
                    </a:lnTo>
                    <a:lnTo>
                      <a:pt x="174" y="417"/>
                    </a:lnTo>
                    <a:lnTo>
                      <a:pt x="175" y="417"/>
                    </a:lnTo>
                    <a:lnTo>
                      <a:pt x="175" y="416"/>
                    </a:lnTo>
                    <a:lnTo>
                      <a:pt x="174" y="415"/>
                    </a:lnTo>
                    <a:lnTo>
                      <a:pt x="174" y="414"/>
                    </a:lnTo>
                    <a:lnTo>
                      <a:pt x="174" y="413"/>
                    </a:lnTo>
                    <a:lnTo>
                      <a:pt x="173" y="413"/>
                    </a:lnTo>
                    <a:lnTo>
                      <a:pt x="173" y="412"/>
                    </a:lnTo>
                    <a:lnTo>
                      <a:pt x="174" y="411"/>
                    </a:lnTo>
                    <a:lnTo>
                      <a:pt x="174" y="410"/>
                    </a:lnTo>
                    <a:lnTo>
                      <a:pt x="174" y="409"/>
                    </a:lnTo>
                    <a:lnTo>
                      <a:pt x="173" y="409"/>
                    </a:lnTo>
                    <a:lnTo>
                      <a:pt x="173" y="408"/>
                    </a:lnTo>
                    <a:lnTo>
                      <a:pt x="173" y="407"/>
                    </a:lnTo>
                    <a:lnTo>
                      <a:pt x="172" y="407"/>
                    </a:lnTo>
                    <a:lnTo>
                      <a:pt x="172" y="406"/>
                    </a:lnTo>
                    <a:lnTo>
                      <a:pt x="171" y="406"/>
                    </a:lnTo>
                    <a:lnTo>
                      <a:pt x="171" y="405"/>
                    </a:lnTo>
                    <a:lnTo>
                      <a:pt x="170" y="405"/>
                    </a:lnTo>
                    <a:lnTo>
                      <a:pt x="170" y="404"/>
                    </a:lnTo>
                    <a:lnTo>
                      <a:pt x="169" y="404"/>
                    </a:lnTo>
                    <a:lnTo>
                      <a:pt x="169" y="402"/>
                    </a:lnTo>
                    <a:lnTo>
                      <a:pt x="169" y="401"/>
                    </a:lnTo>
                    <a:lnTo>
                      <a:pt x="167" y="401"/>
                    </a:lnTo>
                    <a:lnTo>
                      <a:pt x="169" y="401"/>
                    </a:lnTo>
                    <a:lnTo>
                      <a:pt x="169" y="400"/>
                    </a:lnTo>
                    <a:lnTo>
                      <a:pt x="167" y="400"/>
                    </a:lnTo>
                    <a:lnTo>
                      <a:pt x="167" y="399"/>
                    </a:lnTo>
                    <a:lnTo>
                      <a:pt x="166" y="399"/>
                    </a:lnTo>
                    <a:lnTo>
                      <a:pt x="166" y="398"/>
                    </a:lnTo>
                    <a:lnTo>
                      <a:pt x="166" y="397"/>
                    </a:lnTo>
                    <a:lnTo>
                      <a:pt x="165" y="397"/>
                    </a:lnTo>
                    <a:lnTo>
                      <a:pt x="166" y="396"/>
                    </a:lnTo>
                    <a:lnTo>
                      <a:pt x="165" y="396"/>
                    </a:lnTo>
                    <a:lnTo>
                      <a:pt x="165" y="395"/>
                    </a:lnTo>
                    <a:lnTo>
                      <a:pt x="165" y="394"/>
                    </a:lnTo>
                    <a:lnTo>
                      <a:pt x="165" y="393"/>
                    </a:lnTo>
                    <a:lnTo>
                      <a:pt x="165" y="392"/>
                    </a:lnTo>
                    <a:lnTo>
                      <a:pt x="164" y="392"/>
                    </a:lnTo>
                    <a:lnTo>
                      <a:pt x="163" y="392"/>
                    </a:lnTo>
                    <a:lnTo>
                      <a:pt x="162" y="392"/>
                    </a:lnTo>
                    <a:lnTo>
                      <a:pt x="162" y="391"/>
                    </a:lnTo>
                    <a:lnTo>
                      <a:pt x="162" y="390"/>
                    </a:lnTo>
                    <a:lnTo>
                      <a:pt x="161" y="390"/>
                    </a:lnTo>
                    <a:lnTo>
                      <a:pt x="161" y="389"/>
                    </a:lnTo>
                    <a:lnTo>
                      <a:pt x="160" y="388"/>
                    </a:lnTo>
                    <a:lnTo>
                      <a:pt x="160" y="387"/>
                    </a:lnTo>
                    <a:lnTo>
                      <a:pt x="159" y="387"/>
                    </a:lnTo>
                    <a:lnTo>
                      <a:pt x="158" y="387"/>
                    </a:lnTo>
                    <a:lnTo>
                      <a:pt x="158" y="386"/>
                    </a:lnTo>
                    <a:lnTo>
                      <a:pt x="157" y="386"/>
                    </a:lnTo>
                    <a:lnTo>
                      <a:pt x="157" y="385"/>
                    </a:lnTo>
                    <a:lnTo>
                      <a:pt x="157" y="383"/>
                    </a:lnTo>
                    <a:lnTo>
                      <a:pt x="157" y="382"/>
                    </a:lnTo>
                    <a:lnTo>
                      <a:pt x="157" y="381"/>
                    </a:lnTo>
                    <a:lnTo>
                      <a:pt x="156" y="381"/>
                    </a:lnTo>
                    <a:lnTo>
                      <a:pt x="155" y="380"/>
                    </a:lnTo>
                    <a:lnTo>
                      <a:pt x="154" y="380"/>
                    </a:lnTo>
                    <a:lnTo>
                      <a:pt x="155" y="379"/>
                    </a:lnTo>
                    <a:lnTo>
                      <a:pt x="154" y="379"/>
                    </a:lnTo>
                    <a:lnTo>
                      <a:pt x="154" y="378"/>
                    </a:lnTo>
                    <a:lnTo>
                      <a:pt x="154" y="377"/>
                    </a:lnTo>
                    <a:lnTo>
                      <a:pt x="153" y="377"/>
                    </a:lnTo>
                    <a:lnTo>
                      <a:pt x="152" y="377"/>
                    </a:lnTo>
                    <a:lnTo>
                      <a:pt x="151" y="376"/>
                    </a:lnTo>
                    <a:lnTo>
                      <a:pt x="151" y="375"/>
                    </a:lnTo>
                    <a:lnTo>
                      <a:pt x="150" y="374"/>
                    </a:lnTo>
                    <a:lnTo>
                      <a:pt x="148" y="373"/>
                    </a:lnTo>
                    <a:lnTo>
                      <a:pt x="147" y="373"/>
                    </a:lnTo>
                    <a:lnTo>
                      <a:pt x="146" y="373"/>
                    </a:lnTo>
                    <a:lnTo>
                      <a:pt x="146" y="372"/>
                    </a:lnTo>
                    <a:lnTo>
                      <a:pt x="145" y="372"/>
                    </a:lnTo>
                    <a:lnTo>
                      <a:pt x="145" y="371"/>
                    </a:lnTo>
                    <a:lnTo>
                      <a:pt x="144" y="371"/>
                    </a:lnTo>
                    <a:lnTo>
                      <a:pt x="144" y="370"/>
                    </a:lnTo>
                    <a:lnTo>
                      <a:pt x="143" y="370"/>
                    </a:lnTo>
                    <a:lnTo>
                      <a:pt x="142" y="369"/>
                    </a:lnTo>
                    <a:lnTo>
                      <a:pt x="141" y="369"/>
                    </a:lnTo>
                    <a:lnTo>
                      <a:pt x="140" y="369"/>
                    </a:lnTo>
                    <a:lnTo>
                      <a:pt x="139" y="369"/>
                    </a:lnTo>
                    <a:lnTo>
                      <a:pt x="138" y="368"/>
                    </a:lnTo>
                    <a:lnTo>
                      <a:pt x="137" y="368"/>
                    </a:lnTo>
                    <a:lnTo>
                      <a:pt x="137" y="369"/>
                    </a:lnTo>
                    <a:lnTo>
                      <a:pt x="136" y="369"/>
                    </a:lnTo>
                    <a:lnTo>
                      <a:pt x="136" y="368"/>
                    </a:lnTo>
                    <a:lnTo>
                      <a:pt x="135" y="368"/>
                    </a:lnTo>
                    <a:lnTo>
                      <a:pt x="134" y="368"/>
                    </a:lnTo>
                    <a:lnTo>
                      <a:pt x="133" y="368"/>
                    </a:lnTo>
                    <a:lnTo>
                      <a:pt x="132" y="368"/>
                    </a:lnTo>
                    <a:lnTo>
                      <a:pt x="132" y="367"/>
                    </a:lnTo>
                    <a:lnTo>
                      <a:pt x="132" y="366"/>
                    </a:lnTo>
                    <a:lnTo>
                      <a:pt x="131" y="366"/>
                    </a:lnTo>
                    <a:lnTo>
                      <a:pt x="130" y="366"/>
                    </a:lnTo>
                    <a:lnTo>
                      <a:pt x="130" y="365"/>
                    </a:lnTo>
                    <a:lnTo>
                      <a:pt x="128" y="365"/>
                    </a:lnTo>
                    <a:lnTo>
                      <a:pt x="127" y="363"/>
                    </a:lnTo>
                    <a:lnTo>
                      <a:pt x="127" y="362"/>
                    </a:lnTo>
                    <a:lnTo>
                      <a:pt x="126" y="362"/>
                    </a:lnTo>
                    <a:lnTo>
                      <a:pt x="125" y="362"/>
                    </a:lnTo>
                    <a:lnTo>
                      <a:pt x="124" y="362"/>
                    </a:lnTo>
                    <a:lnTo>
                      <a:pt x="123" y="362"/>
                    </a:lnTo>
                    <a:lnTo>
                      <a:pt x="122" y="362"/>
                    </a:lnTo>
                    <a:lnTo>
                      <a:pt x="121" y="362"/>
                    </a:lnTo>
                    <a:lnTo>
                      <a:pt x="120" y="362"/>
                    </a:lnTo>
                    <a:lnTo>
                      <a:pt x="119" y="362"/>
                    </a:lnTo>
                    <a:lnTo>
                      <a:pt x="118" y="362"/>
                    </a:lnTo>
                    <a:lnTo>
                      <a:pt x="117" y="363"/>
                    </a:lnTo>
                    <a:lnTo>
                      <a:pt x="116" y="363"/>
                    </a:lnTo>
                    <a:lnTo>
                      <a:pt x="115" y="363"/>
                    </a:lnTo>
                    <a:lnTo>
                      <a:pt x="114" y="363"/>
                    </a:lnTo>
                    <a:lnTo>
                      <a:pt x="113" y="363"/>
                    </a:lnTo>
                    <a:lnTo>
                      <a:pt x="113" y="362"/>
                    </a:lnTo>
                    <a:lnTo>
                      <a:pt x="112" y="362"/>
                    </a:lnTo>
                    <a:lnTo>
                      <a:pt x="111" y="362"/>
                    </a:lnTo>
                    <a:lnTo>
                      <a:pt x="109" y="361"/>
                    </a:lnTo>
                    <a:lnTo>
                      <a:pt x="108" y="361"/>
                    </a:lnTo>
                    <a:lnTo>
                      <a:pt x="107" y="361"/>
                    </a:lnTo>
                    <a:lnTo>
                      <a:pt x="106" y="361"/>
                    </a:lnTo>
                    <a:lnTo>
                      <a:pt x="106" y="360"/>
                    </a:lnTo>
                    <a:lnTo>
                      <a:pt x="105" y="360"/>
                    </a:lnTo>
                    <a:lnTo>
                      <a:pt x="104" y="360"/>
                    </a:lnTo>
                    <a:lnTo>
                      <a:pt x="104" y="359"/>
                    </a:lnTo>
                    <a:lnTo>
                      <a:pt x="103" y="359"/>
                    </a:lnTo>
                    <a:lnTo>
                      <a:pt x="102" y="359"/>
                    </a:lnTo>
                    <a:lnTo>
                      <a:pt x="101" y="358"/>
                    </a:lnTo>
                    <a:lnTo>
                      <a:pt x="100" y="358"/>
                    </a:lnTo>
                    <a:lnTo>
                      <a:pt x="99" y="357"/>
                    </a:lnTo>
                    <a:lnTo>
                      <a:pt x="98" y="356"/>
                    </a:lnTo>
                    <a:lnTo>
                      <a:pt x="98" y="355"/>
                    </a:lnTo>
                    <a:lnTo>
                      <a:pt x="97" y="355"/>
                    </a:lnTo>
                    <a:lnTo>
                      <a:pt x="96" y="355"/>
                    </a:lnTo>
                    <a:lnTo>
                      <a:pt x="96" y="354"/>
                    </a:lnTo>
                    <a:lnTo>
                      <a:pt x="95" y="354"/>
                    </a:lnTo>
                    <a:lnTo>
                      <a:pt x="94" y="354"/>
                    </a:lnTo>
                    <a:lnTo>
                      <a:pt x="94" y="353"/>
                    </a:lnTo>
                    <a:lnTo>
                      <a:pt x="93" y="352"/>
                    </a:lnTo>
                    <a:lnTo>
                      <a:pt x="93" y="351"/>
                    </a:lnTo>
                    <a:lnTo>
                      <a:pt x="93" y="350"/>
                    </a:lnTo>
                    <a:lnTo>
                      <a:pt x="93" y="349"/>
                    </a:lnTo>
                    <a:lnTo>
                      <a:pt x="93" y="348"/>
                    </a:lnTo>
                    <a:lnTo>
                      <a:pt x="93" y="347"/>
                    </a:lnTo>
                    <a:lnTo>
                      <a:pt x="93" y="346"/>
                    </a:lnTo>
                    <a:lnTo>
                      <a:pt x="92" y="346"/>
                    </a:lnTo>
                    <a:lnTo>
                      <a:pt x="90" y="344"/>
                    </a:lnTo>
                    <a:lnTo>
                      <a:pt x="89" y="344"/>
                    </a:lnTo>
                    <a:lnTo>
                      <a:pt x="89" y="343"/>
                    </a:lnTo>
                    <a:lnTo>
                      <a:pt x="87" y="342"/>
                    </a:lnTo>
                    <a:lnTo>
                      <a:pt x="80" y="337"/>
                    </a:lnTo>
                    <a:lnTo>
                      <a:pt x="73" y="333"/>
                    </a:lnTo>
                    <a:lnTo>
                      <a:pt x="65" y="328"/>
                    </a:lnTo>
                    <a:lnTo>
                      <a:pt x="65" y="327"/>
                    </a:lnTo>
                    <a:lnTo>
                      <a:pt x="66" y="326"/>
                    </a:lnTo>
                    <a:lnTo>
                      <a:pt x="67" y="324"/>
                    </a:lnTo>
                    <a:lnTo>
                      <a:pt x="67" y="323"/>
                    </a:lnTo>
                    <a:lnTo>
                      <a:pt x="67" y="322"/>
                    </a:lnTo>
                    <a:lnTo>
                      <a:pt x="68" y="322"/>
                    </a:lnTo>
                    <a:lnTo>
                      <a:pt x="68" y="321"/>
                    </a:lnTo>
                    <a:lnTo>
                      <a:pt x="68" y="320"/>
                    </a:lnTo>
                    <a:lnTo>
                      <a:pt x="68" y="319"/>
                    </a:lnTo>
                    <a:lnTo>
                      <a:pt x="67" y="319"/>
                    </a:lnTo>
                    <a:lnTo>
                      <a:pt x="67" y="318"/>
                    </a:lnTo>
                    <a:lnTo>
                      <a:pt x="67" y="317"/>
                    </a:lnTo>
                    <a:lnTo>
                      <a:pt x="66" y="317"/>
                    </a:lnTo>
                    <a:lnTo>
                      <a:pt x="66" y="316"/>
                    </a:lnTo>
                    <a:lnTo>
                      <a:pt x="66" y="315"/>
                    </a:lnTo>
                    <a:lnTo>
                      <a:pt x="66" y="314"/>
                    </a:lnTo>
                    <a:lnTo>
                      <a:pt x="66" y="313"/>
                    </a:lnTo>
                    <a:lnTo>
                      <a:pt x="66" y="312"/>
                    </a:lnTo>
                    <a:lnTo>
                      <a:pt x="67" y="312"/>
                    </a:lnTo>
                    <a:lnTo>
                      <a:pt x="67" y="311"/>
                    </a:lnTo>
                    <a:lnTo>
                      <a:pt x="67" y="310"/>
                    </a:lnTo>
                    <a:lnTo>
                      <a:pt x="67" y="309"/>
                    </a:lnTo>
                    <a:lnTo>
                      <a:pt x="66" y="309"/>
                    </a:lnTo>
                    <a:lnTo>
                      <a:pt x="66" y="308"/>
                    </a:lnTo>
                    <a:lnTo>
                      <a:pt x="65" y="308"/>
                    </a:lnTo>
                    <a:lnTo>
                      <a:pt x="65" y="307"/>
                    </a:lnTo>
                    <a:lnTo>
                      <a:pt x="64" y="307"/>
                    </a:lnTo>
                    <a:lnTo>
                      <a:pt x="64" y="305"/>
                    </a:lnTo>
                    <a:lnTo>
                      <a:pt x="63" y="305"/>
                    </a:lnTo>
                    <a:lnTo>
                      <a:pt x="62" y="304"/>
                    </a:lnTo>
                    <a:lnTo>
                      <a:pt x="61" y="304"/>
                    </a:lnTo>
                    <a:lnTo>
                      <a:pt x="61" y="303"/>
                    </a:lnTo>
                    <a:lnTo>
                      <a:pt x="60" y="303"/>
                    </a:lnTo>
                    <a:lnTo>
                      <a:pt x="59" y="303"/>
                    </a:lnTo>
                    <a:lnTo>
                      <a:pt x="59" y="302"/>
                    </a:lnTo>
                    <a:lnTo>
                      <a:pt x="58" y="301"/>
                    </a:lnTo>
                    <a:lnTo>
                      <a:pt x="58" y="300"/>
                    </a:lnTo>
                    <a:lnTo>
                      <a:pt x="57" y="300"/>
                    </a:lnTo>
                    <a:lnTo>
                      <a:pt x="57" y="299"/>
                    </a:lnTo>
                    <a:lnTo>
                      <a:pt x="56" y="299"/>
                    </a:lnTo>
                    <a:lnTo>
                      <a:pt x="55" y="298"/>
                    </a:lnTo>
                    <a:lnTo>
                      <a:pt x="55" y="297"/>
                    </a:lnTo>
                    <a:lnTo>
                      <a:pt x="54" y="296"/>
                    </a:lnTo>
                    <a:lnTo>
                      <a:pt x="54" y="295"/>
                    </a:lnTo>
                    <a:lnTo>
                      <a:pt x="53" y="294"/>
                    </a:lnTo>
                    <a:lnTo>
                      <a:pt x="51" y="294"/>
                    </a:lnTo>
                    <a:lnTo>
                      <a:pt x="51" y="293"/>
                    </a:lnTo>
                    <a:lnTo>
                      <a:pt x="50" y="293"/>
                    </a:lnTo>
                    <a:lnTo>
                      <a:pt x="50" y="292"/>
                    </a:lnTo>
                    <a:lnTo>
                      <a:pt x="49" y="292"/>
                    </a:lnTo>
                    <a:lnTo>
                      <a:pt x="49" y="291"/>
                    </a:lnTo>
                    <a:lnTo>
                      <a:pt x="48" y="291"/>
                    </a:lnTo>
                    <a:lnTo>
                      <a:pt x="47" y="290"/>
                    </a:lnTo>
                    <a:lnTo>
                      <a:pt x="46" y="290"/>
                    </a:lnTo>
                    <a:lnTo>
                      <a:pt x="46" y="289"/>
                    </a:lnTo>
                    <a:lnTo>
                      <a:pt x="46" y="288"/>
                    </a:lnTo>
                    <a:lnTo>
                      <a:pt x="47" y="288"/>
                    </a:lnTo>
                    <a:lnTo>
                      <a:pt x="47" y="287"/>
                    </a:lnTo>
                    <a:lnTo>
                      <a:pt x="47" y="285"/>
                    </a:lnTo>
                    <a:lnTo>
                      <a:pt x="46" y="285"/>
                    </a:lnTo>
                    <a:lnTo>
                      <a:pt x="46" y="284"/>
                    </a:lnTo>
                    <a:lnTo>
                      <a:pt x="45" y="284"/>
                    </a:lnTo>
                    <a:lnTo>
                      <a:pt x="45" y="283"/>
                    </a:lnTo>
                    <a:lnTo>
                      <a:pt x="45" y="282"/>
                    </a:lnTo>
                    <a:lnTo>
                      <a:pt x="44" y="281"/>
                    </a:lnTo>
                    <a:lnTo>
                      <a:pt x="44" y="280"/>
                    </a:lnTo>
                    <a:lnTo>
                      <a:pt x="43" y="280"/>
                    </a:lnTo>
                    <a:lnTo>
                      <a:pt x="43" y="279"/>
                    </a:lnTo>
                    <a:lnTo>
                      <a:pt x="42" y="279"/>
                    </a:lnTo>
                    <a:lnTo>
                      <a:pt x="42" y="278"/>
                    </a:lnTo>
                    <a:lnTo>
                      <a:pt x="41" y="278"/>
                    </a:lnTo>
                    <a:lnTo>
                      <a:pt x="41" y="277"/>
                    </a:lnTo>
                    <a:lnTo>
                      <a:pt x="41" y="276"/>
                    </a:lnTo>
                    <a:lnTo>
                      <a:pt x="41" y="275"/>
                    </a:lnTo>
                    <a:lnTo>
                      <a:pt x="40" y="275"/>
                    </a:lnTo>
                    <a:lnTo>
                      <a:pt x="40" y="274"/>
                    </a:lnTo>
                    <a:lnTo>
                      <a:pt x="41" y="273"/>
                    </a:lnTo>
                    <a:lnTo>
                      <a:pt x="40" y="272"/>
                    </a:lnTo>
                    <a:lnTo>
                      <a:pt x="40" y="271"/>
                    </a:lnTo>
                    <a:lnTo>
                      <a:pt x="40" y="270"/>
                    </a:lnTo>
                    <a:lnTo>
                      <a:pt x="41" y="270"/>
                    </a:lnTo>
                    <a:lnTo>
                      <a:pt x="41" y="269"/>
                    </a:lnTo>
                    <a:lnTo>
                      <a:pt x="41" y="268"/>
                    </a:lnTo>
                    <a:lnTo>
                      <a:pt x="40" y="266"/>
                    </a:lnTo>
                    <a:lnTo>
                      <a:pt x="39" y="266"/>
                    </a:lnTo>
                    <a:lnTo>
                      <a:pt x="38" y="266"/>
                    </a:lnTo>
                    <a:lnTo>
                      <a:pt x="38" y="265"/>
                    </a:lnTo>
                    <a:lnTo>
                      <a:pt x="37" y="265"/>
                    </a:lnTo>
                    <a:lnTo>
                      <a:pt x="36" y="265"/>
                    </a:lnTo>
                    <a:lnTo>
                      <a:pt x="36" y="264"/>
                    </a:lnTo>
                    <a:lnTo>
                      <a:pt x="35" y="263"/>
                    </a:lnTo>
                    <a:lnTo>
                      <a:pt x="34" y="263"/>
                    </a:lnTo>
                    <a:lnTo>
                      <a:pt x="32" y="263"/>
                    </a:lnTo>
                    <a:lnTo>
                      <a:pt x="31" y="263"/>
                    </a:lnTo>
                    <a:lnTo>
                      <a:pt x="31" y="262"/>
                    </a:lnTo>
                    <a:lnTo>
                      <a:pt x="30" y="262"/>
                    </a:lnTo>
                    <a:lnTo>
                      <a:pt x="30" y="261"/>
                    </a:lnTo>
                    <a:lnTo>
                      <a:pt x="29" y="262"/>
                    </a:lnTo>
                    <a:lnTo>
                      <a:pt x="28" y="262"/>
                    </a:lnTo>
                    <a:lnTo>
                      <a:pt x="28" y="261"/>
                    </a:lnTo>
                    <a:lnTo>
                      <a:pt x="27" y="261"/>
                    </a:lnTo>
                    <a:lnTo>
                      <a:pt x="27" y="260"/>
                    </a:lnTo>
                    <a:lnTo>
                      <a:pt x="24" y="263"/>
                    </a:lnTo>
                    <a:lnTo>
                      <a:pt x="25" y="263"/>
                    </a:lnTo>
                    <a:lnTo>
                      <a:pt x="20" y="266"/>
                    </a:lnTo>
                    <a:lnTo>
                      <a:pt x="20" y="269"/>
                    </a:lnTo>
                    <a:lnTo>
                      <a:pt x="22" y="272"/>
                    </a:lnTo>
                    <a:lnTo>
                      <a:pt x="19" y="272"/>
                    </a:lnTo>
                    <a:lnTo>
                      <a:pt x="19" y="274"/>
                    </a:lnTo>
                    <a:lnTo>
                      <a:pt x="17" y="274"/>
                    </a:lnTo>
                    <a:lnTo>
                      <a:pt x="17" y="273"/>
                    </a:lnTo>
                    <a:lnTo>
                      <a:pt x="15" y="269"/>
                    </a:lnTo>
                    <a:lnTo>
                      <a:pt x="14" y="265"/>
                    </a:lnTo>
                    <a:lnTo>
                      <a:pt x="11" y="266"/>
                    </a:lnTo>
                    <a:lnTo>
                      <a:pt x="10" y="266"/>
                    </a:lnTo>
                    <a:lnTo>
                      <a:pt x="5" y="266"/>
                    </a:lnTo>
                    <a:lnTo>
                      <a:pt x="5" y="265"/>
                    </a:lnTo>
                    <a:lnTo>
                      <a:pt x="6" y="261"/>
                    </a:lnTo>
                    <a:lnTo>
                      <a:pt x="7" y="259"/>
                    </a:lnTo>
                    <a:lnTo>
                      <a:pt x="7" y="257"/>
                    </a:lnTo>
                    <a:lnTo>
                      <a:pt x="8" y="255"/>
                    </a:lnTo>
                    <a:lnTo>
                      <a:pt x="9" y="254"/>
                    </a:lnTo>
                    <a:lnTo>
                      <a:pt x="10" y="253"/>
                    </a:lnTo>
                    <a:lnTo>
                      <a:pt x="11" y="254"/>
                    </a:lnTo>
                    <a:lnTo>
                      <a:pt x="14" y="253"/>
                    </a:lnTo>
                    <a:lnTo>
                      <a:pt x="16" y="252"/>
                    </a:lnTo>
                    <a:lnTo>
                      <a:pt x="17" y="251"/>
                    </a:lnTo>
                    <a:lnTo>
                      <a:pt x="20" y="249"/>
                    </a:lnTo>
                    <a:lnTo>
                      <a:pt x="19" y="248"/>
                    </a:lnTo>
                    <a:lnTo>
                      <a:pt x="18" y="248"/>
                    </a:lnTo>
                    <a:lnTo>
                      <a:pt x="18" y="246"/>
                    </a:lnTo>
                    <a:lnTo>
                      <a:pt x="17" y="246"/>
                    </a:lnTo>
                    <a:lnTo>
                      <a:pt x="18" y="245"/>
                    </a:lnTo>
                    <a:lnTo>
                      <a:pt x="18" y="244"/>
                    </a:lnTo>
                    <a:lnTo>
                      <a:pt x="17" y="244"/>
                    </a:lnTo>
                    <a:lnTo>
                      <a:pt x="16" y="244"/>
                    </a:lnTo>
                    <a:lnTo>
                      <a:pt x="17" y="243"/>
                    </a:lnTo>
                    <a:lnTo>
                      <a:pt x="17" y="242"/>
                    </a:lnTo>
                    <a:lnTo>
                      <a:pt x="17" y="241"/>
                    </a:lnTo>
                    <a:lnTo>
                      <a:pt x="17" y="240"/>
                    </a:lnTo>
                    <a:lnTo>
                      <a:pt x="18" y="240"/>
                    </a:lnTo>
                    <a:lnTo>
                      <a:pt x="18" y="239"/>
                    </a:lnTo>
                    <a:lnTo>
                      <a:pt x="19" y="239"/>
                    </a:lnTo>
                    <a:lnTo>
                      <a:pt x="19" y="238"/>
                    </a:lnTo>
                    <a:lnTo>
                      <a:pt x="18" y="238"/>
                    </a:lnTo>
                    <a:lnTo>
                      <a:pt x="17" y="237"/>
                    </a:lnTo>
                    <a:lnTo>
                      <a:pt x="17" y="236"/>
                    </a:lnTo>
                    <a:lnTo>
                      <a:pt x="16" y="236"/>
                    </a:lnTo>
                    <a:lnTo>
                      <a:pt x="15" y="236"/>
                    </a:lnTo>
                    <a:lnTo>
                      <a:pt x="15" y="235"/>
                    </a:lnTo>
                    <a:lnTo>
                      <a:pt x="15" y="234"/>
                    </a:lnTo>
                    <a:lnTo>
                      <a:pt x="14" y="234"/>
                    </a:lnTo>
                    <a:lnTo>
                      <a:pt x="14" y="235"/>
                    </a:lnTo>
                    <a:lnTo>
                      <a:pt x="12" y="235"/>
                    </a:lnTo>
                    <a:lnTo>
                      <a:pt x="11" y="234"/>
                    </a:lnTo>
                    <a:lnTo>
                      <a:pt x="11" y="235"/>
                    </a:lnTo>
                    <a:lnTo>
                      <a:pt x="10" y="234"/>
                    </a:lnTo>
                    <a:lnTo>
                      <a:pt x="10" y="233"/>
                    </a:lnTo>
                    <a:lnTo>
                      <a:pt x="11" y="233"/>
                    </a:lnTo>
                    <a:lnTo>
                      <a:pt x="11" y="232"/>
                    </a:lnTo>
                    <a:lnTo>
                      <a:pt x="10" y="232"/>
                    </a:lnTo>
                    <a:lnTo>
                      <a:pt x="10" y="231"/>
                    </a:lnTo>
                    <a:lnTo>
                      <a:pt x="9" y="231"/>
                    </a:lnTo>
                    <a:lnTo>
                      <a:pt x="9" y="230"/>
                    </a:lnTo>
                    <a:lnTo>
                      <a:pt x="9" y="229"/>
                    </a:lnTo>
                    <a:lnTo>
                      <a:pt x="8" y="229"/>
                    </a:lnTo>
                    <a:lnTo>
                      <a:pt x="8" y="227"/>
                    </a:lnTo>
                    <a:lnTo>
                      <a:pt x="7" y="227"/>
                    </a:lnTo>
                    <a:lnTo>
                      <a:pt x="7" y="226"/>
                    </a:lnTo>
                    <a:lnTo>
                      <a:pt x="7" y="225"/>
                    </a:lnTo>
                    <a:lnTo>
                      <a:pt x="6" y="225"/>
                    </a:lnTo>
                    <a:lnTo>
                      <a:pt x="5" y="225"/>
                    </a:lnTo>
                    <a:lnTo>
                      <a:pt x="4" y="224"/>
                    </a:lnTo>
                    <a:lnTo>
                      <a:pt x="4" y="223"/>
                    </a:lnTo>
                    <a:lnTo>
                      <a:pt x="5" y="223"/>
                    </a:lnTo>
                    <a:lnTo>
                      <a:pt x="6" y="222"/>
                    </a:lnTo>
                    <a:lnTo>
                      <a:pt x="6" y="221"/>
                    </a:lnTo>
                    <a:lnTo>
                      <a:pt x="5" y="221"/>
                    </a:lnTo>
                    <a:lnTo>
                      <a:pt x="5" y="220"/>
                    </a:lnTo>
                    <a:lnTo>
                      <a:pt x="5" y="219"/>
                    </a:lnTo>
                    <a:lnTo>
                      <a:pt x="5" y="218"/>
                    </a:lnTo>
                    <a:lnTo>
                      <a:pt x="5" y="217"/>
                    </a:lnTo>
                    <a:lnTo>
                      <a:pt x="4" y="217"/>
                    </a:lnTo>
                    <a:lnTo>
                      <a:pt x="4" y="216"/>
                    </a:lnTo>
                    <a:lnTo>
                      <a:pt x="4" y="215"/>
                    </a:lnTo>
                    <a:lnTo>
                      <a:pt x="5" y="215"/>
                    </a:lnTo>
                    <a:lnTo>
                      <a:pt x="5" y="214"/>
                    </a:lnTo>
                    <a:lnTo>
                      <a:pt x="6" y="214"/>
                    </a:lnTo>
                    <a:lnTo>
                      <a:pt x="7" y="214"/>
                    </a:lnTo>
                    <a:lnTo>
                      <a:pt x="7" y="213"/>
                    </a:lnTo>
                    <a:lnTo>
                      <a:pt x="6" y="213"/>
                    </a:lnTo>
                    <a:lnTo>
                      <a:pt x="6" y="212"/>
                    </a:lnTo>
                    <a:lnTo>
                      <a:pt x="6" y="211"/>
                    </a:lnTo>
                    <a:lnTo>
                      <a:pt x="7" y="211"/>
                    </a:lnTo>
                    <a:lnTo>
                      <a:pt x="7" y="210"/>
                    </a:lnTo>
                    <a:lnTo>
                      <a:pt x="8" y="210"/>
                    </a:lnTo>
                    <a:lnTo>
                      <a:pt x="8" y="208"/>
                    </a:lnTo>
                    <a:lnTo>
                      <a:pt x="9" y="208"/>
                    </a:lnTo>
                    <a:lnTo>
                      <a:pt x="9" y="207"/>
                    </a:lnTo>
                    <a:lnTo>
                      <a:pt x="8" y="207"/>
                    </a:lnTo>
                    <a:lnTo>
                      <a:pt x="8" y="206"/>
                    </a:lnTo>
                    <a:lnTo>
                      <a:pt x="8" y="205"/>
                    </a:lnTo>
                    <a:lnTo>
                      <a:pt x="7" y="204"/>
                    </a:lnTo>
                    <a:lnTo>
                      <a:pt x="7" y="203"/>
                    </a:lnTo>
                    <a:lnTo>
                      <a:pt x="8" y="202"/>
                    </a:lnTo>
                    <a:lnTo>
                      <a:pt x="9" y="202"/>
                    </a:lnTo>
                    <a:lnTo>
                      <a:pt x="9" y="201"/>
                    </a:lnTo>
                    <a:lnTo>
                      <a:pt x="9" y="200"/>
                    </a:lnTo>
                    <a:lnTo>
                      <a:pt x="8" y="200"/>
                    </a:lnTo>
                    <a:lnTo>
                      <a:pt x="7" y="199"/>
                    </a:lnTo>
                    <a:lnTo>
                      <a:pt x="7" y="198"/>
                    </a:lnTo>
                    <a:lnTo>
                      <a:pt x="7" y="197"/>
                    </a:lnTo>
                    <a:lnTo>
                      <a:pt x="7" y="196"/>
                    </a:lnTo>
                    <a:lnTo>
                      <a:pt x="6" y="196"/>
                    </a:lnTo>
                    <a:lnTo>
                      <a:pt x="6" y="195"/>
                    </a:lnTo>
                    <a:lnTo>
                      <a:pt x="5" y="195"/>
                    </a:lnTo>
                    <a:lnTo>
                      <a:pt x="5" y="194"/>
                    </a:lnTo>
                    <a:lnTo>
                      <a:pt x="6" y="194"/>
                    </a:lnTo>
                    <a:lnTo>
                      <a:pt x="7" y="193"/>
                    </a:lnTo>
                    <a:lnTo>
                      <a:pt x="8" y="193"/>
                    </a:lnTo>
                    <a:lnTo>
                      <a:pt x="8" y="192"/>
                    </a:lnTo>
                    <a:lnTo>
                      <a:pt x="8" y="191"/>
                    </a:lnTo>
                    <a:lnTo>
                      <a:pt x="9" y="191"/>
                    </a:lnTo>
                    <a:lnTo>
                      <a:pt x="9" y="190"/>
                    </a:lnTo>
                    <a:lnTo>
                      <a:pt x="8" y="188"/>
                    </a:lnTo>
                    <a:lnTo>
                      <a:pt x="8" y="187"/>
                    </a:lnTo>
                    <a:lnTo>
                      <a:pt x="7" y="187"/>
                    </a:lnTo>
                    <a:lnTo>
                      <a:pt x="7" y="186"/>
                    </a:lnTo>
                    <a:lnTo>
                      <a:pt x="6" y="186"/>
                    </a:lnTo>
                    <a:lnTo>
                      <a:pt x="5" y="186"/>
                    </a:lnTo>
                    <a:lnTo>
                      <a:pt x="4" y="186"/>
                    </a:lnTo>
                    <a:lnTo>
                      <a:pt x="4" y="185"/>
                    </a:lnTo>
                    <a:lnTo>
                      <a:pt x="4" y="184"/>
                    </a:lnTo>
                    <a:lnTo>
                      <a:pt x="3" y="184"/>
                    </a:lnTo>
                    <a:lnTo>
                      <a:pt x="3" y="183"/>
                    </a:lnTo>
                    <a:lnTo>
                      <a:pt x="2" y="183"/>
                    </a:lnTo>
                    <a:lnTo>
                      <a:pt x="2" y="182"/>
                    </a:lnTo>
                    <a:lnTo>
                      <a:pt x="1" y="182"/>
                    </a:lnTo>
                    <a:lnTo>
                      <a:pt x="1" y="183"/>
                    </a:lnTo>
                    <a:lnTo>
                      <a:pt x="1" y="184"/>
                    </a:lnTo>
                    <a:lnTo>
                      <a:pt x="0" y="184"/>
                    </a:lnTo>
                  </a:path>
                </a:pathLst>
              </a:custGeom>
              <a:grpFill/>
              <a:ln w="19050" cap="flat">
                <a:solidFill>
                  <a:schemeClr val="tx1"/>
                </a:solidFill>
                <a:prstDash val="solid"/>
                <a:miter lim="800000"/>
                <a:headEnd/>
                <a:tailEnd/>
              </a:ln>
            </p:spPr>
            <p:txBody>
              <a:bodyPr/>
              <a:lstStyle/>
              <a:p>
                <a:endParaRPr lang="en-US" sz="1350" dirty="0"/>
              </a:p>
            </p:txBody>
          </p:sp>
          <p:sp>
            <p:nvSpPr>
              <p:cNvPr id="41" name="Freeform 81">
                <a:extLst>
                  <a:ext uri="{FF2B5EF4-FFF2-40B4-BE49-F238E27FC236}">
                    <a16:creationId xmlns:a16="http://schemas.microsoft.com/office/drawing/2014/main" id="{218D9D91-31C7-4CC0-970B-97A1B41AB7EE}"/>
                  </a:ext>
                </a:extLst>
              </p:cNvPr>
              <p:cNvSpPr>
                <a:spLocks/>
              </p:cNvSpPr>
              <p:nvPr/>
            </p:nvSpPr>
            <p:spPr bwMode="auto">
              <a:xfrm>
                <a:off x="3986894" y="3734098"/>
                <a:ext cx="114905" cy="267890"/>
              </a:xfrm>
              <a:custGeom>
                <a:avLst/>
                <a:gdLst>
                  <a:gd name="T0" fmla="*/ 2147483646 w 76"/>
                  <a:gd name="T1" fmla="*/ 2147483646 h 180"/>
                  <a:gd name="T2" fmla="*/ 2147483646 w 76"/>
                  <a:gd name="T3" fmla="*/ 2147483646 h 180"/>
                  <a:gd name="T4" fmla="*/ 2147483646 w 76"/>
                  <a:gd name="T5" fmla="*/ 2147483646 h 180"/>
                  <a:gd name="T6" fmla="*/ 2147483646 w 76"/>
                  <a:gd name="T7" fmla="*/ 2147483646 h 180"/>
                  <a:gd name="T8" fmla="*/ 2147483646 w 76"/>
                  <a:gd name="T9" fmla="*/ 2147483646 h 180"/>
                  <a:gd name="T10" fmla="*/ 2147483646 w 76"/>
                  <a:gd name="T11" fmla="*/ 2147483646 h 180"/>
                  <a:gd name="T12" fmla="*/ 2147483646 w 76"/>
                  <a:gd name="T13" fmla="*/ 2147483646 h 180"/>
                  <a:gd name="T14" fmla="*/ 2147483646 w 76"/>
                  <a:gd name="T15" fmla="*/ 2147483646 h 180"/>
                  <a:gd name="T16" fmla="*/ 2147483646 w 76"/>
                  <a:gd name="T17" fmla="*/ 2147483646 h 180"/>
                  <a:gd name="T18" fmla="*/ 2147483646 w 76"/>
                  <a:gd name="T19" fmla="*/ 2147483646 h 180"/>
                  <a:gd name="T20" fmla="*/ 2147483646 w 76"/>
                  <a:gd name="T21" fmla="*/ 2147483646 h 180"/>
                  <a:gd name="T22" fmla="*/ 2147483646 w 76"/>
                  <a:gd name="T23" fmla="*/ 2147483646 h 180"/>
                  <a:gd name="T24" fmla="*/ 2147483646 w 76"/>
                  <a:gd name="T25" fmla="*/ 2147483646 h 180"/>
                  <a:gd name="T26" fmla="*/ 2147483646 w 76"/>
                  <a:gd name="T27" fmla="*/ 2147483646 h 180"/>
                  <a:gd name="T28" fmla="*/ 2147483646 w 76"/>
                  <a:gd name="T29" fmla="*/ 2147483646 h 180"/>
                  <a:gd name="T30" fmla="*/ 2147483646 w 76"/>
                  <a:gd name="T31" fmla="*/ 2147483646 h 180"/>
                  <a:gd name="T32" fmla="*/ 2147483646 w 76"/>
                  <a:gd name="T33" fmla="*/ 2147483646 h 180"/>
                  <a:gd name="T34" fmla="*/ 2147483646 w 76"/>
                  <a:gd name="T35" fmla="*/ 2147483646 h 180"/>
                  <a:gd name="T36" fmla="*/ 2147483646 w 76"/>
                  <a:gd name="T37" fmla="*/ 2147483646 h 180"/>
                  <a:gd name="T38" fmla="*/ 2147483646 w 76"/>
                  <a:gd name="T39" fmla="*/ 2147483646 h 180"/>
                  <a:gd name="T40" fmla="*/ 2147483646 w 76"/>
                  <a:gd name="T41" fmla="*/ 2147483646 h 180"/>
                  <a:gd name="T42" fmla="*/ 2147483646 w 76"/>
                  <a:gd name="T43" fmla="*/ 2147483646 h 180"/>
                  <a:gd name="T44" fmla="*/ 2147483646 w 76"/>
                  <a:gd name="T45" fmla="*/ 2147483646 h 180"/>
                  <a:gd name="T46" fmla="*/ 2147483646 w 76"/>
                  <a:gd name="T47" fmla="*/ 2147483646 h 180"/>
                  <a:gd name="T48" fmla="*/ 0 w 76"/>
                  <a:gd name="T49" fmla="*/ 2147483646 h 180"/>
                  <a:gd name="T50" fmla="*/ 2147483646 w 76"/>
                  <a:gd name="T51" fmla="*/ 2147483646 h 180"/>
                  <a:gd name="T52" fmla="*/ 2147483646 w 76"/>
                  <a:gd name="T53" fmla="*/ 2147483646 h 180"/>
                  <a:gd name="T54" fmla="*/ 2147483646 w 76"/>
                  <a:gd name="T55" fmla="*/ 2147483646 h 180"/>
                  <a:gd name="T56" fmla="*/ 2147483646 w 76"/>
                  <a:gd name="T57" fmla="*/ 2147483646 h 180"/>
                  <a:gd name="T58" fmla="*/ 2147483646 w 76"/>
                  <a:gd name="T59" fmla="*/ 2147483646 h 180"/>
                  <a:gd name="T60" fmla="*/ 2147483646 w 76"/>
                  <a:gd name="T61" fmla="*/ 2147483646 h 180"/>
                  <a:gd name="T62" fmla="*/ 2147483646 w 76"/>
                  <a:gd name="T63" fmla="*/ 2147483646 h 180"/>
                  <a:gd name="T64" fmla="*/ 2147483646 w 76"/>
                  <a:gd name="T65" fmla="*/ 2147483646 h 180"/>
                  <a:gd name="T66" fmla="*/ 2147483646 w 76"/>
                  <a:gd name="T67" fmla="*/ 2147483646 h 180"/>
                  <a:gd name="T68" fmla="*/ 2147483646 w 76"/>
                  <a:gd name="T69" fmla="*/ 2147483646 h 180"/>
                  <a:gd name="T70" fmla="*/ 2147483646 w 76"/>
                  <a:gd name="T71" fmla="*/ 2147483646 h 180"/>
                  <a:gd name="T72" fmla="*/ 2147483646 w 76"/>
                  <a:gd name="T73" fmla="*/ 2147483646 h 180"/>
                  <a:gd name="T74" fmla="*/ 2147483646 w 76"/>
                  <a:gd name="T75" fmla="*/ 2147483646 h 180"/>
                  <a:gd name="T76" fmla="*/ 2147483646 w 76"/>
                  <a:gd name="T77" fmla="*/ 2147483646 h 180"/>
                  <a:gd name="T78" fmla="*/ 2147483646 w 76"/>
                  <a:gd name="T79" fmla="*/ 2147483646 h 180"/>
                  <a:gd name="T80" fmla="*/ 2147483646 w 76"/>
                  <a:gd name="T81" fmla="*/ 2147483646 h 180"/>
                  <a:gd name="T82" fmla="*/ 2147483646 w 76"/>
                  <a:gd name="T83" fmla="*/ 2147483646 h 180"/>
                  <a:gd name="T84" fmla="*/ 2147483646 w 76"/>
                  <a:gd name="T85" fmla="*/ 2147483646 h 180"/>
                  <a:gd name="T86" fmla="*/ 2147483646 w 76"/>
                  <a:gd name="T87" fmla="*/ 2147483646 h 180"/>
                  <a:gd name="T88" fmla="*/ 2147483646 w 76"/>
                  <a:gd name="T89" fmla="*/ 2147483646 h 180"/>
                  <a:gd name="T90" fmla="*/ 2147483646 w 76"/>
                  <a:gd name="T91" fmla="*/ 2147483646 h 180"/>
                  <a:gd name="T92" fmla="*/ 2147483646 w 76"/>
                  <a:gd name="T93" fmla="*/ 2147483646 h 180"/>
                  <a:gd name="T94" fmla="*/ 2147483646 w 76"/>
                  <a:gd name="T95" fmla="*/ 2147483646 h 180"/>
                  <a:gd name="T96" fmla="*/ 2147483646 w 76"/>
                  <a:gd name="T97" fmla="*/ 2147483646 h 180"/>
                  <a:gd name="T98" fmla="*/ 2147483646 w 76"/>
                  <a:gd name="T99" fmla="*/ 2147483646 h 180"/>
                  <a:gd name="T100" fmla="*/ 2147483646 w 76"/>
                  <a:gd name="T101" fmla="*/ 2147483646 h 180"/>
                  <a:gd name="T102" fmla="*/ 2147483646 w 76"/>
                  <a:gd name="T103" fmla="*/ 2147483646 h 180"/>
                  <a:gd name="T104" fmla="*/ 2147483646 w 76"/>
                  <a:gd name="T105" fmla="*/ 2147483646 h 180"/>
                  <a:gd name="T106" fmla="*/ 2147483646 w 76"/>
                  <a:gd name="T107" fmla="*/ 2147483646 h 180"/>
                  <a:gd name="T108" fmla="*/ 2147483646 w 76"/>
                  <a:gd name="T109" fmla="*/ 2147483646 h 180"/>
                  <a:gd name="T110" fmla="*/ 2147483646 w 76"/>
                  <a:gd name="T111" fmla="*/ 2147483646 h 180"/>
                  <a:gd name="T112" fmla="*/ 2147483646 w 76"/>
                  <a:gd name="T113" fmla="*/ 2147483646 h 180"/>
                  <a:gd name="T114" fmla="*/ 2147483646 w 76"/>
                  <a:gd name="T115" fmla="*/ 2147483646 h 180"/>
                  <a:gd name="T116" fmla="*/ 2147483646 w 76"/>
                  <a:gd name="T117" fmla="*/ 2147483646 h 180"/>
                  <a:gd name="T118" fmla="*/ 2147483646 w 76"/>
                  <a:gd name="T119" fmla="*/ 2147483646 h 180"/>
                  <a:gd name="T120" fmla="*/ 2147483646 w 76"/>
                  <a:gd name="T121" fmla="*/ 2147483646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6" h="180">
                    <a:moveTo>
                      <a:pt x="44" y="180"/>
                    </a:moveTo>
                    <a:lnTo>
                      <a:pt x="43" y="180"/>
                    </a:lnTo>
                    <a:lnTo>
                      <a:pt x="44" y="179"/>
                    </a:lnTo>
                    <a:lnTo>
                      <a:pt x="44" y="178"/>
                    </a:lnTo>
                    <a:lnTo>
                      <a:pt x="43" y="177"/>
                    </a:lnTo>
                    <a:lnTo>
                      <a:pt x="44" y="177"/>
                    </a:lnTo>
                    <a:lnTo>
                      <a:pt x="44" y="176"/>
                    </a:lnTo>
                    <a:lnTo>
                      <a:pt x="44" y="175"/>
                    </a:lnTo>
                    <a:lnTo>
                      <a:pt x="43" y="174"/>
                    </a:lnTo>
                    <a:lnTo>
                      <a:pt x="43" y="173"/>
                    </a:lnTo>
                    <a:lnTo>
                      <a:pt x="42" y="173"/>
                    </a:lnTo>
                    <a:lnTo>
                      <a:pt x="41" y="172"/>
                    </a:lnTo>
                    <a:lnTo>
                      <a:pt x="40" y="172"/>
                    </a:lnTo>
                    <a:lnTo>
                      <a:pt x="39" y="171"/>
                    </a:lnTo>
                    <a:lnTo>
                      <a:pt x="37" y="170"/>
                    </a:lnTo>
                    <a:lnTo>
                      <a:pt x="36" y="170"/>
                    </a:lnTo>
                    <a:lnTo>
                      <a:pt x="35" y="169"/>
                    </a:lnTo>
                    <a:lnTo>
                      <a:pt x="34" y="168"/>
                    </a:lnTo>
                    <a:lnTo>
                      <a:pt x="34" y="169"/>
                    </a:lnTo>
                    <a:lnTo>
                      <a:pt x="34" y="170"/>
                    </a:lnTo>
                    <a:lnTo>
                      <a:pt x="35" y="170"/>
                    </a:lnTo>
                    <a:lnTo>
                      <a:pt x="35" y="171"/>
                    </a:lnTo>
                    <a:lnTo>
                      <a:pt x="34" y="171"/>
                    </a:lnTo>
                    <a:lnTo>
                      <a:pt x="33" y="171"/>
                    </a:lnTo>
                    <a:lnTo>
                      <a:pt x="32" y="170"/>
                    </a:lnTo>
                    <a:lnTo>
                      <a:pt x="33" y="169"/>
                    </a:lnTo>
                    <a:lnTo>
                      <a:pt x="33" y="168"/>
                    </a:lnTo>
                    <a:lnTo>
                      <a:pt x="32" y="168"/>
                    </a:lnTo>
                    <a:lnTo>
                      <a:pt x="32" y="167"/>
                    </a:lnTo>
                    <a:lnTo>
                      <a:pt x="32" y="165"/>
                    </a:lnTo>
                    <a:lnTo>
                      <a:pt x="32" y="164"/>
                    </a:lnTo>
                    <a:lnTo>
                      <a:pt x="32" y="163"/>
                    </a:lnTo>
                    <a:lnTo>
                      <a:pt x="31" y="163"/>
                    </a:lnTo>
                    <a:lnTo>
                      <a:pt x="31" y="162"/>
                    </a:lnTo>
                    <a:lnTo>
                      <a:pt x="32" y="161"/>
                    </a:lnTo>
                    <a:lnTo>
                      <a:pt x="33" y="161"/>
                    </a:lnTo>
                    <a:lnTo>
                      <a:pt x="33" y="160"/>
                    </a:lnTo>
                    <a:lnTo>
                      <a:pt x="32" y="160"/>
                    </a:lnTo>
                    <a:lnTo>
                      <a:pt x="31" y="159"/>
                    </a:lnTo>
                    <a:lnTo>
                      <a:pt x="30" y="159"/>
                    </a:lnTo>
                    <a:lnTo>
                      <a:pt x="29" y="160"/>
                    </a:lnTo>
                    <a:lnTo>
                      <a:pt x="28" y="160"/>
                    </a:lnTo>
                    <a:lnTo>
                      <a:pt x="28" y="161"/>
                    </a:lnTo>
                    <a:lnTo>
                      <a:pt x="28" y="162"/>
                    </a:lnTo>
                    <a:lnTo>
                      <a:pt x="29" y="162"/>
                    </a:lnTo>
                    <a:lnTo>
                      <a:pt x="30" y="163"/>
                    </a:lnTo>
                    <a:lnTo>
                      <a:pt x="29" y="163"/>
                    </a:lnTo>
                    <a:lnTo>
                      <a:pt x="28" y="163"/>
                    </a:lnTo>
                    <a:lnTo>
                      <a:pt x="27" y="163"/>
                    </a:lnTo>
                    <a:lnTo>
                      <a:pt x="26" y="164"/>
                    </a:lnTo>
                    <a:lnTo>
                      <a:pt x="25" y="164"/>
                    </a:lnTo>
                    <a:lnTo>
                      <a:pt x="24" y="164"/>
                    </a:lnTo>
                    <a:lnTo>
                      <a:pt x="24" y="163"/>
                    </a:lnTo>
                    <a:lnTo>
                      <a:pt x="23" y="163"/>
                    </a:lnTo>
                    <a:lnTo>
                      <a:pt x="23" y="162"/>
                    </a:lnTo>
                    <a:lnTo>
                      <a:pt x="23" y="161"/>
                    </a:lnTo>
                    <a:lnTo>
                      <a:pt x="22" y="161"/>
                    </a:lnTo>
                    <a:lnTo>
                      <a:pt x="22" y="160"/>
                    </a:lnTo>
                    <a:lnTo>
                      <a:pt x="22" y="159"/>
                    </a:lnTo>
                    <a:lnTo>
                      <a:pt x="23" y="160"/>
                    </a:lnTo>
                    <a:lnTo>
                      <a:pt x="24" y="160"/>
                    </a:lnTo>
                    <a:lnTo>
                      <a:pt x="25" y="160"/>
                    </a:lnTo>
                    <a:lnTo>
                      <a:pt x="25" y="159"/>
                    </a:lnTo>
                    <a:lnTo>
                      <a:pt x="24" y="158"/>
                    </a:lnTo>
                    <a:lnTo>
                      <a:pt x="23" y="157"/>
                    </a:lnTo>
                    <a:lnTo>
                      <a:pt x="22" y="157"/>
                    </a:lnTo>
                    <a:lnTo>
                      <a:pt x="22" y="156"/>
                    </a:lnTo>
                    <a:lnTo>
                      <a:pt x="21" y="156"/>
                    </a:lnTo>
                    <a:lnTo>
                      <a:pt x="20" y="155"/>
                    </a:lnTo>
                    <a:lnTo>
                      <a:pt x="20" y="156"/>
                    </a:lnTo>
                    <a:lnTo>
                      <a:pt x="21" y="157"/>
                    </a:lnTo>
                    <a:lnTo>
                      <a:pt x="21" y="158"/>
                    </a:lnTo>
                    <a:lnTo>
                      <a:pt x="21" y="159"/>
                    </a:lnTo>
                    <a:lnTo>
                      <a:pt x="20" y="159"/>
                    </a:lnTo>
                    <a:lnTo>
                      <a:pt x="20" y="158"/>
                    </a:lnTo>
                    <a:lnTo>
                      <a:pt x="18" y="158"/>
                    </a:lnTo>
                    <a:lnTo>
                      <a:pt x="18" y="157"/>
                    </a:lnTo>
                    <a:lnTo>
                      <a:pt x="17" y="157"/>
                    </a:lnTo>
                    <a:lnTo>
                      <a:pt x="17" y="156"/>
                    </a:lnTo>
                    <a:lnTo>
                      <a:pt x="16" y="156"/>
                    </a:lnTo>
                    <a:lnTo>
                      <a:pt x="16" y="155"/>
                    </a:lnTo>
                    <a:lnTo>
                      <a:pt x="16" y="154"/>
                    </a:lnTo>
                    <a:lnTo>
                      <a:pt x="16" y="153"/>
                    </a:lnTo>
                    <a:lnTo>
                      <a:pt x="15" y="152"/>
                    </a:lnTo>
                    <a:lnTo>
                      <a:pt x="15" y="151"/>
                    </a:lnTo>
                    <a:lnTo>
                      <a:pt x="15" y="150"/>
                    </a:lnTo>
                    <a:lnTo>
                      <a:pt x="14" y="150"/>
                    </a:lnTo>
                    <a:lnTo>
                      <a:pt x="14" y="149"/>
                    </a:lnTo>
                    <a:lnTo>
                      <a:pt x="14" y="148"/>
                    </a:lnTo>
                    <a:lnTo>
                      <a:pt x="15" y="148"/>
                    </a:lnTo>
                    <a:lnTo>
                      <a:pt x="16" y="148"/>
                    </a:lnTo>
                    <a:lnTo>
                      <a:pt x="16" y="149"/>
                    </a:lnTo>
                    <a:lnTo>
                      <a:pt x="17" y="149"/>
                    </a:lnTo>
                    <a:lnTo>
                      <a:pt x="17" y="148"/>
                    </a:lnTo>
                    <a:lnTo>
                      <a:pt x="17" y="147"/>
                    </a:lnTo>
                    <a:lnTo>
                      <a:pt x="16" y="147"/>
                    </a:lnTo>
                    <a:lnTo>
                      <a:pt x="15" y="147"/>
                    </a:lnTo>
                    <a:lnTo>
                      <a:pt x="15" y="145"/>
                    </a:lnTo>
                    <a:lnTo>
                      <a:pt x="14" y="145"/>
                    </a:lnTo>
                    <a:lnTo>
                      <a:pt x="13" y="145"/>
                    </a:lnTo>
                    <a:lnTo>
                      <a:pt x="12" y="145"/>
                    </a:lnTo>
                    <a:lnTo>
                      <a:pt x="12" y="144"/>
                    </a:lnTo>
                    <a:lnTo>
                      <a:pt x="11" y="144"/>
                    </a:lnTo>
                    <a:lnTo>
                      <a:pt x="10" y="144"/>
                    </a:lnTo>
                    <a:lnTo>
                      <a:pt x="10" y="143"/>
                    </a:lnTo>
                    <a:lnTo>
                      <a:pt x="9" y="143"/>
                    </a:lnTo>
                    <a:lnTo>
                      <a:pt x="8" y="142"/>
                    </a:lnTo>
                    <a:lnTo>
                      <a:pt x="7" y="141"/>
                    </a:lnTo>
                    <a:lnTo>
                      <a:pt x="7" y="140"/>
                    </a:lnTo>
                    <a:lnTo>
                      <a:pt x="8" y="140"/>
                    </a:lnTo>
                    <a:lnTo>
                      <a:pt x="8" y="139"/>
                    </a:lnTo>
                    <a:lnTo>
                      <a:pt x="9" y="139"/>
                    </a:lnTo>
                    <a:lnTo>
                      <a:pt x="10" y="139"/>
                    </a:lnTo>
                    <a:lnTo>
                      <a:pt x="11" y="138"/>
                    </a:lnTo>
                    <a:lnTo>
                      <a:pt x="11" y="137"/>
                    </a:lnTo>
                    <a:lnTo>
                      <a:pt x="11" y="136"/>
                    </a:lnTo>
                    <a:lnTo>
                      <a:pt x="10" y="136"/>
                    </a:lnTo>
                    <a:lnTo>
                      <a:pt x="10" y="135"/>
                    </a:lnTo>
                    <a:lnTo>
                      <a:pt x="9" y="134"/>
                    </a:lnTo>
                    <a:lnTo>
                      <a:pt x="8" y="134"/>
                    </a:lnTo>
                    <a:lnTo>
                      <a:pt x="7" y="133"/>
                    </a:lnTo>
                    <a:lnTo>
                      <a:pt x="5" y="132"/>
                    </a:lnTo>
                    <a:lnTo>
                      <a:pt x="2" y="130"/>
                    </a:lnTo>
                    <a:lnTo>
                      <a:pt x="0" y="128"/>
                    </a:lnTo>
                    <a:lnTo>
                      <a:pt x="0" y="126"/>
                    </a:lnTo>
                    <a:lnTo>
                      <a:pt x="1" y="126"/>
                    </a:lnTo>
                    <a:lnTo>
                      <a:pt x="1" y="125"/>
                    </a:lnTo>
                    <a:lnTo>
                      <a:pt x="2" y="124"/>
                    </a:lnTo>
                    <a:lnTo>
                      <a:pt x="2" y="123"/>
                    </a:lnTo>
                    <a:lnTo>
                      <a:pt x="3" y="123"/>
                    </a:lnTo>
                    <a:lnTo>
                      <a:pt x="3" y="122"/>
                    </a:lnTo>
                    <a:lnTo>
                      <a:pt x="4" y="121"/>
                    </a:lnTo>
                    <a:lnTo>
                      <a:pt x="4" y="120"/>
                    </a:lnTo>
                    <a:lnTo>
                      <a:pt x="5" y="119"/>
                    </a:lnTo>
                    <a:lnTo>
                      <a:pt x="6" y="118"/>
                    </a:lnTo>
                    <a:lnTo>
                      <a:pt x="6" y="117"/>
                    </a:lnTo>
                    <a:lnTo>
                      <a:pt x="7" y="117"/>
                    </a:lnTo>
                    <a:lnTo>
                      <a:pt x="7" y="116"/>
                    </a:lnTo>
                    <a:lnTo>
                      <a:pt x="7" y="115"/>
                    </a:lnTo>
                    <a:lnTo>
                      <a:pt x="8" y="115"/>
                    </a:lnTo>
                    <a:lnTo>
                      <a:pt x="8" y="114"/>
                    </a:lnTo>
                    <a:lnTo>
                      <a:pt x="8" y="113"/>
                    </a:lnTo>
                    <a:lnTo>
                      <a:pt x="8" y="112"/>
                    </a:lnTo>
                    <a:lnTo>
                      <a:pt x="9" y="112"/>
                    </a:lnTo>
                    <a:lnTo>
                      <a:pt x="9" y="111"/>
                    </a:lnTo>
                    <a:lnTo>
                      <a:pt x="9" y="110"/>
                    </a:lnTo>
                    <a:lnTo>
                      <a:pt x="9" y="109"/>
                    </a:lnTo>
                    <a:lnTo>
                      <a:pt x="9" y="108"/>
                    </a:lnTo>
                    <a:lnTo>
                      <a:pt x="9" y="106"/>
                    </a:lnTo>
                    <a:lnTo>
                      <a:pt x="10" y="105"/>
                    </a:lnTo>
                    <a:lnTo>
                      <a:pt x="10" y="104"/>
                    </a:lnTo>
                    <a:lnTo>
                      <a:pt x="10" y="103"/>
                    </a:lnTo>
                    <a:lnTo>
                      <a:pt x="10" y="102"/>
                    </a:lnTo>
                    <a:lnTo>
                      <a:pt x="10" y="101"/>
                    </a:lnTo>
                    <a:lnTo>
                      <a:pt x="10" y="100"/>
                    </a:lnTo>
                    <a:lnTo>
                      <a:pt x="10" y="99"/>
                    </a:lnTo>
                    <a:lnTo>
                      <a:pt x="10" y="98"/>
                    </a:lnTo>
                    <a:lnTo>
                      <a:pt x="10" y="97"/>
                    </a:lnTo>
                    <a:lnTo>
                      <a:pt x="10" y="96"/>
                    </a:lnTo>
                    <a:lnTo>
                      <a:pt x="10" y="95"/>
                    </a:lnTo>
                    <a:lnTo>
                      <a:pt x="9" y="94"/>
                    </a:lnTo>
                    <a:lnTo>
                      <a:pt x="9" y="93"/>
                    </a:lnTo>
                    <a:lnTo>
                      <a:pt x="9" y="92"/>
                    </a:lnTo>
                    <a:lnTo>
                      <a:pt x="8" y="92"/>
                    </a:lnTo>
                    <a:lnTo>
                      <a:pt x="8" y="91"/>
                    </a:lnTo>
                    <a:lnTo>
                      <a:pt x="8" y="90"/>
                    </a:lnTo>
                    <a:lnTo>
                      <a:pt x="7" y="90"/>
                    </a:lnTo>
                    <a:lnTo>
                      <a:pt x="7" y="89"/>
                    </a:lnTo>
                    <a:lnTo>
                      <a:pt x="7" y="87"/>
                    </a:lnTo>
                    <a:lnTo>
                      <a:pt x="6" y="86"/>
                    </a:lnTo>
                    <a:lnTo>
                      <a:pt x="6" y="85"/>
                    </a:lnTo>
                    <a:lnTo>
                      <a:pt x="6" y="84"/>
                    </a:lnTo>
                    <a:lnTo>
                      <a:pt x="5" y="83"/>
                    </a:lnTo>
                    <a:lnTo>
                      <a:pt x="5" y="82"/>
                    </a:lnTo>
                    <a:lnTo>
                      <a:pt x="5" y="81"/>
                    </a:lnTo>
                    <a:lnTo>
                      <a:pt x="4" y="80"/>
                    </a:lnTo>
                    <a:lnTo>
                      <a:pt x="4" y="79"/>
                    </a:lnTo>
                    <a:lnTo>
                      <a:pt x="4" y="78"/>
                    </a:lnTo>
                    <a:lnTo>
                      <a:pt x="4" y="77"/>
                    </a:lnTo>
                    <a:lnTo>
                      <a:pt x="4" y="76"/>
                    </a:lnTo>
                    <a:lnTo>
                      <a:pt x="4" y="75"/>
                    </a:lnTo>
                    <a:lnTo>
                      <a:pt x="4" y="74"/>
                    </a:lnTo>
                    <a:lnTo>
                      <a:pt x="4" y="73"/>
                    </a:lnTo>
                    <a:lnTo>
                      <a:pt x="4" y="72"/>
                    </a:lnTo>
                    <a:lnTo>
                      <a:pt x="4" y="71"/>
                    </a:lnTo>
                    <a:lnTo>
                      <a:pt x="3" y="70"/>
                    </a:lnTo>
                    <a:lnTo>
                      <a:pt x="4" y="69"/>
                    </a:lnTo>
                    <a:lnTo>
                      <a:pt x="3" y="67"/>
                    </a:lnTo>
                    <a:lnTo>
                      <a:pt x="3" y="66"/>
                    </a:lnTo>
                    <a:lnTo>
                      <a:pt x="3" y="65"/>
                    </a:lnTo>
                    <a:lnTo>
                      <a:pt x="3" y="64"/>
                    </a:lnTo>
                    <a:lnTo>
                      <a:pt x="3" y="63"/>
                    </a:lnTo>
                    <a:lnTo>
                      <a:pt x="3" y="62"/>
                    </a:lnTo>
                    <a:lnTo>
                      <a:pt x="3" y="61"/>
                    </a:lnTo>
                    <a:lnTo>
                      <a:pt x="4" y="61"/>
                    </a:lnTo>
                    <a:lnTo>
                      <a:pt x="4" y="60"/>
                    </a:lnTo>
                    <a:lnTo>
                      <a:pt x="4" y="59"/>
                    </a:lnTo>
                    <a:lnTo>
                      <a:pt x="4" y="58"/>
                    </a:lnTo>
                    <a:lnTo>
                      <a:pt x="4" y="57"/>
                    </a:lnTo>
                    <a:lnTo>
                      <a:pt x="4" y="56"/>
                    </a:lnTo>
                    <a:lnTo>
                      <a:pt x="4" y="55"/>
                    </a:lnTo>
                    <a:lnTo>
                      <a:pt x="4" y="54"/>
                    </a:lnTo>
                    <a:lnTo>
                      <a:pt x="4" y="53"/>
                    </a:lnTo>
                    <a:lnTo>
                      <a:pt x="4" y="52"/>
                    </a:lnTo>
                    <a:lnTo>
                      <a:pt x="5" y="51"/>
                    </a:lnTo>
                    <a:lnTo>
                      <a:pt x="5" y="50"/>
                    </a:lnTo>
                    <a:lnTo>
                      <a:pt x="5" y="48"/>
                    </a:lnTo>
                    <a:lnTo>
                      <a:pt x="5" y="47"/>
                    </a:lnTo>
                    <a:lnTo>
                      <a:pt x="6" y="46"/>
                    </a:lnTo>
                    <a:lnTo>
                      <a:pt x="6" y="45"/>
                    </a:lnTo>
                    <a:lnTo>
                      <a:pt x="7" y="44"/>
                    </a:lnTo>
                    <a:lnTo>
                      <a:pt x="7" y="43"/>
                    </a:lnTo>
                    <a:lnTo>
                      <a:pt x="8" y="42"/>
                    </a:lnTo>
                    <a:lnTo>
                      <a:pt x="9" y="41"/>
                    </a:lnTo>
                    <a:lnTo>
                      <a:pt x="9" y="40"/>
                    </a:lnTo>
                    <a:lnTo>
                      <a:pt x="10" y="40"/>
                    </a:lnTo>
                    <a:lnTo>
                      <a:pt x="10" y="39"/>
                    </a:lnTo>
                    <a:lnTo>
                      <a:pt x="11" y="39"/>
                    </a:lnTo>
                    <a:lnTo>
                      <a:pt x="11" y="38"/>
                    </a:lnTo>
                    <a:lnTo>
                      <a:pt x="12" y="38"/>
                    </a:lnTo>
                    <a:lnTo>
                      <a:pt x="13" y="37"/>
                    </a:lnTo>
                    <a:lnTo>
                      <a:pt x="14" y="37"/>
                    </a:lnTo>
                    <a:lnTo>
                      <a:pt x="15" y="36"/>
                    </a:lnTo>
                    <a:lnTo>
                      <a:pt x="16" y="36"/>
                    </a:lnTo>
                    <a:lnTo>
                      <a:pt x="16" y="35"/>
                    </a:lnTo>
                    <a:lnTo>
                      <a:pt x="17" y="35"/>
                    </a:lnTo>
                    <a:lnTo>
                      <a:pt x="17" y="34"/>
                    </a:lnTo>
                    <a:lnTo>
                      <a:pt x="18" y="34"/>
                    </a:lnTo>
                    <a:lnTo>
                      <a:pt x="20" y="33"/>
                    </a:lnTo>
                    <a:lnTo>
                      <a:pt x="21" y="33"/>
                    </a:lnTo>
                    <a:lnTo>
                      <a:pt x="21" y="32"/>
                    </a:lnTo>
                    <a:lnTo>
                      <a:pt x="22" y="32"/>
                    </a:lnTo>
                    <a:lnTo>
                      <a:pt x="23" y="32"/>
                    </a:lnTo>
                    <a:lnTo>
                      <a:pt x="23" y="31"/>
                    </a:lnTo>
                    <a:lnTo>
                      <a:pt x="24" y="31"/>
                    </a:lnTo>
                    <a:lnTo>
                      <a:pt x="25" y="29"/>
                    </a:lnTo>
                    <a:lnTo>
                      <a:pt x="26" y="29"/>
                    </a:lnTo>
                    <a:lnTo>
                      <a:pt x="26" y="28"/>
                    </a:lnTo>
                    <a:lnTo>
                      <a:pt x="27" y="28"/>
                    </a:lnTo>
                    <a:lnTo>
                      <a:pt x="28" y="28"/>
                    </a:lnTo>
                    <a:lnTo>
                      <a:pt x="28" y="27"/>
                    </a:lnTo>
                    <a:lnTo>
                      <a:pt x="29" y="27"/>
                    </a:lnTo>
                    <a:lnTo>
                      <a:pt x="30" y="27"/>
                    </a:lnTo>
                    <a:lnTo>
                      <a:pt x="30" y="26"/>
                    </a:lnTo>
                    <a:lnTo>
                      <a:pt x="31" y="26"/>
                    </a:lnTo>
                    <a:lnTo>
                      <a:pt x="32" y="26"/>
                    </a:lnTo>
                    <a:lnTo>
                      <a:pt x="33" y="25"/>
                    </a:lnTo>
                    <a:lnTo>
                      <a:pt x="34" y="25"/>
                    </a:lnTo>
                    <a:lnTo>
                      <a:pt x="35" y="24"/>
                    </a:lnTo>
                    <a:lnTo>
                      <a:pt x="36" y="24"/>
                    </a:lnTo>
                    <a:lnTo>
                      <a:pt x="37" y="24"/>
                    </a:lnTo>
                    <a:lnTo>
                      <a:pt x="37" y="23"/>
                    </a:lnTo>
                    <a:lnTo>
                      <a:pt x="39" y="23"/>
                    </a:lnTo>
                    <a:lnTo>
                      <a:pt x="40" y="23"/>
                    </a:lnTo>
                    <a:lnTo>
                      <a:pt x="41" y="23"/>
                    </a:lnTo>
                    <a:lnTo>
                      <a:pt x="41" y="22"/>
                    </a:lnTo>
                    <a:lnTo>
                      <a:pt x="42" y="22"/>
                    </a:lnTo>
                    <a:lnTo>
                      <a:pt x="43" y="22"/>
                    </a:lnTo>
                    <a:lnTo>
                      <a:pt x="44" y="22"/>
                    </a:lnTo>
                    <a:lnTo>
                      <a:pt x="45" y="22"/>
                    </a:lnTo>
                    <a:lnTo>
                      <a:pt x="46" y="21"/>
                    </a:lnTo>
                    <a:lnTo>
                      <a:pt x="47" y="21"/>
                    </a:lnTo>
                    <a:lnTo>
                      <a:pt x="48" y="21"/>
                    </a:lnTo>
                    <a:lnTo>
                      <a:pt x="49" y="21"/>
                    </a:lnTo>
                    <a:lnTo>
                      <a:pt x="50" y="20"/>
                    </a:lnTo>
                    <a:lnTo>
                      <a:pt x="51" y="20"/>
                    </a:lnTo>
                    <a:lnTo>
                      <a:pt x="52" y="20"/>
                    </a:lnTo>
                    <a:lnTo>
                      <a:pt x="53" y="20"/>
                    </a:lnTo>
                    <a:lnTo>
                      <a:pt x="53" y="19"/>
                    </a:lnTo>
                    <a:lnTo>
                      <a:pt x="54" y="19"/>
                    </a:lnTo>
                    <a:lnTo>
                      <a:pt x="55" y="19"/>
                    </a:lnTo>
                    <a:lnTo>
                      <a:pt x="56" y="19"/>
                    </a:lnTo>
                    <a:lnTo>
                      <a:pt x="56" y="18"/>
                    </a:lnTo>
                    <a:lnTo>
                      <a:pt x="58" y="18"/>
                    </a:lnTo>
                    <a:lnTo>
                      <a:pt x="59" y="18"/>
                    </a:lnTo>
                    <a:lnTo>
                      <a:pt x="59" y="17"/>
                    </a:lnTo>
                    <a:lnTo>
                      <a:pt x="60" y="17"/>
                    </a:lnTo>
                    <a:lnTo>
                      <a:pt x="61" y="17"/>
                    </a:lnTo>
                    <a:lnTo>
                      <a:pt x="61" y="16"/>
                    </a:lnTo>
                    <a:lnTo>
                      <a:pt x="62" y="16"/>
                    </a:lnTo>
                    <a:lnTo>
                      <a:pt x="63" y="16"/>
                    </a:lnTo>
                    <a:lnTo>
                      <a:pt x="63" y="15"/>
                    </a:lnTo>
                    <a:lnTo>
                      <a:pt x="64" y="15"/>
                    </a:lnTo>
                    <a:lnTo>
                      <a:pt x="65" y="15"/>
                    </a:lnTo>
                    <a:lnTo>
                      <a:pt x="65" y="14"/>
                    </a:lnTo>
                    <a:lnTo>
                      <a:pt x="66" y="14"/>
                    </a:lnTo>
                    <a:lnTo>
                      <a:pt x="66" y="13"/>
                    </a:lnTo>
                    <a:lnTo>
                      <a:pt x="67" y="13"/>
                    </a:lnTo>
                    <a:lnTo>
                      <a:pt x="67" y="12"/>
                    </a:lnTo>
                    <a:lnTo>
                      <a:pt x="68" y="12"/>
                    </a:lnTo>
                    <a:lnTo>
                      <a:pt x="68" y="11"/>
                    </a:lnTo>
                    <a:lnTo>
                      <a:pt x="69" y="9"/>
                    </a:lnTo>
                    <a:lnTo>
                      <a:pt x="69" y="8"/>
                    </a:lnTo>
                    <a:lnTo>
                      <a:pt x="70" y="8"/>
                    </a:lnTo>
                    <a:lnTo>
                      <a:pt x="70" y="7"/>
                    </a:lnTo>
                    <a:lnTo>
                      <a:pt x="71" y="7"/>
                    </a:lnTo>
                    <a:lnTo>
                      <a:pt x="71" y="6"/>
                    </a:lnTo>
                    <a:lnTo>
                      <a:pt x="72" y="6"/>
                    </a:lnTo>
                    <a:lnTo>
                      <a:pt x="72" y="5"/>
                    </a:lnTo>
                    <a:lnTo>
                      <a:pt x="73" y="4"/>
                    </a:lnTo>
                    <a:lnTo>
                      <a:pt x="74" y="3"/>
                    </a:lnTo>
                    <a:lnTo>
                      <a:pt x="74" y="2"/>
                    </a:lnTo>
                    <a:lnTo>
                      <a:pt x="75" y="2"/>
                    </a:lnTo>
                    <a:lnTo>
                      <a:pt x="75" y="1"/>
                    </a:lnTo>
                    <a:lnTo>
                      <a:pt x="76" y="1"/>
                    </a:lnTo>
                    <a:lnTo>
                      <a:pt x="76" y="0"/>
                    </a:lnTo>
                  </a:path>
                </a:pathLst>
              </a:custGeom>
              <a:grpFill/>
              <a:ln w="19050" cap="flat">
                <a:solidFill>
                  <a:schemeClr val="tx1"/>
                </a:solidFill>
                <a:prstDash val="solid"/>
                <a:miter lim="800000"/>
                <a:headEnd/>
                <a:tailEnd/>
              </a:ln>
            </p:spPr>
            <p:txBody>
              <a:bodyPr/>
              <a:lstStyle/>
              <a:p>
                <a:endParaRPr lang="en-US" sz="1350" dirty="0"/>
              </a:p>
            </p:txBody>
          </p:sp>
        </p:grpSp>
        <p:sp>
          <p:nvSpPr>
            <p:cNvPr id="20" name="Freeform 82">
              <a:extLst>
                <a:ext uri="{FF2B5EF4-FFF2-40B4-BE49-F238E27FC236}">
                  <a16:creationId xmlns:a16="http://schemas.microsoft.com/office/drawing/2014/main" id="{7AF6924D-EBA8-4C23-9F2F-2B90C35CADF2}"/>
                </a:ext>
              </a:extLst>
            </p:cNvPr>
            <p:cNvSpPr>
              <a:spLocks/>
            </p:cNvSpPr>
            <p:nvPr/>
          </p:nvSpPr>
          <p:spPr bwMode="auto">
            <a:xfrm>
              <a:off x="4825603" y="1985964"/>
              <a:ext cx="422672" cy="527447"/>
            </a:xfrm>
            <a:custGeom>
              <a:avLst/>
              <a:gdLst>
                <a:gd name="T0" fmla="*/ 339725 w 372"/>
                <a:gd name="T1" fmla="*/ 84137 h 473"/>
                <a:gd name="T2" fmla="*/ 430213 w 372"/>
                <a:gd name="T3" fmla="*/ 133350 h 473"/>
                <a:gd name="T4" fmla="*/ 363538 w 372"/>
                <a:gd name="T5" fmla="*/ 306387 h 473"/>
                <a:gd name="T6" fmla="*/ 352425 w 372"/>
                <a:gd name="T7" fmla="*/ 371475 h 473"/>
                <a:gd name="T8" fmla="*/ 461963 w 372"/>
                <a:gd name="T9" fmla="*/ 439737 h 473"/>
                <a:gd name="T10" fmla="*/ 530225 w 372"/>
                <a:gd name="T11" fmla="*/ 498475 h 473"/>
                <a:gd name="T12" fmla="*/ 538163 w 372"/>
                <a:gd name="T13" fmla="*/ 520700 h 473"/>
                <a:gd name="T14" fmla="*/ 536575 w 372"/>
                <a:gd name="T15" fmla="*/ 544512 h 473"/>
                <a:gd name="T16" fmla="*/ 555625 w 372"/>
                <a:gd name="T17" fmla="*/ 555625 h 473"/>
                <a:gd name="T18" fmla="*/ 552450 w 372"/>
                <a:gd name="T19" fmla="*/ 581025 h 473"/>
                <a:gd name="T20" fmla="*/ 554038 w 372"/>
                <a:gd name="T21" fmla="*/ 603250 h 473"/>
                <a:gd name="T22" fmla="*/ 561975 w 372"/>
                <a:gd name="T23" fmla="*/ 627062 h 473"/>
                <a:gd name="T24" fmla="*/ 577850 w 372"/>
                <a:gd name="T25" fmla="*/ 646112 h 473"/>
                <a:gd name="T26" fmla="*/ 588963 w 372"/>
                <a:gd name="T27" fmla="*/ 669925 h 473"/>
                <a:gd name="T28" fmla="*/ 581025 w 372"/>
                <a:gd name="T29" fmla="*/ 674687 h 473"/>
                <a:gd name="T30" fmla="*/ 571500 w 372"/>
                <a:gd name="T31" fmla="*/ 685800 h 473"/>
                <a:gd name="T32" fmla="*/ 565150 w 372"/>
                <a:gd name="T33" fmla="*/ 708025 h 473"/>
                <a:gd name="T34" fmla="*/ 568325 w 372"/>
                <a:gd name="T35" fmla="*/ 731837 h 473"/>
                <a:gd name="T36" fmla="*/ 555625 w 372"/>
                <a:gd name="T37" fmla="*/ 750887 h 473"/>
                <a:gd name="T38" fmla="*/ 455613 w 372"/>
                <a:gd name="T39" fmla="*/ 676275 h 473"/>
                <a:gd name="T40" fmla="*/ 366713 w 372"/>
                <a:gd name="T41" fmla="*/ 627062 h 473"/>
                <a:gd name="T42" fmla="*/ 352425 w 372"/>
                <a:gd name="T43" fmla="*/ 608012 h 473"/>
                <a:gd name="T44" fmla="*/ 344488 w 372"/>
                <a:gd name="T45" fmla="*/ 587375 h 473"/>
                <a:gd name="T46" fmla="*/ 349250 w 372"/>
                <a:gd name="T47" fmla="*/ 579437 h 473"/>
                <a:gd name="T48" fmla="*/ 333375 w 372"/>
                <a:gd name="T49" fmla="*/ 563562 h 473"/>
                <a:gd name="T50" fmla="*/ 327025 w 372"/>
                <a:gd name="T51" fmla="*/ 554037 h 473"/>
                <a:gd name="T52" fmla="*/ 317500 w 372"/>
                <a:gd name="T53" fmla="*/ 539750 h 473"/>
                <a:gd name="T54" fmla="*/ 331788 w 372"/>
                <a:gd name="T55" fmla="*/ 515937 h 473"/>
                <a:gd name="T56" fmla="*/ 334963 w 372"/>
                <a:gd name="T57" fmla="*/ 490537 h 473"/>
                <a:gd name="T58" fmla="*/ 331788 w 372"/>
                <a:gd name="T59" fmla="*/ 468312 h 473"/>
                <a:gd name="T60" fmla="*/ 333375 w 372"/>
                <a:gd name="T61" fmla="*/ 454025 h 473"/>
                <a:gd name="T62" fmla="*/ 322263 w 372"/>
                <a:gd name="T63" fmla="*/ 438150 h 473"/>
                <a:gd name="T64" fmla="*/ 304800 w 372"/>
                <a:gd name="T65" fmla="*/ 436562 h 473"/>
                <a:gd name="T66" fmla="*/ 309563 w 372"/>
                <a:gd name="T67" fmla="*/ 417512 h 473"/>
                <a:gd name="T68" fmla="*/ 304800 w 372"/>
                <a:gd name="T69" fmla="*/ 393700 h 473"/>
                <a:gd name="T70" fmla="*/ 288925 w 372"/>
                <a:gd name="T71" fmla="*/ 401637 h 473"/>
                <a:gd name="T72" fmla="*/ 266700 w 372"/>
                <a:gd name="T73" fmla="*/ 395287 h 473"/>
                <a:gd name="T74" fmla="*/ 249238 w 372"/>
                <a:gd name="T75" fmla="*/ 387350 h 473"/>
                <a:gd name="T76" fmla="*/ 231775 w 372"/>
                <a:gd name="T77" fmla="*/ 388937 h 473"/>
                <a:gd name="T78" fmla="*/ 220663 w 372"/>
                <a:gd name="T79" fmla="*/ 371475 h 473"/>
                <a:gd name="T80" fmla="*/ 198438 w 372"/>
                <a:gd name="T81" fmla="*/ 374650 h 473"/>
                <a:gd name="T82" fmla="*/ 177800 w 372"/>
                <a:gd name="T83" fmla="*/ 373062 h 473"/>
                <a:gd name="T84" fmla="*/ 157163 w 372"/>
                <a:gd name="T85" fmla="*/ 365125 h 473"/>
                <a:gd name="T86" fmla="*/ 144463 w 372"/>
                <a:gd name="T87" fmla="*/ 350837 h 473"/>
                <a:gd name="T88" fmla="*/ 122238 w 372"/>
                <a:gd name="T89" fmla="*/ 342900 h 473"/>
                <a:gd name="T90" fmla="*/ 104775 w 372"/>
                <a:gd name="T91" fmla="*/ 358775 h 473"/>
                <a:gd name="T92" fmla="*/ 106363 w 372"/>
                <a:gd name="T93" fmla="*/ 341312 h 473"/>
                <a:gd name="T94" fmla="*/ 107950 w 372"/>
                <a:gd name="T95" fmla="*/ 323850 h 473"/>
                <a:gd name="T96" fmla="*/ 96838 w 372"/>
                <a:gd name="T97" fmla="*/ 314325 h 473"/>
                <a:gd name="T98" fmla="*/ 87313 w 372"/>
                <a:gd name="T99" fmla="*/ 296862 h 473"/>
                <a:gd name="T100" fmla="*/ 66675 w 372"/>
                <a:gd name="T101" fmla="*/ 296862 h 473"/>
                <a:gd name="T102" fmla="*/ 44450 w 372"/>
                <a:gd name="T103" fmla="*/ 304800 h 473"/>
                <a:gd name="T104" fmla="*/ 30163 w 372"/>
                <a:gd name="T105" fmla="*/ 312737 h 473"/>
                <a:gd name="T106" fmla="*/ 11113 w 372"/>
                <a:gd name="T107" fmla="*/ 327025 h 473"/>
                <a:gd name="T108" fmla="*/ 3175 w 372"/>
                <a:gd name="T109" fmla="*/ 323850 h 473"/>
                <a:gd name="T110" fmla="*/ 6350 w 372"/>
                <a:gd name="T111" fmla="*/ 301625 h 473"/>
                <a:gd name="T112" fmla="*/ 11113 w 372"/>
                <a:gd name="T113" fmla="*/ 276225 h 473"/>
                <a:gd name="T114" fmla="*/ 20638 w 372"/>
                <a:gd name="T115" fmla="*/ 257175 h 473"/>
                <a:gd name="T116" fmla="*/ 12700 w 372"/>
                <a:gd name="T117" fmla="*/ 239712 h 473"/>
                <a:gd name="T118" fmla="*/ 4763 w 372"/>
                <a:gd name="T119" fmla="*/ 223837 h 473"/>
                <a:gd name="T120" fmla="*/ 52388 w 372"/>
                <a:gd name="T121" fmla="*/ 169862 h 473"/>
                <a:gd name="T122" fmla="*/ 200025 w 372"/>
                <a:gd name="T123" fmla="*/ 1587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2" h="473">
                  <a:moveTo>
                    <a:pt x="128" y="0"/>
                  </a:moveTo>
                  <a:lnTo>
                    <a:pt x="130" y="2"/>
                  </a:lnTo>
                  <a:lnTo>
                    <a:pt x="145" y="12"/>
                  </a:lnTo>
                  <a:lnTo>
                    <a:pt x="157" y="19"/>
                  </a:lnTo>
                  <a:lnTo>
                    <a:pt x="174" y="30"/>
                  </a:lnTo>
                  <a:lnTo>
                    <a:pt x="178" y="32"/>
                  </a:lnTo>
                  <a:lnTo>
                    <a:pt x="186" y="36"/>
                  </a:lnTo>
                  <a:lnTo>
                    <a:pt x="192" y="40"/>
                  </a:lnTo>
                  <a:lnTo>
                    <a:pt x="197" y="42"/>
                  </a:lnTo>
                  <a:lnTo>
                    <a:pt x="200" y="44"/>
                  </a:lnTo>
                  <a:lnTo>
                    <a:pt x="203" y="46"/>
                  </a:lnTo>
                  <a:lnTo>
                    <a:pt x="206" y="48"/>
                  </a:lnTo>
                  <a:lnTo>
                    <a:pt x="208" y="49"/>
                  </a:lnTo>
                  <a:lnTo>
                    <a:pt x="209" y="49"/>
                  </a:lnTo>
                  <a:lnTo>
                    <a:pt x="210" y="50"/>
                  </a:lnTo>
                  <a:lnTo>
                    <a:pt x="214" y="53"/>
                  </a:lnTo>
                  <a:lnTo>
                    <a:pt x="219" y="55"/>
                  </a:lnTo>
                  <a:lnTo>
                    <a:pt x="220" y="56"/>
                  </a:lnTo>
                  <a:lnTo>
                    <a:pt x="221" y="56"/>
                  </a:lnTo>
                  <a:lnTo>
                    <a:pt x="222" y="57"/>
                  </a:lnTo>
                  <a:lnTo>
                    <a:pt x="227" y="59"/>
                  </a:lnTo>
                  <a:lnTo>
                    <a:pt x="229" y="61"/>
                  </a:lnTo>
                  <a:lnTo>
                    <a:pt x="231" y="62"/>
                  </a:lnTo>
                  <a:lnTo>
                    <a:pt x="232" y="63"/>
                  </a:lnTo>
                  <a:lnTo>
                    <a:pt x="234" y="64"/>
                  </a:lnTo>
                  <a:lnTo>
                    <a:pt x="235" y="64"/>
                  </a:lnTo>
                  <a:lnTo>
                    <a:pt x="236" y="65"/>
                  </a:lnTo>
                  <a:lnTo>
                    <a:pt x="237" y="66"/>
                  </a:lnTo>
                  <a:lnTo>
                    <a:pt x="244" y="70"/>
                  </a:lnTo>
                  <a:lnTo>
                    <a:pt x="253" y="75"/>
                  </a:lnTo>
                  <a:lnTo>
                    <a:pt x="264" y="81"/>
                  </a:lnTo>
                  <a:lnTo>
                    <a:pt x="271" y="84"/>
                  </a:lnTo>
                  <a:lnTo>
                    <a:pt x="271" y="85"/>
                  </a:lnTo>
                  <a:lnTo>
                    <a:pt x="270" y="87"/>
                  </a:lnTo>
                  <a:lnTo>
                    <a:pt x="269" y="91"/>
                  </a:lnTo>
                  <a:lnTo>
                    <a:pt x="267" y="95"/>
                  </a:lnTo>
                  <a:lnTo>
                    <a:pt x="267" y="96"/>
                  </a:lnTo>
                  <a:lnTo>
                    <a:pt x="261" y="110"/>
                  </a:lnTo>
                  <a:lnTo>
                    <a:pt x="252" y="133"/>
                  </a:lnTo>
                  <a:lnTo>
                    <a:pt x="245" y="153"/>
                  </a:lnTo>
                  <a:lnTo>
                    <a:pt x="237" y="172"/>
                  </a:lnTo>
                  <a:lnTo>
                    <a:pt x="236" y="174"/>
                  </a:lnTo>
                  <a:lnTo>
                    <a:pt x="235" y="175"/>
                  </a:lnTo>
                  <a:lnTo>
                    <a:pt x="235" y="176"/>
                  </a:lnTo>
                  <a:lnTo>
                    <a:pt x="234" y="180"/>
                  </a:lnTo>
                  <a:lnTo>
                    <a:pt x="232" y="185"/>
                  </a:lnTo>
                  <a:lnTo>
                    <a:pt x="231" y="189"/>
                  </a:lnTo>
                  <a:lnTo>
                    <a:pt x="229" y="193"/>
                  </a:lnTo>
                  <a:lnTo>
                    <a:pt x="227" y="199"/>
                  </a:lnTo>
                  <a:lnTo>
                    <a:pt x="223" y="207"/>
                  </a:lnTo>
                  <a:lnTo>
                    <a:pt x="220" y="215"/>
                  </a:lnTo>
                  <a:lnTo>
                    <a:pt x="217" y="222"/>
                  </a:lnTo>
                  <a:lnTo>
                    <a:pt x="216" y="226"/>
                  </a:lnTo>
                  <a:lnTo>
                    <a:pt x="215" y="228"/>
                  </a:lnTo>
                  <a:lnTo>
                    <a:pt x="216" y="228"/>
                  </a:lnTo>
                  <a:lnTo>
                    <a:pt x="216" y="229"/>
                  </a:lnTo>
                  <a:lnTo>
                    <a:pt x="217" y="230"/>
                  </a:lnTo>
                  <a:lnTo>
                    <a:pt x="218" y="231"/>
                  </a:lnTo>
                  <a:lnTo>
                    <a:pt x="219" y="232"/>
                  </a:lnTo>
                  <a:lnTo>
                    <a:pt x="220" y="232"/>
                  </a:lnTo>
                  <a:lnTo>
                    <a:pt x="220" y="233"/>
                  </a:lnTo>
                  <a:lnTo>
                    <a:pt x="221" y="233"/>
                  </a:lnTo>
                  <a:lnTo>
                    <a:pt x="221" y="234"/>
                  </a:lnTo>
                  <a:lnTo>
                    <a:pt x="222" y="234"/>
                  </a:lnTo>
                  <a:lnTo>
                    <a:pt x="222" y="235"/>
                  </a:lnTo>
                  <a:lnTo>
                    <a:pt x="223" y="235"/>
                  </a:lnTo>
                  <a:lnTo>
                    <a:pt x="225" y="237"/>
                  </a:lnTo>
                  <a:lnTo>
                    <a:pt x="226" y="239"/>
                  </a:lnTo>
                  <a:lnTo>
                    <a:pt x="227" y="241"/>
                  </a:lnTo>
                  <a:lnTo>
                    <a:pt x="228" y="244"/>
                  </a:lnTo>
                  <a:lnTo>
                    <a:pt x="229" y="245"/>
                  </a:lnTo>
                  <a:lnTo>
                    <a:pt x="230" y="246"/>
                  </a:lnTo>
                  <a:lnTo>
                    <a:pt x="231" y="248"/>
                  </a:lnTo>
                  <a:lnTo>
                    <a:pt x="232" y="250"/>
                  </a:lnTo>
                  <a:lnTo>
                    <a:pt x="232" y="251"/>
                  </a:lnTo>
                  <a:lnTo>
                    <a:pt x="237" y="258"/>
                  </a:lnTo>
                  <a:lnTo>
                    <a:pt x="238" y="260"/>
                  </a:lnTo>
                  <a:lnTo>
                    <a:pt x="260" y="274"/>
                  </a:lnTo>
                  <a:lnTo>
                    <a:pt x="272" y="275"/>
                  </a:lnTo>
                  <a:lnTo>
                    <a:pt x="291" y="277"/>
                  </a:lnTo>
                  <a:lnTo>
                    <a:pt x="311" y="279"/>
                  </a:lnTo>
                  <a:lnTo>
                    <a:pt x="312" y="270"/>
                  </a:lnTo>
                  <a:lnTo>
                    <a:pt x="322" y="278"/>
                  </a:lnTo>
                  <a:lnTo>
                    <a:pt x="331" y="286"/>
                  </a:lnTo>
                  <a:lnTo>
                    <a:pt x="339" y="292"/>
                  </a:lnTo>
                  <a:lnTo>
                    <a:pt x="338" y="294"/>
                  </a:lnTo>
                  <a:lnTo>
                    <a:pt x="338" y="295"/>
                  </a:lnTo>
                  <a:lnTo>
                    <a:pt x="337" y="301"/>
                  </a:lnTo>
                  <a:lnTo>
                    <a:pt x="336" y="305"/>
                  </a:lnTo>
                  <a:lnTo>
                    <a:pt x="335" y="307"/>
                  </a:lnTo>
                  <a:lnTo>
                    <a:pt x="335" y="309"/>
                  </a:lnTo>
                  <a:lnTo>
                    <a:pt x="335" y="310"/>
                  </a:lnTo>
                  <a:lnTo>
                    <a:pt x="334" y="311"/>
                  </a:lnTo>
                  <a:lnTo>
                    <a:pt x="334" y="312"/>
                  </a:lnTo>
                  <a:lnTo>
                    <a:pt x="334" y="313"/>
                  </a:lnTo>
                  <a:lnTo>
                    <a:pt x="334" y="314"/>
                  </a:lnTo>
                  <a:lnTo>
                    <a:pt x="333" y="315"/>
                  </a:lnTo>
                  <a:lnTo>
                    <a:pt x="333" y="317"/>
                  </a:lnTo>
                  <a:lnTo>
                    <a:pt x="333" y="318"/>
                  </a:lnTo>
                  <a:lnTo>
                    <a:pt x="332" y="322"/>
                  </a:lnTo>
                  <a:lnTo>
                    <a:pt x="332" y="323"/>
                  </a:lnTo>
                  <a:lnTo>
                    <a:pt x="333" y="323"/>
                  </a:lnTo>
                  <a:lnTo>
                    <a:pt x="334" y="323"/>
                  </a:lnTo>
                  <a:lnTo>
                    <a:pt x="335" y="323"/>
                  </a:lnTo>
                  <a:lnTo>
                    <a:pt x="335" y="324"/>
                  </a:lnTo>
                  <a:lnTo>
                    <a:pt x="336" y="324"/>
                  </a:lnTo>
                  <a:lnTo>
                    <a:pt x="336" y="325"/>
                  </a:lnTo>
                  <a:lnTo>
                    <a:pt x="337" y="325"/>
                  </a:lnTo>
                  <a:lnTo>
                    <a:pt x="337" y="326"/>
                  </a:lnTo>
                  <a:lnTo>
                    <a:pt x="338" y="327"/>
                  </a:lnTo>
                  <a:lnTo>
                    <a:pt x="338" y="328"/>
                  </a:lnTo>
                  <a:lnTo>
                    <a:pt x="339" y="328"/>
                  </a:lnTo>
                  <a:lnTo>
                    <a:pt x="339" y="329"/>
                  </a:lnTo>
                  <a:lnTo>
                    <a:pt x="339" y="330"/>
                  </a:lnTo>
                  <a:lnTo>
                    <a:pt x="341" y="330"/>
                  </a:lnTo>
                  <a:lnTo>
                    <a:pt x="341" y="331"/>
                  </a:lnTo>
                  <a:lnTo>
                    <a:pt x="341" y="332"/>
                  </a:lnTo>
                  <a:lnTo>
                    <a:pt x="341" y="333"/>
                  </a:lnTo>
                  <a:lnTo>
                    <a:pt x="341" y="334"/>
                  </a:lnTo>
                  <a:lnTo>
                    <a:pt x="339" y="334"/>
                  </a:lnTo>
                  <a:lnTo>
                    <a:pt x="339" y="335"/>
                  </a:lnTo>
                  <a:lnTo>
                    <a:pt x="338" y="336"/>
                  </a:lnTo>
                  <a:lnTo>
                    <a:pt x="338" y="337"/>
                  </a:lnTo>
                  <a:lnTo>
                    <a:pt x="338" y="338"/>
                  </a:lnTo>
                  <a:lnTo>
                    <a:pt x="338" y="340"/>
                  </a:lnTo>
                  <a:lnTo>
                    <a:pt x="338" y="341"/>
                  </a:lnTo>
                  <a:lnTo>
                    <a:pt x="338" y="342"/>
                  </a:lnTo>
                  <a:lnTo>
                    <a:pt x="338" y="343"/>
                  </a:lnTo>
                  <a:lnTo>
                    <a:pt x="339" y="343"/>
                  </a:lnTo>
                  <a:lnTo>
                    <a:pt x="339" y="344"/>
                  </a:lnTo>
                  <a:lnTo>
                    <a:pt x="341" y="345"/>
                  </a:lnTo>
                  <a:lnTo>
                    <a:pt x="342" y="346"/>
                  </a:lnTo>
                  <a:lnTo>
                    <a:pt x="343" y="346"/>
                  </a:lnTo>
                  <a:lnTo>
                    <a:pt x="344" y="346"/>
                  </a:lnTo>
                  <a:lnTo>
                    <a:pt x="345" y="346"/>
                  </a:lnTo>
                  <a:lnTo>
                    <a:pt x="346" y="346"/>
                  </a:lnTo>
                  <a:lnTo>
                    <a:pt x="347" y="346"/>
                  </a:lnTo>
                  <a:lnTo>
                    <a:pt x="348" y="346"/>
                  </a:lnTo>
                  <a:lnTo>
                    <a:pt x="348" y="347"/>
                  </a:lnTo>
                  <a:lnTo>
                    <a:pt x="349" y="347"/>
                  </a:lnTo>
                  <a:lnTo>
                    <a:pt x="349" y="348"/>
                  </a:lnTo>
                  <a:lnTo>
                    <a:pt x="350" y="348"/>
                  </a:lnTo>
                  <a:lnTo>
                    <a:pt x="350" y="349"/>
                  </a:lnTo>
                  <a:lnTo>
                    <a:pt x="350" y="350"/>
                  </a:lnTo>
                  <a:lnTo>
                    <a:pt x="350" y="351"/>
                  </a:lnTo>
                  <a:lnTo>
                    <a:pt x="349" y="351"/>
                  </a:lnTo>
                  <a:lnTo>
                    <a:pt x="349" y="352"/>
                  </a:lnTo>
                  <a:lnTo>
                    <a:pt x="349" y="353"/>
                  </a:lnTo>
                  <a:lnTo>
                    <a:pt x="348" y="354"/>
                  </a:lnTo>
                  <a:lnTo>
                    <a:pt x="348" y="355"/>
                  </a:lnTo>
                  <a:lnTo>
                    <a:pt x="347" y="356"/>
                  </a:lnTo>
                  <a:lnTo>
                    <a:pt x="347" y="357"/>
                  </a:lnTo>
                  <a:lnTo>
                    <a:pt x="347" y="358"/>
                  </a:lnTo>
                  <a:lnTo>
                    <a:pt x="347" y="360"/>
                  </a:lnTo>
                  <a:lnTo>
                    <a:pt x="347" y="361"/>
                  </a:lnTo>
                  <a:lnTo>
                    <a:pt x="347" y="362"/>
                  </a:lnTo>
                  <a:lnTo>
                    <a:pt x="348" y="363"/>
                  </a:lnTo>
                  <a:lnTo>
                    <a:pt x="348" y="364"/>
                  </a:lnTo>
                  <a:lnTo>
                    <a:pt x="348" y="365"/>
                  </a:lnTo>
                  <a:lnTo>
                    <a:pt x="348" y="366"/>
                  </a:lnTo>
                  <a:lnTo>
                    <a:pt x="348" y="367"/>
                  </a:lnTo>
                  <a:lnTo>
                    <a:pt x="348" y="368"/>
                  </a:lnTo>
                  <a:lnTo>
                    <a:pt x="348" y="369"/>
                  </a:lnTo>
                  <a:lnTo>
                    <a:pt x="347" y="369"/>
                  </a:lnTo>
                  <a:lnTo>
                    <a:pt x="347" y="370"/>
                  </a:lnTo>
                  <a:lnTo>
                    <a:pt x="347" y="371"/>
                  </a:lnTo>
                  <a:lnTo>
                    <a:pt x="347" y="372"/>
                  </a:lnTo>
                  <a:lnTo>
                    <a:pt x="346" y="373"/>
                  </a:lnTo>
                  <a:lnTo>
                    <a:pt x="346" y="374"/>
                  </a:lnTo>
                  <a:lnTo>
                    <a:pt x="346" y="375"/>
                  </a:lnTo>
                  <a:lnTo>
                    <a:pt x="347" y="376"/>
                  </a:lnTo>
                  <a:lnTo>
                    <a:pt x="347" y="377"/>
                  </a:lnTo>
                  <a:lnTo>
                    <a:pt x="347" y="379"/>
                  </a:lnTo>
                  <a:lnTo>
                    <a:pt x="348" y="379"/>
                  </a:lnTo>
                  <a:lnTo>
                    <a:pt x="348" y="380"/>
                  </a:lnTo>
                  <a:lnTo>
                    <a:pt x="349" y="380"/>
                  </a:lnTo>
                  <a:lnTo>
                    <a:pt x="349" y="381"/>
                  </a:lnTo>
                  <a:lnTo>
                    <a:pt x="350" y="381"/>
                  </a:lnTo>
                  <a:lnTo>
                    <a:pt x="351" y="382"/>
                  </a:lnTo>
                  <a:lnTo>
                    <a:pt x="350" y="384"/>
                  </a:lnTo>
                  <a:lnTo>
                    <a:pt x="350" y="385"/>
                  </a:lnTo>
                  <a:lnTo>
                    <a:pt x="350" y="386"/>
                  </a:lnTo>
                  <a:lnTo>
                    <a:pt x="350" y="387"/>
                  </a:lnTo>
                  <a:lnTo>
                    <a:pt x="350" y="388"/>
                  </a:lnTo>
                  <a:lnTo>
                    <a:pt x="350" y="389"/>
                  </a:lnTo>
                  <a:lnTo>
                    <a:pt x="350" y="390"/>
                  </a:lnTo>
                  <a:lnTo>
                    <a:pt x="350" y="391"/>
                  </a:lnTo>
                  <a:lnTo>
                    <a:pt x="350" y="392"/>
                  </a:lnTo>
                  <a:lnTo>
                    <a:pt x="351" y="393"/>
                  </a:lnTo>
                  <a:lnTo>
                    <a:pt x="352" y="394"/>
                  </a:lnTo>
                  <a:lnTo>
                    <a:pt x="353" y="395"/>
                  </a:lnTo>
                  <a:lnTo>
                    <a:pt x="354" y="395"/>
                  </a:lnTo>
                  <a:lnTo>
                    <a:pt x="355" y="396"/>
                  </a:lnTo>
                  <a:lnTo>
                    <a:pt x="356" y="397"/>
                  </a:lnTo>
                  <a:lnTo>
                    <a:pt x="357" y="397"/>
                  </a:lnTo>
                  <a:lnTo>
                    <a:pt x="358" y="399"/>
                  </a:lnTo>
                  <a:lnTo>
                    <a:pt x="358" y="400"/>
                  </a:lnTo>
                  <a:lnTo>
                    <a:pt x="360" y="400"/>
                  </a:lnTo>
                  <a:lnTo>
                    <a:pt x="360" y="401"/>
                  </a:lnTo>
                  <a:lnTo>
                    <a:pt x="360" y="402"/>
                  </a:lnTo>
                  <a:lnTo>
                    <a:pt x="361" y="402"/>
                  </a:lnTo>
                  <a:lnTo>
                    <a:pt x="362" y="403"/>
                  </a:lnTo>
                  <a:lnTo>
                    <a:pt x="362" y="404"/>
                  </a:lnTo>
                  <a:lnTo>
                    <a:pt x="363" y="404"/>
                  </a:lnTo>
                  <a:lnTo>
                    <a:pt x="363" y="405"/>
                  </a:lnTo>
                  <a:lnTo>
                    <a:pt x="364" y="405"/>
                  </a:lnTo>
                  <a:lnTo>
                    <a:pt x="364" y="406"/>
                  </a:lnTo>
                  <a:lnTo>
                    <a:pt x="364" y="407"/>
                  </a:lnTo>
                  <a:lnTo>
                    <a:pt x="365" y="408"/>
                  </a:lnTo>
                  <a:lnTo>
                    <a:pt x="365" y="409"/>
                  </a:lnTo>
                  <a:lnTo>
                    <a:pt x="365" y="410"/>
                  </a:lnTo>
                  <a:lnTo>
                    <a:pt x="365" y="411"/>
                  </a:lnTo>
                  <a:lnTo>
                    <a:pt x="366" y="411"/>
                  </a:lnTo>
                  <a:lnTo>
                    <a:pt x="366" y="412"/>
                  </a:lnTo>
                  <a:lnTo>
                    <a:pt x="367" y="413"/>
                  </a:lnTo>
                  <a:lnTo>
                    <a:pt x="367" y="414"/>
                  </a:lnTo>
                  <a:lnTo>
                    <a:pt x="367" y="415"/>
                  </a:lnTo>
                  <a:lnTo>
                    <a:pt x="368" y="416"/>
                  </a:lnTo>
                  <a:lnTo>
                    <a:pt x="368" y="418"/>
                  </a:lnTo>
                  <a:lnTo>
                    <a:pt x="369" y="418"/>
                  </a:lnTo>
                  <a:lnTo>
                    <a:pt x="370" y="419"/>
                  </a:lnTo>
                  <a:lnTo>
                    <a:pt x="371" y="420"/>
                  </a:lnTo>
                  <a:lnTo>
                    <a:pt x="371" y="421"/>
                  </a:lnTo>
                  <a:lnTo>
                    <a:pt x="371" y="422"/>
                  </a:lnTo>
                  <a:lnTo>
                    <a:pt x="372" y="422"/>
                  </a:lnTo>
                  <a:lnTo>
                    <a:pt x="372" y="423"/>
                  </a:lnTo>
                  <a:lnTo>
                    <a:pt x="372" y="424"/>
                  </a:lnTo>
                  <a:lnTo>
                    <a:pt x="371" y="425"/>
                  </a:lnTo>
                  <a:lnTo>
                    <a:pt x="371" y="426"/>
                  </a:lnTo>
                  <a:lnTo>
                    <a:pt x="371" y="427"/>
                  </a:lnTo>
                  <a:lnTo>
                    <a:pt x="371" y="428"/>
                  </a:lnTo>
                  <a:lnTo>
                    <a:pt x="370" y="428"/>
                  </a:lnTo>
                  <a:lnTo>
                    <a:pt x="370" y="429"/>
                  </a:lnTo>
                  <a:lnTo>
                    <a:pt x="369" y="429"/>
                  </a:lnTo>
                  <a:lnTo>
                    <a:pt x="368" y="429"/>
                  </a:lnTo>
                  <a:lnTo>
                    <a:pt x="367" y="429"/>
                  </a:lnTo>
                  <a:lnTo>
                    <a:pt x="367" y="428"/>
                  </a:lnTo>
                  <a:lnTo>
                    <a:pt x="367" y="427"/>
                  </a:lnTo>
                  <a:lnTo>
                    <a:pt x="367" y="426"/>
                  </a:lnTo>
                  <a:lnTo>
                    <a:pt x="366" y="425"/>
                  </a:lnTo>
                  <a:lnTo>
                    <a:pt x="365" y="424"/>
                  </a:lnTo>
                  <a:lnTo>
                    <a:pt x="364" y="424"/>
                  </a:lnTo>
                  <a:lnTo>
                    <a:pt x="363" y="424"/>
                  </a:lnTo>
                  <a:lnTo>
                    <a:pt x="362" y="424"/>
                  </a:lnTo>
                  <a:lnTo>
                    <a:pt x="361" y="424"/>
                  </a:lnTo>
                  <a:lnTo>
                    <a:pt x="361" y="425"/>
                  </a:lnTo>
                  <a:lnTo>
                    <a:pt x="360" y="425"/>
                  </a:lnTo>
                  <a:lnTo>
                    <a:pt x="358" y="425"/>
                  </a:lnTo>
                  <a:lnTo>
                    <a:pt x="358" y="426"/>
                  </a:lnTo>
                  <a:lnTo>
                    <a:pt x="358" y="427"/>
                  </a:lnTo>
                  <a:lnTo>
                    <a:pt x="358" y="428"/>
                  </a:lnTo>
                  <a:lnTo>
                    <a:pt x="358" y="429"/>
                  </a:lnTo>
                  <a:lnTo>
                    <a:pt x="360" y="429"/>
                  </a:lnTo>
                  <a:lnTo>
                    <a:pt x="360" y="430"/>
                  </a:lnTo>
                  <a:lnTo>
                    <a:pt x="360" y="431"/>
                  </a:lnTo>
                  <a:lnTo>
                    <a:pt x="360" y="432"/>
                  </a:lnTo>
                  <a:lnTo>
                    <a:pt x="361" y="433"/>
                  </a:lnTo>
                  <a:lnTo>
                    <a:pt x="361" y="434"/>
                  </a:lnTo>
                  <a:lnTo>
                    <a:pt x="360" y="434"/>
                  </a:lnTo>
                  <a:lnTo>
                    <a:pt x="360" y="435"/>
                  </a:lnTo>
                  <a:lnTo>
                    <a:pt x="360" y="437"/>
                  </a:lnTo>
                  <a:lnTo>
                    <a:pt x="360" y="438"/>
                  </a:lnTo>
                  <a:lnTo>
                    <a:pt x="358" y="439"/>
                  </a:lnTo>
                  <a:lnTo>
                    <a:pt x="358" y="440"/>
                  </a:lnTo>
                  <a:lnTo>
                    <a:pt x="358" y="441"/>
                  </a:lnTo>
                  <a:lnTo>
                    <a:pt x="357" y="441"/>
                  </a:lnTo>
                  <a:lnTo>
                    <a:pt x="357" y="442"/>
                  </a:lnTo>
                  <a:lnTo>
                    <a:pt x="357" y="443"/>
                  </a:lnTo>
                  <a:lnTo>
                    <a:pt x="357" y="444"/>
                  </a:lnTo>
                  <a:lnTo>
                    <a:pt x="357" y="445"/>
                  </a:lnTo>
                  <a:lnTo>
                    <a:pt x="357" y="446"/>
                  </a:lnTo>
                  <a:lnTo>
                    <a:pt x="356" y="446"/>
                  </a:lnTo>
                  <a:lnTo>
                    <a:pt x="356" y="447"/>
                  </a:lnTo>
                  <a:lnTo>
                    <a:pt x="356" y="448"/>
                  </a:lnTo>
                  <a:lnTo>
                    <a:pt x="355" y="448"/>
                  </a:lnTo>
                  <a:lnTo>
                    <a:pt x="355" y="449"/>
                  </a:lnTo>
                  <a:lnTo>
                    <a:pt x="355" y="450"/>
                  </a:lnTo>
                  <a:lnTo>
                    <a:pt x="356" y="451"/>
                  </a:lnTo>
                  <a:lnTo>
                    <a:pt x="356" y="452"/>
                  </a:lnTo>
                  <a:lnTo>
                    <a:pt x="356" y="453"/>
                  </a:lnTo>
                  <a:lnTo>
                    <a:pt x="357" y="454"/>
                  </a:lnTo>
                  <a:lnTo>
                    <a:pt x="357" y="455"/>
                  </a:lnTo>
                  <a:lnTo>
                    <a:pt x="357" y="457"/>
                  </a:lnTo>
                  <a:lnTo>
                    <a:pt x="358" y="457"/>
                  </a:lnTo>
                  <a:lnTo>
                    <a:pt x="358" y="458"/>
                  </a:lnTo>
                  <a:lnTo>
                    <a:pt x="358" y="459"/>
                  </a:lnTo>
                  <a:lnTo>
                    <a:pt x="358" y="460"/>
                  </a:lnTo>
                  <a:lnTo>
                    <a:pt x="358" y="461"/>
                  </a:lnTo>
                  <a:lnTo>
                    <a:pt x="358" y="462"/>
                  </a:lnTo>
                  <a:lnTo>
                    <a:pt x="358" y="463"/>
                  </a:lnTo>
                  <a:lnTo>
                    <a:pt x="357" y="464"/>
                  </a:lnTo>
                  <a:lnTo>
                    <a:pt x="357" y="465"/>
                  </a:lnTo>
                  <a:lnTo>
                    <a:pt x="357" y="466"/>
                  </a:lnTo>
                  <a:lnTo>
                    <a:pt x="357" y="467"/>
                  </a:lnTo>
                  <a:lnTo>
                    <a:pt x="356" y="467"/>
                  </a:lnTo>
                  <a:lnTo>
                    <a:pt x="356" y="468"/>
                  </a:lnTo>
                  <a:lnTo>
                    <a:pt x="356" y="469"/>
                  </a:lnTo>
                  <a:lnTo>
                    <a:pt x="355" y="470"/>
                  </a:lnTo>
                  <a:lnTo>
                    <a:pt x="354" y="471"/>
                  </a:lnTo>
                  <a:lnTo>
                    <a:pt x="353" y="472"/>
                  </a:lnTo>
                  <a:lnTo>
                    <a:pt x="352" y="472"/>
                  </a:lnTo>
                  <a:lnTo>
                    <a:pt x="351" y="472"/>
                  </a:lnTo>
                  <a:lnTo>
                    <a:pt x="351" y="473"/>
                  </a:lnTo>
                  <a:lnTo>
                    <a:pt x="350" y="473"/>
                  </a:lnTo>
                  <a:lnTo>
                    <a:pt x="350" y="472"/>
                  </a:lnTo>
                  <a:lnTo>
                    <a:pt x="346" y="469"/>
                  </a:lnTo>
                  <a:lnTo>
                    <a:pt x="342" y="467"/>
                  </a:lnTo>
                  <a:lnTo>
                    <a:pt x="337" y="464"/>
                  </a:lnTo>
                  <a:lnTo>
                    <a:pt x="333" y="461"/>
                  </a:lnTo>
                  <a:lnTo>
                    <a:pt x="330" y="459"/>
                  </a:lnTo>
                  <a:lnTo>
                    <a:pt x="326" y="455"/>
                  </a:lnTo>
                  <a:lnTo>
                    <a:pt x="319" y="451"/>
                  </a:lnTo>
                  <a:lnTo>
                    <a:pt x="315" y="448"/>
                  </a:lnTo>
                  <a:lnTo>
                    <a:pt x="311" y="445"/>
                  </a:lnTo>
                  <a:lnTo>
                    <a:pt x="305" y="441"/>
                  </a:lnTo>
                  <a:lnTo>
                    <a:pt x="300" y="438"/>
                  </a:lnTo>
                  <a:lnTo>
                    <a:pt x="298" y="435"/>
                  </a:lnTo>
                  <a:lnTo>
                    <a:pt x="292" y="431"/>
                  </a:lnTo>
                  <a:lnTo>
                    <a:pt x="286" y="427"/>
                  </a:lnTo>
                  <a:lnTo>
                    <a:pt x="287" y="426"/>
                  </a:lnTo>
                  <a:lnTo>
                    <a:pt x="287" y="424"/>
                  </a:lnTo>
                  <a:lnTo>
                    <a:pt x="283" y="422"/>
                  </a:lnTo>
                  <a:lnTo>
                    <a:pt x="283" y="424"/>
                  </a:lnTo>
                  <a:lnTo>
                    <a:pt x="279" y="423"/>
                  </a:lnTo>
                  <a:lnTo>
                    <a:pt x="273" y="419"/>
                  </a:lnTo>
                  <a:lnTo>
                    <a:pt x="264" y="411"/>
                  </a:lnTo>
                  <a:lnTo>
                    <a:pt x="255" y="405"/>
                  </a:lnTo>
                  <a:lnTo>
                    <a:pt x="251" y="402"/>
                  </a:lnTo>
                  <a:lnTo>
                    <a:pt x="247" y="399"/>
                  </a:lnTo>
                  <a:lnTo>
                    <a:pt x="245" y="399"/>
                  </a:lnTo>
                  <a:lnTo>
                    <a:pt x="242" y="399"/>
                  </a:lnTo>
                  <a:lnTo>
                    <a:pt x="240" y="399"/>
                  </a:lnTo>
                  <a:lnTo>
                    <a:pt x="237" y="397"/>
                  </a:lnTo>
                  <a:lnTo>
                    <a:pt x="233" y="397"/>
                  </a:lnTo>
                  <a:lnTo>
                    <a:pt x="232" y="395"/>
                  </a:lnTo>
                  <a:lnTo>
                    <a:pt x="231" y="395"/>
                  </a:lnTo>
                  <a:lnTo>
                    <a:pt x="230" y="395"/>
                  </a:lnTo>
                  <a:lnTo>
                    <a:pt x="229" y="395"/>
                  </a:lnTo>
                  <a:lnTo>
                    <a:pt x="228" y="394"/>
                  </a:lnTo>
                  <a:lnTo>
                    <a:pt x="227" y="393"/>
                  </a:lnTo>
                  <a:lnTo>
                    <a:pt x="226" y="392"/>
                  </a:lnTo>
                  <a:lnTo>
                    <a:pt x="225" y="392"/>
                  </a:lnTo>
                  <a:lnTo>
                    <a:pt x="225" y="391"/>
                  </a:lnTo>
                  <a:lnTo>
                    <a:pt x="223" y="391"/>
                  </a:lnTo>
                  <a:lnTo>
                    <a:pt x="223" y="390"/>
                  </a:lnTo>
                  <a:lnTo>
                    <a:pt x="223" y="389"/>
                  </a:lnTo>
                  <a:lnTo>
                    <a:pt x="222" y="388"/>
                  </a:lnTo>
                  <a:lnTo>
                    <a:pt x="222" y="387"/>
                  </a:lnTo>
                  <a:lnTo>
                    <a:pt x="222" y="386"/>
                  </a:lnTo>
                  <a:lnTo>
                    <a:pt x="222" y="385"/>
                  </a:lnTo>
                  <a:lnTo>
                    <a:pt x="222" y="384"/>
                  </a:lnTo>
                  <a:lnTo>
                    <a:pt x="222" y="383"/>
                  </a:lnTo>
                  <a:lnTo>
                    <a:pt x="221" y="382"/>
                  </a:lnTo>
                  <a:lnTo>
                    <a:pt x="221" y="381"/>
                  </a:lnTo>
                  <a:lnTo>
                    <a:pt x="220" y="381"/>
                  </a:lnTo>
                  <a:lnTo>
                    <a:pt x="220" y="380"/>
                  </a:lnTo>
                  <a:lnTo>
                    <a:pt x="219" y="380"/>
                  </a:lnTo>
                  <a:lnTo>
                    <a:pt x="218" y="379"/>
                  </a:lnTo>
                  <a:lnTo>
                    <a:pt x="217" y="379"/>
                  </a:lnTo>
                  <a:lnTo>
                    <a:pt x="216" y="377"/>
                  </a:lnTo>
                  <a:lnTo>
                    <a:pt x="216" y="376"/>
                  </a:lnTo>
                  <a:lnTo>
                    <a:pt x="216" y="375"/>
                  </a:lnTo>
                  <a:lnTo>
                    <a:pt x="216" y="374"/>
                  </a:lnTo>
                  <a:lnTo>
                    <a:pt x="217" y="373"/>
                  </a:lnTo>
                  <a:lnTo>
                    <a:pt x="217" y="372"/>
                  </a:lnTo>
                  <a:lnTo>
                    <a:pt x="217" y="371"/>
                  </a:lnTo>
                  <a:lnTo>
                    <a:pt x="218" y="370"/>
                  </a:lnTo>
                  <a:lnTo>
                    <a:pt x="217" y="370"/>
                  </a:lnTo>
                  <a:lnTo>
                    <a:pt x="216" y="369"/>
                  </a:lnTo>
                  <a:lnTo>
                    <a:pt x="216" y="368"/>
                  </a:lnTo>
                  <a:lnTo>
                    <a:pt x="215" y="368"/>
                  </a:lnTo>
                  <a:lnTo>
                    <a:pt x="215" y="367"/>
                  </a:lnTo>
                  <a:lnTo>
                    <a:pt x="215" y="366"/>
                  </a:lnTo>
                  <a:lnTo>
                    <a:pt x="216" y="366"/>
                  </a:lnTo>
                  <a:lnTo>
                    <a:pt x="217" y="365"/>
                  </a:lnTo>
                  <a:lnTo>
                    <a:pt x="216" y="365"/>
                  </a:lnTo>
                  <a:lnTo>
                    <a:pt x="216" y="364"/>
                  </a:lnTo>
                  <a:lnTo>
                    <a:pt x="216" y="363"/>
                  </a:lnTo>
                  <a:lnTo>
                    <a:pt x="217" y="362"/>
                  </a:lnTo>
                  <a:lnTo>
                    <a:pt x="218" y="362"/>
                  </a:lnTo>
                  <a:lnTo>
                    <a:pt x="218" y="363"/>
                  </a:lnTo>
                  <a:lnTo>
                    <a:pt x="218" y="364"/>
                  </a:lnTo>
                  <a:lnTo>
                    <a:pt x="219" y="365"/>
                  </a:lnTo>
                  <a:lnTo>
                    <a:pt x="220" y="365"/>
                  </a:lnTo>
                  <a:lnTo>
                    <a:pt x="221" y="365"/>
                  </a:lnTo>
                  <a:lnTo>
                    <a:pt x="221" y="364"/>
                  </a:lnTo>
                  <a:lnTo>
                    <a:pt x="221" y="363"/>
                  </a:lnTo>
                  <a:lnTo>
                    <a:pt x="221" y="362"/>
                  </a:lnTo>
                  <a:lnTo>
                    <a:pt x="220" y="361"/>
                  </a:lnTo>
                  <a:lnTo>
                    <a:pt x="220" y="360"/>
                  </a:lnTo>
                  <a:lnTo>
                    <a:pt x="218" y="357"/>
                  </a:lnTo>
                  <a:lnTo>
                    <a:pt x="217" y="356"/>
                  </a:lnTo>
                  <a:lnTo>
                    <a:pt x="217" y="355"/>
                  </a:lnTo>
                  <a:lnTo>
                    <a:pt x="216" y="355"/>
                  </a:lnTo>
                  <a:lnTo>
                    <a:pt x="215" y="355"/>
                  </a:lnTo>
                  <a:lnTo>
                    <a:pt x="214" y="355"/>
                  </a:lnTo>
                  <a:lnTo>
                    <a:pt x="213" y="355"/>
                  </a:lnTo>
                  <a:lnTo>
                    <a:pt x="212" y="355"/>
                  </a:lnTo>
                  <a:lnTo>
                    <a:pt x="211" y="355"/>
                  </a:lnTo>
                  <a:lnTo>
                    <a:pt x="210" y="355"/>
                  </a:lnTo>
                  <a:lnTo>
                    <a:pt x="210" y="354"/>
                  </a:lnTo>
                  <a:lnTo>
                    <a:pt x="211" y="354"/>
                  </a:lnTo>
                  <a:lnTo>
                    <a:pt x="211" y="353"/>
                  </a:lnTo>
                  <a:lnTo>
                    <a:pt x="211" y="352"/>
                  </a:lnTo>
                  <a:lnTo>
                    <a:pt x="210" y="352"/>
                  </a:lnTo>
                  <a:lnTo>
                    <a:pt x="209" y="352"/>
                  </a:lnTo>
                  <a:lnTo>
                    <a:pt x="209" y="353"/>
                  </a:lnTo>
                  <a:lnTo>
                    <a:pt x="208" y="353"/>
                  </a:lnTo>
                  <a:lnTo>
                    <a:pt x="207" y="353"/>
                  </a:lnTo>
                  <a:lnTo>
                    <a:pt x="206" y="353"/>
                  </a:lnTo>
                  <a:lnTo>
                    <a:pt x="204" y="353"/>
                  </a:lnTo>
                  <a:lnTo>
                    <a:pt x="204" y="352"/>
                  </a:lnTo>
                  <a:lnTo>
                    <a:pt x="204" y="351"/>
                  </a:lnTo>
                  <a:lnTo>
                    <a:pt x="206" y="351"/>
                  </a:lnTo>
                  <a:lnTo>
                    <a:pt x="206" y="350"/>
                  </a:lnTo>
                  <a:lnTo>
                    <a:pt x="206" y="349"/>
                  </a:lnTo>
                  <a:lnTo>
                    <a:pt x="204" y="349"/>
                  </a:lnTo>
                  <a:lnTo>
                    <a:pt x="204" y="348"/>
                  </a:lnTo>
                  <a:lnTo>
                    <a:pt x="203" y="348"/>
                  </a:lnTo>
                  <a:lnTo>
                    <a:pt x="203" y="347"/>
                  </a:lnTo>
                  <a:lnTo>
                    <a:pt x="204" y="347"/>
                  </a:lnTo>
                  <a:lnTo>
                    <a:pt x="204" y="346"/>
                  </a:lnTo>
                  <a:lnTo>
                    <a:pt x="203" y="346"/>
                  </a:lnTo>
                  <a:lnTo>
                    <a:pt x="203" y="345"/>
                  </a:lnTo>
                  <a:lnTo>
                    <a:pt x="202" y="345"/>
                  </a:lnTo>
                  <a:lnTo>
                    <a:pt x="201" y="345"/>
                  </a:lnTo>
                  <a:lnTo>
                    <a:pt x="201" y="344"/>
                  </a:lnTo>
                  <a:lnTo>
                    <a:pt x="201" y="343"/>
                  </a:lnTo>
                  <a:lnTo>
                    <a:pt x="201" y="342"/>
                  </a:lnTo>
                  <a:lnTo>
                    <a:pt x="201" y="341"/>
                  </a:lnTo>
                  <a:lnTo>
                    <a:pt x="200" y="341"/>
                  </a:lnTo>
                  <a:lnTo>
                    <a:pt x="200" y="340"/>
                  </a:lnTo>
                  <a:lnTo>
                    <a:pt x="200" y="338"/>
                  </a:lnTo>
                  <a:lnTo>
                    <a:pt x="201" y="338"/>
                  </a:lnTo>
                  <a:lnTo>
                    <a:pt x="201" y="337"/>
                  </a:lnTo>
                  <a:lnTo>
                    <a:pt x="202" y="337"/>
                  </a:lnTo>
                  <a:lnTo>
                    <a:pt x="203" y="336"/>
                  </a:lnTo>
                  <a:lnTo>
                    <a:pt x="204" y="335"/>
                  </a:lnTo>
                  <a:lnTo>
                    <a:pt x="204" y="334"/>
                  </a:lnTo>
                  <a:lnTo>
                    <a:pt x="206" y="333"/>
                  </a:lnTo>
                  <a:lnTo>
                    <a:pt x="206" y="332"/>
                  </a:lnTo>
                  <a:lnTo>
                    <a:pt x="207" y="331"/>
                  </a:lnTo>
                  <a:lnTo>
                    <a:pt x="207" y="330"/>
                  </a:lnTo>
                  <a:lnTo>
                    <a:pt x="208" y="328"/>
                  </a:lnTo>
                  <a:lnTo>
                    <a:pt x="208" y="327"/>
                  </a:lnTo>
                  <a:lnTo>
                    <a:pt x="208" y="326"/>
                  </a:lnTo>
                  <a:lnTo>
                    <a:pt x="209" y="326"/>
                  </a:lnTo>
                  <a:lnTo>
                    <a:pt x="209" y="325"/>
                  </a:lnTo>
                  <a:lnTo>
                    <a:pt x="209" y="324"/>
                  </a:lnTo>
                  <a:lnTo>
                    <a:pt x="209" y="323"/>
                  </a:lnTo>
                  <a:lnTo>
                    <a:pt x="210" y="323"/>
                  </a:lnTo>
                  <a:lnTo>
                    <a:pt x="210" y="322"/>
                  </a:lnTo>
                  <a:lnTo>
                    <a:pt x="210" y="321"/>
                  </a:lnTo>
                  <a:lnTo>
                    <a:pt x="210" y="319"/>
                  </a:lnTo>
                  <a:lnTo>
                    <a:pt x="210" y="318"/>
                  </a:lnTo>
                  <a:lnTo>
                    <a:pt x="210" y="317"/>
                  </a:lnTo>
                  <a:lnTo>
                    <a:pt x="210" y="316"/>
                  </a:lnTo>
                  <a:lnTo>
                    <a:pt x="210" y="315"/>
                  </a:lnTo>
                  <a:lnTo>
                    <a:pt x="211" y="314"/>
                  </a:lnTo>
                  <a:lnTo>
                    <a:pt x="211" y="313"/>
                  </a:lnTo>
                  <a:lnTo>
                    <a:pt x="211" y="312"/>
                  </a:lnTo>
                  <a:lnTo>
                    <a:pt x="211" y="311"/>
                  </a:lnTo>
                  <a:lnTo>
                    <a:pt x="211" y="310"/>
                  </a:lnTo>
                  <a:lnTo>
                    <a:pt x="211" y="309"/>
                  </a:lnTo>
                  <a:lnTo>
                    <a:pt x="211" y="308"/>
                  </a:lnTo>
                  <a:lnTo>
                    <a:pt x="212" y="307"/>
                  </a:lnTo>
                  <a:lnTo>
                    <a:pt x="211" y="307"/>
                  </a:lnTo>
                  <a:lnTo>
                    <a:pt x="211" y="306"/>
                  </a:lnTo>
                  <a:lnTo>
                    <a:pt x="210" y="306"/>
                  </a:lnTo>
                  <a:lnTo>
                    <a:pt x="210" y="305"/>
                  </a:lnTo>
                  <a:lnTo>
                    <a:pt x="209" y="305"/>
                  </a:lnTo>
                  <a:lnTo>
                    <a:pt x="209" y="304"/>
                  </a:lnTo>
                  <a:lnTo>
                    <a:pt x="209" y="303"/>
                  </a:lnTo>
                  <a:lnTo>
                    <a:pt x="209" y="302"/>
                  </a:lnTo>
                  <a:lnTo>
                    <a:pt x="209" y="301"/>
                  </a:lnTo>
                  <a:lnTo>
                    <a:pt x="209" y="299"/>
                  </a:lnTo>
                  <a:lnTo>
                    <a:pt x="209" y="298"/>
                  </a:lnTo>
                  <a:lnTo>
                    <a:pt x="209" y="297"/>
                  </a:lnTo>
                  <a:lnTo>
                    <a:pt x="209" y="296"/>
                  </a:lnTo>
                  <a:lnTo>
                    <a:pt x="209" y="295"/>
                  </a:lnTo>
                  <a:lnTo>
                    <a:pt x="210" y="295"/>
                  </a:lnTo>
                  <a:lnTo>
                    <a:pt x="210" y="294"/>
                  </a:lnTo>
                  <a:lnTo>
                    <a:pt x="209" y="293"/>
                  </a:lnTo>
                  <a:lnTo>
                    <a:pt x="208" y="293"/>
                  </a:lnTo>
                  <a:lnTo>
                    <a:pt x="208" y="292"/>
                  </a:lnTo>
                  <a:lnTo>
                    <a:pt x="208" y="291"/>
                  </a:lnTo>
                  <a:lnTo>
                    <a:pt x="208" y="290"/>
                  </a:lnTo>
                  <a:lnTo>
                    <a:pt x="208" y="289"/>
                  </a:lnTo>
                  <a:lnTo>
                    <a:pt x="207" y="289"/>
                  </a:lnTo>
                  <a:lnTo>
                    <a:pt x="207" y="288"/>
                  </a:lnTo>
                  <a:lnTo>
                    <a:pt x="207" y="287"/>
                  </a:lnTo>
                  <a:lnTo>
                    <a:pt x="207" y="286"/>
                  </a:lnTo>
                  <a:lnTo>
                    <a:pt x="208" y="286"/>
                  </a:lnTo>
                  <a:lnTo>
                    <a:pt x="209" y="285"/>
                  </a:lnTo>
                  <a:lnTo>
                    <a:pt x="209" y="286"/>
                  </a:lnTo>
                  <a:lnTo>
                    <a:pt x="210" y="286"/>
                  </a:lnTo>
                  <a:lnTo>
                    <a:pt x="211" y="286"/>
                  </a:lnTo>
                  <a:lnTo>
                    <a:pt x="211" y="285"/>
                  </a:lnTo>
                  <a:lnTo>
                    <a:pt x="211" y="284"/>
                  </a:lnTo>
                  <a:lnTo>
                    <a:pt x="211" y="283"/>
                  </a:lnTo>
                  <a:lnTo>
                    <a:pt x="210" y="282"/>
                  </a:lnTo>
                  <a:lnTo>
                    <a:pt x="210" y="280"/>
                  </a:lnTo>
                  <a:lnTo>
                    <a:pt x="209" y="280"/>
                  </a:lnTo>
                  <a:lnTo>
                    <a:pt x="208" y="280"/>
                  </a:lnTo>
                  <a:lnTo>
                    <a:pt x="208" y="279"/>
                  </a:lnTo>
                  <a:lnTo>
                    <a:pt x="207" y="279"/>
                  </a:lnTo>
                  <a:lnTo>
                    <a:pt x="207" y="278"/>
                  </a:lnTo>
                  <a:lnTo>
                    <a:pt x="207" y="277"/>
                  </a:lnTo>
                  <a:lnTo>
                    <a:pt x="207" y="276"/>
                  </a:lnTo>
                  <a:lnTo>
                    <a:pt x="206" y="276"/>
                  </a:lnTo>
                  <a:lnTo>
                    <a:pt x="204" y="276"/>
                  </a:lnTo>
                  <a:lnTo>
                    <a:pt x="203" y="276"/>
                  </a:lnTo>
                  <a:lnTo>
                    <a:pt x="202" y="276"/>
                  </a:lnTo>
                  <a:lnTo>
                    <a:pt x="201" y="276"/>
                  </a:lnTo>
                  <a:lnTo>
                    <a:pt x="200" y="276"/>
                  </a:lnTo>
                  <a:lnTo>
                    <a:pt x="199" y="275"/>
                  </a:lnTo>
                  <a:lnTo>
                    <a:pt x="198" y="275"/>
                  </a:lnTo>
                  <a:lnTo>
                    <a:pt x="198" y="276"/>
                  </a:lnTo>
                  <a:lnTo>
                    <a:pt x="197" y="276"/>
                  </a:lnTo>
                  <a:lnTo>
                    <a:pt x="197" y="275"/>
                  </a:lnTo>
                  <a:lnTo>
                    <a:pt x="196" y="275"/>
                  </a:lnTo>
                  <a:lnTo>
                    <a:pt x="196" y="276"/>
                  </a:lnTo>
                  <a:lnTo>
                    <a:pt x="195" y="276"/>
                  </a:lnTo>
                  <a:lnTo>
                    <a:pt x="195" y="277"/>
                  </a:lnTo>
                  <a:lnTo>
                    <a:pt x="194" y="277"/>
                  </a:lnTo>
                  <a:lnTo>
                    <a:pt x="194" y="276"/>
                  </a:lnTo>
                  <a:lnTo>
                    <a:pt x="193" y="276"/>
                  </a:lnTo>
                  <a:lnTo>
                    <a:pt x="192" y="275"/>
                  </a:lnTo>
                  <a:lnTo>
                    <a:pt x="193" y="274"/>
                  </a:lnTo>
                  <a:lnTo>
                    <a:pt x="193" y="273"/>
                  </a:lnTo>
                  <a:lnTo>
                    <a:pt x="192" y="273"/>
                  </a:lnTo>
                  <a:lnTo>
                    <a:pt x="192" y="272"/>
                  </a:lnTo>
                  <a:lnTo>
                    <a:pt x="192" y="271"/>
                  </a:lnTo>
                  <a:lnTo>
                    <a:pt x="193" y="271"/>
                  </a:lnTo>
                  <a:lnTo>
                    <a:pt x="193" y="270"/>
                  </a:lnTo>
                  <a:lnTo>
                    <a:pt x="194" y="269"/>
                  </a:lnTo>
                  <a:lnTo>
                    <a:pt x="195" y="268"/>
                  </a:lnTo>
                  <a:lnTo>
                    <a:pt x="196" y="267"/>
                  </a:lnTo>
                  <a:lnTo>
                    <a:pt x="196" y="266"/>
                  </a:lnTo>
                  <a:lnTo>
                    <a:pt x="197" y="266"/>
                  </a:lnTo>
                  <a:lnTo>
                    <a:pt x="196" y="265"/>
                  </a:lnTo>
                  <a:lnTo>
                    <a:pt x="196" y="264"/>
                  </a:lnTo>
                  <a:lnTo>
                    <a:pt x="196" y="263"/>
                  </a:lnTo>
                  <a:lnTo>
                    <a:pt x="195" y="263"/>
                  </a:lnTo>
                  <a:lnTo>
                    <a:pt x="194" y="262"/>
                  </a:lnTo>
                  <a:lnTo>
                    <a:pt x="194" y="260"/>
                  </a:lnTo>
                  <a:lnTo>
                    <a:pt x="195" y="259"/>
                  </a:lnTo>
                  <a:lnTo>
                    <a:pt x="194" y="258"/>
                  </a:lnTo>
                  <a:lnTo>
                    <a:pt x="194" y="257"/>
                  </a:lnTo>
                  <a:lnTo>
                    <a:pt x="194" y="256"/>
                  </a:lnTo>
                  <a:lnTo>
                    <a:pt x="193" y="256"/>
                  </a:lnTo>
                  <a:lnTo>
                    <a:pt x="193" y="255"/>
                  </a:lnTo>
                  <a:lnTo>
                    <a:pt x="192" y="255"/>
                  </a:lnTo>
                  <a:lnTo>
                    <a:pt x="192" y="254"/>
                  </a:lnTo>
                  <a:lnTo>
                    <a:pt x="192" y="253"/>
                  </a:lnTo>
                  <a:lnTo>
                    <a:pt x="192" y="252"/>
                  </a:lnTo>
                  <a:lnTo>
                    <a:pt x="192" y="251"/>
                  </a:lnTo>
                  <a:lnTo>
                    <a:pt x="192" y="250"/>
                  </a:lnTo>
                  <a:lnTo>
                    <a:pt x="192" y="249"/>
                  </a:lnTo>
                  <a:lnTo>
                    <a:pt x="192" y="248"/>
                  </a:lnTo>
                  <a:lnTo>
                    <a:pt x="191" y="248"/>
                  </a:lnTo>
                  <a:lnTo>
                    <a:pt x="191" y="247"/>
                  </a:lnTo>
                  <a:lnTo>
                    <a:pt x="190" y="247"/>
                  </a:lnTo>
                  <a:lnTo>
                    <a:pt x="190" y="248"/>
                  </a:lnTo>
                  <a:lnTo>
                    <a:pt x="189" y="248"/>
                  </a:lnTo>
                  <a:lnTo>
                    <a:pt x="189" y="249"/>
                  </a:lnTo>
                  <a:lnTo>
                    <a:pt x="189" y="250"/>
                  </a:lnTo>
                  <a:lnTo>
                    <a:pt x="189" y="251"/>
                  </a:lnTo>
                  <a:lnTo>
                    <a:pt x="189" y="252"/>
                  </a:lnTo>
                  <a:lnTo>
                    <a:pt x="188" y="252"/>
                  </a:lnTo>
                  <a:lnTo>
                    <a:pt x="187" y="252"/>
                  </a:lnTo>
                  <a:lnTo>
                    <a:pt x="186" y="252"/>
                  </a:lnTo>
                  <a:lnTo>
                    <a:pt x="184" y="252"/>
                  </a:lnTo>
                  <a:lnTo>
                    <a:pt x="183" y="252"/>
                  </a:lnTo>
                  <a:lnTo>
                    <a:pt x="182" y="252"/>
                  </a:lnTo>
                  <a:lnTo>
                    <a:pt x="182" y="253"/>
                  </a:lnTo>
                  <a:lnTo>
                    <a:pt x="181" y="253"/>
                  </a:lnTo>
                  <a:lnTo>
                    <a:pt x="180" y="252"/>
                  </a:lnTo>
                  <a:lnTo>
                    <a:pt x="179" y="252"/>
                  </a:lnTo>
                  <a:lnTo>
                    <a:pt x="178" y="251"/>
                  </a:lnTo>
                  <a:lnTo>
                    <a:pt x="178" y="250"/>
                  </a:lnTo>
                  <a:lnTo>
                    <a:pt x="177" y="250"/>
                  </a:lnTo>
                  <a:lnTo>
                    <a:pt x="177" y="249"/>
                  </a:lnTo>
                  <a:lnTo>
                    <a:pt x="176" y="249"/>
                  </a:lnTo>
                  <a:lnTo>
                    <a:pt x="175" y="248"/>
                  </a:lnTo>
                  <a:lnTo>
                    <a:pt x="174" y="248"/>
                  </a:lnTo>
                  <a:lnTo>
                    <a:pt x="173" y="249"/>
                  </a:lnTo>
                  <a:lnTo>
                    <a:pt x="172" y="249"/>
                  </a:lnTo>
                  <a:lnTo>
                    <a:pt x="171" y="249"/>
                  </a:lnTo>
                  <a:lnTo>
                    <a:pt x="170" y="249"/>
                  </a:lnTo>
                  <a:lnTo>
                    <a:pt x="169" y="249"/>
                  </a:lnTo>
                  <a:lnTo>
                    <a:pt x="168" y="249"/>
                  </a:lnTo>
                  <a:lnTo>
                    <a:pt x="167" y="249"/>
                  </a:lnTo>
                  <a:lnTo>
                    <a:pt x="165" y="250"/>
                  </a:lnTo>
                  <a:lnTo>
                    <a:pt x="164" y="250"/>
                  </a:lnTo>
                  <a:lnTo>
                    <a:pt x="163" y="250"/>
                  </a:lnTo>
                  <a:lnTo>
                    <a:pt x="163" y="249"/>
                  </a:lnTo>
                  <a:lnTo>
                    <a:pt x="162" y="249"/>
                  </a:lnTo>
                  <a:lnTo>
                    <a:pt x="162" y="248"/>
                  </a:lnTo>
                  <a:lnTo>
                    <a:pt x="161" y="248"/>
                  </a:lnTo>
                  <a:lnTo>
                    <a:pt x="160" y="248"/>
                  </a:lnTo>
                  <a:lnTo>
                    <a:pt x="159" y="248"/>
                  </a:lnTo>
                  <a:lnTo>
                    <a:pt x="159" y="247"/>
                  </a:lnTo>
                  <a:lnTo>
                    <a:pt x="158" y="247"/>
                  </a:lnTo>
                  <a:lnTo>
                    <a:pt x="157" y="247"/>
                  </a:lnTo>
                  <a:lnTo>
                    <a:pt x="157" y="246"/>
                  </a:lnTo>
                  <a:lnTo>
                    <a:pt x="157" y="245"/>
                  </a:lnTo>
                  <a:lnTo>
                    <a:pt x="157" y="244"/>
                  </a:lnTo>
                  <a:lnTo>
                    <a:pt x="157" y="243"/>
                  </a:lnTo>
                  <a:lnTo>
                    <a:pt x="156" y="241"/>
                  </a:lnTo>
                  <a:lnTo>
                    <a:pt x="155" y="241"/>
                  </a:lnTo>
                  <a:lnTo>
                    <a:pt x="154" y="241"/>
                  </a:lnTo>
                  <a:lnTo>
                    <a:pt x="154" y="243"/>
                  </a:lnTo>
                  <a:lnTo>
                    <a:pt x="153" y="243"/>
                  </a:lnTo>
                  <a:lnTo>
                    <a:pt x="153" y="244"/>
                  </a:lnTo>
                  <a:lnTo>
                    <a:pt x="152" y="244"/>
                  </a:lnTo>
                  <a:lnTo>
                    <a:pt x="151" y="244"/>
                  </a:lnTo>
                  <a:lnTo>
                    <a:pt x="151" y="243"/>
                  </a:lnTo>
                  <a:lnTo>
                    <a:pt x="150" y="243"/>
                  </a:lnTo>
                  <a:lnTo>
                    <a:pt x="149" y="243"/>
                  </a:lnTo>
                  <a:lnTo>
                    <a:pt x="149" y="244"/>
                  </a:lnTo>
                  <a:lnTo>
                    <a:pt x="148" y="244"/>
                  </a:lnTo>
                  <a:lnTo>
                    <a:pt x="148" y="245"/>
                  </a:lnTo>
                  <a:lnTo>
                    <a:pt x="146" y="245"/>
                  </a:lnTo>
                  <a:lnTo>
                    <a:pt x="145" y="246"/>
                  </a:lnTo>
                  <a:lnTo>
                    <a:pt x="144" y="246"/>
                  </a:lnTo>
                  <a:lnTo>
                    <a:pt x="143" y="246"/>
                  </a:lnTo>
                  <a:lnTo>
                    <a:pt x="142" y="246"/>
                  </a:lnTo>
                  <a:lnTo>
                    <a:pt x="141" y="246"/>
                  </a:lnTo>
                  <a:lnTo>
                    <a:pt x="141" y="245"/>
                  </a:lnTo>
                  <a:lnTo>
                    <a:pt x="141" y="244"/>
                  </a:lnTo>
                  <a:lnTo>
                    <a:pt x="141" y="243"/>
                  </a:lnTo>
                  <a:lnTo>
                    <a:pt x="141" y="241"/>
                  </a:lnTo>
                  <a:lnTo>
                    <a:pt x="141" y="240"/>
                  </a:lnTo>
                  <a:lnTo>
                    <a:pt x="141" y="239"/>
                  </a:lnTo>
                  <a:lnTo>
                    <a:pt x="141" y="238"/>
                  </a:lnTo>
                  <a:lnTo>
                    <a:pt x="141" y="237"/>
                  </a:lnTo>
                  <a:lnTo>
                    <a:pt x="140" y="236"/>
                  </a:lnTo>
                  <a:lnTo>
                    <a:pt x="139" y="235"/>
                  </a:lnTo>
                  <a:lnTo>
                    <a:pt x="139" y="234"/>
                  </a:lnTo>
                  <a:lnTo>
                    <a:pt x="138" y="234"/>
                  </a:lnTo>
                  <a:lnTo>
                    <a:pt x="137" y="234"/>
                  </a:lnTo>
                  <a:lnTo>
                    <a:pt x="136" y="234"/>
                  </a:lnTo>
                  <a:lnTo>
                    <a:pt x="135" y="234"/>
                  </a:lnTo>
                  <a:lnTo>
                    <a:pt x="134" y="233"/>
                  </a:lnTo>
                  <a:lnTo>
                    <a:pt x="133" y="234"/>
                  </a:lnTo>
                  <a:lnTo>
                    <a:pt x="132" y="234"/>
                  </a:lnTo>
                  <a:lnTo>
                    <a:pt x="131" y="234"/>
                  </a:lnTo>
                  <a:lnTo>
                    <a:pt x="131" y="235"/>
                  </a:lnTo>
                  <a:lnTo>
                    <a:pt x="131" y="236"/>
                  </a:lnTo>
                  <a:lnTo>
                    <a:pt x="130" y="237"/>
                  </a:lnTo>
                  <a:lnTo>
                    <a:pt x="129" y="237"/>
                  </a:lnTo>
                  <a:lnTo>
                    <a:pt x="129" y="236"/>
                  </a:lnTo>
                  <a:lnTo>
                    <a:pt x="128" y="236"/>
                  </a:lnTo>
                  <a:lnTo>
                    <a:pt x="126" y="236"/>
                  </a:lnTo>
                  <a:lnTo>
                    <a:pt x="125" y="236"/>
                  </a:lnTo>
                  <a:lnTo>
                    <a:pt x="124" y="236"/>
                  </a:lnTo>
                  <a:lnTo>
                    <a:pt x="124" y="237"/>
                  </a:lnTo>
                  <a:lnTo>
                    <a:pt x="123" y="237"/>
                  </a:lnTo>
                  <a:lnTo>
                    <a:pt x="122" y="237"/>
                  </a:lnTo>
                  <a:lnTo>
                    <a:pt x="121" y="236"/>
                  </a:lnTo>
                  <a:lnTo>
                    <a:pt x="120" y="235"/>
                  </a:lnTo>
                  <a:lnTo>
                    <a:pt x="119" y="235"/>
                  </a:lnTo>
                  <a:lnTo>
                    <a:pt x="119" y="234"/>
                  </a:lnTo>
                  <a:lnTo>
                    <a:pt x="118" y="234"/>
                  </a:lnTo>
                  <a:lnTo>
                    <a:pt x="117" y="234"/>
                  </a:lnTo>
                  <a:lnTo>
                    <a:pt x="116" y="233"/>
                  </a:lnTo>
                  <a:lnTo>
                    <a:pt x="115" y="233"/>
                  </a:lnTo>
                  <a:lnTo>
                    <a:pt x="114" y="233"/>
                  </a:lnTo>
                  <a:lnTo>
                    <a:pt x="113" y="234"/>
                  </a:lnTo>
                  <a:lnTo>
                    <a:pt x="112" y="234"/>
                  </a:lnTo>
                  <a:lnTo>
                    <a:pt x="112" y="235"/>
                  </a:lnTo>
                  <a:lnTo>
                    <a:pt x="111" y="235"/>
                  </a:lnTo>
                  <a:lnTo>
                    <a:pt x="110" y="236"/>
                  </a:lnTo>
                  <a:lnTo>
                    <a:pt x="109" y="236"/>
                  </a:lnTo>
                  <a:lnTo>
                    <a:pt x="107" y="236"/>
                  </a:lnTo>
                  <a:lnTo>
                    <a:pt x="106" y="236"/>
                  </a:lnTo>
                  <a:lnTo>
                    <a:pt x="106" y="235"/>
                  </a:lnTo>
                  <a:lnTo>
                    <a:pt x="105" y="235"/>
                  </a:lnTo>
                  <a:lnTo>
                    <a:pt x="105" y="234"/>
                  </a:lnTo>
                  <a:lnTo>
                    <a:pt x="105" y="233"/>
                  </a:lnTo>
                  <a:lnTo>
                    <a:pt x="104" y="232"/>
                  </a:lnTo>
                  <a:lnTo>
                    <a:pt x="104" y="231"/>
                  </a:lnTo>
                  <a:lnTo>
                    <a:pt x="103" y="231"/>
                  </a:lnTo>
                  <a:lnTo>
                    <a:pt x="102" y="231"/>
                  </a:lnTo>
                  <a:lnTo>
                    <a:pt x="101" y="231"/>
                  </a:lnTo>
                  <a:lnTo>
                    <a:pt x="100" y="230"/>
                  </a:lnTo>
                  <a:lnTo>
                    <a:pt x="99" y="230"/>
                  </a:lnTo>
                  <a:lnTo>
                    <a:pt x="98" y="230"/>
                  </a:lnTo>
                  <a:lnTo>
                    <a:pt x="97" y="230"/>
                  </a:lnTo>
                  <a:lnTo>
                    <a:pt x="96" y="230"/>
                  </a:lnTo>
                  <a:lnTo>
                    <a:pt x="96" y="229"/>
                  </a:lnTo>
                  <a:lnTo>
                    <a:pt x="95" y="229"/>
                  </a:lnTo>
                  <a:lnTo>
                    <a:pt x="95" y="228"/>
                  </a:lnTo>
                  <a:lnTo>
                    <a:pt x="94" y="228"/>
                  </a:lnTo>
                  <a:lnTo>
                    <a:pt x="94" y="227"/>
                  </a:lnTo>
                  <a:lnTo>
                    <a:pt x="93" y="227"/>
                  </a:lnTo>
                  <a:lnTo>
                    <a:pt x="93" y="226"/>
                  </a:lnTo>
                  <a:lnTo>
                    <a:pt x="93" y="225"/>
                  </a:lnTo>
                  <a:lnTo>
                    <a:pt x="93" y="224"/>
                  </a:lnTo>
                  <a:lnTo>
                    <a:pt x="92" y="224"/>
                  </a:lnTo>
                  <a:lnTo>
                    <a:pt x="92" y="222"/>
                  </a:lnTo>
                  <a:lnTo>
                    <a:pt x="91" y="222"/>
                  </a:lnTo>
                  <a:lnTo>
                    <a:pt x="91" y="221"/>
                  </a:lnTo>
                  <a:lnTo>
                    <a:pt x="90" y="221"/>
                  </a:lnTo>
                  <a:lnTo>
                    <a:pt x="88" y="220"/>
                  </a:lnTo>
                  <a:lnTo>
                    <a:pt x="87" y="220"/>
                  </a:lnTo>
                  <a:lnTo>
                    <a:pt x="86" y="220"/>
                  </a:lnTo>
                  <a:lnTo>
                    <a:pt x="86" y="219"/>
                  </a:lnTo>
                  <a:lnTo>
                    <a:pt x="85" y="218"/>
                  </a:lnTo>
                  <a:lnTo>
                    <a:pt x="84" y="218"/>
                  </a:lnTo>
                  <a:lnTo>
                    <a:pt x="83" y="217"/>
                  </a:lnTo>
                  <a:lnTo>
                    <a:pt x="82" y="217"/>
                  </a:lnTo>
                  <a:lnTo>
                    <a:pt x="82" y="216"/>
                  </a:lnTo>
                  <a:lnTo>
                    <a:pt x="81" y="216"/>
                  </a:lnTo>
                  <a:lnTo>
                    <a:pt x="80" y="216"/>
                  </a:lnTo>
                  <a:lnTo>
                    <a:pt x="79" y="216"/>
                  </a:lnTo>
                  <a:lnTo>
                    <a:pt x="79" y="215"/>
                  </a:lnTo>
                  <a:lnTo>
                    <a:pt x="78" y="215"/>
                  </a:lnTo>
                  <a:lnTo>
                    <a:pt x="77" y="216"/>
                  </a:lnTo>
                  <a:lnTo>
                    <a:pt x="76" y="216"/>
                  </a:lnTo>
                  <a:lnTo>
                    <a:pt x="75" y="216"/>
                  </a:lnTo>
                  <a:lnTo>
                    <a:pt x="74" y="217"/>
                  </a:lnTo>
                  <a:lnTo>
                    <a:pt x="74" y="218"/>
                  </a:lnTo>
                  <a:lnTo>
                    <a:pt x="73" y="218"/>
                  </a:lnTo>
                  <a:lnTo>
                    <a:pt x="73" y="219"/>
                  </a:lnTo>
                  <a:lnTo>
                    <a:pt x="73" y="220"/>
                  </a:lnTo>
                  <a:lnTo>
                    <a:pt x="73" y="221"/>
                  </a:lnTo>
                  <a:lnTo>
                    <a:pt x="72" y="221"/>
                  </a:lnTo>
                  <a:lnTo>
                    <a:pt x="72" y="222"/>
                  </a:lnTo>
                  <a:lnTo>
                    <a:pt x="71" y="224"/>
                  </a:lnTo>
                  <a:lnTo>
                    <a:pt x="71" y="225"/>
                  </a:lnTo>
                  <a:lnTo>
                    <a:pt x="70" y="226"/>
                  </a:lnTo>
                  <a:lnTo>
                    <a:pt x="68" y="226"/>
                  </a:lnTo>
                  <a:lnTo>
                    <a:pt x="67" y="226"/>
                  </a:lnTo>
                  <a:lnTo>
                    <a:pt x="66" y="226"/>
                  </a:lnTo>
                  <a:lnTo>
                    <a:pt x="66" y="227"/>
                  </a:lnTo>
                  <a:lnTo>
                    <a:pt x="65" y="227"/>
                  </a:lnTo>
                  <a:lnTo>
                    <a:pt x="64" y="227"/>
                  </a:lnTo>
                  <a:lnTo>
                    <a:pt x="64" y="226"/>
                  </a:lnTo>
                  <a:lnTo>
                    <a:pt x="64" y="225"/>
                  </a:lnTo>
                  <a:lnTo>
                    <a:pt x="64" y="224"/>
                  </a:lnTo>
                  <a:lnTo>
                    <a:pt x="64" y="222"/>
                  </a:lnTo>
                  <a:lnTo>
                    <a:pt x="64" y="221"/>
                  </a:lnTo>
                  <a:lnTo>
                    <a:pt x="64" y="220"/>
                  </a:lnTo>
                  <a:lnTo>
                    <a:pt x="64" y="219"/>
                  </a:lnTo>
                  <a:lnTo>
                    <a:pt x="65" y="218"/>
                  </a:lnTo>
                  <a:lnTo>
                    <a:pt x="65" y="217"/>
                  </a:lnTo>
                  <a:lnTo>
                    <a:pt x="65" y="216"/>
                  </a:lnTo>
                  <a:lnTo>
                    <a:pt x="66" y="216"/>
                  </a:lnTo>
                  <a:lnTo>
                    <a:pt x="67" y="216"/>
                  </a:lnTo>
                  <a:lnTo>
                    <a:pt x="67" y="215"/>
                  </a:lnTo>
                  <a:lnTo>
                    <a:pt x="66" y="215"/>
                  </a:lnTo>
                  <a:lnTo>
                    <a:pt x="66" y="214"/>
                  </a:lnTo>
                  <a:lnTo>
                    <a:pt x="67" y="214"/>
                  </a:lnTo>
                  <a:lnTo>
                    <a:pt x="67" y="213"/>
                  </a:lnTo>
                  <a:lnTo>
                    <a:pt x="68" y="213"/>
                  </a:lnTo>
                  <a:lnTo>
                    <a:pt x="68" y="212"/>
                  </a:lnTo>
                  <a:lnTo>
                    <a:pt x="70" y="211"/>
                  </a:lnTo>
                  <a:lnTo>
                    <a:pt x="70" y="210"/>
                  </a:lnTo>
                  <a:lnTo>
                    <a:pt x="70" y="209"/>
                  </a:lnTo>
                  <a:lnTo>
                    <a:pt x="70" y="208"/>
                  </a:lnTo>
                  <a:lnTo>
                    <a:pt x="71" y="208"/>
                  </a:lnTo>
                  <a:lnTo>
                    <a:pt x="71" y="207"/>
                  </a:lnTo>
                  <a:lnTo>
                    <a:pt x="71" y="206"/>
                  </a:lnTo>
                  <a:lnTo>
                    <a:pt x="70" y="205"/>
                  </a:lnTo>
                  <a:lnTo>
                    <a:pt x="68" y="205"/>
                  </a:lnTo>
                  <a:lnTo>
                    <a:pt x="68" y="204"/>
                  </a:lnTo>
                  <a:lnTo>
                    <a:pt x="67" y="204"/>
                  </a:lnTo>
                  <a:lnTo>
                    <a:pt x="66" y="204"/>
                  </a:lnTo>
                  <a:lnTo>
                    <a:pt x="66" y="205"/>
                  </a:lnTo>
                  <a:lnTo>
                    <a:pt x="65" y="205"/>
                  </a:lnTo>
                  <a:lnTo>
                    <a:pt x="65" y="204"/>
                  </a:lnTo>
                  <a:lnTo>
                    <a:pt x="64" y="204"/>
                  </a:lnTo>
                  <a:lnTo>
                    <a:pt x="64" y="202"/>
                  </a:lnTo>
                  <a:lnTo>
                    <a:pt x="65" y="202"/>
                  </a:lnTo>
                  <a:lnTo>
                    <a:pt x="64" y="202"/>
                  </a:lnTo>
                  <a:lnTo>
                    <a:pt x="64" y="201"/>
                  </a:lnTo>
                  <a:lnTo>
                    <a:pt x="63" y="201"/>
                  </a:lnTo>
                  <a:lnTo>
                    <a:pt x="62" y="201"/>
                  </a:lnTo>
                  <a:lnTo>
                    <a:pt x="62" y="200"/>
                  </a:lnTo>
                  <a:lnTo>
                    <a:pt x="62" y="199"/>
                  </a:lnTo>
                  <a:lnTo>
                    <a:pt x="61" y="199"/>
                  </a:lnTo>
                  <a:lnTo>
                    <a:pt x="61" y="198"/>
                  </a:lnTo>
                  <a:lnTo>
                    <a:pt x="60" y="198"/>
                  </a:lnTo>
                  <a:lnTo>
                    <a:pt x="59" y="197"/>
                  </a:lnTo>
                  <a:lnTo>
                    <a:pt x="58" y="197"/>
                  </a:lnTo>
                  <a:lnTo>
                    <a:pt x="58" y="196"/>
                  </a:lnTo>
                  <a:lnTo>
                    <a:pt x="58" y="195"/>
                  </a:lnTo>
                  <a:lnTo>
                    <a:pt x="57" y="195"/>
                  </a:lnTo>
                  <a:lnTo>
                    <a:pt x="57" y="194"/>
                  </a:lnTo>
                  <a:lnTo>
                    <a:pt x="57" y="193"/>
                  </a:lnTo>
                  <a:lnTo>
                    <a:pt x="57" y="192"/>
                  </a:lnTo>
                  <a:lnTo>
                    <a:pt x="57" y="191"/>
                  </a:lnTo>
                  <a:lnTo>
                    <a:pt x="57" y="190"/>
                  </a:lnTo>
                  <a:lnTo>
                    <a:pt x="57" y="189"/>
                  </a:lnTo>
                  <a:lnTo>
                    <a:pt x="56" y="189"/>
                  </a:lnTo>
                  <a:lnTo>
                    <a:pt x="56" y="188"/>
                  </a:lnTo>
                  <a:lnTo>
                    <a:pt x="55" y="188"/>
                  </a:lnTo>
                  <a:lnTo>
                    <a:pt x="55" y="187"/>
                  </a:lnTo>
                  <a:lnTo>
                    <a:pt x="54" y="187"/>
                  </a:lnTo>
                  <a:lnTo>
                    <a:pt x="53" y="186"/>
                  </a:lnTo>
                  <a:lnTo>
                    <a:pt x="53" y="185"/>
                  </a:lnTo>
                  <a:lnTo>
                    <a:pt x="52" y="183"/>
                  </a:lnTo>
                  <a:lnTo>
                    <a:pt x="51" y="183"/>
                  </a:lnTo>
                  <a:lnTo>
                    <a:pt x="49" y="183"/>
                  </a:lnTo>
                  <a:lnTo>
                    <a:pt x="49" y="185"/>
                  </a:lnTo>
                  <a:lnTo>
                    <a:pt x="48" y="185"/>
                  </a:lnTo>
                  <a:lnTo>
                    <a:pt x="48" y="186"/>
                  </a:lnTo>
                  <a:lnTo>
                    <a:pt x="47" y="186"/>
                  </a:lnTo>
                  <a:lnTo>
                    <a:pt x="46" y="186"/>
                  </a:lnTo>
                  <a:lnTo>
                    <a:pt x="45" y="186"/>
                  </a:lnTo>
                  <a:lnTo>
                    <a:pt x="45" y="187"/>
                  </a:lnTo>
                  <a:lnTo>
                    <a:pt x="44" y="187"/>
                  </a:lnTo>
                  <a:lnTo>
                    <a:pt x="43" y="187"/>
                  </a:lnTo>
                  <a:lnTo>
                    <a:pt x="42" y="187"/>
                  </a:lnTo>
                  <a:lnTo>
                    <a:pt x="41" y="187"/>
                  </a:lnTo>
                  <a:lnTo>
                    <a:pt x="40" y="187"/>
                  </a:lnTo>
                  <a:lnTo>
                    <a:pt x="39" y="187"/>
                  </a:lnTo>
                  <a:lnTo>
                    <a:pt x="38" y="187"/>
                  </a:lnTo>
                  <a:lnTo>
                    <a:pt x="38" y="188"/>
                  </a:lnTo>
                  <a:lnTo>
                    <a:pt x="37" y="189"/>
                  </a:lnTo>
                  <a:lnTo>
                    <a:pt x="36" y="189"/>
                  </a:lnTo>
                  <a:lnTo>
                    <a:pt x="35" y="189"/>
                  </a:lnTo>
                  <a:lnTo>
                    <a:pt x="35" y="190"/>
                  </a:lnTo>
                  <a:lnTo>
                    <a:pt x="34" y="191"/>
                  </a:lnTo>
                  <a:lnTo>
                    <a:pt x="33" y="191"/>
                  </a:lnTo>
                  <a:lnTo>
                    <a:pt x="32" y="191"/>
                  </a:lnTo>
                  <a:lnTo>
                    <a:pt x="32" y="192"/>
                  </a:lnTo>
                  <a:lnTo>
                    <a:pt x="30" y="192"/>
                  </a:lnTo>
                  <a:lnTo>
                    <a:pt x="29" y="192"/>
                  </a:lnTo>
                  <a:lnTo>
                    <a:pt x="28" y="192"/>
                  </a:lnTo>
                  <a:lnTo>
                    <a:pt x="27" y="192"/>
                  </a:lnTo>
                  <a:lnTo>
                    <a:pt x="26" y="192"/>
                  </a:lnTo>
                  <a:lnTo>
                    <a:pt x="25" y="192"/>
                  </a:lnTo>
                  <a:lnTo>
                    <a:pt x="24" y="192"/>
                  </a:lnTo>
                  <a:lnTo>
                    <a:pt x="23" y="193"/>
                  </a:lnTo>
                  <a:lnTo>
                    <a:pt x="24" y="193"/>
                  </a:lnTo>
                  <a:lnTo>
                    <a:pt x="23" y="193"/>
                  </a:lnTo>
                  <a:lnTo>
                    <a:pt x="23" y="194"/>
                  </a:lnTo>
                  <a:lnTo>
                    <a:pt x="22" y="194"/>
                  </a:lnTo>
                  <a:lnTo>
                    <a:pt x="21" y="194"/>
                  </a:lnTo>
                  <a:lnTo>
                    <a:pt x="20" y="195"/>
                  </a:lnTo>
                  <a:lnTo>
                    <a:pt x="19" y="195"/>
                  </a:lnTo>
                  <a:lnTo>
                    <a:pt x="19" y="196"/>
                  </a:lnTo>
                  <a:lnTo>
                    <a:pt x="19" y="197"/>
                  </a:lnTo>
                  <a:lnTo>
                    <a:pt x="19" y="198"/>
                  </a:lnTo>
                  <a:lnTo>
                    <a:pt x="19" y="197"/>
                  </a:lnTo>
                  <a:lnTo>
                    <a:pt x="18" y="198"/>
                  </a:lnTo>
                  <a:lnTo>
                    <a:pt x="17" y="198"/>
                  </a:lnTo>
                  <a:lnTo>
                    <a:pt x="16" y="198"/>
                  </a:lnTo>
                  <a:lnTo>
                    <a:pt x="16" y="199"/>
                  </a:lnTo>
                  <a:lnTo>
                    <a:pt x="15" y="200"/>
                  </a:lnTo>
                  <a:lnTo>
                    <a:pt x="15" y="201"/>
                  </a:lnTo>
                  <a:lnTo>
                    <a:pt x="15" y="202"/>
                  </a:lnTo>
                  <a:lnTo>
                    <a:pt x="14" y="202"/>
                  </a:lnTo>
                  <a:lnTo>
                    <a:pt x="14" y="204"/>
                  </a:lnTo>
                  <a:lnTo>
                    <a:pt x="13" y="204"/>
                  </a:lnTo>
                  <a:lnTo>
                    <a:pt x="12" y="204"/>
                  </a:lnTo>
                  <a:lnTo>
                    <a:pt x="12" y="205"/>
                  </a:lnTo>
                  <a:lnTo>
                    <a:pt x="10" y="205"/>
                  </a:lnTo>
                  <a:lnTo>
                    <a:pt x="9" y="205"/>
                  </a:lnTo>
                  <a:lnTo>
                    <a:pt x="8" y="205"/>
                  </a:lnTo>
                  <a:lnTo>
                    <a:pt x="7" y="206"/>
                  </a:lnTo>
                  <a:lnTo>
                    <a:pt x="8" y="206"/>
                  </a:lnTo>
                  <a:lnTo>
                    <a:pt x="7" y="207"/>
                  </a:lnTo>
                  <a:lnTo>
                    <a:pt x="7" y="206"/>
                  </a:lnTo>
                  <a:lnTo>
                    <a:pt x="7" y="207"/>
                  </a:lnTo>
                  <a:lnTo>
                    <a:pt x="6" y="207"/>
                  </a:lnTo>
                  <a:lnTo>
                    <a:pt x="5" y="207"/>
                  </a:lnTo>
                  <a:lnTo>
                    <a:pt x="5" y="208"/>
                  </a:lnTo>
                  <a:lnTo>
                    <a:pt x="5" y="209"/>
                  </a:lnTo>
                  <a:lnTo>
                    <a:pt x="4" y="209"/>
                  </a:lnTo>
                  <a:lnTo>
                    <a:pt x="4" y="208"/>
                  </a:lnTo>
                  <a:lnTo>
                    <a:pt x="3" y="208"/>
                  </a:lnTo>
                  <a:lnTo>
                    <a:pt x="3" y="207"/>
                  </a:lnTo>
                  <a:lnTo>
                    <a:pt x="3" y="206"/>
                  </a:lnTo>
                  <a:lnTo>
                    <a:pt x="3" y="205"/>
                  </a:lnTo>
                  <a:lnTo>
                    <a:pt x="2" y="205"/>
                  </a:lnTo>
                  <a:lnTo>
                    <a:pt x="2" y="204"/>
                  </a:lnTo>
                  <a:lnTo>
                    <a:pt x="1" y="204"/>
                  </a:lnTo>
                  <a:lnTo>
                    <a:pt x="1" y="202"/>
                  </a:lnTo>
                  <a:lnTo>
                    <a:pt x="1" y="201"/>
                  </a:lnTo>
                  <a:lnTo>
                    <a:pt x="1" y="200"/>
                  </a:lnTo>
                  <a:lnTo>
                    <a:pt x="1" y="199"/>
                  </a:lnTo>
                  <a:lnTo>
                    <a:pt x="1" y="198"/>
                  </a:lnTo>
                  <a:lnTo>
                    <a:pt x="1" y="197"/>
                  </a:lnTo>
                  <a:lnTo>
                    <a:pt x="2" y="197"/>
                  </a:lnTo>
                  <a:lnTo>
                    <a:pt x="2" y="196"/>
                  </a:lnTo>
                  <a:lnTo>
                    <a:pt x="3" y="195"/>
                  </a:lnTo>
                  <a:lnTo>
                    <a:pt x="3" y="194"/>
                  </a:lnTo>
                  <a:lnTo>
                    <a:pt x="3" y="193"/>
                  </a:lnTo>
                  <a:lnTo>
                    <a:pt x="3" y="192"/>
                  </a:lnTo>
                  <a:lnTo>
                    <a:pt x="3" y="191"/>
                  </a:lnTo>
                  <a:lnTo>
                    <a:pt x="4" y="191"/>
                  </a:lnTo>
                  <a:lnTo>
                    <a:pt x="4" y="190"/>
                  </a:lnTo>
                  <a:lnTo>
                    <a:pt x="4" y="189"/>
                  </a:lnTo>
                  <a:lnTo>
                    <a:pt x="4" y="188"/>
                  </a:lnTo>
                  <a:lnTo>
                    <a:pt x="4" y="187"/>
                  </a:lnTo>
                  <a:lnTo>
                    <a:pt x="4" y="186"/>
                  </a:lnTo>
                  <a:lnTo>
                    <a:pt x="4" y="185"/>
                  </a:lnTo>
                  <a:lnTo>
                    <a:pt x="4" y="183"/>
                  </a:lnTo>
                  <a:lnTo>
                    <a:pt x="4" y="182"/>
                  </a:lnTo>
                  <a:lnTo>
                    <a:pt x="4" y="181"/>
                  </a:lnTo>
                  <a:lnTo>
                    <a:pt x="4" y="180"/>
                  </a:lnTo>
                  <a:lnTo>
                    <a:pt x="5" y="179"/>
                  </a:lnTo>
                  <a:lnTo>
                    <a:pt x="5" y="178"/>
                  </a:lnTo>
                  <a:lnTo>
                    <a:pt x="5" y="177"/>
                  </a:lnTo>
                  <a:lnTo>
                    <a:pt x="5" y="176"/>
                  </a:lnTo>
                  <a:lnTo>
                    <a:pt x="6" y="176"/>
                  </a:lnTo>
                  <a:lnTo>
                    <a:pt x="6" y="175"/>
                  </a:lnTo>
                  <a:lnTo>
                    <a:pt x="7" y="174"/>
                  </a:lnTo>
                  <a:lnTo>
                    <a:pt x="8" y="173"/>
                  </a:lnTo>
                  <a:lnTo>
                    <a:pt x="9" y="173"/>
                  </a:lnTo>
                  <a:lnTo>
                    <a:pt x="10" y="173"/>
                  </a:lnTo>
                  <a:lnTo>
                    <a:pt x="12" y="173"/>
                  </a:lnTo>
                  <a:lnTo>
                    <a:pt x="13" y="173"/>
                  </a:lnTo>
                  <a:lnTo>
                    <a:pt x="14" y="172"/>
                  </a:lnTo>
                  <a:lnTo>
                    <a:pt x="14" y="171"/>
                  </a:lnTo>
                  <a:lnTo>
                    <a:pt x="15" y="171"/>
                  </a:lnTo>
                  <a:lnTo>
                    <a:pt x="15" y="170"/>
                  </a:lnTo>
                  <a:lnTo>
                    <a:pt x="15" y="169"/>
                  </a:lnTo>
                  <a:lnTo>
                    <a:pt x="14" y="168"/>
                  </a:lnTo>
                  <a:lnTo>
                    <a:pt x="14" y="167"/>
                  </a:lnTo>
                  <a:lnTo>
                    <a:pt x="14" y="166"/>
                  </a:lnTo>
                  <a:lnTo>
                    <a:pt x="13" y="165"/>
                  </a:lnTo>
                  <a:lnTo>
                    <a:pt x="13" y="163"/>
                  </a:lnTo>
                  <a:lnTo>
                    <a:pt x="13" y="162"/>
                  </a:lnTo>
                  <a:lnTo>
                    <a:pt x="13" y="161"/>
                  </a:lnTo>
                  <a:lnTo>
                    <a:pt x="13" y="160"/>
                  </a:lnTo>
                  <a:lnTo>
                    <a:pt x="14" y="160"/>
                  </a:lnTo>
                  <a:lnTo>
                    <a:pt x="14" y="159"/>
                  </a:lnTo>
                  <a:lnTo>
                    <a:pt x="14" y="158"/>
                  </a:lnTo>
                  <a:lnTo>
                    <a:pt x="15" y="157"/>
                  </a:lnTo>
                  <a:lnTo>
                    <a:pt x="15" y="156"/>
                  </a:lnTo>
                  <a:lnTo>
                    <a:pt x="14" y="155"/>
                  </a:lnTo>
                  <a:lnTo>
                    <a:pt x="13" y="155"/>
                  </a:lnTo>
                  <a:lnTo>
                    <a:pt x="12" y="155"/>
                  </a:lnTo>
                  <a:lnTo>
                    <a:pt x="10" y="155"/>
                  </a:lnTo>
                  <a:lnTo>
                    <a:pt x="10" y="154"/>
                  </a:lnTo>
                  <a:lnTo>
                    <a:pt x="9" y="154"/>
                  </a:lnTo>
                  <a:lnTo>
                    <a:pt x="9" y="153"/>
                  </a:lnTo>
                  <a:lnTo>
                    <a:pt x="9" y="152"/>
                  </a:lnTo>
                  <a:lnTo>
                    <a:pt x="8" y="151"/>
                  </a:lnTo>
                  <a:lnTo>
                    <a:pt x="7" y="151"/>
                  </a:lnTo>
                  <a:lnTo>
                    <a:pt x="6" y="151"/>
                  </a:lnTo>
                  <a:lnTo>
                    <a:pt x="6" y="150"/>
                  </a:lnTo>
                  <a:lnTo>
                    <a:pt x="6" y="149"/>
                  </a:lnTo>
                  <a:lnTo>
                    <a:pt x="5" y="149"/>
                  </a:lnTo>
                  <a:lnTo>
                    <a:pt x="4" y="149"/>
                  </a:lnTo>
                  <a:lnTo>
                    <a:pt x="3" y="149"/>
                  </a:lnTo>
                  <a:lnTo>
                    <a:pt x="3" y="148"/>
                  </a:lnTo>
                  <a:lnTo>
                    <a:pt x="3" y="147"/>
                  </a:lnTo>
                  <a:lnTo>
                    <a:pt x="3" y="146"/>
                  </a:lnTo>
                  <a:lnTo>
                    <a:pt x="2" y="146"/>
                  </a:lnTo>
                  <a:lnTo>
                    <a:pt x="2" y="144"/>
                  </a:lnTo>
                  <a:lnTo>
                    <a:pt x="1" y="144"/>
                  </a:lnTo>
                  <a:lnTo>
                    <a:pt x="0" y="144"/>
                  </a:lnTo>
                  <a:lnTo>
                    <a:pt x="1" y="143"/>
                  </a:lnTo>
                  <a:lnTo>
                    <a:pt x="3" y="141"/>
                  </a:lnTo>
                  <a:lnTo>
                    <a:pt x="4" y="139"/>
                  </a:lnTo>
                  <a:lnTo>
                    <a:pt x="7" y="136"/>
                  </a:lnTo>
                  <a:lnTo>
                    <a:pt x="8" y="134"/>
                  </a:lnTo>
                  <a:lnTo>
                    <a:pt x="12" y="131"/>
                  </a:lnTo>
                  <a:lnTo>
                    <a:pt x="15" y="127"/>
                  </a:lnTo>
                  <a:lnTo>
                    <a:pt x="17" y="124"/>
                  </a:lnTo>
                  <a:lnTo>
                    <a:pt x="19" y="122"/>
                  </a:lnTo>
                  <a:lnTo>
                    <a:pt x="20" y="120"/>
                  </a:lnTo>
                  <a:lnTo>
                    <a:pt x="22" y="118"/>
                  </a:lnTo>
                  <a:lnTo>
                    <a:pt x="23" y="117"/>
                  </a:lnTo>
                  <a:lnTo>
                    <a:pt x="25" y="115"/>
                  </a:lnTo>
                  <a:lnTo>
                    <a:pt x="27" y="113"/>
                  </a:lnTo>
                  <a:lnTo>
                    <a:pt x="27" y="112"/>
                  </a:lnTo>
                  <a:lnTo>
                    <a:pt x="28" y="111"/>
                  </a:lnTo>
                  <a:lnTo>
                    <a:pt x="30" y="110"/>
                  </a:lnTo>
                  <a:lnTo>
                    <a:pt x="33" y="107"/>
                  </a:lnTo>
                  <a:lnTo>
                    <a:pt x="35" y="103"/>
                  </a:lnTo>
                  <a:lnTo>
                    <a:pt x="37" y="101"/>
                  </a:lnTo>
                  <a:lnTo>
                    <a:pt x="40" y="98"/>
                  </a:lnTo>
                  <a:lnTo>
                    <a:pt x="42" y="96"/>
                  </a:lnTo>
                  <a:lnTo>
                    <a:pt x="44" y="93"/>
                  </a:lnTo>
                  <a:lnTo>
                    <a:pt x="63" y="72"/>
                  </a:lnTo>
                  <a:lnTo>
                    <a:pt x="77" y="57"/>
                  </a:lnTo>
                  <a:lnTo>
                    <a:pt x="106" y="24"/>
                  </a:lnTo>
                  <a:lnTo>
                    <a:pt x="118" y="12"/>
                  </a:lnTo>
                  <a:lnTo>
                    <a:pt x="119" y="10"/>
                  </a:lnTo>
                  <a:lnTo>
                    <a:pt x="121" y="7"/>
                  </a:lnTo>
                  <a:lnTo>
                    <a:pt x="122" y="6"/>
                  </a:lnTo>
                  <a:lnTo>
                    <a:pt x="123" y="5"/>
                  </a:lnTo>
                  <a:lnTo>
                    <a:pt x="124" y="3"/>
                  </a:lnTo>
                  <a:lnTo>
                    <a:pt x="125" y="2"/>
                  </a:lnTo>
                  <a:lnTo>
                    <a:pt x="126" y="1"/>
                  </a:lnTo>
                  <a:lnTo>
                    <a:pt x="128" y="1"/>
                  </a:lnTo>
                  <a:lnTo>
                    <a:pt x="128" y="0"/>
                  </a:lnTo>
                </a:path>
              </a:pathLst>
            </a:custGeom>
            <a:solidFill>
              <a:schemeClr val="bg2">
                <a:lumMod val="90000"/>
              </a:schemeClr>
            </a:solidFill>
            <a:ln w="19050" cap="flat">
              <a:solidFill>
                <a:schemeClr val="tx1"/>
              </a:solidFill>
              <a:prstDash val="solid"/>
              <a:miter lim="800000"/>
              <a:headEnd/>
              <a:tailEnd/>
            </a:ln>
          </p:spPr>
          <p:txBody>
            <a:bodyPr lIns="64870" tIns="32435" rIns="64870" bIns="32435"/>
            <a:lstStyle/>
            <a:p>
              <a:pPr eaLnBrk="1" hangingPunct="1">
                <a:defRPr/>
              </a:pPr>
              <a:endParaRPr lang="en-US" sz="1350" dirty="0">
                <a:latin typeface="Arial" charset="0"/>
              </a:endParaRPr>
            </a:p>
          </p:txBody>
        </p:sp>
        <p:grpSp>
          <p:nvGrpSpPr>
            <p:cNvPr id="21" name="Group 83">
              <a:extLst>
                <a:ext uri="{FF2B5EF4-FFF2-40B4-BE49-F238E27FC236}">
                  <a16:creationId xmlns:a16="http://schemas.microsoft.com/office/drawing/2014/main" id="{A386DDF8-F72C-408D-82A1-44B1E5E73743}"/>
                </a:ext>
              </a:extLst>
            </p:cNvPr>
            <p:cNvGrpSpPr>
              <a:grpSpLocks/>
            </p:cNvGrpSpPr>
            <p:nvPr/>
          </p:nvGrpSpPr>
          <p:grpSpPr bwMode="auto">
            <a:xfrm>
              <a:off x="4770836" y="3411142"/>
              <a:ext cx="554831" cy="958453"/>
              <a:chOff x="4928" y="2423"/>
              <a:chExt cx="490" cy="859"/>
            </a:xfrm>
            <a:solidFill>
              <a:srgbClr val="C00000"/>
            </a:solidFill>
          </p:grpSpPr>
          <p:sp>
            <p:nvSpPr>
              <p:cNvPr id="38" name="Freeform 84">
                <a:extLst>
                  <a:ext uri="{FF2B5EF4-FFF2-40B4-BE49-F238E27FC236}">
                    <a16:creationId xmlns:a16="http://schemas.microsoft.com/office/drawing/2014/main" id="{95B832AA-4FC2-4DDA-8570-CDAAB0F9E062}"/>
                  </a:ext>
                </a:extLst>
              </p:cNvPr>
              <p:cNvSpPr>
                <a:spLocks/>
              </p:cNvSpPr>
              <p:nvPr/>
            </p:nvSpPr>
            <p:spPr bwMode="auto">
              <a:xfrm>
                <a:off x="5202" y="2450"/>
                <a:ext cx="216" cy="676"/>
              </a:xfrm>
              <a:custGeom>
                <a:avLst/>
                <a:gdLst>
                  <a:gd name="T0" fmla="*/ 8 w 216"/>
                  <a:gd name="T1" fmla="*/ 5 h 676"/>
                  <a:gd name="T2" fmla="*/ 13 w 216"/>
                  <a:gd name="T3" fmla="*/ 17 h 676"/>
                  <a:gd name="T4" fmla="*/ 17 w 216"/>
                  <a:gd name="T5" fmla="*/ 28 h 676"/>
                  <a:gd name="T6" fmla="*/ 14 w 216"/>
                  <a:gd name="T7" fmla="*/ 40 h 676"/>
                  <a:gd name="T8" fmla="*/ 23 w 216"/>
                  <a:gd name="T9" fmla="*/ 49 h 676"/>
                  <a:gd name="T10" fmla="*/ 37 w 216"/>
                  <a:gd name="T11" fmla="*/ 50 h 676"/>
                  <a:gd name="T12" fmla="*/ 53 w 216"/>
                  <a:gd name="T13" fmla="*/ 46 h 676"/>
                  <a:gd name="T14" fmla="*/ 64 w 216"/>
                  <a:gd name="T15" fmla="*/ 49 h 676"/>
                  <a:gd name="T16" fmla="*/ 77 w 216"/>
                  <a:gd name="T17" fmla="*/ 50 h 676"/>
                  <a:gd name="T18" fmla="*/ 88 w 216"/>
                  <a:gd name="T19" fmla="*/ 54 h 676"/>
                  <a:gd name="T20" fmla="*/ 98 w 216"/>
                  <a:gd name="T21" fmla="*/ 59 h 676"/>
                  <a:gd name="T22" fmla="*/ 127 w 216"/>
                  <a:gd name="T23" fmla="*/ 35 h 676"/>
                  <a:gd name="T24" fmla="*/ 149 w 216"/>
                  <a:gd name="T25" fmla="*/ 21 h 676"/>
                  <a:gd name="T26" fmla="*/ 155 w 216"/>
                  <a:gd name="T27" fmla="*/ 26 h 676"/>
                  <a:gd name="T28" fmla="*/ 157 w 216"/>
                  <a:gd name="T29" fmla="*/ 42 h 676"/>
                  <a:gd name="T30" fmla="*/ 160 w 216"/>
                  <a:gd name="T31" fmla="*/ 56 h 676"/>
                  <a:gd name="T32" fmla="*/ 171 w 216"/>
                  <a:gd name="T33" fmla="*/ 70 h 676"/>
                  <a:gd name="T34" fmla="*/ 184 w 216"/>
                  <a:gd name="T35" fmla="*/ 71 h 676"/>
                  <a:gd name="T36" fmla="*/ 193 w 216"/>
                  <a:gd name="T37" fmla="*/ 60 h 676"/>
                  <a:gd name="T38" fmla="*/ 209 w 216"/>
                  <a:gd name="T39" fmla="*/ 56 h 676"/>
                  <a:gd name="T40" fmla="*/ 213 w 216"/>
                  <a:gd name="T41" fmla="*/ 69 h 676"/>
                  <a:gd name="T42" fmla="*/ 209 w 216"/>
                  <a:gd name="T43" fmla="*/ 85 h 676"/>
                  <a:gd name="T44" fmla="*/ 207 w 216"/>
                  <a:gd name="T45" fmla="*/ 101 h 676"/>
                  <a:gd name="T46" fmla="*/ 203 w 216"/>
                  <a:gd name="T47" fmla="*/ 118 h 676"/>
                  <a:gd name="T48" fmla="*/ 200 w 216"/>
                  <a:gd name="T49" fmla="*/ 136 h 676"/>
                  <a:gd name="T50" fmla="*/ 197 w 216"/>
                  <a:gd name="T51" fmla="*/ 153 h 676"/>
                  <a:gd name="T52" fmla="*/ 194 w 216"/>
                  <a:gd name="T53" fmla="*/ 169 h 676"/>
                  <a:gd name="T54" fmla="*/ 191 w 216"/>
                  <a:gd name="T55" fmla="*/ 188 h 676"/>
                  <a:gd name="T56" fmla="*/ 189 w 216"/>
                  <a:gd name="T57" fmla="*/ 202 h 676"/>
                  <a:gd name="T58" fmla="*/ 185 w 216"/>
                  <a:gd name="T59" fmla="*/ 218 h 676"/>
                  <a:gd name="T60" fmla="*/ 183 w 216"/>
                  <a:gd name="T61" fmla="*/ 235 h 676"/>
                  <a:gd name="T62" fmla="*/ 182 w 216"/>
                  <a:gd name="T63" fmla="*/ 252 h 676"/>
                  <a:gd name="T64" fmla="*/ 180 w 216"/>
                  <a:gd name="T65" fmla="*/ 263 h 676"/>
                  <a:gd name="T66" fmla="*/ 177 w 216"/>
                  <a:gd name="T67" fmla="*/ 279 h 676"/>
                  <a:gd name="T68" fmla="*/ 174 w 216"/>
                  <a:gd name="T69" fmla="*/ 296 h 676"/>
                  <a:gd name="T70" fmla="*/ 173 w 216"/>
                  <a:gd name="T71" fmla="*/ 312 h 676"/>
                  <a:gd name="T72" fmla="*/ 171 w 216"/>
                  <a:gd name="T73" fmla="*/ 327 h 676"/>
                  <a:gd name="T74" fmla="*/ 170 w 216"/>
                  <a:gd name="T75" fmla="*/ 344 h 676"/>
                  <a:gd name="T76" fmla="*/ 168 w 216"/>
                  <a:gd name="T77" fmla="*/ 361 h 676"/>
                  <a:gd name="T78" fmla="*/ 166 w 216"/>
                  <a:gd name="T79" fmla="*/ 377 h 676"/>
                  <a:gd name="T80" fmla="*/ 164 w 216"/>
                  <a:gd name="T81" fmla="*/ 395 h 676"/>
                  <a:gd name="T82" fmla="*/ 163 w 216"/>
                  <a:gd name="T83" fmla="*/ 413 h 676"/>
                  <a:gd name="T84" fmla="*/ 161 w 216"/>
                  <a:gd name="T85" fmla="*/ 430 h 676"/>
                  <a:gd name="T86" fmla="*/ 160 w 216"/>
                  <a:gd name="T87" fmla="*/ 447 h 676"/>
                  <a:gd name="T88" fmla="*/ 158 w 216"/>
                  <a:gd name="T89" fmla="*/ 462 h 676"/>
                  <a:gd name="T90" fmla="*/ 153 w 216"/>
                  <a:gd name="T91" fmla="*/ 479 h 676"/>
                  <a:gd name="T92" fmla="*/ 151 w 216"/>
                  <a:gd name="T93" fmla="*/ 493 h 676"/>
                  <a:gd name="T94" fmla="*/ 141 w 216"/>
                  <a:gd name="T95" fmla="*/ 505 h 676"/>
                  <a:gd name="T96" fmla="*/ 135 w 216"/>
                  <a:gd name="T97" fmla="*/ 519 h 676"/>
                  <a:gd name="T98" fmla="*/ 129 w 216"/>
                  <a:gd name="T99" fmla="*/ 532 h 676"/>
                  <a:gd name="T100" fmla="*/ 123 w 216"/>
                  <a:gd name="T101" fmla="*/ 547 h 676"/>
                  <a:gd name="T102" fmla="*/ 118 w 216"/>
                  <a:gd name="T103" fmla="*/ 561 h 676"/>
                  <a:gd name="T104" fmla="*/ 111 w 216"/>
                  <a:gd name="T105" fmla="*/ 575 h 676"/>
                  <a:gd name="T106" fmla="*/ 103 w 216"/>
                  <a:gd name="T107" fmla="*/ 588 h 676"/>
                  <a:gd name="T108" fmla="*/ 96 w 216"/>
                  <a:gd name="T109" fmla="*/ 602 h 676"/>
                  <a:gd name="T110" fmla="*/ 87 w 216"/>
                  <a:gd name="T111" fmla="*/ 615 h 676"/>
                  <a:gd name="T112" fmla="*/ 79 w 216"/>
                  <a:gd name="T113" fmla="*/ 628 h 676"/>
                  <a:gd name="T114" fmla="*/ 72 w 216"/>
                  <a:gd name="T115" fmla="*/ 642 h 676"/>
                  <a:gd name="T116" fmla="*/ 62 w 216"/>
                  <a:gd name="T117" fmla="*/ 659 h 676"/>
                  <a:gd name="T118" fmla="*/ 55 w 216"/>
                  <a:gd name="T119" fmla="*/ 67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 h="676">
                    <a:moveTo>
                      <a:pt x="0" y="0"/>
                    </a:moveTo>
                    <a:lnTo>
                      <a:pt x="0" y="1"/>
                    </a:lnTo>
                    <a:lnTo>
                      <a:pt x="0" y="2"/>
                    </a:lnTo>
                    <a:lnTo>
                      <a:pt x="1" y="2"/>
                    </a:lnTo>
                    <a:lnTo>
                      <a:pt x="2" y="2"/>
                    </a:lnTo>
                    <a:lnTo>
                      <a:pt x="2" y="1"/>
                    </a:lnTo>
                    <a:lnTo>
                      <a:pt x="2" y="2"/>
                    </a:lnTo>
                    <a:lnTo>
                      <a:pt x="3" y="2"/>
                    </a:lnTo>
                    <a:lnTo>
                      <a:pt x="4" y="2"/>
                    </a:lnTo>
                    <a:lnTo>
                      <a:pt x="4" y="3"/>
                    </a:lnTo>
                    <a:lnTo>
                      <a:pt x="5" y="3"/>
                    </a:lnTo>
                    <a:lnTo>
                      <a:pt x="5" y="4"/>
                    </a:lnTo>
                    <a:lnTo>
                      <a:pt x="6" y="4"/>
                    </a:lnTo>
                    <a:lnTo>
                      <a:pt x="7" y="5"/>
                    </a:lnTo>
                    <a:lnTo>
                      <a:pt x="7" y="4"/>
                    </a:lnTo>
                    <a:lnTo>
                      <a:pt x="7" y="5"/>
                    </a:lnTo>
                    <a:lnTo>
                      <a:pt x="8" y="5"/>
                    </a:lnTo>
                    <a:lnTo>
                      <a:pt x="8" y="6"/>
                    </a:lnTo>
                    <a:lnTo>
                      <a:pt x="8" y="7"/>
                    </a:lnTo>
                    <a:lnTo>
                      <a:pt x="9" y="7"/>
                    </a:lnTo>
                    <a:lnTo>
                      <a:pt x="9" y="8"/>
                    </a:lnTo>
                    <a:lnTo>
                      <a:pt x="10" y="8"/>
                    </a:lnTo>
                    <a:lnTo>
                      <a:pt x="9" y="8"/>
                    </a:lnTo>
                    <a:lnTo>
                      <a:pt x="9" y="9"/>
                    </a:lnTo>
                    <a:lnTo>
                      <a:pt x="9" y="11"/>
                    </a:lnTo>
                    <a:lnTo>
                      <a:pt x="10" y="11"/>
                    </a:lnTo>
                    <a:lnTo>
                      <a:pt x="10" y="12"/>
                    </a:lnTo>
                    <a:lnTo>
                      <a:pt x="10" y="13"/>
                    </a:lnTo>
                    <a:lnTo>
                      <a:pt x="10" y="14"/>
                    </a:lnTo>
                    <a:lnTo>
                      <a:pt x="11" y="14"/>
                    </a:lnTo>
                    <a:lnTo>
                      <a:pt x="11" y="15"/>
                    </a:lnTo>
                    <a:lnTo>
                      <a:pt x="11" y="16"/>
                    </a:lnTo>
                    <a:lnTo>
                      <a:pt x="11" y="17"/>
                    </a:lnTo>
                    <a:lnTo>
                      <a:pt x="13" y="17"/>
                    </a:lnTo>
                    <a:lnTo>
                      <a:pt x="13" y="18"/>
                    </a:lnTo>
                    <a:lnTo>
                      <a:pt x="13" y="19"/>
                    </a:lnTo>
                    <a:lnTo>
                      <a:pt x="14" y="19"/>
                    </a:lnTo>
                    <a:lnTo>
                      <a:pt x="14" y="20"/>
                    </a:lnTo>
                    <a:lnTo>
                      <a:pt x="15" y="20"/>
                    </a:lnTo>
                    <a:lnTo>
                      <a:pt x="15" y="21"/>
                    </a:lnTo>
                    <a:lnTo>
                      <a:pt x="15" y="22"/>
                    </a:lnTo>
                    <a:lnTo>
                      <a:pt x="15" y="23"/>
                    </a:lnTo>
                    <a:lnTo>
                      <a:pt x="16" y="23"/>
                    </a:lnTo>
                    <a:lnTo>
                      <a:pt x="16" y="24"/>
                    </a:lnTo>
                    <a:lnTo>
                      <a:pt x="17" y="24"/>
                    </a:lnTo>
                    <a:lnTo>
                      <a:pt x="17" y="25"/>
                    </a:lnTo>
                    <a:lnTo>
                      <a:pt x="17" y="26"/>
                    </a:lnTo>
                    <a:lnTo>
                      <a:pt x="16" y="26"/>
                    </a:lnTo>
                    <a:lnTo>
                      <a:pt x="16" y="27"/>
                    </a:lnTo>
                    <a:lnTo>
                      <a:pt x="16" y="28"/>
                    </a:lnTo>
                    <a:lnTo>
                      <a:pt x="17" y="28"/>
                    </a:lnTo>
                    <a:lnTo>
                      <a:pt x="17" y="30"/>
                    </a:lnTo>
                    <a:lnTo>
                      <a:pt x="16" y="30"/>
                    </a:lnTo>
                    <a:lnTo>
                      <a:pt x="16" y="31"/>
                    </a:lnTo>
                    <a:lnTo>
                      <a:pt x="17" y="31"/>
                    </a:lnTo>
                    <a:lnTo>
                      <a:pt x="17" y="32"/>
                    </a:lnTo>
                    <a:lnTo>
                      <a:pt x="17" y="33"/>
                    </a:lnTo>
                    <a:lnTo>
                      <a:pt x="17" y="34"/>
                    </a:lnTo>
                    <a:lnTo>
                      <a:pt x="16" y="34"/>
                    </a:lnTo>
                    <a:lnTo>
                      <a:pt x="16" y="35"/>
                    </a:lnTo>
                    <a:lnTo>
                      <a:pt x="15" y="35"/>
                    </a:lnTo>
                    <a:lnTo>
                      <a:pt x="16" y="35"/>
                    </a:lnTo>
                    <a:lnTo>
                      <a:pt x="15" y="36"/>
                    </a:lnTo>
                    <a:lnTo>
                      <a:pt x="15" y="37"/>
                    </a:lnTo>
                    <a:lnTo>
                      <a:pt x="15" y="38"/>
                    </a:lnTo>
                    <a:lnTo>
                      <a:pt x="15" y="39"/>
                    </a:lnTo>
                    <a:lnTo>
                      <a:pt x="14" y="39"/>
                    </a:lnTo>
                    <a:lnTo>
                      <a:pt x="14" y="40"/>
                    </a:lnTo>
                    <a:lnTo>
                      <a:pt x="15" y="40"/>
                    </a:lnTo>
                    <a:lnTo>
                      <a:pt x="15" y="41"/>
                    </a:lnTo>
                    <a:lnTo>
                      <a:pt x="15" y="42"/>
                    </a:lnTo>
                    <a:lnTo>
                      <a:pt x="16" y="42"/>
                    </a:lnTo>
                    <a:lnTo>
                      <a:pt x="16" y="43"/>
                    </a:lnTo>
                    <a:lnTo>
                      <a:pt x="17" y="43"/>
                    </a:lnTo>
                    <a:lnTo>
                      <a:pt x="17" y="44"/>
                    </a:lnTo>
                    <a:lnTo>
                      <a:pt x="18" y="44"/>
                    </a:lnTo>
                    <a:lnTo>
                      <a:pt x="18" y="45"/>
                    </a:lnTo>
                    <a:lnTo>
                      <a:pt x="18" y="46"/>
                    </a:lnTo>
                    <a:lnTo>
                      <a:pt x="19" y="46"/>
                    </a:lnTo>
                    <a:lnTo>
                      <a:pt x="20" y="46"/>
                    </a:lnTo>
                    <a:lnTo>
                      <a:pt x="20" y="47"/>
                    </a:lnTo>
                    <a:lnTo>
                      <a:pt x="21" y="47"/>
                    </a:lnTo>
                    <a:lnTo>
                      <a:pt x="22" y="47"/>
                    </a:lnTo>
                    <a:lnTo>
                      <a:pt x="23" y="47"/>
                    </a:lnTo>
                    <a:lnTo>
                      <a:pt x="23" y="49"/>
                    </a:lnTo>
                    <a:lnTo>
                      <a:pt x="24" y="49"/>
                    </a:lnTo>
                    <a:lnTo>
                      <a:pt x="25" y="49"/>
                    </a:lnTo>
                    <a:lnTo>
                      <a:pt x="25" y="50"/>
                    </a:lnTo>
                    <a:lnTo>
                      <a:pt x="26" y="50"/>
                    </a:lnTo>
                    <a:lnTo>
                      <a:pt x="26" y="51"/>
                    </a:lnTo>
                    <a:lnTo>
                      <a:pt x="27" y="50"/>
                    </a:lnTo>
                    <a:lnTo>
                      <a:pt x="27" y="51"/>
                    </a:lnTo>
                    <a:lnTo>
                      <a:pt x="28" y="51"/>
                    </a:lnTo>
                    <a:lnTo>
                      <a:pt x="29" y="51"/>
                    </a:lnTo>
                    <a:lnTo>
                      <a:pt x="30" y="51"/>
                    </a:lnTo>
                    <a:lnTo>
                      <a:pt x="31" y="51"/>
                    </a:lnTo>
                    <a:lnTo>
                      <a:pt x="33" y="51"/>
                    </a:lnTo>
                    <a:lnTo>
                      <a:pt x="34" y="51"/>
                    </a:lnTo>
                    <a:lnTo>
                      <a:pt x="35" y="51"/>
                    </a:lnTo>
                    <a:lnTo>
                      <a:pt x="36" y="51"/>
                    </a:lnTo>
                    <a:lnTo>
                      <a:pt x="36" y="50"/>
                    </a:lnTo>
                    <a:lnTo>
                      <a:pt x="37" y="50"/>
                    </a:lnTo>
                    <a:lnTo>
                      <a:pt x="38" y="50"/>
                    </a:lnTo>
                    <a:lnTo>
                      <a:pt x="39" y="50"/>
                    </a:lnTo>
                    <a:lnTo>
                      <a:pt x="40" y="50"/>
                    </a:lnTo>
                    <a:lnTo>
                      <a:pt x="41" y="50"/>
                    </a:lnTo>
                    <a:lnTo>
                      <a:pt x="42" y="50"/>
                    </a:lnTo>
                    <a:lnTo>
                      <a:pt x="43" y="50"/>
                    </a:lnTo>
                    <a:lnTo>
                      <a:pt x="44" y="50"/>
                    </a:lnTo>
                    <a:lnTo>
                      <a:pt x="45" y="50"/>
                    </a:lnTo>
                    <a:lnTo>
                      <a:pt x="46" y="49"/>
                    </a:lnTo>
                    <a:lnTo>
                      <a:pt x="47" y="49"/>
                    </a:lnTo>
                    <a:lnTo>
                      <a:pt x="48" y="49"/>
                    </a:lnTo>
                    <a:lnTo>
                      <a:pt x="48" y="47"/>
                    </a:lnTo>
                    <a:lnTo>
                      <a:pt x="49" y="47"/>
                    </a:lnTo>
                    <a:lnTo>
                      <a:pt x="50" y="47"/>
                    </a:lnTo>
                    <a:lnTo>
                      <a:pt x="52" y="47"/>
                    </a:lnTo>
                    <a:lnTo>
                      <a:pt x="52" y="46"/>
                    </a:lnTo>
                    <a:lnTo>
                      <a:pt x="53" y="46"/>
                    </a:lnTo>
                    <a:lnTo>
                      <a:pt x="53" y="47"/>
                    </a:lnTo>
                    <a:lnTo>
                      <a:pt x="54" y="47"/>
                    </a:lnTo>
                    <a:lnTo>
                      <a:pt x="54" y="46"/>
                    </a:lnTo>
                    <a:lnTo>
                      <a:pt x="54" y="47"/>
                    </a:lnTo>
                    <a:lnTo>
                      <a:pt x="55" y="46"/>
                    </a:lnTo>
                    <a:lnTo>
                      <a:pt x="55" y="47"/>
                    </a:lnTo>
                    <a:lnTo>
                      <a:pt x="56" y="47"/>
                    </a:lnTo>
                    <a:lnTo>
                      <a:pt x="57" y="47"/>
                    </a:lnTo>
                    <a:lnTo>
                      <a:pt x="58" y="47"/>
                    </a:lnTo>
                    <a:lnTo>
                      <a:pt x="59" y="47"/>
                    </a:lnTo>
                    <a:lnTo>
                      <a:pt x="60" y="47"/>
                    </a:lnTo>
                    <a:lnTo>
                      <a:pt x="61" y="47"/>
                    </a:lnTo>
                    <a:lnTo>
                      <a:pt x="62" y="47"/>
                    </a:lnTo>
                    <a:lnTo>
                      <a:pt x="63" y="47"/>
                    </a:lnTo>
                    <a:lnTo>
                      <a:pt x="62" y="49"/>
                    </a:lnTo>
                    <a:lnTo>
                      <a:pt x="63" y="49"/>
                    </a:lnTo>
                    <a:lnTo>
                      <a:pt x="64" y="49"/>
                    </a:lnTo>
                    <a:lnTo>
                      <a:pt x="65" y="49"/>
                    </a:lnTo>
                    <a:lnTo>
                      <a:pt x="66" y="49"/>
                    </a:lnTo>
                    <a:lnTo>
                      <a:pt x="66" y="47"/>
                    </a:lnTo>
                    <a:lnTo>
                      <a:pt x="66" y="49"/>
                    </a:lnTo>
                    <a:lnTo>
                      <a:pt x="67" y="49"/>
                    </a:lnTo>
                    <a:lnTo>
                      <a:pt x="68" y="49"/>
                    </a:lnTo>
                    <a:lnTo>
                      <a:pt x="69" y="49"/>
                    </a:lnTo>
                    <a:lnTo>
                      <a:pt x="71" y="49"/>
                    </a:lnTo>
                    <a:lnTo>
                      <a:pt x="72" y="49"/>
                    </a:lnTo>
                    <a:lnTo>
                      <a:pt x="73" y="49"/>
                    </a:lnTo>
                    <a:lnTo>
                      <a:pt x="73" y="50"/>
                    </a:lnTo>
                    <a:lnTo>
                      <a:pt x="74" y="49"/>
                    </a:lnTo>
                    <a:lnTo>
                      <a:pt x="75" y="50"/>
                    </a:lnTo>
                    <a:lnTo>
                      <a:pt x="75" y="49"/>
                    </a:lnTo>
                    <a:lnTo>
                      <a:pt x="76" y="49"/>
                    </a:lnTo>
                    <a:lnTo>
                      <a:pt x="77" y="49"/>
                    </a:lnTo>
                    <a:lnTo>
                      <a:pt x="77" y="50"/>
                    </a:lnTo>
                    <a:lnTo>
                      <a:pt x="78" y="50"/>
                    </a:lnTo>
                    <a:lnTo>
                      <a:pt x="79" y="50"/>
                    </a:lnTo>
                    <a:lnTo>
                      <a:pt x="79" y="51"/>
                    </a:lnTo>
                    <a:lnTo>
                      <a:pt x="80" y="51"/>
                    </a:lnTo>
                    <a:lnTo>
                      <a:pt x="81" y="52"/>
                    </a:lnTo>
                    <a:lnTo>
                      <a:pt x="82" y="52"/>
                    </a:lnTo>
                    <a:lnTo>
                      <a:pt x="83" y="52"/>
                    </a:lnTo>
                    <a:lnTo>
                      <a:pt x="83" y="53"/>
                    </a:lnTo>
                    <a:lnTo>
                      <a:pt x="83" y="52"/>
                    </a:lnTo>
                    <a:lnTo>
                      <a:pt x="84" y="52"/>
                    </a:lnTo>
                    <a:lnTo>
                      <a:pt x="85" y="53"/>
                    </a:lnTo>
                    <a:lnTo>
                      <a:pt x="86" y="53"/>
                    </a:lnTo>
                    <a:lnTo>
                      <a:pt x="86" y="54"/>
                    </a:lnTo>
                    <a:lnTo>
                      <a:pt x="86" y="53"/>
                    </a:lnTo>
                    <a:lnTo>
                      <a:pt x="87" y="54"/>
                    </a:lnTo>
                    <a:lnTo>
                      <a:pt x="87" y="53"/>
                    </a:lnTo>
                    <a:lnTo>
                      <a:pt x="88" y="54"/>
                    </a:lnTo>
                    <a:lnTo>
                      <a:pt x="89" y="54"/>
                    </a:lnTo>
                    <a:lnTo>
                      <a:pt x="91" y="54"/>
                    </a:lnTo>
                    <a:lnTo>
                      <a:pt x="92" y="54"/>
                    </a:lnTo>
                    <a:lnTo>
                      <a:pt x="92" y="53"/>
                    </a:lnTo>
                    <a:lnTo>
                      <a:pt x="93" y="53"/>
                    </a:lnTo>
                    <a:lnTo>
                      <a:pt x="94" y="53"/>
                    </a:lnTo>
                    <a:lnTo>
                      <a:pt x="95" y="53"/>
                    </a:lnTo>
                    <a:lnTo>
                      <a:pt x="95" y="54"/>
                    </a:lnTo>
                    <a:lnTo>
                      <a:pt x="96" y="55"/>
                    </a:lnTo>
                    <a:lnTo>
                      <a:pt x="96" y="56"/>
                    </a:lnTo>
                    <a:lnTo>
                      <a:pt x="96" y="57"/>
                    </a:lnTo>
                    <a:lnTo>
                      <a:pt x="97" y="57"/>
                    </a:lnTo>
                    <a:lnTo>
                      <a:pt x="97" y="58"/>
                    </a:lnTo>
                    <a:lnTo>
                      <a:pt x="97" y="59"/>
                    </a:lnTo>
                    <a:lnTo>
                      <a:pt x="98" y="59"/>
                    </a:lnTo>
                    <a:lnTo>
                      <a:pt x="98" y="58"/>
                    </a:lnTo>
                    <a:lnTo>
                      <a:pt x="98" y="59"/>
                    </a:lnTo>
                    <a:lnTo>
                      <a:pt x="99" y="59"/>
                    </a:lnTo>
                    <a:lnTo>
                      <a:pt x="98" y="60"/>
                    </a:lnTo>
                    <a:lnTo>
                      <a:pt x="99" y="60"/>
                    </a:lnTo>
                    <a:lnTo>
                      <a:pt x="100" y="60"/>
                    </a:lnTo>
                    <a:lnTo>
                      <a:pt x="100" y="61"/>
                    </a:lnTo>
                    <a:lnTo>
                      <a:pt x="100" y="62"/>
                    </a:lnTo>
                    <a:lnTo>
                      <a:pt x="100" y="63"/>
                    </a:lnTo>
                    <a:lnTo>
                      <a:pt x="101" y="63"/>
                    </a:lnTo>
                    <a:lnTo>
                      <a:pt x="102" y="63"/>
                    </a:lnTo>
                    <a:lnTo>
                      <a:pt x="103" y="63"/>
                    </a:lnTo>
                    <a:lnTo>
                      <a:pt x="106" y="64"/>
                    </a:lnTo>
                    <a:lnTo>
                      <a:pt x="108" y="61"/>
                    </a:lnTo>
                    <a:lnTo>
                      <a:pt x="113" y="55"/>
                    </a:lnTo>
                    <a:lnTo>
                      <a:pt x="118" y="49"/>
                    </a:lnTo>
                    <a:lnTo>
                      <a:pt x="119" y="47"/>
                    </a:lnTo>
                    <a:lnTo>
                      <a:pt x="123" y="41"/>
                    </a:lnTo>
                    <a:lnTo>
                      <a:pt x="127" y="35"/>
                    </a:lnTo>
                    <a:lnTo>
                      <a:pt x="129" y="35"/>
                    </a:lnTo>
                    <a:lnTo>
                      <a:pt x="129" y="34"/>
                    </a:lnTo>
                    <a:lnTo>
                      <a:pt x="130" y="33"/>
                    </a:lnTo>
                    <a:lnTo>
                      <a:pt x="131" y="32"/>
                    </a:lnTo>
                    <a:lnTo>
                      <a:pt x="132" y="31"/>
                    </a:lnTo>
                    <a:lnTo>
                      <a:pt x="137" y="24"/>
                    </a:lnTo>
                    <a:lnTo>
                      <a:pt x="143" y="16"/>
                    </a:lnTo>
                    <a:lnTo>
                      <a:pt x="144" y="16"/>
                    </a:lnTo>
                    <a:lnTo>
                      <a:pt x="144" y="17"/>
                    </a:lnTo>
                    <a:lnTo>
                      <a:pt x="144" y="18"/>
                    </a:lnTo>
                    <a:lnTo>
                      <a:pt x="145" y="18"/>
                    </a:lnTo>
                    <a:lnTo>
                      <a:pt x="146" y="18"/>
                    </a:lnTo>
                    <a:lnTo>
                      <a:pt x="146" y="19"/>
                    </a:lnTo>
                    <a:lnTo>
                      <a:pt x="147" y="19"/>
                    </a:lnTo>
                    <a:lnTo>
                      <a:pt x="147" y="20"/>
                    </a:lnTo>
                    <a:lnTo>
                      <a:pt x="149" y="20"/>
                    </a:lnTo>
                    <a:lnTo>
                      <a:pt x="149" y="21"/>
                    </a:lnTo>
                    <a:lnTo>
                      <a:pt x="147" y="21"/>
                    </a:lnTo>
                    <a:lnTo>
                      <a:pt x="149" y="21"/>
                    </a:lnTo>
                    <a:lnTo>
                      <a:pt x="149" y="22"/>
                    </a:lnTo>
                    <a:lnTo>
                      <a:pt x="149" y="23"/>
                    </a:lnTo>
                    <a:lnTo>
                      <a:pt x="149" y="24"/>
                    </a:lnTo>
                    <a:lnTo>
                      <a:pt x="150" y="24"/>
                    </a:lnTo>
                    <a:lnTo>
                      <a:pt x="151" y="24"/>
                    </a:lnTo>
                    <a:lnTo>
                      <a:pt x="151" y="25"/>
                    </a:lnTo>
                    <a:lnTo>
                      <a:pt x="152" y="25"/>
                    </a:lnTo>
                    <a:lnTo>
                      <a:pt x="152" y="26"/>
                    </a:lnTo>
                    <a:lnTo>
                      <a:pt x="152" y="27"/>
                    </a:lnTo>
                    <a:lnTo>
                      <a:pt x="153" y="27"/>
                    </a:lnTo>
                    <a:lnTo>
                      <a:pt x="153" y="26"/>
                    </a:lnTo>
                    <a:lnTo>
                      <a:pt x="154" y="26"/>
                    </a:lnTo>
                    <a:lnTo>
                      <a:pt x="154" y="25"/>
                    </a:lnTo>
                    <a:lnTo>
                      <a:pt x="155" y="25"/>
                    </a:lnTo>
                    <a:lnTo>
                      <a:pt x="155" y="26"/>
                    </a:lnTo>
                    <a:lnTo>
                      <a:pt x="155" y="27"/>
                    </a:lnTo>
                    <a:lnTo>
                      <a:pt x="155" y="28"/>
                    </a:lnTo>
                    <a:lnTo>
                      <a:pt x="155" y="30"/>
                    </a:lnTo>
                    <a:lnTo>
                      <a:pt x="155" y="31"/>
                    </a:lnTo>
                    <a:lnTo>
                      <a:pt x="155" y="32"/>
                    </a:lnTo>
                    <a:lnTo>
                      <a:pt x="155" y="33"/>
                    </a:lnTo>
                    <a:lnTo>
                      <a:pt x="154" y="34"/>
                    </a:lnTo>
                    <a:lnTo>
                      <a:pt x="154" y="35"/>
                    </a:lnTo>
                    <a:lnTo>
                      <a:pt x="154" y="36"/>
                    </a:lnTo>
                    <a:lnTo>
                      <a:pt x="155" y="37"/>
                    </a:lnTo>
                    <a:lnTo>
                      <a:pt x="155" y="38"/>
                    </a:lnTo>
                    <a:lnTo>
                      <a:pt x="155" y="39"/>
                    </a:lnTo>
                    <a:lnTo>
                      <a:pt x="155" y="40"/>
                    </a:lnTo>
                    <a:lnTo>
                      <a:pt x="156" y="40"/>
                    </a:lnTo>
                    <a:lnTo>
                      <a:pt x="156" y="41"/>
                    </a:lnTo>
                    <a:lnTo>
                      <a:pt x="157" y="41"/>
                    </a:lnTo>
                    <a:lnTo>
                      <a:pt x="157" y="42"/>
                    </a:lnTo>
                    <a:lnTo>
                      <a:pt x="157" y="43"/>
                    </a:lnTo>
                    <a:lnTo>
                      <a:pt x="157" y="44"/>
                    </a:lnTo>
                    <a:lnTo>
                      <a:pt x="156" y="44"/>
                    </a:lnTo>
                    <a:lnTo>
                      <a:pt x="156" y="45"/>
                    </a:lnTo>
                    <a:lnTo>
                      <a:pt x="157" y="46"/>
                    </a:lnTo>
                    <a:lnTo>
                      <a:pt x="157" y="47"/>
                    </a:lnTo>
                    <a:lnTo>
                      <a:pt x="157" y="49"/>
                    </a:lnTo>
                    <a:lnTo>
                      <a:pt x="157" y="50"/>
                    </a:lnTo>
                    <a:lnTo>
                      <a:pt x="157" y="51"/>
                    </a:lnTo>
                    <a:lnTo>
                      <a:pt x="157" y="52"/>
                    </a:lnTo>
                    <a:lnTo>
                      <a:pt x="157" y="53"/>
                    </a:lnTo>
                    <a:lnTo>
                      <a:pt x="158" y="53"/>
                    </a:lnTo>
                    <a:lnTo>
                      <a:pt x="158" y="54"/>
                    </a:lnTo>
                    <a:lnTo>
                      <a:pt x="159" y="54"/>
                    </a:lnTo>
                    <a:lnTo>
                      <a:pt x="159" y="55"/>
                    </a:lnTo>
                    <a:lnTo>
                      <a:pt x="159" y="56"/>
                    </a:lnTo>
                    <a:lnTo>
                      <a:pt x="160" y="56"/>
                    </a:lnTo>
                    <a:lnTo>
                      <a:pt x="160" y="58"/>
                    </a:lnTo>
                    <a:lnTo>
                      <a:pt x="161" y="59"/>
                    </a:lnTo>
                    <a:lnTo>
                      <a:pt x="162" y="60"/>
                    </a:lnTo>
                    <a:lnTo>
                      <a:pt x="162" y="61"/>
                    </a:lnTo>
                    <a:lnTo>
                      <a:pt x="163" y="61"/>
                    </a:lnTo>
                    <a:lnTo>
                      <a:pt x="163" y="62"/>
                    </a:lnTo>
                    <a:lnTo>
                      <a:pt x="164" y="63"/>
                    </a:lnTo>
                    <a:lnTo>
                      <a:pt x="164" y="64"/>
                    </a:lnTo>
                    <a:lnTo>
                      <a:pt x="165" y="64"/>
                    </a:lnTo>
                    <a:lnTo>
                      <a:pt x="165" y="65"/>
                    </a:lnTo>
                    <a:lnTo>
                      <a:pt x="166" y="66"/>
                    </a:lnTo>
                    <a:lnTo>
                      <a:pt x="168" y="67"/>
                    </a:lnTo>
                    <a:lnTo>
                      <a:pt x="169" y="67"/>
                    </a:lnTo>
                    <a:lnTo>
                      <a:pt x="169" y="69"/>
                    </a:lnTo>
                    <a:lnTo>
                      <a:pt x="170" y="69"/>
                    </a:lnTo>
                    <a:lnTo>
                      <a:pt x="171" y="69"/>
                    </a:lnTo>
                    <a:lnTo>
                      <a:pt x="171" y="70"/>
                    </a:lnTo>
                    <a:lnTo>
                      <a:pt x="172" y="70"/>
                    </a:lnTo>
                    <a:lnTo>
                      <a:pt x="172" y="71"/>
                    </a:lnTo>
                    <a:lnTo>
                      <a:pt x="173" y="71"/>
                    </a:lnTo>
                    <a:lnTo>
                      <a:pt x="174" y="71"/>
                    </a:lnTo>
                    <a:lnTo>
                      <a:pt x="174" y="72"/>
                    </a:lnTo>
                    <a:lnTo>
                      <a:pt x="175" y="72"/>
                    </a:lnTo>
                    <a:lnTo>
                      <a:pt x="176" y="73"/>
                    </a:lnTo>
                    <a:lnTo>
                      <a:pt x="177" y="74"/>
                    </a:lnTo>
                    <a:lnTo>
                      <a:pt x="178" y="75"/>
                    </a:lnTo>
                    <a:lnTo>
                      <a:pt x="179" y="75"/>
                    </a:lnTo>
                    <a:lnTo>
                      <a:pt x="180" y="75"/>
                    </a:lnTo>
                    <a:lnTo>
                      <a:pt x="180" y="74"/>
                    </a:lnTo>
                    <a:lnTo>
                      <a:pt x="181" y="73"/>
                    </a:lnTo>
                    <a:lnTo>
                      <a:pt x="182" y="72"/>
                    </a:lnTo>
                    <a:lnTo>
                      <a:pt x="183" y="72"/>
                    </a:lnTo>
                    <a:lnTo>
                      <a:pt x="183" y="71"/>
                    </a:lnTo>
                    <a:lnTo>
                      <a:pt x="184" y="71"/>
                    </a:lnTo>
                    <a:lnTo>
                      <a:pt x="184" y="70"/>
                    </a:lnTo>
                    <a:lnTo>
                      <a:pt x="185" y="70"/>
                    </a:lnTo>
                    <a:lnTo>
                      <a:pt x="186" y="69"/>
                    </a:lnTo>
                    <a:lnTo>
                      <a:pt x="188" y="69"/>
                    </a:lnTo>
                    <a:lnTo>
                      <a:pt x="188" y="67"/>
                    </a:lnTo>
                    <a:lnTo>
                      <a:pt x="188" y="66"/>
                    </a:lnTo>
                    <a:lnTo>
                      <a:pt x="189" y="66"/>
                    </a:lnTo>
                    <a:lnTo>
                      <a:pt x="189" y="65"/>
                    </a:lnTo>
                    <a:lnTo>
                      <a:pt x="190" y="65"/>
                    </a:lnTo>
                    <a:lnTo>
                      <a:pt x="191" y="65"/>
                    </a:lnTo>
                    <a:lnTo>
                      <a:pt x="192" y="65"/>
                    </a:lnTo>
                    <a:lnTo>
                      <a:pt x="192" y="64"/>
                    </a:lnTo>
                    <a:lnTo>
                      <a:pt x="193" y="64"/>
                    </a:lnTo>
                    <a:lnTo>
                      <a:pt x="193" y="63"/>
                    </a:lnTo>
                    <a:lnTo>
                      <a:pt x="193" y="62"/>
                    </a:lnTo>
                    <a:lnTo>
                      <a:pt x="193" y="61"/>
                    </a:lnTo>
                    <a:lnTo>
                      <a:pt x="193" y="60"/>
                    </a:lnTo>
                    <a:lnTo>
                      <a:pt x="194" y="60"/>
                    </a:lnTo>
                    <a:lnTo>
                      <a:pt x="194" y="59"/>
                    </a:lnTo>
                    <a:lnTo>
                      <a:pt x="195" y="59"/>
                    </a:lnTo>
                    <a:lnTo>
                      <a:pt x="196" y="59"/>
                    </a:lnTo>
                    <a:lnTo>
                      <a:pt x="196" y="58"/>
                    </a:lnTo>
                    <a:lnTo>
                      <a:pt x="197" y="58"/>
                    </a:lnTo>
                    <a:lnTo>
                      <a:pt x="198" y="57"/>
                    </a:lnTo>
                    <a:lnTo>
                      <a:pt x="199" y="57"/>
                    </a:lnTo>
                    <a:lnTo>
                      <a:pt x="199" y="56"/>
                    </a:lnTo>
                    <a:lnTo>
                      <a:pt x="200" y="56"/>
                    </a:lnTo>
                    <a:lnTo>
                      <a:pt x="201" y="56"/>
                    </a:lnTo>
                    <a:lnTo>
                      <a:pt x="202" y="55"/>
                    </a:lnTo>
                    <a:lnTo>
                      <a:pt x="203" y="55"/>
                    </a:lnTo>
                    <a:lnTo>
                      <a:pt x="204" y="55"/>
                    </a:lnTo>
                    <a:lnTo>
                      <a:pt x="207" y="56"/>
                    </a:lnTo>
                    <a:lnTo>
                      <a:pt x="208" y="56"/>
                    </a:lnTo>
                    <a:lnTo>
                      <a:pt x="209" y="56"/>
                    </a:lnTo>
                    <a:lnTo>
                      <a:pt x="210" y="56"/>
                    </a:lnTo>
                    <a:lnTo>
                      <a:pt x="211" y="56"/>
                    </a:lnTo>
                    <a:lnTo>
                      <a:pt x="212" y="57"/>
                    </a:lnTo>
                    <a:lnTo>
                      <a:pt x="213" y="58"/>
                    </a:lnTo>
                    <a:lnTo>
                      <a:pt x="214" y="58"/>
                    </a:lnTo>
                    <a:lnTo>
                      <a:pt x="213" y="59"/>
                    </a:lnTo>
                    <a:lnTo>
                      <a:pt x="215" y="60"/>
                    </a:lnTo>
                    <a:lnTo>
                      <a:pt x="216" y="60"/>
                    </a:lnTo>
                    <a:lnTo>
                      <a:pt x="216" y="61"/>
                    </a:lnTo>
                    <a:lnTo>
                      <a:pt x="216" y="62"/>
                    </a:lnTo>
                    <a:lnTo>
                      <a:pt x="215" y="62"/>
                    </a:lnTo>
                    <a:lnTo>
                      <a:pt x="215" y="63"/>
                    </a:lnTo>
                    <a:lnTo>
                      <a:pt x="215" y="64"/>
                    </a:lnTo>
                    <a:lnTo>
                      <a:pt x="214" y="65"/>
                    </a:lnTo>
                    <a:lnTo>
                      <a:pt x="214" y="66"/>
                    </a:lnTo>
                    <a:lnTo>
                      <a:pt x="214" y="67"/>
                    </a:lnTo>
                    <a:lnTo>
                      <a:pt x="213" y="69"/>
                    </a:lnTo>
                    <a:lnTo>
                      <a:pt x="213" y="70"/>
                    </a:lnTo>
                    <a:lnTo>
                      <a:pt x="213" y="71"/>
                    </a:lnTo>
                    <a:lnTo>
                      <a:pt x="213" y="72"/>
                    </a:lnTo>
                    <a:lnTo>
                      <a:pt x="212" y="72"/>
                    </a:lnTo>
                    <a:lnTo>
                      <a:pt x="212" y="73"/>
                    </a:lnTo>
                    <a:lnTo>
                      <a:pt x="212" y="74"/>
                    </a:lnTo>
                    <a:lnTo>
                      <a:pt x="212" y="75"/>
                    </a:lnTo>
                    <a:lnTo>
                      <a:pt x="211" y="76"/>
                    </a:lnTo>
                    <a:lnTo>
                      <a:pt x="211" y="77"/>
                    </a:lnTo>
                    <a:lnTo>
                      <a:pt x="211" y="78"/>
                    </a:lnTo>
                    <a:lnTo>
                      <a:pt x="211" y="79"/>
                    </a:lnTo>
                    <a:lnTo>
                      <a:pt x="210" y="80"/>
                    </a:lnTo>
                    <a:lnTo>
                      <a:pt x="210" y="81"/>
                    </a:lnTo>
                    <a:lnTo>
                      <a:pt x="210" y="82"/>
                    </a:lnTo>
                    <a:lnTo>
                      <a:pt x="210" y="83"/>
                    </a:lnTo>
                    <a:lnTo>
                      <a:pt x="210" y="84"/>
                    </a:lnTo>
                    <a:lnTo>
                      <a:pt x="209" y="85"/>
                    </a:lnTo>
                    <a:lnTo>
                      <a:pt x="209" y="86"/>
                    </a:lnTo>
                    <a:lnTo>
                      <a:pt x="209" y="88"/>
                    </a:lnTo>
                    <a:lnTo>
                      <a:pt x="209" y="89"/>
                    </a:lnTo>
                    <a:lnTo>
                      <a:pt x="209" y="90"/>
                    </a:lnTo>
                    <a:lnTo>
                      <a:pt x="209" y="91"/>
                    </a:lnTo>
                    <a:lnTo>
                      <a:pt x="208" y="91"/>
                    </a:lnTo>
                    <a:lnTo>
                      <a:pt x="208" y="92"/>
                    </a:lnTo>
                    <a:lnTo>
                      <a:pt x="209" y="92"/>
                    </a:lnTo>
                    <a:lnTo>
                      <a:pt x="208" y="93"/>
                    </a:lnTo>
                    <a:lnTo>
                      <a:pt x="208" y="94"/>
                    </a:lnTo>
                    <a:lnTo>
                      <a:pt x="208" y="95"/>
                    </a:lnTo>
                    <a:lnTo>
                      <a:pt x="208" y="96"/>
                    </a:lnTo>
                    <a:lnTo>
                      <a:pt x="208" y="97"/>
                    </a:lnTo>
                    <a:lnTo>
                      <a:pt x="208" y="98"/>
                    </a:lnTo>
                    <a:lnTo>
                      <a:pt x="207" y="99"/>
                    </a:lnTo>
                    <a:lnTo>
                      <a:pt x="207" y="100"/>
                    </a:lnTo>
                    <a:lnTo>
                      <a:pt x="207" y="101"/>
                    </a:lnTo>
                    <a:lnTo>
                      <a:pt x="207" y="102"/>
                    </a:lnTo>
                    <a:lnTo>
                      <a:pt x="207" y="103"/>
                    </a:lnTo>
                    <a:lnTo>
                      <a:pt x="207" y="104"/>
                    </a:lnTo>
                    <a:lnTo>
                      <a:pt x="207" y="105"/>
                    </a:lnTo>
                    <a:lnTo>
                      <a:pt x="205" y="106"/>
                    </a:lnTo>
                    <a:lnTo>
                      <a:pt x="205" y="108"/>
                    </a:lnTo>
                    <a:lnTo>
                      <a:pt x="205" y="109"/>
                    </a:lnTo>
                    <a:lnTo>
                      <a:pt x="205" y="110"/>
                    </a:lnTo>
                    <a:lnTo>
                      <a:pt x="204" y="111"/>
                    </a:lnTo>
                    <a:lnTo>
                      <a:pt x="204" y="112"/>
                    </a:lnTo>
                    <a:lnTo>
                      <a:pt x="204" y="113"/>
                    </a:lnTo>
                    <a:lnTo>
                      <a:pt x="204" y="114"/>
                    </a:lnTo>
                    <a:lnTo>
                      <a:pt x="204" y="115"/>
                    </a:lnTo>
                    <a:lnTo>
                      <a:pt x="204" y="116"/>
                    </a:lnTo>
                    <a:lnTo>
                      <a:pt x="204" y="117"/>
                    </a:lnTo>
                    <a:lnTo>
                      <a:pt x="203" y="117"/>
                    </a:lnTo>
                    <a:lnTo>
                      <a:pt x="203" y="118"/>
                    </a:lnTo>
                    <a:lnTo>
                      <a:pt x="203" y="119"/>
                    </a:lnTo>
                    <a:lnTo>
                      <a:pt x="203" y="120"/>
                    </a:lnTo>
                    <a:lnTo>
                      <a:pt x="203" y="121"/>
                    </a:lnTo>
                    <a:lnTo>
                      <a:pt x="203" y="122"/>
                    </a:lnTo>
                    <a:lnTo>
                      <a:pt x="202" y="123"/>
                    </a:lnTo>
                    <a:lnTo>
                      <a:pt x="202" y="124"/>
                    </a:lnTo>
                    <a:lnTo>
                      <a:pt x="202" y="125"/>
                    </a:lnTo>
                    <a:lnTo>
                      <a:pt x="202" y="127"/>
                    </a:lnTo>
                    <a:lnTo>
                      <a:pt x="202" y="128"/>
                    </a:lnTo>
                    <a:lnTo>
                      <a:pt x="202" y="129"/>
                    </a:lnTo>
                    <a:lnTo>
                      <a:pt x="201" y="130"/>
                    </a:lnTo>
                    <a:lnTo>
                      <a:pt x="201" y="131"/>
                    </a:lnTo>
                    <a:lnTo>
                      <a:pt x="201" y="132"/>
                    </a:lnTo>
                    <a:lnTo>
                      <a:pt x="201" y="133"/>
                    </a:lnTo>
                    <a:lnTo>
                      <a:pt x="201" y="134"/>
                    </a:lnTo>
                    <a:lnTo>
                      <a:pt x="200" y="135"/>
                    </a:lnTo>
                    <a:lnTo>
                      <a:pt x="200" y="136"/>
                    </a:lnTo>
                    <a:lnTo>
                      <a:pt x="200" y="137"/>
                    </a:lnTo>
                    <a:lnTo>
                      <a:pt x="200" y="138"/>
                    </a:lnTo>
                    <a:lnTo>
                      <a:pt x="200" y="139"/>
                    </a:lnTo>
                    <a:lnTo>
                      <a:pt x="200" y="140"/>
                    </a:lnTo>
                    <a:lnTo>
                      <a:pt x="199" y="140"/>
                    </a:lnTo>
                    <a:lnTo>
                      <a:pt x="199" y="141"/>
                    </a:lnTo>
                    <a:lnTo>
                      <a:pt x="199" y="142"/>
                    </a:lnTo>
                    <a:lnTo>
                      <a:pt x="199" y="143"/>
                    </a:lnTo>
                    <a:lnTo>
                      <a:pt x="199" y="144"/>
                    </a:lnTo>
                    <a:lnTo>
                      <a:pt x="199" y="145"/>
                    </a:lnTo>
                    <a:lnTo>
                      <a:pt x="198" y="147"/>
                    </a:lnTo>
                    <a:lnTo>
                      <a:pt x="198" y="148"/>
                    </a:lnTo>
                    <a:lnTo>
                      <a:pt x="198" y="149"/>
                    </a:lnTo>
                    <a:lnTo>
                      <a:pt x="198" y="150"/>
                    </a:lnTo>
                    <a:lnTo>
                      <a:pt x="198" y="151"/>
                    </a:lnTo>
                    <a:lnTo>
                      <a:pt x="197" y="152"/>
                    </a:lnTo>
                    <a:lnTo>
                      <a:pt x="197" y="153"/>
                    </a:lnTo>
                    <a:lnTo>
                      <a:pt x="197" y="154"/>
                    </a:lnTo>
                    <a:lnTo>
                      <a:pt x="197" y="155"/>
                    </a:lnTo>
                    <a:lnTo>
                      <a:pt x="197" y="156"/>
                    </a:lnTo>
                    <a:lnTo>
                      <a:pt x="197" y="157"/>
                    </a:lnTo>
                    <a:lnTo>
                      <a:pt x="196" y="157"/>
                    </a:lnTo>
                    <a:lnTo>
                      <a:pt x="196" y="158"/>
                    </a:lnTo>
                    <a:lnTo>
                      <a:pt x="196" y="159"/>
                    </a:lnTo>
                    <a:lnTo>
                      <a:pt x="196" y="160"/>
                    </a:lnTo>
                    <a:lnTo>
                      <a:pt x="196" y="161"/>
                    </a:lnTo>
                    <a:lnTo>
                      <a:pt x="196" y="162"/>
                    </a:lnTo>
                    <a:lnTo>
                      <a:pt x="195" y="163"/>
                    </a:lnTo>
                    <a:lnTo>
                      <a:pt x="195" y="164"/>
                    </a:lnTo>
                    <a:lnTo>
                      <a:pt x="195" y="166"/>
                    </a:lnTo>
                    <a:lnTo>
                      <a:pt x="195" y="167"/>
                    </a:lnTo>
                    <a:lnTo>
                      <a:pt x="195" y="168"/>
                    </a:lnTo>
                    <a:lnTo>
                      <a:pt x="194" y="168"/>
                    </a:lnTo>
                    <a:lnTo>
                      <a:pt x="194" y="169"/>
                    </a:lnTo>
                    <a:lnTo>
                      <a:pt x="194" y="170"/>
                    </a:lnTo>
                    <a:lnTo>
                      <a:pt x="194" y="171"/>
                    </a:lnTo>
                    <a:lnTo>
                      <a:pt x="194" y="172"/>
                    </a:lnTo>
                    <a:lnTo>
                      <a:pt x="193" y="173"/>
                    </a:lnTo>
                    <a:lnTo>
                      <a:pt x="193" y="174"/>
                    </a:lnTo>
                    <a:lnTo>
                      <a:pt x="193" y="175"/>
                    </a:lnTo>
                    <a:lnTo>
                      <a:pt x="193" y="176"/>
                    </a:lnTo>
                    <a:lnTo>
                      <a:pt x="193" y="177"/>
                    </a:lnTo>
                    <a:lnTo>
                      <a:pt x="192" y="178"/>
                    </a:lnTo>
                    <a:lnTo>
                      <a:pt x="192" y="179"/>
                    </a:lnTo>
                    <a:lnTo>
                      <a:pt x="192" y="180"/>
                    </a:lnTo>
                    <a:lnTo>
                      <a:pt x="192" y="181"/>
                    </a:lnTo>
                    <a:lnTo>
                      <a:pt x="192" y="182"/>
                    </a:lnTo>
                    <a:lnTo>
                      <a:pt x="192" y="183"/>
                    </a:lnTo>
                    <a:lnTo>
                      <a:pt x="192" y="184"/>
                    </a:lnTo>
                    <a:lnTo>
                      <a:pt x="191" y="187"/>
                    </a:lnTo>
                    <a:lnTo>
                      <a:pt x="191" y="188"/>
                    </a:lnTo>
                    <a:lnTo>
                      <a:pt x="191" y="189"/>
                    </a:lnTo>
                    <a:lnTo>
                      <a:pt x="191" y="190"/>
                    </a:lnTo>
                    <a:lnTo>
                      <a:pt x="191" y="191"/>
                    </a:lnTo>
                    <a:lnTo>
                      <a:pt x="191" y="192"/>
                    </a:lnTo>
                    <a:lnTo>
                      <a:pt x="190" y="192"/>
                    </a:lnTo>
                    <a:lnTo>
                      <a:pt x="190" y="193"/>
                    </a:lnTo>
                    <a:lnTo>
                      <a:pt x="190" y="194"/>
                    </a:lnTo>
                    <a:lnTo>
                      <a:pt x="190" y="195"/>
                    </a:lnTo>
                    <a:lnTo>
                      <a:pt x="190" y="196"/>
                    </a:lnTo>
                    <a:lnTo>
                      <a:pt x="190" y="197"/>
                    </a:lnTo>
                    <a:lnTo>
                      <a:pt x="189" y="197"/>
                    </a:lnTo>
                    <a:lnTo>
                      <a:pt x="190" y="197"/>
                    </a:lnTo>
                    <a:lnTo>
                      <a:pt x="189" y="198"/>
                    </a:lnTo>
                    <a:lnTo>
                      <a:pt x="189" y="199"/>
                    </a:lnTo>
                    <a:lnTo>
                      <a:pt x="189" y="200"/>
                    </a:lnTo>
                    <a:lnTo>
                      <a:pt x="189" y="201"/>
                    </a:lnTo>
                    <a:lnTo>
                      <a:pt x="189" y="202"/>
                    </a:lnTo>
                    <a:lnTo>
                      <a:pt x="188" y="203"/>
                    </a:lnTo>
                    <a:lnTo>
                      <a:pt x="188" y="205"/>
                    </a:lnTo>
                    <a:lnTo>
                      <a:pt x="188" y="206"/>
                    </a:lnTo>
                    <a:lnTo>
                      <a:pt x="188" y="207"/>
                    </a:lnTo>
                    <a:lnTo>
                      <a:pt x="188" y="208"/>
                    </a:lnTo>
                    <a:lnTo>
                      <a:pt x="188" y="209"/>
                    </a:lnTo>
                    <a:lnTo>
                      <a:pt x="188" y="210"/>
                    </a:lnTo>
                    <a:lnTo>
                      <a:pt x="186" y="210"/>
                    </a:lnTo>
                    <a:lnTo>
                      <a:pt x="186" y="211"/>
                    </a:lnTo>
                    <a:lnTo>
                      <a:pt x="186" y="212"/>
                    </a:lnTo>
                    <a:lnTo>
                      <a:pt x="186" y="213"/>
                    </a:lnTo>
                    <a:lnTo>
                      <a:pt x="186" y="214"/>
                    </a:lnTo>
                    <a:lnTo>
                      <a:pt x="186" y="215"/>
                    </a:lnTo>
                    <a:lnTo>
                      <a:pt x="186" y="216"/>
                    </a:lnTo>
                    <a:lnTo>
                      <a:pt x="185" y="216"/>
                    </a:lnTo>
                    <a:lnTo>
                      <a:pt x="185" y="217"/>
                    </a:lnTo>
                    <a:lnTo>
                      <a:pt x="185" y="218"/>
                    </a:lnTo>
                    <a:lnTo>
                      <a:pt x="185" y="219"/>
                    </a:lnTo>
                    <a:lnTo>
                      <a:pt x="185" y="220"/>
                    </a:lnTo>
                    <a:lnTo>
                      <a:pt x="185" y="221"/>
                    </a:lnTo>
                    <a:lnTo>
                      <a:pt x="185" y="222"/>
                    </a:lnTo>
                    <a:lnTo>
                      <a:pt x="185" y="223"/>
                    </a:lnTo>
                    <a:lnTo>
                      <a:pt x="185" y="225"/>
                    </a:lnTo>
                    <a:lnTo>
                      <a:pt x="184" y="225"/>
                    </a:lnTo>
                    <a:lnTo>
                      <a:pt x="184" y="226"/>
                    </a:lnTo>
                    <a:lnTo>
                      <a:pt x="184" y="227"/>
                    </a:lnTo>
                    <a:lnTo>
                      <a:pt x="184" y="228"/>
                    </a:lnTo>
                    <a:lnTo>
                      <a:pt x="184" y="229"/>
                    </a:lnTo>
                    <a:lnTo>
                      <a:pt x="184" y="230"/>
                    </a:lnTo>
                    <a:lnTo>
                      <a:pt x="184" y="231"/>
                    </a:lnTo>
                    <a:lnTo>
                      <a:pt x="184" y="232"/>
                    </a:lnTo>
                    <a:lnTo>
                      <a:pt x="183" y="233"/>
                    </a:lnTo>
                    <a:lnTo>
                      <a:pt x="183" y="234"/>
                    </a:lnTo>
                    <a:lnTo>
                      <a:pt x="183" y="235"/>
                    </a:lnTo>
                    <a:lnTo>
                      <a:pt x="183" y="236"/>
                    </a:lnTo>
                    <a:lnTo>
                      <a:pt x="183" y="237"/>
                    </a:lnTo>
                    <a:lnTo>
                      <a:pt x="183" y="238"/>
                    </a:lnTo>
                    <a:lnTo>
                      <a:pt x="183" y="239"/>
                    </a:lnTo>
                    <a:lnTo>
                      <a:pt x="183" y="240"/>
                    </a:lnTo>
                    <a:lnTo>
                      <a:pt x="183" y="241"/>
                    </a:lnTo>
                    <a:lnTo>
                      <a:pt x="183" y="242"/>
                    </a:lnTo>
                    <a:lnTo>
                      <a:pt x="183" y="244"/>
                    </a:lnTo>
                    <a:lnTo>
                      <a:pt x="183" y="245"/>
                    </a:lnTo>
                    <a:lnTo>
                      <a:pt x="182" y="245"/>
                    </a:lnTo>
                    <a:lnTo>
                      <a:pt x="182" y="246"/>
                    </a:lnTo>
                    <a:lnTo>
                      <a:pt x="182" y="247"/>
                    </a:lnTo>
                    <a:lnTo>
                      <a:pt x="182" y="248"/>
                    </a:lnTo>
                    <a:lnTo>
                      <a:pt x="182" y="249"/>
                    </a:lnTo>
                    <a:lnTo>
                      <a:pt x="182" y="250"/>
                    </a:lnTo>
                    <a:lnTo>
                      <a:pt x="182" y="251"/>
                    </a:lnTo>
                    <a:lnTo>
                      <a:pt x="182" y="252"/>
                    </a:lnTo>
                    <a:lnTo>
                      <a:pt x="182" y="253"/>
                    </a:lnTo>
                    <a:lnTo>
                      <a:pt x="182" y="254"/>
                    </a:lnTo>
                    <a:lnTo>
                      <a:pt x="181" y="254"/>
                    </a:lnTo>
                    <a:lnTo>
                      <a:pt x="181" y="255"/>
                    </a:lnTo>
                    <a:lnTo>
                      <a:pt x="181" y="256"/>
                    </a:lnTo>
                    <a:lnTo>
                      <a:pt x="182" y="256"/>
                    </a:lnTo>
                    <a:lnTo>
                      <a:pt x="183" y="256"/>
                    </a:lnTo>
                    <a:lnTo>
                      <a:pt x="182" y="256"/>
                    </a:lnTo>
                    <a:lnTo>
                      <a:pt x="182" y="257"/>
                    </a:lnTo>
                    <a:lnTo>
                      <a:pt x="181" y="256"/>
                    </a:lnTo>
                    <a:lnTo>
                      <a:pt x="181" y="257"/>
                    </a:lnTo>
                    <a:lnTo>
                      <a:pt x="181" y="258"/>
                    </a:lnTo>
                    <a:lnTo>
                      <a:pt x="181" y="259"/>
                    </a:lnTo>
                    <a:lnTo>
                      <a:pt x="181" y="260"/>
                    </a:lnTo>
                    <a:lnTo>
                      <a:pt x="181" y="261"/>
                    </a:lnTo>
                    <a:lnTo>
                      <a:pt x="180" y="261"/>
                    </a:lnTo>
                    <a:lnTo>
                      <a:pt x="180" y="263"/>
                    </a:lnTo>
                    <a:lnTo>
                      <a:pt x="180" y="264"/>
                    </a:lnTo>
                    <a:lnTo>
                      <a:pt x="180" y="265"/>
                    </a:lnTo>
                    <a:lnTo>
                      <a:pt x="180" y="266"/>
                    </a:lnTo>
                    <a:lnTo>
                      <a:pt x="179" y="267"/>
                    </a:lnTo>
                    <a:lnTo>
                      <a:pt x="179" y="268"/>
                    </a:lnTo>
                    <a:lnTo>
                      <a:pt x="179" y="269"/>
                    </a:lnTo>
                    <a:lnTo>
                      <a:pt x="179" y="270"/>
                    </a:lnTo>
                    <a:lnTo>
                      <a:pt x="179" y="271"/>
                    </a:lnTo>
                    <a:lnTo>
                      <a:pt x="178" y="271"/>
                    </a:lnTo>
                    <a:lnTo>
                      <a:pt x="178" y="272"/>
                    </a:lnTo>
                    <a:lnTo>
                      <a:pt x="178" y="273"/>
                    </a:lnTo>
                    <a:lnTo>
                      <a:pt x="178" y="274"/>
                    </a:lnTo>
                    <a:lnTo>
                      <a:pt x="178" y="275"/>
                    </a:lnTo>
                    <a:lnTo>
                      <a:pt x="178" y="276"/>
                    </a:lnTo>
                    <a:lnTo>
                      <a:pt x="178" y="277"/>
                    </a:lnTo>
                    <a:lnTo>
                      <a:pt x="178" y="278"/>
                    </a:lnTo>
                    <a:lnTo>
                      <a:pt x="177" y="279"/>
                    </a:lnTo>
                    <a:lnTo>
                      <a:pt x="177" y="280"/>
                    </a:lnTo>
                    <a:lnTo>
                      <a:pt x="177" y="281"/>
                    </a:lnTo>
                    <a:lnTo>
                      <a:pt x="177" y="283"/>
                    </a:lnTo>
                    <a:lnTo>
                      <a:pt x="177" y="284"/>
                    </a:lnTo>
                    <a:lnTo>
                      <a:pt x="176" y="284"/>
                    </a:lnTo>
                    <a:lnTo>
                      <a:pt x="176" y="285"/>
                    </a:lnTo>
                    <a:lnTo>
                      <a:pt x="176" y="286"/>
                    </a:lnTo>
                    <a:lnTo>
                      <a:pt x="176" y="287"/>
                    </a:lnTo>
                    <a:lnTo>
                      <a:pt x="176" y="288"/>
                    </a:lnTo>
                    <a:lnTo>
                      <a:pt x="176" y="289"/>
                    </a:lnTo>
                    <a:lnTo>
                      <a:pt x="175" y="290"/>
                    </a:lnTo>
                    <a:lnTo>
                      <a:pt x="175" y="291"/>
                    </a:lnTo>
                    <a:lnTo>
                      <a:pt x="175" y="292"/>
                    </a:lnTo>
                    <a:lnTo>
                      <a:pt x="175" y="293"/>
                    </a:lnTo>
                    <a:lnTo>
                      <a:pt x="175" y="294"/>
                    </a:lnTo>
                    <a:lnTo>
                      <a:pt x="175" y="295"/>
                    </a:lnTo>
                    <a:lnTo>
                      <a:pt x="174" y="296"/>
                    </a:lnTo>
                    <a:lnTo>
                      <a:pt x="175" y="297"/>
                    </a:lnTo>
                    <a:lnTo>
                      <a:pt x="174" y="297"/>
                    </a:lnTo>
                    <a:lnTo>
                      <a:pt x="174" y="298"/>
                    </a:lnTo>
                    <a:lnTo>
                      <a:pt x="174" y="299"/>
                    </a:lnTo>
                    <a:lnTo>
                      <a:pt x="174" y="300"/>
                    </a:lnTo>
                    <a:lnTo>
                      <a:pt x="174" y="302"/>
                    </a:lnTo>
                    <a:lnTo>
                      <a:pt x="174" y="303"/>
                    </a:lnTo>
                    <a:lnTo>
                      <a:pt x="174" y="304"/>
                    </a:lnTo>
                    <a:lnTo>
                      <a:pt x="173" y="304"/>
                    </a:lnTo>
                    <a:lnTo>
                      <a:pt x="173" y="305"/>
                    </a:lnTo>
                    <a:lnTo>
                      <a:pt x="173" y="306"/>
                    </a:lnTo>
                    <a:lnTo>
                      <a:pt x="173" y="307"/>
                    </a:lnTo>
                    <a:lnTo>
                      <a:pt x="173" y="308"/>
                    </a:lnTo>
                    <a:lnTo>
                      <a:pt x="173" y="309"/>
                    </a:lnTo>
                    <a:lnTo>
                      <a:pt x="173" y="310"/>
                    </a:lnTo>
                    <a:lnTo>
                      <a:pt x="173" y="311"/>
                    </a:lnTo>
                    <a:lnTo>
                      <a:pt x="173" y="312"/>
                    </a:lnTo>
                    <a:lnTo>
                      <a:pt x="172" y="312"/>
                    </a:lnTo>
                    <a:lnTo>
                      <a:pt x="172" y="313"/>
                    </a:lnTo>
                    <a:lnTo>
                      <a:pt x="173" y="313"/>
                    </a:lnTo>
                    <a:lnTo>
                      <a:pt x="173" y="314"/>
                    </a:lnTo>
                    <a:lnTo>
                      <a:pt x="172" y="314"/>
                    </a:lnTo>
                    <a:lnTo>
                      <a:pt x="172" y="315"/>
                    </a:lnTo>
                    <a:lnTo>
                      <a:pt x="172" y="316"/>
                    </a:lnTo>
                    <a:lnTo>
                      <a:pt x="172" y="317"/>
                    </a:lnTo>
                    <a:lnTo>
                      <a:pt x="172" y="318"/>
                    </a:lnTo>
                    <a:lnTo>
                      <a:pt x="172" y="319"/>
                    </a:lnTo>
                    <a:lnTo>
                      <a:pt x="172" y="320"/>
                    </a:lnTo>
                    <a:lnTo>
                      <a:pt x="172" y="322"/>
                    </a:lnTo>
                    <a:lnTo>
                      <a:pt x="171" y="323"/>
                    </a:lnTo>
                    <a:lnTo>
                      <a:pt x="171" y="324"/>
                    </a:lnTo>
                    <a:lnTo>
                      <a:pt x="171" y="325"/>
                    </a:lnTo>
                    <a:lnTo>
                      <a:pt x="171" y="326"/>
                    </a:lnTo>
                    <a:lnTo>
                      <a:pt x="171" y="327"/>
                    </a:lnTo>
                    <a:lnTo>
                      <a:pt x="171" y="328"/>
                    </a:lnTo>
                    <a:lnTo>
                      <a:pt x="171" y="329"/>
                    </a:lnTo>
                    <a:lnTo>
                      <a:pt x="171" y="330"/>
                    </a:lnTo>
                    <a:lnTo>
                      <a:pt x="171" y="331"/>
                    </a:lnTo>
                    <a:lnTo>
                      <a:pt x="171" y="332"/>
                    </a:lnTo>
                    <a:lnTo>
                      <a:pt x="171" y="333"/>
                    </a:lnTo>
                    <a:lnTo>
                      <a:pt x="171" y="334"/>
                    </a:lnTo>
                    <a:lnTo>
                      <a:pt x="170" y="334"/>
                    </a:lnTo>
                    <a:lnTo>
                      <a:pt x="170" y="335"/>
                    </a:lnTo>
                    <a:lnTo>
                      <a:pt x="170" y="336"/>
                    </a:lnTo>
                    <a:lnTo>
                      <a:pt x="170" y="337"/>
                    </a:lnTo>
                    <a:lnTo>
                      <a:pt x="170" y="338"/>
                    </a:lnTo>
                    <a:lnTo>
                      <a:pt x="170" y="339"/>
                    </a:lnTo>
                    <a:lnTo>
                      <a:pt x="170" y="341"/>
                    </a:lnTo>
                    <a:lnTo>
                      <a:pt x="170" y="342"/>
                    </a:lnTo>
                    <a:lnTo>
                      <a:pt x="170" y="343"/>
                    </a:lnTo>
                    <a:lnTo>
                      <a:pt x="170" y="344"/>
                    </a:lnTo>
                    <a:lnTo>
                      <a:pt x="170" y="345"/>
                    </a:lnTo>
                    <a:lnTo>
                      <a:pt x="170" y="346"/>
                    </a:lnTo>
                    <a:lnTo>
                      <a:pt x="170" y="347"/>
                    </a:lnTo>
                    <a:lnTo>
                      <a:pt x="169" y="347"/>
                    </a:lnTo>
                    <a:lnTo>
                      <a:pt x="169" y="348"/>
                    </a:lnTo>
                    <a:lnTo>
                      <a:pt x="169" y="349"/>
                    </a:lnTo>
                    <a:lnTo>
                      <a:pt x="169" y="350"/>
                    </a:lnTo>
                    <a:lnTo>
                      <a:pt x="169" y="351"/>
                    </a:lnTo>
                    <a:lnTo>
                      <a:pt x="169" y="352"/>
                    </a:lnTo>
                    <a:lnTo>
                      <a:pt x="169" y="353"/>
                    </a:lnTo>
                    <a:lnTo>
                      <a:pt x="169" y="354"/>
                    </a:lnTo>
                    <a:lnTo>
                      <a:pt x="169" y="355"/>
                    </a:lnTo>
                    <a:lnTo>
                      <a:pt x="169" y="356"/>
                    </a:lnTo>
                    <a:lnTo>
                      <a:pt x="169" y="357"/>
                    </a:lnTo>
                    <a:lnTo>
                      <a:pt x="168" y="358"/>
                    </a:lnTo>
                    <a:lnTo>
                      <a:pt x="168" y="359"/>
                    </a:lnTo>
                    <a:lnTo>
                      <a:pt x="168" y="361"/>
                    </a:lnTo>
                    <a:lnTo>
                      <a:pt x="168" y="362"/>
                    </a:lnTo>
                    <a:lnTo>
                      <a:pt x="168" y="363"/>
                    </a:lnTo>
                    <a:lnTo>
                      <a:pt x="168" y="364"/>
                    </a:lnTo>
                    <a:lnTo>
                      <a:pt x="168" y="365"/>
                    </a:lnTo>
                    <a:lnTo>
                      <a:pt x="168" y="366"/>
                    </a:lnTo>
                    <a:lnTo>
                      <a:pt x="168" y="367"/>
                    </a:lnTo>
                    <a:lnTo>
                      <a:pt x="168" y="368"/>
                    </a:lnTo>
                    <a:lnTo>
                      <a:pt x="168" y="369"/>
                    </a:lnTo>
                    <a:lnTo>
                      <a:pt x="166" y="369"/>
                    </a:lnTo>
                    <a:lnTo>
                      <a:pt x="166" y="370"/>
                    </a:lnTo>
                    <a:lnTo>
                      <a:pt x="166" y="371"/>
                    </a:lnTo>
                    <a:lnTo>
                      <a:pt x="166" y="372"/>
                    </a:lnTo>
                    <a:lnTo>
                      <a:pt x="166" y="373"/>
                    </a:lnTo>
                    <a:lnTo>
                      <a:pt x="166" y="374"/>
                    </a:lnTo>
                    <a:lnTo>
                      <a:pt x="166" y="375"/>
                    </a:lnTo>
                    <a:lnTo>
                      <a:pt x="166" y="376"/>
                    </a:lnTo>
                    <a:lnTo>
                      <a:pt x="166" y="377"/>
                    </a:lnTo>
                    <a:lnTo>
                      <a:pt x="166" y="378"/>
                    </a:lnTo>
                    <a:lnTo>
                      <a:pt x="166" y="380"/>
                    </a:lnTo>
                    <a:lnTo>
                      <a:pt x="166" y="381"/>
                    </a:lnTo>
                    <a:lnTo>
                      <a:pt x="165" y="382"/>
                    </a:lnTo>
                    <a:lnTo>
                      <a:pt x="165" y="383"/>
                    </a:lnTo>
                    <a:lnTo>
                      <a:pt x="165" y="384"/>
                    </a:lnTo>
                    <a:lnTo>
                      <a:pt x="165" y="385"/>
                    </a:lnTo>
                    <a:lnTo>
                      <a:pt x="165" y="386"/>
                    </a:lnTo>
                    <a:lnTo>
                      <a:pt x="165" y="387"/>
                    </a:lnTo>
                    <a:lnTo>
                      <a:pt x="165" y="388"/>
                    </a:lnTo>
                    <a:lnTo>
                      <a:pt x="165" y="389"/>
                    </a:lnTo>
                    <a:lnTo>
                      <a:pt x="165" y="390"/>
                    </a:lnTo>
                    <a:lnTo>
                      <a:pt x="165" y="391"/>
                    </a:lnTo>
                    <a:lnTo>
                      <a:pt x="165" y="392"/>
                    </a:lnTo>
                    <a:lnTo>
                      <a:pt x="164" y="393"/>
                    </a:lnTo>
                    <a:lnTo>
                      <a:pt x="164" y="394"/>
                    </a:lnTo>
                    <a:lnTo>
                      <a:pt x="164" y="395"/>
                    </a:lnTo>
                    <a:lnTo>
                      <a:pt x="164" y="396"/>
                    </a:lnTo>
                    <a:lnTo>
                      <a:pt x="164" y="397"/>
                    </a:lnTo>
                    <a:lnTo>
                      <a:pt x="164" y="398"/>
                    </a:lnTo>
                    <a:lnTo>
                      <a:pt x="164" y="400"/>
                    </a:lnTo>
                    <a:lnTo>
                      <a:pt x="164" y="401"/>
                    </a:lnTo>
                    <a:lnTo>
                      <a:pt x="164" y="402"/>
                    </a:lnTo>
                    <a:lnTo>
                      <a:pt x="164" y="403"/>
                    </a:lnTo>
                    <a:lnTo>
                      <a:pt x="164" y="404"/>
                    </a:lnTo>
                    <a:lnTo>
                      <a:pt x="164" y="405"/>
                    </a:lnTo>
                    <a:lnTo>
                      <a:pt x="164" y="406"/>
                    </a:lnTo>
                    <a:lnTo>
                      <a:pt x="163" y="407"/>
                    </a:lnTo>
                    <a:lnTo>
                      <a:pt x="163" y="408"/>
                    </a:lnTo>
                    <a:lnTo>
                      <a:pt x="163" y="409"/>
                    </a:lnTo>
                    <a:lnTo>
                      <a:pt x="163" y="410"/>
                    </a:lnTo>
                    <a:lnTo>
                      <a:pt x="163" y="411"/>
                    </a:lnTo>
                    <a:lnTo>
                      <a:pt x="163" y="412"/>
                    </a:lnTo>
                    <a:lnTo>
                      <a:pt x="163" y="413"/>
                    </a:lnTo>
                    <a:lnTo>
                      <a:pt x="163" y="414"/>
                    </a:lnTo>
                    <a:lnTo>
                      <a:pt x="163" y="415"/>
                    </a:lnTo>
                    <a:lnTo>
                      <a:pt x="163" y="416"/>
                    </a:lnTo>
                    <a:lnTo>
                      <a:pt x="163" y="417"/>
                    </a:lnTo>
                    <a:lnTo>
                      <a:pt x="162" y="417"/>
                    </a:lnTo>
                    <a:lnTo>
                      <a:pt x="162" y="419"/>
                    </a:lnTo>
                    <a:lnTo>
                      <a:pt x="162" y="420"/>
                    </a:lnTo>
                    <a:lnTo>
                      <a:pt x="162" y="421"/>
                    </a:lnTo>
                    <a:lnTo>
                      <a:pt x="162" y="422"/>
                    </a:lnTo>
                    <a:lnTo>
                      <a:pt x="162" y="423"/>
                    </a:lnTo>
                    <a:lnTo>
                      <a:pt x="162" y="424"/>
                    </a:lnTo>
                    <a:lnTo>
                      <a:pt x="162" y="425"/>
                    </a:lnTo>
                    <a:lnTo>
                      <a:pt x="162" y="426"/>
                    </a:lnTo>
                    <a:lnTo>
                      <a:pt x="162" y="427"/>
                    </a:lnTo>
                    <a:lnTo>
                      <a:pt x="162" y="428"/>
                    </a:lnTo>
                    <a:lnTo>
                      <a:pt x="162" y="429"/>
                    </a:lnTo>
                    <a:lnTo>
                      <a:pt x="161" y="430"/>
                    </a:lnTo>
                    <a:lnTo>
                      <a:pt x="161" y="431"/>
                    </a:lnTo>
                    <a:lnTo>
                      <a:pt x="161" y="432"/>
                    </a:lnTo>
                    <a:lnTo>
                      <a:pt x="161" y="433"/>
                    </a:lnTo>
                    <a:lnTo>
                      <a:pt x="161" y="434"/>
                    </a:lnTo>
                    <a:lnTo>
                      <a:pt x="161" y="435"/>
                    </a:lnTo>
                    <a:lnTo>
                      <a:pt x="161" y="436"/>
                    </a:lnTo>
                    <a:lnTo>
                      <a:pt x="161" y="438"/>
                    </a:lnTo>
                    <a:lnTo>
                      <a:pt x="161" y="439"/>
                    </a:lnTo>
                    <a:lnTo>
                      <a:pt x="161" y="440"/>
                    </a:lnTo>
                    <a:lnTo>
                      <a:pt x="160" y="440"/>
                    </a:lnTo>
                    <a:lnTo>
                      <a:pt x="160" y="441"/>
                    </a:lnTo>
                    <a:lnTo>
                      <a:pt x="160" y="442"/>
                    </a:lnTo>
                    <a:lnTo>
                      <a:pt x="160" y="443"/>
                    </a:lnTo>
                    <a:lnTo>
                      <a:pt x="160" y="444"/>
                    </a:lnTo>
                    <a:lnTo>
                      <a:pt x="160" y="445"/>
                    </a:lnTo>
                    <a:lnTo>
                      <a:pt x="160" y="446"/>
                    </a:lnTo>
                    <a:lnTo>
                      <a:pt x="160" y="447"/>
                    </a:lnTo>
                    <a:lnTo>
                      <a:pt x="160" y="448"/>
                    </a:lnTo>
                    <a:lnTo>
                      <a:pt x="160" y="449"/>
                    </a:lnTo>
                    <a:lnTo>
                      <a:pt x="159" y="449"/>
                    </a:lnTo>
                    <a:lnTo>
                      <a:pt x="159" y="450"/>
                    </a:lnTo>
                    <a:lnTo>
                      <a:pt x="159" y="451"/>
                    </a:lnTo>
                    <a:lnTo>
                      <a:pt x="159" y="452"/>
                    </a:lnTo>
                    <a:lnTo>
                      <a:pt x="159" y="453"/>
                    </a:lnTo>
                    <a:lnTo>
                      <a:pt x="159" y="454"/>
                    </a:lnTo>
                    <a:lnTo>
                      <a:pt x="159" y="455"/>
                    </a:lnTo>
                    <a:lnTo>
                      <a:pt x="159" y="456"/>
                    </a:lnTo>
                    <a:lnTo>
                      <a:pt x="159" y="458"/>
                    </a:lnTo>
                    <a:lnTo>
                      <a:pt x="158" y="458"/>
                    </a:lnTo>
                    <a:lnTo>
                      <a:pt x="159" y="459"/>
                    </a:lnTo>
                    <a:lnTo>
                      <a:pt x="158" y="459"/>
                    </a:lnTo>
                    <a:lnTo>
                      <a:pt x="158" y="460"/>
                    </a:lnTo>
                    <a:lnTo>
                      <a:pt x="158" y="461"/>
                    </a:lnTo>
                    <a:lnTo>
                      <a:pt x="158" y="462"/>
                    </a:lnTo>
                    <a:lnTo>
                      <a:pt x="158" y="463"/>
                    </a:lnTo>
                    <a:lnTo>
                      <a:pt x="158" y="464"/>
                    </a:lnTo>
                    <a:lnTo>
                      <a:pt x="158" y="465"/>
                    </a:lnTo>
                    <a:lnTo>
                      <a:pt x="158" y="466"/>
                    </a:lnTo>
                    <a:lnTo>
                      <a:pt x="158" y="467"/>
                    </a:lnTo>
                    <a:lnTo>
                      <a:pt x="157" y="467"/>
                    </a:lnTo>
                    <a:lnTo>
                      <a:pt x="157" y="468"/>
                    </a:lnTo>
                    <a:lnTo>
                      <a:pt x="157" y="469"/>
                    </a:lnTo>
                    <a:lnTo>
                      <a:pt x="157" y="470"/>
                    </a:lnTo>
                    <a:lnTo>
                      <a:pt x="157" y="471"/>
                    </a:lnTo>
                    <a:lnTo>
                      <a:pt x="157" y="472"/>
                    </a:lnTo>
                    <a:lnTo>
                      <a:pt x="157" y="473"/>
                    </a:lnTo>
                    <a:lnTo>
                      <a:pt x="157" y="474"/>
                    </a:lnTo>
                    <a:lnTo>
                      <a:pt x="157" y="475"/>
                    </a:lnTo>
                    <a:lnTo>
                      <a:pt x="157" y="477"/>
                    </a:lnTo>
                    <a:lnTo>
                      <a:pt x="153" y="478"/>
                    </a:lnTo>
                    <a:lnTo>
                      <a:pt x="153" y="479"/>
                    </a:lnTo>
                    <a:lnTo>
                      <a:pt x="153" y="480"/>
                    </a:lnTo>
                    <a:lnTo>
                      <a:pt x="152" y="481"/>
                    </a:lnTo>
                    <a:lnTo>
                      <a:pt x="152" y="482"/>
                    </a:lnTo>
                    <a:lnTo>
                      <a:pt x="152" y="483"/>
                    </a:lnTo>
                    <a:lnTo>
                      <a:pt x="152" y="484"/>
                    </a:lnTo>
                    <a:lnTo>
                      <a:pt x="152" y="485"/>
                    </a:lnTo>
                    <a:lnTo>
                      <a:pt x="151" y="485"/>
                    </a:lnTo>
                    <a:lnTo>
                      <a:pt x="151" y="486"/>
                    </a:lnTo>
                    <a:lnTo>
                      <a:pt x="151" y="487"/>
                    </a:lnTo>
                    <a:lnTo>
                      <a:pt x="151" y="488"/>
                    </a:lnTo>
                    <a:lnTo>
                      <a:pt x="151" y="489"/>
                    </a:lnTo>
                    <a:lnTo>
                      <a:pt x="151" y="490"/>
                    </a:lnTo>
                    <a:lnTo>
                      <a:pt x="151" y="491"/>
                    </a:lnTo>
                    <a:lnTo>
                      <a:pt x="151" y="492"/>
                    </a:lnTo>
                    <a:lnTo>
                      <a:pt x="152" y="492"/>
                    </a:lnTo>
                    <a:lnTo>
                      <a:pt x="151" y="492"/>
                    </a:lnTo>
                    <a:lnTo>
                      <a:pt x="151" y="493"/>
                    </a:lnTo>
                    <a:lnTo>
                      <a:pt x="150" y="493"/>
                    </a:lnTo>
                    <a:lnTo>
                      <a:pt x="150" y="494"/>
                    </a:lnTo>
                    <a:lnTo>
                      <a:pt x="149" y="494"/>
                    </a:lnTo>
                    <a:lnTo>
                      <a:pt x="149" y="495"/>
                    </a:lnTo>
                    <a:lnTo>
                      <a:pt x="147" y="495"/>
                    </a:lnTo>
                    <a:lnTo>
                      <a:pt x="147" y="497"/>
                    </a:lnTo>
                    <a:lnTo>
                      <a:pt x="146" y="497"/>
                    </a:lnTo>
                    <a:lnTo>
                      <a:pt x="146" y="498"/>
                    </a:lnTo>
                    <a:lnTo>
                      <a:pt x="145" y="498"/>
                    </a:lnTo>
                    <a:lnTo>
                      <a:pt x="145" y="499"/>
                    </a:lnTo>
                    <a:lnTo>
                      <a:pt x="144" y="500"/>
                    </a:lnTo>
                    <a:lnTo>
                      <a:pt x="143" y="501"/>
                    </a:lnTo>
                    <a:lnTo>
                      <a:pt x="143" y="502"/>
                    </a:lnTo>
                    <a:lnTo>
                      <a:pt x="142" y="502"/>
                    </a:lnTo>
                    <a:lnTo>
                      <a:pt x="142" y="503"/>
                    </a:lnTo>
                    <a:lnTo>
                      <a:pt x="141" y="504"/>
                    </a:lnTo>
                    <a:lnTo>
                      <a:pt x="141" y="505"/>
                    </a:lnTo>
                    <a:lnTo>
                      <a:pt x="140" y="505"/>
                    </a:lnTo>
                    <a:lnTo>
                      <a:pt x="140" y="506"/>
                    </a:lnTo>
                    <a:lnTo>
                      <a:pt x="140" y="507"/>
                    </a:lnTo>
                    <a:lnTo>
                      <a:pt x="139" y="508"/>
                    </a:lnTo>
                    <a:lnTo>
                      <a:pt x="139" y="509"/>
                    </a:lnTo>
                    <a:lnTo>
                      <a:pt x="138" y="510"/>
                    </a:lnTo>
                    <a:lnTo>
                      <a:pt x="138" y="511"/>
                    </a:lnTo>
                    <a:lnTo>
                      <a:pt x="138" y="512"/>
                    </a:lnTo>
                    <a:lnTo>
                      <a:pt x="137" y="512"/>
                    </a:lnTo>
                    <a:lnTo>
                      <a:pt x="137" y="513"/>
                    </a:lnTo>
                    <a:lnTo>
                      <a:pt x="136" y="514"/>
                    </a:lnTo>
                    <a:lnTo>
                      <a:pt x="137" y="514"/>
                    </a:lnTo>
                    <a:lnTo>
                      <a:pt x="136" y="516"/>
                    </a:lnTo>
                    <a:lnTo>
                      <a:pt x="136" y="517"/>
                    </a:lnTo>
                    <a:lnTo>
                      <a:pt x="135" y="517"/>
                    </a:lnTo>
                    <a:lnTo>
                      <a:pt x="135" y="518"/>
                    </a:lnTo>
                    <a:lnTo>
                      <a:pt x="135" y="519"/>
                    </a:lnTo>
                    <a:lnTo>
                      <a:pt x="134" y="519"/>
                    </a:lnTo>
                    <a:lnTo>
                      <a:pt x="134" y="520"/>
                    </a:lnTo>
                    <a:lnTo>
                      <a:pt x="134" y="521"/>
                    </a:lnTo>
                    <a:lnTo>
                      <a:pt x="133" y="522"/>
                    </a:lnTo>
                    <a:lnTo>
                      <a:pt x="133" y="523"/>
                    </a:lnTo>
                    <a:lnTo>
                      <a:pt x="133" y="524"/>
                    </a:lnTo>
                    <a:lnTo>
                      <a:pt x="132" y="524"/>
                    </a:lnTo>
                    <a:lnTo>
                      <a:pt x="132" y="525"/>
                    </a:lnTo>
                    <a:lnTo>
                      <a:pt x="132" y="526"/>
                    </a:lnTo>
                    <a:lnTo>
                      <a:pt x="131" y="527"/>
                    </a:lnTo>
                    <a:lnTo>
                      <a:pt x="131" y="528"/>
                    </a:lnTo>
                    <a:lnTo>
                      <a:pt x="131" y="529"/>
                    </a:lnTo>
                    <a:lnTo>
                      <a:pt x="130" y="529"/>
                    </a:lnTo>
                    <a:lnTo>
                      <a:pt x="130" y="530"/>
                    </a:lnTo>
                    <a:lnTo>
                      <a:pt x="130" y="531"/>
                    </a:lnTo>
                    <a:lnTo>
                      <a:pt x="130" y="532"/>
                    </a:lnTo>
                    <a:lnTo>
                      <a:pt x="129" y="532"/>
                    </a:lnTo>
                    <a:lnTo>
                      <a:pt x="129" y="533"/>
                    </a:lnTo>
                    <a:lnTo>
                      <a:pt x="129" y="534"/>
                    </a:lnTo>
                    <a:lnTo>
                      <a:pt x="129" y="536"/>
                    </a:lnTo>
                    <a:lnTo>
                      <a:pt x="127" y="536"/>
                    </a:lnTo>
                    <a:lnTo>
                      <a:pt x="127" y="537"/>
                    </a:lnTo>
                    <a:lnTo>
                      <a:pt x="127" y="538"/>
                    </a:lnTo>
                    <a:lnTo>
                      <a:pt x="127" y="539"/>
                    </a:lnTo>
                    <a:lnTo>
                      <a:pt x="126" y="539"/>
                    </a:lnTo>
                    <a:lnTo>
                      <a:pt x="126" y="540"/>
                    </a:lnTo>
                    <a:lnTo>
                      <a:pt x="126" y="541"/>
                    </a:lnTo>
                    <a:lnTo>
                      <a:pt x="125" y="542"/>
                    </a:lnTo>
                    <a:lnTo>
                      <a:pt x="125" y="543"/>
                    </a:lnTo>
                    <a:lnTo>
                      <a:pt x="125" y="544"/>
                    </a:lnTo>
                    <a:lnTo>
                      <a:pt x="124" y="545"/>
                    </a:lnTo>
                    <a:lnTo>
                      <a:pt x="124" y="546"/>
                    </a:lnTo>
                    <a:lnTo>
                      <a:pt x="124" y="547"/>
                    </a:lnTo>
                    <a:lnTo>
                      <a:pt x="123" y="547"/>
                    </a:lnTo>
                    <a:lnTo>
                      <a:pt x="123" y="548"/>
                    </a:lnTo>
                    <a:lnTo>
                      <a:pt x="123" y="549"/>
                    </a:lnTo>
                    <a:lnTo>
                      <a:pt x="122" y="549"/>
                    </a:lnTo>
                    <a:lnTo>
                      <a:pt x="122" y="550"/>
                    </a:lnTo>
                    <a:lnTo>
                      <a:pt x="122" y="551"/>
                    </a:lnTo>
                    <a:lnTo>
                      <a:pt x="122" y="552"/>
                    </a:lnTo>
                    <a:lnTo>
                      <a:pt x="121" y="552"/>
                    </a:lnTo>
                    <a:lnTo>
                      <a:pt x="121" y="553"/>
                    </a:lnTo>
                    <a:lnTo>
                      <a:pt x="121" y="555"/>
                    </a:lnTo>
                    <a:lnTo>
                      <a:pt x="120" y="556"/>
                    </a:lnTo>
                    <a:lnTo>
                      <a:pt x="120" y="557"/>
                    </a:lnTo>
                    <a:lnTo>
                      <a:pt x="119" y="557"/>
                    </a:lnTo>
                    <a:lnTo>
                      <a:pt x="119" y="558"/>
                    </a:lnTo>
                    <a:lnTo>
                      <a:pt x="119" y="559"/>
                    </a:lnTo>
                    <a:lnTo>
                      <a:pt x="119" y="560"/>
                    </a:lnTo>
                    <a:lnTo>
                      <a:pt x="118" y="560"/>
                    </a:lnTo>
                    <a:lnTo>
                      <a:pt x="118" y="561"/>
                    </a:lnTo>
                    <a:lnTo>
                      <a:pt x="117" y="562"/>
                    </a:lnTo>
                    <a:lnTo>
                      <a:pt x="117" y="563"/>
                    </a:lnTo>
                    <a:lnTo>
                      <a:pt x="117" y="564"/>
                    </a:lnTo>
                    <a:lnTo>
                      <a:pt x="116" y="564"/>
                    </a:lnTo>
                    <a:lnTo>
                      <a:pt x="116" y="565"/>
                    </a:lnTo>
                    <a:lnTo>
                      <a:pt x="116" y="566"/>
                    </a:lnTo>
                    <a:lnTo>
                      <a:pt x="115" y="566"/>
                    </a:lnTo>
                    <a:lnTo>
                      <a:pt x="115" y="567"/>
                    </a:lnTo>
                    <a:lnTo>
                      <a:pt x="115" y="568"/>
                    </a:lnTo>
                    <a:lnTo>
                      <a:pt x="114" y="568"/>
                    </a:lnTo>
                    <a:lnTo>
                      <a:pt x="114" y="569"/>
                    </a:lnTo>
                    <a:lnTo>
                      <a:pt x="113" y="570"/>
                    </a:lnTo>
                    <a:lnTo>
                      <a:pt x="113" y="571"/>
                    </a:lnTo>
                    <a:lnTo>
                      <a:pt x="112" y="572"/>
                    </a:lnTo>
                    <a:lnTo>
                      <a:pt x="112" y="573"/>
                    </a:lnTo>
                    <a:lnTo>
                      <a:pt x="111" y="573"/>
                    </a:lnTo>
                    <a:lnTo>
                      <a:pt x="111" y="575"/>
                    </a:lnTo>
                    <a:lnTo>
                      <a:pt x="111" y="576"/>
                    </a:lnTo>
                    <a:lnTo>
                      <a:pt x="110" y="576"/>
                    </a:lnTo>
                    <a:lnTo>
                      <a:pt x="110" y="577"/>
                    </a:lnTo>
                    <a:lnTo>
                      <a:pt x="110" y="578"/>
                    </a:lnTo>
                    <a:lnTo>
                      <a:pt x="108" y="578"/>
                    </a:lnTo>
                    <a:lnTo>
                      <a:pt x="108" y="579"/>
                    </a:lnTo>
                    <a:lnTo>
                      <a:pt x="108" y="580"/>
                    </a:lnTo>
                    <a:lnTo>
                      <a:pt x="107" y="580"/>
                    </a:lnTo>
                    <a:lnTo>
                      <a:pt x="107" y="581"/>
                    </a:lnTo>
                    <a:lnTo>
                      <a:pt x="106" y="582"/>
                    </a:lnTo>
                    <a:lnTo>
                      <a:pt x="106" y="583"/>
                    </a:lnTo>
                    <a:lnTo>
                      <a:pt x="105" y="584"/>
                    </a:lnTo>
                    <a:lnTo>
                      <a:pt x="105" y="585"/>
                    </a:lnTo>
                    <a:lnTo>
                      <a:pt x="104" y="586"/>
                    </a:lnTo>
                    <a:lnTo>
                      <a:pt x="104" y="587"/>
                    </a:lnTo>
                    <a:lnTo>
                      <a:pt x="103" y="587"/>
                    </a:lnTo>
                    <a:lnTo>
                      <a:pt x="103" y="588"/>
                    </a:lnTo>
                    <a:lnTo>
                      <a:pt x="102" y="589"/>
                    </a:lnTo>
                    <a:lnTo>
                      <a:pt x="102" y="590"/>
                    </a:lnTo>
                    <a:lnTo>
                      <a:pt x="101" y="591"/>
                    </a:lnTo>
                    <a:lnTo>
                      <a:pt x="101" y="592"/>
                    </a:lnTo>
                    <a:lnTo>
                      <a:pt x="100" y="592"/>
                    </a:lnTo>
                    <a:lnTo>
                      <a:pt x="100" y="594"/>
                    </a:lnTo>
                    <a:lnTo>
                      <a:pt x="99" y="595"/>
                    </a:lnTo>
                    <a:lnTo>
                      <a:pt x="99" y="596"/>
                    </a:lnTo>
                    <a:lnTo>
                      <a:pt x="99" y="597"/>
                    </a:lnTo>
                    <a:lnTo>
                      <a:pt x="98" y="597"/>
                    </a:lnTo>
                    <a:lnTo>
                      <a:pt x="98" y="598"/>
                    </a:lnTo>
                    <a:lnTo>
                      <a:pt x="98" y="599"/>
                    </a:lnTo>
                    <a:lnTo>
                      <a:pt x="97" y="599"/>
                    </a:lnTo>
                    <a:lnTo>
                      <a:pt x="97" y="600"/>
                    </a:lnTo>
                    <a:lnTo>
                      <a:pt x="96" y="600"/>
                    </a:lnTo>
                    <a:lnTo>
                      <a:pt x="96" y="601"/>
                    </a:lnTo>
                    <a:lnTo>
                      <a:pt x="96" y="602"/>
                    </a:lnTo>
                    <a:lnTo>
                      <a:pt x="95" y="603"/>
                    </a:lnTo>
                    <a:lnTo>
                      <a:pt x="95" y="604"/>
                    </a:lnTo>
                    <a:lnTo>
                      <a:pt x="94" y="604"/>
                    </a:lnTo>
                    <a:lnTo>
                      <a:pt x="94" y="605"/>
                    </a:lnTo>
                    <a:lnTo>
                      <a:pt x="93" y="606"/>
                    </a:lnTo>
                    <a:lnTo>
                      <a:pt x="93" y="607"/>
                    </a:lnTo>
                    <a:lnTo>
                      <a:pt x="92" y="607"/>
                    </a:lnTo>
                    <a:lnTo>
                      <a:pt x="92" y="608"/>
                    </a:lnTo>
                    <a:lnTo>
                      <a:pt x="91" y="609"/>
                    </a:lnTo>
                    <a:lnTo>
                      <a:pt x="91" y="610"/>
                    </a:lnTo>
                    <a:lnTo>
                      <a:pt x="89" y="610"/>
                    </a:lnTo>
                    <a:lnTo>
                      <a:pt x="89" y="611"/>
                    </a:lnTo>
                    <a:lnTo>
                      <a:pt x="89" y="613"/>
                    </a:lnTo>
                    <a:lnTo>
                      <a:pt x="88" y="613"/>
                    </a:lnTo>
                    <a:lnTo>
                      <a:pt x="88" y="614"/>
                    </a:lnTo>
                    <a:lnTo>
                      <a:pt x="87" y="614"/>
                    </a:lnTo>
                    <a:lnTo>
                      <a:pt x="87" y="615"/>
                    </a:lnTo>
                    <a:lnTo>
                      <a:pt x="87" y="616"/>
                    </a:lnTo>
                    <a:lnTo>
                      <a:pt x="86" y="616"/>
                    </a:lnTo>
                    <a:lnTo>
                      <a:pt x="86" y="617"/>
                    </a:lnTo>
                    <a:lnTo>
                      <a:pt x="85" y="618"/>
                    </a:lnTo>
                    <a:lnTo>
                      <a:pt x="85" y="619"/>
                    </a:lnTo>
                    <a:lnTo>
                      <a:pt x="84" y="619"/>
                    </a:lnTo>
                    <a:lnTo>
                      <a:pt x="84" y="620"/>
                    </a:lnTo>
                    <a:lnTo>
                      <a:pt x="83" y="621"/>
                    </a:lnTo>
                    <a:lnTo>
                      <a:pt x="83" y="622"/>
                    </a:lnTo>
                    <a:lnTo>
                      <a:pt x="82" y="622"/>
                    </a:lnTo>
                    <a:lnTo>
                      <a:pt x="82" y="623"/>
                    </a:lnTo>
                    <a:lnTo>
                      <a:pt x="82" y="624"/>
                    </a:lnTo>
                    <a:lnTo>
                      <a:pt x="81" y="624"/>
                    </a:lnTo>
                    <a:lnTo>
                      <a:pt x="81" y="625"/>
                    </a:lnTo>
                    <a:lnTo>
                      <a:pt x="80" y="626"/>
                    </a:lnTo>
                    <a:lnTo>
                      <a:pt x="80" y="627"/>
                    </a:lnTo>
                    <a:lnTo>
                      <a:pt x="79" y="628"/>
                    </a:lnTo>
                    <a:lnTo>
                      <a:pt x="79" y="629"/>
                    </a:lnTo>
                    <a:lnTo>
                      <a:pt x="78" y="629"/>
                    </a:lnTo>
                    <a:lnTo>
                      <a:pt x="78" y="630"/>
                    </a:lnTo>
                    <a:lnTo>
                      <a:pt x="77" y="631"/>
                    </a:lnTo>
                    <a:lnTo>
                      <a:pt x="77" y="633"/>
                    </a:lnTo>
                    <a:lnTo>
                      <a:pt x="76" y="634"/>
                    </a:lnTo>
                    <a:lnTo>
                      <a:pt x="76" y="635"/>
                    </a:lnTo>
                    <a:lnTo>
                      <a:pt x="75" y="635"/>
                    </a:lnTo>
                    <a:lnTo>
                      <a:pt x="75" y="636"/>
                    </a:lnTo>
                    <a:lnTo>
                      <a:pt x="75" y="637"/>
                    </a:lnTo>
                    <a:lnTo>
                      <a:pt x="74" y="637"/>
                    </a:lnTo>
                    <a:lnTo>
                      <a:pt x="74" y="638"/>
                    </a:lnTo>
                    <a:lnTo>
                      <a:pt x="74" y="639"/>
                    </a:lnTo>
                    <a:lnTo>
                      <a:pt x="73" y="639"/>
                    </a:lnTo>
                    <a:lnTo>
                      <a:pt x="73" y="640"/>
                    </a:lnTo>
                    <a:lnTo>
                      <a:pt x="72" y="641"/>
                    </a:lnTo>
                    <a:lnTo>
                      <a:pt x="72" y="642"/>
                    </a:lnTo>
                    <a:lnTo>
                      <a:pt x="71" y="643"/>
                    </a:lnTo>
                    <a:lnTo>
                      <a:pt x="71" y="644"/>
                    </a:lnTo>
                    <a:lnTo>
                      <a:pt x="69" y="644"/>
                    </a:lnTo>
                    <a:lnTo>
                      <a:pt x="69" y="645"/>
                    </a:lnTo>
                    <a:lnTo>
                      <a:pt x="68" y="646"/>
                    </a:lnTo>
                    <a:lnTo>
                      <a:pt x="68" y="647"/>
                    </a:lnTo>
                    <a:lnTo>
                      <a:pt x="67" y="648"/>
                    </a:lnTo>
                    <a:lnTo>
                      <a:pt x="66" y="649"/>
                    </a:lnTo>
                    <a:lnTo>
                      <a:pt x="66" y="650"/>
                    </a:lnTo>
                    <a:lnTo>
                      <a:pt x="65" y="652"/>
                    </a:lnTo>
                    <a:lnTo>
                      <a:pt x="65" y="653"/>
                    </a:lnTo>
                    <a:lnTo>
                      <a:pt x="64" y="654"/>
                    </a:lnTo>
                    <a:lnTo>
                      <a:pt x="64" y="655"/>
                    </a:lnTo>
                    <a:lnTo>
                      <a:pt x="63" y="656"/>
                    </a:lnTo>
                    <a:lnTo>
                      <a:pt x="63" y="657"/>
                    </a:lnTo>
                    <a:lnTo>
                      <a:pt x="62" y="658"/>
                    </a:lnTo>
                    <a:lnTo>
                      <a:pt x="62" y="659"/>
                    </a:lnTo>
                    <a:lnTo>
                      <a:pt x="61" y="659"/>
                    </a:lnTo>
                    <a:lnTo>
                      <a:pt x="61" y="660"/>
                    </a:lnTo>
                    <a:lnTo>
                      <a:pt x="61" y="661"/>
                    </a:lnTo>
                    <a:lnTo>
                      <a:pt x="60" y="661"/>
                    </a:lnTo>
                    <a:lnTo>
                      <a:pt x="60" y="662"/>
                    </a:lnTo>
                    <a:lnTo>
                      <a:pt x="60" y="663"/>
                    </a:lnTo>
                    <a:lnTo>
                      <a:pt x="59" y="663"/>
                    </a:lnTo>
                    <a:lnTo>
                      <a:pt x="59" y="664"/>
                    </a:lnTo>
                    <a:lnTo>
                      <a:pt x="59" y="665"/>
                    </a:lnTo>
                    <a:lnTo>
                      <a:pt x="59" y="666"/>
                    </a:lnTo>
                    <a:lnTo>
                      <a:pt x="58" y="666"/>
                    </a:lnTo>
                    <a:lnTo>
                      <a:pt x="58" y="667"/>
                    </a:lnTo>
                    <a:lnTo>
                      <a:pt x="57" y="668"/>
                    </a:lnTo>
                    <a:lnTo>
                      <a:pt x="57" y="669"/>
                    </a:lnTo>
                    <a:lnTo>
                      <a:pt x="56" y="670"/>
                    </a:lnTo>
                    <a:lnTo>
                      <a:pt x="56" y="672"/>
                    </a:lnTo>
                    <a:lnTo>
                      <a:pt x="55" y="673"/>
                    </a:lnTo>
                    <a:lnTo>
                      <a:pt x="55" y="674"/>
                    </a:lnTo>
                    <a:lnTo>
                      <a:pt x="55" y="675"/>
                    </a:lnTo>
                    <a:lnTo>
                      <a:pt x="54" y="675"/>
                    </a:lnTo>
                    <a:lnTo>
                      <a:pt x="54" y="676"/>
                    </a:lnTo>
                  </a:path>
                </a:pathLst>
              </a:custGeom>
              <a:grpFill/>
              <a:ln w="19050" cap="flat">
                <a:solidFill>
                  <a:schemeClr val="tx1"/>
                </a:solidFill>
                <a:prstDash val="solid"/>
                <a:miter lim="800000"/>
                <a:headEnd/>
                <a:tailEnd/>
              </a:ln>
            </p:spPr>
            <p:txBody>
              <a:bodyPr/>
              <a:lstStyle/>
              <a:p>
                <a:pPr>
                  <a:defRPr/>
                </a:pPr>
                <a:endParaRPr lang="en-US" sz="1350" dirty="0"/>
              </a:p>
            </p:txBody>
          </p:sp>
          <p:sp>
            <p:nvSpPr>
              <p:cNvPr id="39" name="Freeform 85">
                <a:extLst>
                  <a:ext uri="{FF2B5EF4-FFF2-40B4-BE49-F238E27FC236}">
                    <a16:creationId xmlns:a16="http://schemas.microsoft.com/office/drawing/2014/main" id="{17BDB3D0-2F58-4336-BD90-E0351F0149D2}"/>
                  </a:ext>
                </a:extLst>
              </p:cNvPr>
              <p:cNvSpPr>
                <a:spLocks/>
              </p:cNvSpPr>
              <p:nvPr/>
            </p:nvSpPr>
            <p:spPr bwMode="auto">
              <a:xfrm>
                <a:off x="4928" y="2423"/>
                <a:ext cx="334" cy="859"/>
              </a:xfrm>
              <a:custGeom>
                <a:avLst/>
                <a:gdLst>
                  <a:gd name="T0" fmla="*/ 329 w 334"/>
                  <a:gd name="T1" fmla="*/ 710 h 859"/>
                  <a:gd name="T2" fmla="*/ 325 w 334"/>
                  <a:gd name="T3" fmla="*/ 716 h 859"/>
                  <a:gd name="T4" fmla="*/ 321 w 334"/>
                  <a:gd name="T5" fmla="*/ 725 h 859"/>
                  <a:gd name="T6" fmla="*/ 317 w 334"/>
                  <a:gd name="T7" fmla="*/ 733 h 859"/>
                  <a:gd name="T8" fmla="*/ 313 w 334"/>
                  <a:gd name="T9" fmla="*/ 742 h 859"/>
                  <a:gd name="T10" fmla="*/ 307 w 334"/>
                  <a:gd name="T11" fmla="*/ 751 h 859"/>
                  <a:gd name="T12" fmla="*/ 302 w 334"/>
                  <a:gd name="T13" fmla="*/ 759 h 859"/>
                  <a:gd name="T14" fmla="*/ 297 w 334"/>
                  <a:gd name="T15" fmla="*/ 766 h 859"/>
                  <a:gd name="T16" fmla="*/ 291 w 334"/>
                  <a:gd name="T17" fmla="*/ 772 h 859"/>
                  <a:gd name="T18" fmla="*/ 287 w 334"/>
                  <a:gd name="T19" fmla="*/ 779 h 859"/>
                  <a:gd name="T20" fmla="*/ 283 w 334"/>
                  <a:gd name="T21" fmla="*/ 786 h 859"/>
                  <a:gd name="T22" fmla="*/ 278 w 334"/>
                  <a:gd name="T23" fmla="*/ 793 h 859"/>
                  <a:gd name="T24" fmla="*/ 272 w 334"/>
                  <a:gd name="T25" fmla="*/ 801 h 859"/>
                  <a:gd name="T26" fmla="*/ 268 w 334"/>
                  <a:gd name="T27" fmla="*/ 808 h 859"/>
                  <a:gd name="T28" fmla="*/ 238 w 334"/>
                  <a:gd name="T29" fmla="*/ 858 h 859"/>
                  <a:gd name="T30" fmla="*/ 233 w 334"/>
                  <a:gd name="T31" fmla="*/ 850 h 859"/>
                  <a:gd name="T32" fmla="*/ 231 w 334"/>
                  <a:gd name="T33" fmla="*/ 841 h 859"/>
                  <a:gd name="T34" fmla="*/ 228 w 334"/>
                  <a:gd name="T35" fmla="*/ 832 h 859"/>
                  <a:gd name="T36" fmla="*/ 220 w 334"/>
                  <a:gd name="T37" fmla="*/ 824 h 859"/>
                  <a:gd name="T38" fmla="*/ 206 w 334"/>
                  <a:gd name="T39" fmla="*/ 823 h 859"/>
                  <a:gd name="T40" fmla="*/ 195 w 334"/>
                  <a:gd name="T41" fmla="*/ 824 h 859"/>
                  <a:gd name="T42" fmla="*/ 187 w 334"/>
                  <a:gd name="T43" fmla="*/ 827 h 859"/>
                  <a:gd name="T44" fmla="*/ 171 w 334"/>
                  <a:gd name="T45" fmla="*/ 831 h 859"/>
                  <a:gd name="T46" fmla="*/ 148 w 334"/>
                  <a:gd name="T47" fmla="*/ 790 h 859"/>
                  <a:gd name="T48" fmla="*/ 142 w 334"/>
                  <a:gd name="T49" fmla="*/ 779 h 859"/>
                  <a:gd name="T50" fmla="*/ 133 w 334"/>
                  <a:gd name="T51" fmla="*/ 771 h 859"/>
                  <a:gd name="T52" fmla="*/ 132 w 334"/>
                  <a:gd name="T53" fmla="*/ 763 h 859"/>
                  <a:gd name="T54" fmla="*/ 133 w 334"/>
                  <a:gd name="T55" fmla="*/ 757 h 859"/>
                  <a:gd name="T56" fmla="*/ 130 w 334"/>
                  <a:gd name="T57" fmla="*/ 749 h 859"/>
                  <a:gd name="T58" fmla="*/ 133 w 334"/>
                  <a:gd name="T59" fmla="*/ 745 h 859"/>
                  <a:gd name="T60" fmla="*/ 142 w 334"/>
                  <a:gd name="T61" fmla="*/ 746 h 859"/>
                  <a:gd name="T62" fmla="*/ 147 w 334"/>
                  <a:gd name="T63" fmla="*/ 740 h 859"/>
                  <a:gd name="T64" fmla="*/ 149 w 334"/>
                  <a:gd name="T65" fmla="*/ 731 h 859"/>
                  <a:gd name="T66" fmla="*/ 151 w 334"/>
                  <a:gd name="T67" fmla="*/ 723 h 859"/>
                  <a:gd name="T68" fmla="*/ 154 w 334"/>
                  <a:gd name="T69" fmla="*/ 714 h 859"/>
                  <a:gd name="T70" fmla="*/ 156 w 334"/>
                  <a:gd name="T71" fmla="*/ 692 h 859"/>
                  <a:gd name="T72" fmla="*/ 156 w 334"/>
                  <a:gd name="T73" fmla="*/ 638 h 859"/>
                  <a:gd name="T74" fmla="*/ 156 w 334"/>
                  <a:gd name="T75" fmla="*/ 522 h 859"/>
                  <a:gd name="T76" fmla="*/ 149 w 334"/>
                  <a:gd name="T77" fmla="*/ 475 h 859"/>
                  <a:gd name="T78" fmla="*/ 113 w 334"/>
                  <a:gd name="T79" fmla="*/ 393 h 859"/>
                  <a:gd name="T80" fmla="*/ 96 w 334"/>
                  <a:gd name="T81" fmla="*/ 353 h 859"/>
                  <a:gd name="T82" fmla="*/ 72 w 334"/>
                  <a:gd name="T83" fmla="*/ 292 h 859"/>
                  <a:gd name="T84" fmla="*/ 52 w 334"/>
                  <a:gd name="T85" fmla="*/ 240 h 859"/>
                  <a:gd name="T86" fmla="*/ 39 w 334"/>
                  <a:gd name="T87" fmla="*/ 209 h 859"/>
                  <a:gd name="T88" fmla="*/ 30 w 334"/>
                  <a:gd name="T89" fmla="*/ 185 h 859"/>
                  <a:gd name="T90" fmla="*/ 21 w 334"/>
                  <a:gd name="T91" fmla="*/ 163 h 859"/>
                  <a:gd name="T92" fmla="*/ 13 w 334"/>
                  <a:gd name="T93" fmla="*/ 143 h 859"/>
                  <a:gd name="T94" fmla="*/ 5 w 334"/>
                  <a:gd name="T95" fmla="*/ 123 h 859"/>
                  <a:gd name="T96" fmla="*/ 8 w 334"/>
                  <a:gd name="T97" fmla="*/ 111 h 859"/>
                  <a:gd name="T98" fmla="*/ 30 w 334"/>
                  <a:gd name="T99" fmla="*/ 98 h 859"/>
                  <a:gd name="T100" fmla="*/ 61 w 334"/>
                  <a:gd name="T101" fmla="*/ 71 h 859"/>
                  <a:gd name="T102" fmla="*/ 84 w 334"/>
                  <a:gd name="T103" fmla="*/ 51 h 859"/>
                  <a:gd name="T104" fmla="*/ 137 w 334"/>
                  <a:gd name="T105" fmla="*/ 2 h 859"/>
                  <a:gd name="T106" fmla="*/ 236 w 334"/>
                  <a:gd name="T107" fmla="*/ 4 h 859"/>
                  <a:gd name="T108" fmla="*/ 277 w 334"/>
                  <a:gd name="T109" fmla="*/ 5 h 859"/>
                  <a:gd name="T110" fmla="*/ 281 w 334"/>
                  <a:gd name="T111" fmla="*/ 13 h 859"/>
                  <a:gd name="T112" fmla="*/ 279 w 334"/>
                  <a:gd name="T113" fmla="*/ 22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4" h="859">
                    <a:moveTo>
                      <a:pt x="334" y="703"/>
                    </a:moveTo>
                    <a:lnTo>
                      <a:pt x="333" y="703"/>
                    </a:lnTo>
                    <a:lnTo>
                      <a:pt x="333" y="704"/>
                    </a:lnTo>
                    <a:lnTo>
                      <a:pt x="333" y="705"/>
                    </a:lnTo>
                    <a:lnTo>
                      <a:pt x="332" y="706"/>
                    </a:lnTo>
                    <a:lnTo>
                      <a:pt x="332" y="707"/>
                    </a:lnTo>
                    <a:lnTo>
                      <a:pt x="330" y="707"/>
                    </a:lnTo>
                    <a:lnTo>
                      <a:pt x="330" y="708"/>
                    </a:lnTo>
                    <a:lnTo>
                      <a:pt x="329" y="709"/>
                    </a:lnTo>
                    <a:lnTo>
                      <a:pt x="329" y="710"/>
                    </a:lnTo>
                    <a:lnTo>
                      <a:pt x="328" y="710"/>
                    </a:lnTo>
                    <a:lnTo>
                      <a:pt x="328" y="711"/>
                    </a:lnTo>
                    <a:lnTo>
                      <a:pt x="328" y="712"/>
                    </a:lnTo>
                    <a:lnTo>
                      <a:pt x="327" y="712"/>
                    </a:lnTo>
                    <a:lnTo>
                      <a:pt x="327" y="713"/>
                    </a:lnTo>
                    <a:lnTo>
                      <a:pt x="326" y="713"/>
                    </a:lnTo>
                    <a:lnTo>
                      <a:pt x="326" y="714"/>
                    </a:lnTo>
                    <a:lnTo>
                      <a:pt x="326" y="715"/>
                    </a:lnTo>
                    <a:lnTo>
                      <a:pt x="325" y="715"/>
                    </a:lnTo>
                    <a:lnTo>
                      <a:pt x="325" y="716"/>
                    </a:lnTo>
                    <a:lnTo>
                      <a:pt x="325" y="718"/>
                    </a:lnTo>
                    <a:lnTo>
                      <a:pt x="324" y="718"/>
                    </a:lnTo>
                    <a:lnTo>
                      <a:pt x="324" y="719"/>
                    </a:lnTo>
                    <a:lnTo>
                      <a:pt x="323" y="720"/>
                    </a:lnTo>
                    <a:lnTo>
                      <a:pt x="323" y="721"/>
                    </a:lnTo>
                    <a:lnTo>
                      <a:pt x="322" y="722"/>
                    </a:lnTo>
                    <a:lnTo>
                      <a:pt x="322" y="723"/>
                    </a:lnTo>
                    <a:lnTo>
                      <a:pt x="321" y="723"/>
                    </a:lnTo>
                    <a:lnTo>
                      <a:pt x="321" y="724"/>
                    </a:lnTo>
                    <a:lnTo>
                      <a:pt x="321" y="725"/>
                    </a:lnTo>
                    <a:lnTo>
                      <a:pt x="320" y="726"/>
                    </a:lnTo>
                    <a:lnTo>
                      <a:pt x="320" y="727"/>
                    </a:lnTo>
                    <a:lnTo>
                      <a:pt x="319" y="728"/>
                    </a:lnTo>
                    <a:lnTo>
                      <a:pt x="319" y="729"/>
                    </a:lnTo>
                    <a:lnTo>
                      <a:pt x="318" y="729"/>
                    </a:lnTo>
                    <a:lnTo>
                      <a:pt x="318" y="730"/>
                    </a:lnTo>
                    <a:lnTo>
                      <a:pt x="318" y="731"/>
                    </a:lnTo>
                    <a:lnTo>
                      <a:pt x="317" y="731"/>
                    </a:lnTo>
                    <a:lnTo>
                      <a:pt x="317" y="732"/>
                    </a:lnTo>
                    <a:lnTo>
                      <a:pt x="317" y="733"/>
                    </a:lnTo>
                    <a:lnTo>
                      <a:pt x="316" y="733"/>
                    </a:lnTo>
                    <a:lnTo>
                      <a:pt x="316" y="734"/>
                    </a:lnTo>
                    <a:lnTo>
                      <a:pt x="315" y="735"/>
                    </a:lnTo>
                    <a:lnTo>
                      <a:pt x="315" y="736"/>
                    </a:lnTo>
                    <a:lnTo>
                      <a:pt x="315" y="738"/>
                    </a:lnTo>
                    <a:lnTo>
                      <a:pt x="314" y="738"/>
                    </a:lnTo>
                    <a:lnTo>
                      <a:pt x="314" y="739"/>
                    </a:lnTo>
                    <a:lnTo>
                      <a:pt x="313" y="740"/>
                    </a:lnTo>
                    <a:lnTo>
                      <a:pt x="313" y="741"/>
                    </a:lnTo>
                    <a:lnTo>
                      <a:pt x="313" y="742"/>
                    </a:lnTo>
                    <a:lnTo>
                      <a:pt x="311" y="742"/>
                    </a:lnTo>
                    <a:lnTo>
                      <a:pt x="311" y="743"/>
                    </a:lnTo>
                    <a:lnTo>
                      <a:pt x="310" y="744"/>
                    </a:lnTo>
                    <a:lnTo>
                      <a:pt x="310" y="745"/>
                    </a:lnTo>
                    <a:lnTo>
                      <a:pt x="309" y="746"/>
                    </a:lnTo>
                    <a:lnTo>
                      <a:pt x="309" y="747"/>
                    </a:lnTo>
                    <a:lnTo>
                      <a:pt x="308" y="748"/>
                    </a:lnTo>
                    <a:lnTo>
                      <a:pt x="308" y="749"/>
                    </a:lnTo>
                    <a:lnTo>
                      <a:pt x="307" y="750"/>
                    </a:lnTo>
                    <a:lnTo>
                      <a:pt x="307" y="751"/>
                    </a:lnTo>
                    <a:lnTo>
                      <a:pt x="306" y="751"/>
                    </a:lnTo>
                    <a:lnTo>
                      <a:pt x="306" y="752"/>
                    </a:lnTo>
                    <a:lnTo>
                      <a:pt x="306" y="753"/>
                    </a:lnTo>
                    <a:lnTo>
                      <a:pt x="305" y="753"/>
                    </a:lnTo>
                    <a:lnTo>
                      <a:pt x="305" y="754"/>
                    </a:lnTo>
                    <a:lnTo>
                      <a:pt x="304" y="755"/>
                    </a:lnTo>
                    <a:lnTo>
                      <a:pt x="304" y="757"/>
                    </a:lnTo>
                    <a:lnTo>
                      <a:pt x="303" y="758"/>
                    </a:lnTo>
                    <a:lnTo>
                      <a:pt x="303" y="759"/>
                    </a:lnTo>
                    <a:lnTo>
                      <a:pt x="302" y="759"/>
                    </a:lnTo>
                    <a:lnTo>
                      <a:pt x="302" y="760"/>
                    </a:lnTo>
                    <a:lnTo>
                      <a:pt x="301" y="761"/>
                    </a:lnTo>
                    <a:lnTo>
                      <a:pt x="301" y="762"/>
                    </a:lnTo>
                    <a:lnTo>
                      <a:pt x="300" y="762"/>
                    </a:lnTo>
                    <a:lnTo>
                      <a:pt x="300" y="763"/>
                    </a:lnTo>
                    <a:lnTo>
                      <a:pt x="299" y="764"/>
                    </a:lnTo>
                    <a:lnTo>
                      <a:pt x="299" y="765"/>
                    </a:lnTo>
                    <a:lnTo>
                      <a:pt x="298" y="765"/>
                    </a:lnTo>
                    <a:lnTo>
                      <a:pt x="298" y="766"/>
                    </a:lnTo>
                    <a:lnTo>
                      <a:pt x="297" y="766"/>
                    </a:lnTo>
                    <a:lnTo>
                      <a:pt x="297" y="767"/>
                    </a:lnTo>
                    <a:lnTo>
                      <a:pt x="297" y="766"/>
                    </a:lnTo>
                    <a:lnTo>
                      <a:pt x="296" y="767"/>
                    </a:lnTo>
                    <a:lnTo>
                      <a:pt x="295" y="768"/>
                    </a:lnTo>
                    <a:lnTo>
                      <a:pt x="295" y="769"/>
                    </a:lnTo>
                    <a:lnTo>
                      <a:pt x="294" y="769"/>
                    </a:lnTo>
                    <a:lnTo>
                      <a:pt x="294" y="770"/>
                    </a:lnTo>
                    <a:lnTo>
                      <a:pt x="293" y="770"/>
                    </a:lnTo>
                    <a:lnTo>
                      <a:pt x="293" y="771"/>
                    </a:lnTo>
                    <a:lnTo>
                      <a:pt x="291" y="772"/>
                    </a:lnTo>
                    <a:lnTo>
                      <a:pt x="291" y="773"/>
                    </a:lnTo>
                    <a:lnTo>
                      <a:pt x="290" y="773"/>
                    </a:lnTo>
                    <a:lnTo>
                      <a:pt x="290" y="774"/>
                    </a:lnTo>
                    <a:lnTo>
                      <a:pt x="289" y="774"/>
                    </a:lnTo>
                    <a:lnTo>
                      <a:pt x="289" y="775"/>
                    </a:lnTo>
                    <a:lnTo>
                      <a:pt x="288" y="775"/>
                    </a:lnTo>
                    <a:lnTo>
                      <a:pt x="288" y="777"/>
                    </a:lnTo>
                    <a:lnTo>
                      <a:pt x="288" y="778"/>
                    </a:lnTo>
                    <a:lnTo>
                      <a:pt x="287" y="778"/>
                    </a:lnTo>
                    <a:lnTo>
                      <a:pt x="287" y="779"/>
                    </a:lnTo>
                    <a:lnTo>
                      <a:pt x="287" y="780"/>
                    </a:lnTo>
                    <a:lnTo>
                      <a:pt x="286" y="780"/>
                    </a:lnTo>
                    <a:lnTo>
                      <a:pt x="286" y="781"/>
                    </a:lnTo>
                    <a:lnTo>
                      <a:pt x="286" y="782"/>
                    </a:lnTo>
                    <a:lnTo>
                      <a:pt x="285" y="782"/>
                    </a:lnTo>
                    <a:lnTo>
                      <a:pt x="285" y="783"/>
                    </a:lnTo>
                    <a:lnTo>
                      <a:pt x="284" y="784"/>
                    </a:lnTo>
                    <a:lnTo>
                      <a:pt x="284" y="785"/>
                    </a:lnTo>
                    <a:lnTo>
                      <a:pt x="283" y="785"/>
                    </a:lnTo>
                    <a:lnTo>
                      <a:pt x="283" y="786"/>
                    </a:lnTo>
                    <a:lnTo>
                      <a:pt x="283" y="787"/>
                    </a:lnTo>
                    <a:lnTo>
                      <a:pt x="282" y="787"/>
                    </a:lnTo>
                    <a:lnTo>
                      <a:pt x="282" y="788"/>
                    </a:lnTo>
                    <a:lnTo>
                      <a:pt x="282" y="789"/>
                    </a:lnTo>
                    <a:lnTo>
                      <a:pt x="281" y="790"/>
                    </a:lnTo>
                    <a:lnTo>
                      <a:pt x="281" y="791"/>
                    </a:lnTo>
                    <a:lnTo>
                      <a:pt x="280" y="791"/>
                    </a:lnTo>
                    <a:lnTo>
                      <a:pt x="280" y="792"/>
                    </a:lnTo>
                    <a:lnTo>
                      <a:pt x="279" y="793"/>
                    </a:lnTo>
                    <a:lnTo>
                      <a:pt x="278" y="793"/>
                    </a:lnTo>
                    <a:lnTo>
                      <a:pt x="277" y="793"/>
                    </a:lnTo>
                    <a:lnTo>
                      <a:pt x="276" y="794"/>
                    </a:lnTo>
                    <a:lnTo>
                      <a:pt x="276" y="796"/>
                    </a:lnTo>
                    <a:lnTo>
                      <a:pt x="275" y="796"/>
                    </a:lnTo>
                    <a:lnTo>
                      <a:pt x="275" y="797"/>
                    </a:lnTo>
                    <a:lnTo>
                      <a:pt x="274" y="797"/>
                    </a:lnTo>
                    <a:lnTo>
                      <a:pt x="274" y="798"/>
                    </a:lnTo>
                    <a:lnTo>
                      <a:pt x="274" y="799"/>
                    </a:lnTo>
                    <a:lnTo>
                      <a:pt x="272" y="800"/>
                    </a:lnTo>
                    <a:lnTo>
                      <a:pt x="272" y="801"/>
                    </a:lnTo>
                    <a:lnTo>
                      <a:pt x="271" y="801"/>
                    </a:lnTo>
                    <a:lnTo>
                      <a:pt x="271" y="802"/>
                    </a:lnTo>
                    <a:lnTo>
                      <a:pt x="271" y="803"/>
                    </a:lnTo>
                    <a:lnTo>
                      <a:pt x="270" y="803"/>
                    </a:lnTo>
                    <a:lnTo>
                      <a:pt x="270" y="804"/>
                    </a:lnTo>
                    <a:lnTo>
                      <a:pt x="270" y="805"/>
                    </a:lnTo>
                    <a:lnTo>
                      <a:pt x="269" y="805"/>
                    </a:lnTo>
                    <a:lnTo>
                      <a:pt x="269" y="806"/>
                    </a:lnTo>
                    <a:lnTo>
                      <a:pt x="269" y="807"/>
                    </a:lnTo>
                    <a:lnTo>
                      <a:pt x="268" y="808"/>
                    </a:lnTo>
                    <a:lnTo>
                      <a:pt x="268" y="809"/>
                    </a:lnTo>
                    <a:lnTo>
                      <a:pt x="266" y="813"/>
                    </a:lnTo>
                    <a:lnTo>
                      <a:pt x="264" y="816"/>
                    </a:lnTo>
                    <a:lnTo>
                      <a:pt x="262" y="819"/>
                    </a:lnTo>
                    <a:lnTo>
                      <a:pt x="258" y="826"/>
                    </a:lnTo>
                    <a:lnTo>
                      <a:pt x="255" y="831"/>
                    </a:lnTo>
                    <a:lnTo>
                      <a:pt x="251" y="836"/>
                    </a:lnTo>
                    <a:lnTo>
                      <a:pt x="247" y="842"/>
                    </a:lnTo>
                    <a:lnTo>
                      <a:pt x="243" y="850"/>
                    </a:lnTo>
                    <a:lnTo>
                      <a:pt x="238" y="858"/>
                    </a:lnTo>
                    <a:lnTo>
                      <a:pt x="237" y="859"/>
                    </a:lnTo>
                    <a:lnTo>
                      <a:pt x="237" y="858"/>
                    </a:lnTo>
                    <a:lnTo>
                      <a:pt x="236" y="857"/>
                    </a:lnTo>
                    <a:lnTo>
                      <a:pt x="236" y="856"/>
                    </a:lnTo>
                    <a:lnTo>
                      <a:pt x="236" y="855"/>
                    </a:lnTo>
                    <a:lnTo>
                      <a:pt x="235" y="854"/>
                    </a:lnTo>
                    <a:lnTo>
                      <a:pt x="235" y="852"/>
                    </a:lnTo>
                    <a:lnTo>
                      <a:pt x="235" y="851"/>
                    </a:lnTo>
                    <a:lnTo>
                      <a:pt x="235" y="850"/>
                    </a:lnTo>
                    <a:lnTo>
                      <a:pt x="233" y="850"/>
                    </a:lnTo>
                    <a:lnTo>
                      <a:pt x="233" y="849"/>
                    </a:lnTo>
                    <a:lnTo>
                      <a:pt x="233" y="848"/>
                    </a:lnTo>
                    <a:lnTo>
                      <a:pt x="233" y="847"/>
                    </a:lnTo>
                    <a:lnTo>
                      <a:pt x="233" y="846"/>
                    </a:lnTo>
                    <a:lnTo>
                      <a:pt x="232" y="845"/>
                    </a:lnTo>
                    <a:lnTo>
                      <a:pt x="232" y="844"/>
                    </a:lnTo>
                    <a:lnTo>
                      <a:pt x="232" y="843"/>
                    </a:lnTo>
                    <a:lnTo>
                      <a:pt x="232" y="842"/>
                    </a:lnTo>
                    <a:lnTo>
                      <a:pt x="232" y="841"/>
                    </a:lnTo>
                    <a:lnTo>
                      <a:pt x="231" y="841"/>
                    </a:lnTo>
                    <a:lnTo>
                      <a:pt x="231" y="840"/>
                    </a:lnTo>
                    <a:lnTo>
                      <a:pt x="231" y="839"/>
                    </a:lnTo>
                    <a:lnTo>
                      <a:pt x="231" y="838"/>
                    </a:lnTo>
                    <a:lnTo>
                      <a:pt x="230" y="838"/>
                    </a:lnTo>
                    <a:lnTo>
                      <a:pt x="230" y="837"/>
                    </a:lnTo>
                    <a:lnTo>
                      <a:pt x="230" y="836"/>
                    </a:lnTo>
                    <a:lnTo>
                      <a:pt x="229" y="835"/>
                    </a:lnTo>
                    <a:lnTo>
                      <a:pt x="229" y="833"/>
                    </a:lnTo>
                    <a:lnTo>
                      <a:pt x="228" y="833"/>
                    </a:lnTo>
                    <a:lnTo>
                      <a:pt x="228" y="832"/>
                    </a:lnTo>
                    <a:lnTo>
                      <a:pt x="227" y="831"/>
                    </a:lnTo>
                    <a:lnTo>
                      <a:pt x="227" y="830"/>
                    </a:lnTo>
                    <a:lnTo>
                      <a:pt x="226" y="830"/>
                    </a:lnTo>
                    <a:lnTo>
                      <a:pt x="226" y="829"/>
                    </a:lnTo>
                    <a:lnTo>
                      <a:pt x="225" y="828"/>
                    </a:lnTo>
                    <a:lnTo>
                      <a:pt x="224" y="827"/>
                    </a:lnTo>
                    <a:lnTo>
                      <a:pt x="223" y="826"/>
                    </a:lnTo>
                    <a:lnTo>
                      <a:pt x="222" y="825"/>
                    </a:lnTo>
                    <a:lnTo>
                      <a:pt x="221" y="825"/>
                    </a:lnTo>
                    <a:lnTo>
                      <a:pt x="220" y="824"/>
                    </a:lnTo>
                    <a:lnTo>
                      <a:pt x="219" y="824"/>
                    </a:lnTo>
                    <a:lnTo>
                      <a:pt x="218" y="824"/>
                    </a:lnTo>
                    <a:lnTo>
                      <a:pt x="216" y="824"/>
                    </a:lnTo>
                    <a:lnTo>
                      <a:pt x="213" y="823"/>
                    </a:lnTo>
                    <a:lnTo>
                      <a:pt x="211" y="823"/>
                    </a:lnTo>
                    <a:lnTo>
                      <a:pt x="210" y="823"/>
                    </a:lnTo>
                    <a:lnTo>
                      <a:pt x="209" y="823"/>
                    </a:lnTo>
                    <a:lnTo>
                      <a:pt x="208" y="823"/>
                    </a:lnTo>
                    <a:lnTo>
                      <a:pt x="207" y="823"/>
                    </a:lnTo>
                    <a:lnTo>
                      <a:pt x="206" y="823"/>
                    </a:lnTo>
                    <a:lnTo>
                      <a:pt x="205" y="823"/>
                    </a:lnTo>
                    <a:lnTo>
                      <a:pt x="204" y="823"/>
                    </a:lnTo>
                    <a:lnTo>
                      <a:pt x="203" y="823"/>
                    </a:lnTo>
                    <a:lnTo>
                      <a:pt x="202" y="824"/>
                    </a:lnTo>
                    <a:lnTo>
                      <a:pt x="201" y="824"/>
                    </a:lnTo>
                    <a:lnTo>
                      <a:pt x="200" y="824"/>
                    </a:lnTo>
                    <a:lnTo>
                      <a:pt x="199" y="824"/>
                    </a:lnTo>
                    <a:lnTo>
                      <a:pt x="198" y="824"/>
                    </a:lnTo>
                    <a:lnTo>
                      <a:pt x="197" y="824"/>
                    </a:lnTo>
                    <a:lnTo>
                      <a:pt x="195" y="824"/>
                    </a:lnTo>
                    <a:lnTo>
                      <a:pt x="194" y="824"/>
                    </a:lnTo>
                    <a:lnTo>
                      <a:pt x="193" y="824"/>
                    </a:lnTo>
                    <a:lnTo>
                      <a:pt x="192" y="824"/>
                    </a:lnTo>
                    <a:lnTo>
                      <a:pt x="192" y="825"/>
                    </a:lnTo>
                    <a:lnTo>
                      <a:pt x="191" y="825"/>
                    </a:lnTo>
                    <a:lnTo>
                      <a:pt x="190" y="825"/>
                    </a:lnTo>
                    <a:lnTo>
                      <a:pt x="189" y="825"/>
                    </a:lnTo>
                    <a:lnTo>
                      <a:pt x="189" y="826"/>
                    </a:lnTo>
                    <a:lnTo>
                      <a:pt x="188" y="826"/>
                    </a:lnTo>
                    <a:lnTo>
                      <a:pt x="187" y="827"/>
                    </a:lnTo>
                    <a:lnTo>
                      <a:pt x="186" y="827"/>
                    </a:lnTo>
                    <a:lnTo>
                      <a:pt x="186" y="828"/>
                    </a:lnTo>
                    <a:lnTo>
                      <a:pt x="185" y="828"/>
                    </a:lnTo>
                    <a:lnTo>
                      <a:pt x="185" y="829"/>
                    </a:lnTo>
                    <a:lnTo>
                      <a:pt x="182" y="829"/>
                    </a:lnTo>
                    <a:lnTo>
                      <a:pt x="178" y="830"/>
                    </a:lnTo>
                    <a:lnTo>
                      <a:pt x="177" y="831"/>
                    </a:lnTo>
                    <a:lnTo>
                      <a:pt x="175" y="831"/>
                    </a:lnTo>
                    <a:lnTo>
                      <a:pt x="173" y="831"/>
                    </a:lnTo>
                    <a:lnTo>
                      <a:pt x="171" y="831"/>
                    </a:lnTo>
                    <a:lnTo>
                      <a:pt x="168" y="832"/>
                    </a:lnTo>
                    <a:lnTo>
                      <a:pt x="166" y="833"/>
                    </a:lnTo>
                    <a:lnTo>
                      <a:pt x="165" y="831"/>
                    </a:lnTo>
                    <a:lnTo>
                      <a:pt x="164" y="830"/>
                    </a:lnTo>
                    <a:lnTo>
                      <a:pt x="164" y="829"/>
                    </a:lnTo>
                    <a:lnTo>
                      <a:pt x="163" y="826"/>
                    </a:lnTo>
                    <a:lnTo>
                      <a:pt x="159" y="816"/>
                    </a:lnTo>
                    <a:lnTo>
                      <a:pt x="154" y="805"/>
                    </a:lnTo>
                    <a:lnTo>
                      <a:pt x="150" y="797"/>
                    </a:lnTo>
                    <a:lnTo>
                      <a:pt x="148" y="790"/>
                    </a:lnTo>
                    <a:lnTo>
                      <a:pt x="147" y="789"/>
                    </a:lnTo>
                    <a:lnTo>
                      <a:pt x="147" y="788"/>
                    </a:lnTo>
                    <a:lnTo>
                      <a:pt x="147" y="787"/>
                    </a:lnTo>
                    <a:lnTo>
                      <a:pt x="146" y="786"/>
                    </a:lnTo>
                    <a:lnTo>
                      <a:pt x="146" y="785"/>
                    </a:lnTo>
                    <a:lnTo>
                      <a:pt x="145" y="784"/>
                    </a:lnTo>
                    <a:lnTo>
                      <a:pt x="144" y="782"/>
                    </a:lnTo>
                    <a:lnTo>
                      <a:pt x="144" y="781"/>
                    </a:lnTo>
                    <a:lnTo>
                      <a:pt x="143" y="780"/>
                    </a:lnTo>
                    <a:lnTo>
                      <a:pt x="142" y="779"/>
                    </a:lnTo>
                    <a:lnTo>
                      <a:pt x="141" y="778"/>
                    </a:lnTo>
                    <a:lnTo>
                      <a:pt x="140" y="777"/>
                    </a:lnTo>
                    <a:lnTo>
                      <a:pt x="139" y="775"/>
                    </a:lnTo>
                    <a:lnTo>
                      <a:pt x="139" y="774"/>
                    </a:lnTo>
                    <a:lnTo>
                      <a:pt x="137" y="773"/>
                    </a:lnTo>
                    <a:lnTo>
                      <a:pt x="137" y="772"/>
                    </a:lnTo>
                    <a:lnTo>
                      <a:pt x="136" y="772"/>
                    </a:lnTo>
                    <a:lnTo>
                      <a:pt x="135" y="772"/>
                    </a:lnTo>
                    <a:lnTo>
                      <a:pt x="134" y="771"/>
                    </a:lnTo>
                    <a:lnTo>
                      <a:pt x="133" y="771"/>
                    </a:lnTo>
                    <a:lnTo>
                      <a:pt x="132" y="771"/>
                    </a:lnTo>
                    <a:lnTo>
                      <a:pt x="132" y="770"/>
                    </a:lnTo>
                    <a:lnTo>
                      <a:pt x="131" y="770"/>
                    </a:lnTo>
                    <a:lnTo>
                      <a:pt x="131" y="769"/>
                    </a:lnTo>
                    <a:lnTo>
                      <a:pt x="131" y="768"/>
                    </a:lnTo>
                    <a:lnTo>
                      <a:pt x="131" y="767"/>
                    </a:lnTo>
                    <a:lnTo>
                      <a:pt x="131" y="766"/>
                    </a:lnTo>
                    <a:lnTo>
                      <a:pt x="131" y="765"/>
                    </a:lnTo>
                    <a:lnTo>
                      <a:pt x="132" y="764"/>
                    </a:lnTo>
                    <a:lnTo>
                      <a:pt x="132" y="763"/>
                    </a:lnTo>
                    <a:lnTo>
                      <a:pt x="131" y="762"/>
                    </a:lnTo>
                    <a:lnTo>
                      <a:pt x="131" y="761"/>
                    </a:lnTo>
                    <a:lnTo>
                      <a:pt x="130" y="761"/>
                    </a:lnTo>
                    <a:lnTo>
                      <a:pt x="129" y="761"/>
                    </a:lnTo>
                    <a:lnTo>
                      <a:pt x="129" y="760"/>
                    </a:lnTo>
                    <a:lnTo>
                      <a:pt x="130" y="760"/>
                    </a:lnTo>
                    <a:lnTo>
                      <a:pt x="130" y="759"/>
                    </a:lnTo>
                    <a:lnTo>
                      <a:pt x="131" y="759"/>
                    </a:lnTo>
                    <a:lnTo>
                      <a:pt x="132" y="758"/>
                    </a:lnTo>
                    <a:lnTo>
                      <a:pt x="133" y="757"/>
                    </a:lnTo>
                    <a:lnTo>
                      <a:pt x="133" y="755"/>
                    </a:lnTo>
                    <a:lnTo>
                      <a:pt x="133" y="754"/>
                    </a:lnTo>
                    <a:lnTo>
                      <a:pt x="133" y="753"/>
                    </a:lnTo>
                    <a:lnTo>
                      <a:pt x="132" y="753"/>
                    </a:lnTo>
                    <a:lnTo>
                      <a:pt x="131" y="753"/>
                    </a:lnTo>
                    <a:lnTo>
                      <a:pt x="131" y="752"/>
                    </a:lnTo>
                    <a:lnTo>
                      <a:pt x="130" y="752"/>
                    </a:lnTo>
                    <a:lnTo>
                      <a:pt x="130" y="751"/>
                    </a:lnTo>
                    <a:lnTo>
                      <a:pt x="130" y="750"/>
                    </a:lnTo>
                    <a:lnTo>
                      <a:pt x="130" y="749"/>
                    </a:lnTo>
                    <a:lnTo>
                      <a:pt x="129" y="749"/>
                    </a:lnTo>
                    <a:lnTo>
                      <a:pt x="129" y="748"/>
                    </a:lnTo>
                    <a:lnTo>
                      <a:pt x="129" y="747"/>
                    </a:lnTo>
                    <a:lnTo>
                      <a:pt x="129" y="746"/>
                    </a:lnTo>
                    <a:lnTo>
                      <a:pt x="130" y="746"/>
                    </a:lnTo>
                    <a:lnTo>
                      <a:pt x="130" y="745"/>
                    </a:lnTo>
                    <a:lnTo>
                      <a:pt x="131" y="745"/>
                    </a:lnTo>
                    <a:lnTo>
                      <a:pt x="132" y="744"/>
                    </a:lnTo>
                    <a:lnTo>
                      <a:pt x="133" y="744"/>
                    </a:lnTo>
                    <a:lnTo>
                      <a:pt x="133" y="745"/>
                    </a:lnTo>
                    <a:lnTo>
                      <a:pt x="134" y="745"/>
                    </a:lnTo>
                    <a:lnTo>
                      <a:pt x="135" y="745"/>
                    </a:lnTo>
                    <a:lnTo>
                      <a:pt x="135" y="744"/>
                    </a:lnTo>
                    <a:lnTo>
                      <a:pt x="136" y="744"/>
                    </a:lnTo>
                    <a:lnTo>
                      <a:pt x="137" y="744"/>
                    </a:lnTo>
                    <a:lnTo>
                      <a:pt x="139" y="745"/>
                    </a:lnTo>
                    <a:lnTo>
                      <a:pt x="139" y="746"/>
                    </a:lnTo>
                    <a:lnTo>
                      <a:pt x="140" y="746"/>
                    </a:lnTo>
                    <a:lnTo>
                      <a:pt x="141" y="746"/>
                    </a:lnTo>
                    <a:lnTo>
                      <a:pt x="142" y="746"/>
                    </a:lnTo>
                    <a:lnTo>
                      <a:pt x="142" y="745"/>
                    </a:lnTo>
                    <a:lnTo>
                      <a:pt x="143" y="745"/>
                    </a:lnTo>
                    <a:lnTo>
                      <a:pt x="144" y="744"/>
                    </a:lnTo>
                    <a:lnTo>
                      <a:pt x="144" y="743"/>
                    </a:lnTo>
                    <a:lnTo>
                      <a:pt x="145" y="743"/>
                    </a:lnTo>
                    <a:lnTo>
                      <a:pt x="146" y="743"/>
                    </a:lnTo>
                    <a:lnTo>
                      <a:pt x="146" y="742"/>
                    </a:lnTo>
                    <a:lnTo>
                      <a:pt x="146" y="741"/>
                    </a:lnTo>
                    <a:lnTo>
                      <a:pt x="147" y="741"/>
                    </a:lnTo>
                    <a:lnTo>
                      <a:pt x="147" y="740"/>
                    </a:lnTo>
                    <a:lnTo>
                      <a:pt x="148" y="740"/>
                    </a:lnTo>
                    <a:lnTo>
                      <a:pt x="148" y="739"/>
                    </a:lnTo>
                    <a:lnTo>
                      <a:pt x="148" y="738"/>
                    </a:lnTo>
                    <a:lnTo>
                      <a:pt x="149" y="738"/>
                    </a:lnTo>
                    <a:lnTo>
                      <a:pt x="149" y="736"/>
                    </a:lnTo>
                    <a:lnTo>
                      <a:pt x="149" y="735"/>
                    </a:lnTo>
                    <a:lnTo>
                      <a:pt x="149" y="734"/>
                    </a:lnTo>
                    <a:lnTo>
                      <a:pt x="149" y="733"/>
                    </a:lnTo>
                    <a:lnTo>
                      <a:pt x="149" y="732"/>
                    </a:lnTo>
                    <a:lnTo>
                      <a:pt x="149" y="731"/>
                    </a:lnTo>
                    <a:lnTo>
                      <a:pt x="149" y="730"/>
                    </a:lnTo>
                    <a:lnTo>
                      <a:pt x="150" y="730"/>
                    </a:lnTo>
                    <a:lnTo>
                      <a:pt x="150" y="729"/>
                    </a:lnTo>
                    <a:lnTo>
                      <a:pt x="150" y="728"/>
                    </a:lnTo>
                    <a:lnTo>
                      <a:pt x="150" y="727"/>
                    </a:lnTo>
                    <a:lnTo>
                      <a:pt x="150" y="726"/>
                    </a:lnTo>
                    <a:lnTo>
                      <a:pt x="150" y="725"/>
                    </a:lnTo>
                    <a:lnTo>
                      <a:pt x="151" y="725"/>
                    </a:lnTo>
                    <a:lnTo>
                      <a:pt x="151" y="724"/>
                    </a:lnTo>
                    <a:lnTo>
                      <a:pt x="151" y="723"/>
                    </a:lnTo>
                    <a:lnTo>
                      <a:pt x="151" y="722"/>
                    </a:lnTo>
                    <a:lnTo>
                      <a:pt x="152" y="722"/>
                    </a:lnTo>
                    <a:lnTo>
                      <a:pt x="152" y="721"/>
                    </a:lnTo>
                    <a:lnTo>
                      <a:pt x="152" y="720"/>
                    </a:lnTo>
                    <a:lnTo>
                      <a:pt x="153" y="719"/>
                    </a:lnTo>
                    <a:lnTo>
                      <a:pt x="153" y="718"/>
                    </a:lnTo>
                    <a:lnTo>
                      <a:pt x="153" y="716"/>
                    </a:lnTo>
                    <a:lnTo>
                      <a:pt x="154" y="716"/>
                    </a:lnTo>
                    <a:lnTo>
                      <a:pt x="154" y="715"/>
                    </a:lnTo>
                    <a:lnTo>
                      <a:pt x="154" y="714"/>
                    </a:lnTo>
                    <a:lnTo>
                      <a:pt x="155" y="714"/>
                    </a:lnTo>
                    <a:lnTo>
                      <a:pt x="155" y="713"/>
                    </a:lnTo>
                    <a:lnTo>
                      <a:pt x="156" y="713"/>
                    </a:lnTo>
                    <a:lnTo>
                      <a:pt x="156" y="712"/>
                    </a:lnTo>
                    <a:lnTo>
                      <a:pt x="156" y="711"/>
                    </a:lnTo>
                    <a:lnTo>
                      <a:pt x="156" y="709"/>
                    </a:lnTo>
                    <a:lnTo>
                      <a:pt x="156" y="706"/>
                    </a:lnTo>
                    <a:lnTo>
                      <a:pt x="156" y="701"/>
                    </a:lnTo>
                    <a:lnTo>
                      <a:pt x="156" y="695"/>
                    </a:lnTo>
                    <a:lnTo>
                      <a:pt x="156" y="692"/>
                    </a:lnTo>
                    <a:lnTo>
                      <a:pt x="156" y="688"/>
                    </a:lnTo>
                    <a:lnTo>
                      <a:pt x="156" y="685"/>
                    </a:lnTo>
                    <a:lnTo>
                      <a:pt x="156" y="682"/>
                    </a:lnTo>
                    <a:lnTo>
                      <a:pt x="156" y="679"/>
                    </a:lnTo>
                    <a:lnTo>
                      <a:pt x="156" y="676"/>
                    </a:lnTo>
                    <a:lnTo>
                      <a:pt x="156" y="673"/>
                    </a:lnTo>
                    <a:lnTo>
                      <a:pt x="156" y="669"/>
                    </a:lnTo>
                    <a:lnTo>
                      <a:pt x="156" y="660"/>
                    </a:lnTo>
                    <a:lnTo>
                      <a:pt x="156" y="647"/>
                    </a:lnTo>
                    <a:lnTo>
                      <a:pt x="156" y="638"/>
                    </a:lnTo>
                    <a:lnTo>
                      <a:pt x="156" y="632"/>
                    </a:lnTo>
                    <a:lnTo>
                      <a:pt x="156" y="623"/>
                    </a:lnTo>
                    <a:lnTo>
                      <a:pt x="156" y="607"/>
                    </a:lnTo>
                    <a:lnTo>
                      <a:pt x="156" y="595"/>
                    </a:lnTo>
                    <a:lnTo>
                      <a:pt x="156" y="583"/>
                    </a:lnTo>
                    <a:lnTo>
                      <a:pt x="156" y="569"/>
                    </a:lnTo>
                    <a:lnTo>
                      <a:pt x="156" y="558"/>
                    </a:lnTo>
                    <a:lnTo>
                      <a:pt x="156" y="539"/>
                    </a:lnTo>
                    <a:lnTo>
                      <a:pt x="156" y="527"/>
                    </a:lnTo>
                    <a:lnTo>
                      <a:pt x="156" y="522"/>
                    </a:lnTo>
                    <a:lnTo>
                      <a:pt x="156" y="520"/>
                    </a:lnTo>
                    <a:lnTo>
                      <a:pt x="156" y="514"/>
                    </a:lnTo>
                    <a:lnTo>
                      <a:pt x="156" y="505"/>
                    </a:lnTo>
                    <a:lnTo>
                      <a:pt x="156" y="497"/>
                    </a:lnTo>
                    <a:lnTo>
                      <a:pt x="156" y="494"/>
                    </a:lnTo>
                    <a:lnTo>
                      <a:pt x="156" y="493"/>
                    </a:lnTo>
                    <a:lnTo>
                      <a:pt x="156" y="492"/>
                    </a:lnTo>
                    <a:lnTo>
                      <a:pt x="153" y="486"/>
                    </a:lnTo>
                    <a:lnTo>
                      <a:pt x="152" y="482"/>
                    </a:lnTo>
                    <a:lnTo>
                      <a:pt x="149" y="475"/>
                    </a:lnTo>
                    <a:lnTo>
                      <a:pt x="145" y="467"/>
                    </a:lnTo>
                    <a:lnTo>
                      <a:pt x="141" y="457"/>
                    </a:lnTo>
                    <a:lnTo>
                      <a:pt x="136" y="447"/>
                    </a:lnTo>
                    <a:lnTo>
                      <a:pt x="131" y="435"/>
                    </a:lnTo>
                    <a:lnTo>
                      <a:pt x="130" y="432"/>
                    </a:lnTo>
                    <a:lnTo>
                      <a:pt x="129" y="429"/>
                    </a:lnTo>
                    <a:lnTo>
                      <a:pt x="125" y="418"/>
                    </a:lnTo>
                    <a:lnTo>
                      <a:pt x="120" y="407"/>
                    </a:lnTo>
                    <a:lnTo>
                      <a:pt x="114" y="395"/>
                    </a:lnTo>
                    <a:lnTo>
                      <a:pt x="113" y="393"/>
                    </a:lnTo>
                    <a:lnTo>
                      <a:pt x="113" y="392"/>
                    </a:lnTo>
                    <a:lnTo>
                      <a:pt x="110" y="385"/>
                    </a:lnTo>
                    <a:lnTo>
                      <a:pt x="107" y="377"/>
                    </a:lnTo>
                    <a:lnTo>
                      <a:pt x="104" y="369"/>
                    </a:lnTo>
                    <a:lnTo>
                      <a:pt x="103" y="368"/>
                    </a:lnTo>
                    <a:lnTo>
                      <a:pt x="102" y="365"/>
                    </a:lnTo>
                    <a:lnTo>
                      <a:pt x="101" y="362"/>
                    </a:lnTo>
                    <a:lnTo>
                      <a:pt x="100" y="360"/>
                    </a:lnTo>
                    <a:lnTo>
                      <a:pt x="98" y="357"/>
                    </a:lnTo>
                    <a:lnTo>
                      <a:pt x="96" y="353"/>
                    </a:lnTo>
                    <a:lnTo>
                      <a:pt x="95" y="349"/>
                    </a:lnTo>
                    <a:lnTo>
                      <a:pt x="92" y="342"/>
                    </a:lnTo>
                    <a:lnTo>
                      <a:pt x="89" y="335"/>
                    </a:lnTo>
                    <a:lnTo>
                      <a:pt x="87" y="329"/>
                    </a:lnTo>
                    <a:lnTo>
                      <a:pt x="84" y="321"/>
                    </a:lnTo>
                    <a:lnTo>
                      <a:pt x="81" y="314"/>
                    </a:lnTo>
                    <a:lnTo>
                      <a:pt x="79" y="308"/>
                    </a:lnTo>
                    <a:lnTo>
                      <a:pt x="78" y="306"/>
                    </a:lnTo>
                    <a:lnTo>
                      <a:pt x="75" y="299"/>
                    </a:lnTo>
                    <a:lnTo>
                      <a:pt x="72" y="292"/>
                    </a:lnTo>
                    <a:lnTo>
                      <a:pt x="69" y="282"/>
                    </a:lnTo>
                    <a:lnTo>
                      <a:pt x="66" y="275"/>
                    </a:lnTo>
                    <a:lnTo>
                      <a:pt x="62" y="265"/>
                    </a:lnTo>
                    <a:lnTo>
                      <a:pt x="58" y="257"/>
                    </a:lnTo>
                    <a:lnTo>
                      <a:pt x="56" y="250"/>
                    </a:lnTo>
                    <a:lnTo>
                      <a:pt x="55" y="250"/>
                    </a:lnTo>
                    <a:lnTo>
                      <a:pt x="55" y="248"/>
                    </a:lnTo>
                    <a:lnTo>
                      <a:pt x="53" y="244"/>
                    </a:lnTo>
                    <a:lnTo>
                      <a:pt x="52" y="241"/>
                    </a:lnTo>
                    <a:lnTo>
                      <a:pt x="52" y="240"/>
                    </a:lnTo>
                    <a:lnTo>
                      <a:pt x="51" y="239"/>
                    </a:lnTo>
                    <a:lnTo>
                      <a:pt x="50" y="237"/>
                    </a:lnTo>
                    <a:lnTo>
                      <a:pt x="49" y="234"/>
                    </a:lnTo>
                    <a:lnTo>
                      <a:pt x="47" y="228"/>
                    </a:lnTo>
                    <a:lnTo>
                      <a:pt x="45" y="224"/>
                    </a:lnTo>
                    <a:lnTo>
                      <a:pt x="44" y="221"/>
                    </a:lnTo>
                    <a:lnTo>
                      <a:pt x="42" y="216"/>
                    </a:lnTo>
                    <a:lnTo>
                      <a:pt x="40" y="213"/>
                    </a:lnTo>
                    <a:lnTo>
                      <a:pt x="40" y="211"/>
                    </a:lnTo>
                    <a:lnTo>
                      <a:pt x="39" y="209"/>
                    </a:lnTo>
                    <a:lnTo>
                      <a:pt x="38" y="206"/>
                    </a:lnTo>
                    <a:lnTo>
                      <a:pt x="37" y="203"/>
                    </a:lnTo>
                    <a:lnTo>
                      <a:pt x="36" y="201"/>
                    </a:lnTo>
                    <a:lnTo>
                      <a:pt x="36" y="200"/>
                    </a:lnTo>
                    <a:lnTo>
                      <a:pt x="35" y="199"/>
                    </a:lnTo>
                    <a:lnTo>
                      <a:pt x="34" y="195"/>
                    </a:lnTo>
                    <a:lnTo>
                      <a:pt x="33" y="193"/>
                    </a:lnTo>
                    <a:lnTo>
                      <a:pt x="32" y="188"/>
                    </a:lnTo>
                    <a:lnTo>
                      <a:pt x="31" y="186"/>
                    </a:lnTo>
                    <a:lnTo>
                      <a:pt x="30" y="185"/>
                    </a:lnTo>
                    <a:lnTo>
                      <a:pt x="30" y="183"/>
                    </a:lnTo>
                    <a:lnTo>
                      <a:pt x="29" y="181"/>
                    </a:lnTo>
                    <a:lnTo>
                      <a:pt x="28" y="178"/>
                    </a:lnTo>
                    <a:lnTo>
                      <a:pt x="27" y="175"/>
                    </a:lnTo>
                    <a:lnTo>
                      <a:pt x="26" y="172"/>
                    </a:lnTo>
                    <a:lnTo>
                      <a:pt x="25" y="168"/>
                    </a:lnTo>
                    <a:lnTo>
                      <a:pt x="24" y="167"/>
                    </a:lnTo>
                    <a:lnTo>
                      <a:pt x="23" y="165"/>
                    </a:lnTo>
                    <a:lnTo>
                      <a:pt x="23" y="164"/>
                    </a:lnTo>
                    <a:lnTo>
                      <a:pt x="21" y="163"/>
                    </a:lnTo>
                    <a:lnTo>
                      <a:pt x="21" y="162"/>
                    </a:lnTo>
                    <a:lnTo>
                      <a:pt x="20" y="159"/>
                    </a:lnTo>
                    <a:lnTo>
                      <a:pt x="19" y="158"/>
                    </a:lnTo>
                    <a:lnTo>
                      <a:pt x="18" y="157"/>
                    </a:lnTo>
                    <a:lnTo>
                      <a:pt x="18" y="155"/>
                    </a:lnTo>
                    <a:lnTo>
                      <a:pt x="16" y="150"/>
                    </a:lnTo>
                    <a:lnTo>
                      <a:pt x="14" y="145"/>
                    </a:lnTo>
                    <a:lnTo>
                      <a:pt x="13" y="145"/>
                    </a:lnTo>
                    <a:lnTo>
                      <a:pt x="13" y="144"/>
                    </a:lnTo>
                    <a:lnTo>
                      <a:pt x="13" y="143"/>
                    </a:lnTo>
                    <a:lnTo>
                      <a:pt x="12" y="142"/>
                    </a:lnTo>
                    <a:lnTo>
                      <a:pt x="12" y="141"/>
                    </a:lnTo>
                    <a:lnTo>
                      <a:pt x="11" y="139"/>
                    </a:lnTo>
                    <a:lnTo>
                      <a:pt x="11" y="138"/>
                    </a:lnTo>
                    <a:lnTo>
                      <a:pt x="10" y="135"/>
                    </a:lnTo>
                    <a:lnTo>
                      <a:pt x="9" y="132"/>
                    </a:lnTo>
                    <a:lnTo>
                      <a:pt x="7" y="129"/>
                    </a:lnTo>
                    <a:lnTo>
                      <a:pt x="6" y="127"/>
                    </a:lnTo>
                    <a:lnTo>
                      <a:pt x="5" y="125"/>
                    </a:lnTo>
                    <a:lnTo>
                      <a:pt x="5" y="123"/>
                    </a:lnTo>
                    <a:lnTo>
                      <a:pt x="4" y="122"/>
                    </a:lnTo>
                    <a:lnTo>
                      <a:pt x="3" y="118"/>
                    </a:lnTo>
                    <a:lnTo>
                      <a:pt x="1" y="117"/>
                    </a:lnTo>
                    <a:lnTo>
                      <a:pt x="0" y="116"/>
                    </a:lnTo>
                    <a:lnTo>
                      <a:pt x="1" y="116"/>
                    </a:lnTo>
                    <a:lnTo>
                      <a:pt x="1" y="115"/>
                    </a:lnTo>
                    <a:lnTo>
                      <a:pt x="3" y="115"/>
                    </a:lnTo>
                    <a:lnTo>
                      <a:pt x="5" y="113"/>
                    </a:lnTo>
                    <a:lnTo>
                      <a:pt x="6" y="112"/>
                    </a:lnTo>
                    <a:lnTo>
                      <a:pt x="8" y="111"/>
                    </a:lnTo>
                    <a:lnTo>
                      <a:pt x="10" y="110"/>
                    </a:lnTo>
                    <a:lnTo>
                      <a:pt x="13" y="109"/>
                    </a:lnTo>
                    <a:lnTo>
                      <a:pt x="16" y="107"/>
                    </a:lnTo>
                    <a:lnTo>
                      <a:pt x="18" y="106"/>
                    </a:lnTo>
                    <a:lnTo>
                      <a:pt x="20" y="104"/>
                    </a:lnTo>
                    <a:lnTo>
                      <a:pt x="23" y="103"/>
                    </a:lnTo>
                    <a:lnTo>
                      <a:pt x="24" y="103"/>
                    </a:lnTo>
                    <a:lnTo>
                      <a:pt x="25" y="102"/>
                    </a:lnTo>
                    <a:lnTo>
                      <a:pt x="26" y="101"/>
                    </a:lnTo>
                    <a:lnTo>
                      <a:pt x="30" y="98"/>
                    </a:lnTo>
                    <a:lnTo>
                      <a:pt x="34" y="93"/>
                    </a:lnTo>
                    <a:lnTo>
                      <a:pt x="40" y="88"/>
                    </a:lnTo>
                    <a:lnTo>
                      <a:pt x="47" y="83"/>
                    </a:lnTo>
                    <a:lnTo>
                      <a:pt x="52" y="79"/>
                    </a:lnTo>
                    <a:lnTo>
                      <a:pt x="53" y="78"/>
                    </a:lnTo>
                    <a:lnTo>
                      <a:pt x="54" y="78"/>
                    </a:lnTo>
                    <a:lnTo>
                      <a:pt x="54" y="77"/>
                    </a:lnTo>
                    <a:lnTo>
                      <a:pt x="55" y="76"/>
                    </a:lnTo>
                    <a:lnTo>
                      <a:pt x="57" y="73"/>
                    </a:lnTo>
                    <a:lnTo>
                      <a:pt x="61" y="71"/>
                    </a:lnTo>
                    <a:lnTo>
                      <a:pt x="64" y="68"/>
                    </a:lnTo>
                    <a:lnTo>
                      <a:pt x="67" y="66"/>
                    </a:lnTo>
                    <a:lnTo>
                      <a:pt x="70" y="63"/>
                    </a:lnTo>
                    <a:lnTo>
                      <a:pt x="73" y="61"/>
                    </a:lnTo>
                    <a:lnTo>
                      <a:pt x="75" y="59"/>
                    </a:lnTo>
                    <a:lnTo>
                      <a:pt x="76" y="58"/>
                    </a:lnTo>
                    <a:lnTo>
                      <a:pt x="78" y="55"/>
                    </a:lnTo>
                    <a:lnTo>
                      <a:pt x="81" y="54"/>
                    </a:lnTo>
                    <a:lnTo>
                      <a:pt x="82" y="53"/>
                    </a:lnTo>
                    <a:lnTo>
                      <a:pt x="84" y="51"/>
                    </a:lnTo>
                    <a:lnTo>
                      <a:pt x="88" y="47"/>
                    </a:lnTo>
                    <a:lnTo>
                      <a:pt x="90" y="45"/>
                    </a:lnTo>
                    <a:lnTo>
                      <a:pt x="93" y="42"/>
                    </a:lnTo>
                    <a:lnTo>
                      <a:pt x="97" y="39"/>
                    </a:lnTo>
                    <a:lnTo>
                      <a:pt x="105" y="31"/>
                    </a:lnTo>
                    <a:lnTo>
                      <a:pt x="114" y="23"/>
                    </a:lnTo>
                    <a:lnTo>
                      <a:pt x="122" y="16"/>
                    </a:lnTo>
                    <a:lnTo>
                      <a:pt x="128" y="10"/>
                    </a:lnTo>
                    <a:lnTo>
                      <a:pt x="133" y="6"/>
                    </a:lnTo>
                    <a:lnTo>
                      <a:pt x="137" y="2"/>
                    </a:lnTo>
                    <a:lnTo>
                      <a:pt x="140" y="0"/>
                    </a:lnTo>
                    <a:lnTo>
                      <a:pt x="150" y="1"/>
                    </a:lnTo>
                    <a:lnTo>
                      <a:pt x="160" y="2"/>
                    </a:lnTo>
                    <a:lnTo>
                      <a:pt x="168" y="2"/>
                    </a:lnTo>
                    <a:lnTo>
                      <a:pt x="170" y="2"/>
                    </a:lnTo>
                    <a:lnTo>
                      <a:pt x="183" y="2"/>
                    </a:lnTo>
                    <a:lnTo>
                      <a:pt x="200" y="3"/>
                    </a:lnTo>
                    <a:lnTo>
                      <a:pt x="214" y="3"/>
                    </a:lnTo>
                    <a:lnTo>
                      <a:pt x="226" y="3"/>
                    </a:lnTo>
                    <a:lnTo>
                      <a:pt x="236" y="4"/>
                    </a:lnTo>
                    <a:lnTo>
                      <a:pt x="250" y="4"/>
                    </a:lnTo>
                    <a:lnTo>
                      <a:pt x="260" y="4"/>
                    </a:lnTo>
                    <a:lnTo>
                      <a:pt x="267" y="4"/>
                    </a:lnTo>
                    <a:lnTo>
                      <a:pt x="272" y="4"/>
                    </a:lnTo>
                    <a:lnTo>
                      <a:pt x="274" y="4"/>
                    </a:lnTo>
                    <a:lnTo>
                      <a:pt x="275" y="5"/>
                    </a:lnTo>
                    <a:lnTo>
                      <a:pt x="275" y="4"/>
                    </a:lnTo>
                    <a:lnTo>
                      <a:pt x="276" y="4"/>
                    </a:lnTo>
                    <a:lnTo>
                      <a:pt x="276" y="5"/>
                    </a:lnTo>
                    <a:lnTo>
                      <a:pt x="277" y="5"/>
                    </a:lnTo>
                    <a:lnTo>
                      <a:pt x="277" y="6"/>
                    </a:lnTo>
                    <a:lnTo>
                      <a:pt x="278" y="6"/>
                    </a:lnTo>
                    <a:lnTo>
                      <a:pt x="279" y="7"/>
                    </a:lnTo>
                    <a:lnTo>
                      <a:pt x="279" y="8"/>
                    </a:lnTo>
                    <a:lnTo>
                      <a:pt x="279" y="9"/>
                    </a:lnTo>
                    <a:lnTo>
                      <a:pt x="280" y="9"/>
                    </a:lnTo>
                    <a:lnTo>
                      <a:pt x="280" y="10"/>
                    </a:lnTo>
                    <a:lnTo>
                      <a:pt x="280" y="11"/>
                    </a:lnTo>
                    <a:lnTo>
                      <a:pt x="280" y="12"/>
                    </a:lnTo>
                    <a:lnTo>
                      <a:pt x="281" y="13"/>
                    </a:lnTo>
                    <a:lnTo>
                      <a:pt x="280" y="13"/>
                    </a:lnTo>
                    <a:lnTo>
                      <a:pt x="281" y="14"/>
                    </a:lnTo>
                    <a:lnTo>
                      <a:pt x="281" y="15"/>
                    </a:lnTo>
                    <a:lnTo>
                      <a:pt x="281" y="16"/>
                    </a:lnTo>
                    <a:lnTo>
                      <a:pt x="280" y="16"/>
                    </a:lnTo>
                    <a:lnTo>
                      <a:pt x="280" y="18"/>
                    </a:lnTo>
                    <a:lnTo>
                      <a:pt x="280" y="19"/>
                    </a:lnTo>
                    <a:lnTo>
                      <a:pt x="279" y="20"/>
                    </a:lnTo>
                    <a:lnTo>
                      <a:pt x="279" y="21"/>
                    </a:lnTo>
                    <a:lnTo>
                      <a:pt x="279" y="22"/>
                    </a:lnTo>
                    <a:lnTo>
                      <a:pt x="280" y="23"/>
                    </a:lnTo>
                    <a:lnTo>
                      <a:pt x="280" y="24"/>
                    </a:lnTo>
                    <a:lnTo>
                      <a:pt x="281" y="24"/>
                    </a:lnTo>
                    <a:lnTo>
                      <a:pt x="281" y="25"/>
                    </a:lnTo>
                    <a:lnTo>
                      <a:pt x="280" y="25"/>
                    </a:lnTo>
                    <a:lnTo>
                      <a:pt x="280" y="26"/>
                    </a:lnTo>
                    <a:lnTo>
                      <a:pt x="280" y="27"/>
                    </a:lnTo>
                  </a:path>
                </a:pathLst>
              </a:custGeom>
              <a:grpFill/>
              <a:ln w="19050" cap="flat">
                <a:solidFill>
                  <a:schemeClr val="tx1"/>
                </a:solidFill>
                <a:prstDash val="solid"/>
                <a:miter lim="800000"/>
                <a:headEnd/>
                <a:tailEnd/>
              </a:ln>
            </p:spPr>
            <p:txBody>
              <a:bodyPr/>
              <a:lstStyle/>
              <a:p>
                <a:pPr>
                  <a:defRPr/>
                </a:pPr>
                <a:endParaRPr lang="en-US" sz="1350" dirty="0"/>
              </a:p>
            </p:txBody>
          </p:sp>
        </p:grpSp>
        <p:grpSp>
          <p:nvGrpSpPr>
            <p:cNvPr id="22" name="Group 87">
              <a:extLst>
                <a:ext uri="{FF2B5EF4-FFF2-40B4-BE49-F238E27FC236}">
                  <a16:creationId xmlns:a16="http://schemas.microsoft.com/office/drawing/2014/main" id="{E693A1A1-B8A6-499F-AEFD-6B8131E46385}"/>
                </a:ext>
              </a:extLst>
            </p:cNvPr>
            <p:cNvGrpSpPr>
              <a:grpSpLocks/>
            </p:cNvGrpSpPr>
            <p:nvPr/>
          </p:nvGrpSpPr>
          <p:grpSpPr bwMode="auto">
            <a:xfrm>
              <a:off x="3807620" y="3800475"/>
              <a:ext cx="610791" cy="520304"/>
              <a:chOff x="3595" y="2654"/>
              <a:chExt cx="539" cy="466"/>
            </a:xfrm>
            <a:solidFill>
              <a:srgbClr val="002060"/>
            </a:solidFill>
          </p:grpSpPr>
          <p:sp>
            <p:nvSpPr>
              <p:cNvPr id="36" name="Freeform 88">
                <a:extLst>
                  <a:ext uri="{FF2B5EF4-FFF2-40B4-BE49-F238E27FC236}">
                    <a16:creationId xmlns:a16="http://schemas.microsoft.com/office/drawing/2014/main" id="{1B7716B6-1935-432F-B183-597F1089B458}"/>
                  </a:ext>
                </a:extLst>
              </p:cNvPr>
              <p:cNvSpPr>
                <a:spLocks/>
              </p:cNvSpPr>
              <p:nvPr/>
            </p:nvSpPr>
            <p:spPr bwMode="auto">
              <a:xfrm>
                <a:off x="3646" y="2658"/>
                <a:ext cx="488" cy="462"/>
              </a:xfrm>
              <a:custGeom>
                <a:avLst/>
                <a:gdLst>
                  <a:gd name="T0" fmla="*/ 246 w 487"/>
                  <a:gd name="T1" fmla="*/ 12 h 462"/>
                  <a:gd name="T2" fmla="*/ 255 w 487"/>
                  <a:gd name="T3" fmla="*/ 19 h 462"/>
                  <a:gd name="T4" fmla="*/ 259 w 487"/>
                  <a:gd name="T5" fmla="*/ 30 h 462"/>
                  <a:gd name="T6" fmla="*/ 261 w 487"/>
                  <a:gd name="T7" fmla="*/ 32 h 462"/>
                  <a:gd name="T8" fmla="*/ 269 w 487"/>
                  <a:gd name="T9" fmla="*/ 30 h 462"/>
                  <a:gd name="T10" fmla="*/ 273 w 487"/>
                  <a:gd name="T11" fmla="*/ 42 h 462"/>
                  <a:gd name="T12" fmla="*/ 283 w 487"/>
                  <a:gd name="T13" fmla="*/ 48 h 462"/>
                  <a:gd name="T14" fmla="*/ 289 w 487"/>
                  <a:gd name="T15" fmla="*/ 53 h 462"/>
                  <a:gd name="T16" fmla="*/ 290 w 487"/>
                  <a:gd name="T17" fmla="*/ 64 h 462"/>
                  <a:gd name="T18" fmla="*/ 290 w 487"/>
                  <a:gd name="T19" fmla="*/ 77 h 462"/>
                  <a:gd name="T20" fmla="*/ 288 w 487"/>
                  <a:gd name="T21" fmla="*/ 88 h 462"/>
                  <a:gd name="T22" fmla="*/ 293 w 487"/>
                  <a:gd name="T23" fmla="*/ 99 h 462"/>
                  <a:gd name="T24" fmla="*/ 302 w 487"/>
                  <a:gd name="T25" fmla="*/ 105 h 462"/>
                  <a:gd name="T26" fmla="*/ 300 w 487"/>
                  <a:gd name="T27" fmla="*/ 118 h 462"/>
                  <a:gd name="T28" fmla="*/ 300 w 487"/>
                  <a:gd name="T29" fmla="*/ 141 h 462"/>
                  <a:gd name="T30" fmla="*/ 315 w 487"/>
                  <a:gd name="T31" fmla="*/ 130 h 462"/>
                  <a:gd name="T32" fmla="*/ 323 w 487"/>
                  <a:gd name="T33" fmla="*/ 141 h 462"/>
                  <a:gd name="T34" fmla="*/ 330 w 487"/>
                  <a:gd name="T35" fmla="*/ 152 h 462"/>
                  <a:gd name="T36" fmla="*/ 338 w 487"/>
                  <a:gd name="T37" fmla="*/ 164 h 462"/>
                  <a:gd name="T38" fmla="*/ 348 w 487"/>
                  <a:gd name="T39" fmla="*/ 175 h 462"/>
                  <a:gd name="T40" fmla="*/ 351 w 487"/>
                  <a:gd name="T41" fmla="*/ 187 h 462"/>
                  <a:gd name="T42" fmla="*/ 376 w 487"/>
                  <a:gd name="T43" fmla="*/ 214 h 462"/>
                  <a:gd name="T44" fmla="*/ 385 w 487"/>
                  <a:gd name="T45" fmla="*/ 226 h 462"/>
                  <a:gd name="T46" fmla="*/ 400 w 487"/>
                  <a:gd name="T47" fmla="*/ 230 h 462"/>
                  <a:gd name="T48" fmla="*/ 415 w 487"/>
                  <a:gd name="T49" fmla="*/ 234 h 462"/>
                  <a:gd name="T50" fmla="*/ 428 w 487"/>
                  <a:gd name="T51" fmla="*/ 238 h 462"/>
                  <a:gd name="T52" fmla="*/ 439 w 487"/>
                  <a:gd name="T53" fmla="*/ 248 h 462"/>
                  <a:gd name="T54" fmla="*/ 447 w 487"/>
                  <a:gd name="T55" fmla="*/ 259 h 462"/>
                  <a:gd name="T56" fmla="*/ 452 w 487"/>
                  <a:gd name="T57" fmla="*/ 269 h 462"/>
                  <a:gd name="T58" fmla="*/ 457 w 487"/>
                  <a:gd name="T59" fmla="*/ 281 h 462"/>
                  <a:gd name="T60" fmla="*/ 456 w 487"/>
                  <a:gd name="T61" fmla="*/ 292 h 462"/>
                  <a:gd name="T62" fmla="*/ 459 w 487"/>
                  <a:gd name="T63" fmla="*/ 303 h 462"/>
                  <a:gd name="T64" fmla="*/ 463 w 487"/>
                  <a:gd name="T65" fmla="*/ 318 h 462"/>
                  <a:gd name="T66" fmla="*/ 473 w 487"/>
                  <a:gd name="T67" fmla="*/ 327 h 462"/>
                  <a:gd name="T68" fmla="*/ 479 w 487"/>
                  <a:gd name="T69" fmla="*/ 338 h 462"/>
                  <a:gd name="T70" fmla="*/ 487 w 487"/>
                  <a:gd name="T71" fmla="*/ 346 h 462"/>
                  <a:gd name="T72" fmla="*/ 377 w 487"/>
                  <a:gd name="T73" fmla="*/ 456 h 462"/>
                  <a:gd name="T74" fmla="*/ 341 w 487"/>
                  <a:gd name="T75" fmla="*/ 423 h 462"/>
                  <a:gd name="T76" fmla="*/ 285 w 487"/>
                  <a:gd name="T77" fmla="*/ 371 h 462"/>
                  <a:gd name="T78" fmla="*/ 210 w 487"/>
                  <a:gd name="T79" fmla="*/ 301 h 462"/>
                  <a:gd name="T80" fmla="*/ 183 w 487"/>
                  <a:gd name="T81" fmla="*/ 276 h 462"/>
                  <a:gd name="T82" fmla="*/ 170 w 487"/>
                  <a:gd name="T83" fmla="*/ 276 h 462"/>
                  <a:gd name="T84" fmla="*/ 156 w 487"/>
                  <a:gd name="T85" fmla="*/ 278 h 462"/>
                  <a:gd name="T86" fmla="*/ 141 w 487"/>
                  <a:gd name="T87" fmla="*/ 277 h 462"/>
                  <a:gd name="T88" fmla="*/ 131 w 487"/>
                  <a:gd name="T89" fmla="*/ 269 h 462"/>
                  <a:gd name="T90" fmla="*/ 126 w 487"/>
                  <a:gd name="T91" fmla="*/ 257 h 462"/>
                  <a:gd name="T92" fmla="*/ 113 w 487"/>
                  <a:gd name="T93" fmla="*/ 253 h 462"/>
                  <a:gd name="T94" fmla="*/ 99 w 487"/>
                  <a:gd name="T95" fmla="*/ 256 h 462"/>
                  <a:gd name="T96" fmla="*/ 86 w 487"/>
                  <a:gd name="T97" fmla="*/ 248 h 462"/>
                  <a:gd name="T98" fmla="*/ 73 w 487"/>
                  <a:gd name="T99" fmla="*/ 244 h 462"/>
                  <a:gd name="T100" fmla="*/ 67 w 487"/>
                  <a:gd name="T101" fmla="*/ 242 h 462"/>
                  <a:gd name="T102" fmla="*/ 59 w 487"/>
                  <a:gd name="T103" fmla="*/ 237 h 462"/>
                  <a:gd name="T104" fmla="*/ 50 w 487"/>
                  <a:gd name="T105" fmla="*/ 228 h 462"/>
                  <a:gd name="T106" fmla="*/ 39 w 487"/>
                  <a:gd name="T107" fmla="*/ 222 h 462"/>
                  <a:gd name="T108" fmla="*/ 27 w 487"/>
                  <a:gd name="T109" fmla="*/ 214 h 462"/>
                  <a:gd name="T110" fmla="*/ 21 w 487"/>
                  <a:gd name="T111" fmla="*/ 208 h 462"/>
                  <a:gd name="T112" fmla="*/ 16 w 487"/>
                  <a:gd name="T113" fmla="*/ 200 h 462"/>
                  <a:gd name="T114" fmla="*/ 13 w 487"/>
                  <a:gd name="T115" fmla="*/ 189 h 462"/>
                  <a:gd name="T116" fmla="*/ 11 w 487"/>
                  <a:gd name="T117" fmla="*/ 178 h 462"/>
                  <a:gd name="T118" fmla="*/ 1 w 487"/>
                  <a:gd name="T119" fmla="*/ 170 h 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7" h="462">
                    <a:moveTo>
                      <a:pt x="240" y="0"/>
                    </a:moveTo>
                    <a:lnTo>
                      <a:pt x="241" y="1"/>
                    </a:lnTo>
                    <a:lnTo>
                      <a:pt x="244" y="3"/>
                    </a:lnTo>
                    <a:lnTo>
                      <a:pt x="246" y="4"/>
                    </a:lnTo>
                    <a:lnTo>
                      <a:pt x="247" y="5"/>
                    </a:lnTo>
                    <a:lnTo>
                      <a:pt x="248" y="5"/>
                    </a:lnTo>
                    <a:lnTo>
                      <a:pt x="249" y="6"/>
                    </a:lnTo>
                    <a:lnTo>
                      <a:pt x="249" y="7"/>
                    </a:lnTo>
                    <a:lnTo>
                      <a:pt x="250" y="7"/>
                    </a:lnTo>
                    <a:lnTo>
                      <a:pt x="250" y="8"/>
                    </a:lnTo>
                    <a:lnTo>
                      <a:pt x="250" y="9"/>
                    </a:lnTo>
                    <a:lnTo>
                      <a:pt x="249" y="10"/>
                    </a:lnTo>
                    <a:lnTo>
                      <a:pt x="248" y="10"/>
                    </a:lnTo>
                    <a:lnTo>
                      <a:pt x="247" y="10"/>
                    </a:lnTo>
                    <a:lnTo>
                      <a:pt x="247" y="11"/>
                    </a:lnTo>
                    <a:lnTo>
                      <a:pt x="246" y="11"/>
                    </a:lnTo>
                    <a:lnTo>
                      <a:pt x="246" y="12"/>
                    </a:lnTo>
                    <a:lnTo>
                      <a:pt x="247" y="13"/>
                    </a:lnTo>
                    <a:lnTo>
                      <a:pt x="248" y="14"/>
                    </a:lnTo>
                    <a:lnTo>
                      <a:pt x="249" y="14"/>
                    </a:lnTo>
                    <a:lnTo>
                      <a:pt x="249" y="15"/>
                    </a:lnTo>
                    <a:lnTo>
                      <a:pt x="250" y="15"/>
                    </a:lnTo>
                    <a:lnTo>
                      <a:pt x="251" y="15"/>
                    </a:lnTo>
                    <a:lnTo>
                      <a:pt x="251" y="16"/>
                    </a:lnTo>
                    <a:lnTo>
                      <a:pt x="252" y="16"/>
                    </a:lnTo>
                    <a:lnTo>
                      <a:pt x="253" y="16"/>
                    </a:lnTo>
                    <a:lnTo>
                      <a:pt x="254" y="16"/>
                    </a:lnTo>
                    <a:lnTo>
                      <a:pt x="254" y="18"/>
                    </a:lnTo>
                    <a:lnTo>
                      <a:pt x="255" y="18"/>
                    </a:lnTo>
                    <a:lnTo>
                      <a:pt x="256" y="18"/>
                    </a:lnTo>
                    <a:lnTo>
                      <a:pt x="256" y="19"/>
                    </a:lnTo>
                    <a:lnTo>
                      <a:pt x="256" y="20"/>
                    </a:lnTo>
                    <a:lnTo>
                      <a:pt x="255" y="20"/>
                    </a:lnTo>
                    <a:lnTo>
                      <a:pt x="255" y="19"/>
                    </a:lnTo>
                    <a:lnTo>
                      <a:pt x="254" y="19"/>
                    </a:lnTo>
                    <a:lnTo>
                      <a:pt x="253" y="19"/>
                    </a:lnTo>
                    <a:lnTo>
                      <a:pt x="253" y="20"/>
                    </a:lnTo>
                    <a:lnTo>
                      <a:pt x="253" y="21"/>
                    </a:lnTo>
                    <a:lnTo>
                      <a:pt x="254" y="21"/>
                    </a:lnTo>
                    <a:lnTo>
                      <a:pt x="254" y="22"/>
                    </a:lnTo>
                    <a:lnTo>
                      <a:pt x="254" y="23"/>
                    </a:lnTo>
                    <a:lnTo>
                      <a:pt x="255" y="24"/>
                    </a:lnTo>
                    <a:lnTo>
                      <a:pt x="255" y="25"/>
                    </a:lnTo>
                    <a:lnTo>
                      <a:pt x="255" y="26"/>
                    </a:lnTo>
                    <a:lnTo>
                      <a:pt x="255" y="27"/>
                    </a:lnTo>
                    <a:lnTo>
                      <a:pt x="256" y="27"/>
                    </a:lnTo>
                    <a:lnTo>
                      <a:pt x="256" y="28"/>
                    </a:lnTo>
                    <a:lnTo>
                      <a:pt x="257" y="28"/>
                    </a:lnTo>
                    <a:lnTo>
                      <a:pt x="257" y="29"/>
                    </a:lnTo>
                    <a:lnTo>
                      <a:pt x="259" y="29"/>
                    </a:lnTo>
                    <a:lnTo>
                      <a:pt x="259" y="30"/>
                    </a:lnTo>
                    <a:lnTo>
                      <a:pt x="260" y="30"/>
                    </a:lnTo>
                    <a:lnTo>
                      <a:pt x="260" y="29"/>
                    </a:lnTo>
                    <a:lnTo>
                      <a:pt x="260" y="28"/>
                    </a:lnTo>
                    <a:lnTo>
                      <a:pt x="259" y="27"/>
                    </a:lnTo>
                    <a:lnTo>
                      <a:pt x="259" y="26"/>
                    </a:lnTo>
                    <a:lnTo>
                      <a:pt x="260" y="27"/>
                    </a:lnTo>
                    <a:lnTo>
                      <a:pt x="261" y="27"/>
                    </a:lnTo>
                    <a:lnTo>
                      <a:pt x="261" y="28"/>
                    </a:lnTo>
                    <a:lnTo>
                      <a:pt x="262" y="28"/>
                    </a:lnTo>
                    <a:lnTo>
                      <a:pt x="263" y="29"/>
                    </a:lnTo>
                    <a:lnTo>
                      <a:pt x="264" y="30"/>
                    </a:lnTo>
                    <a:lnTo>
                      <a:pt x="264" y="31"/>
                    </a:lnTo>
                    <a:lnTo>
                      <a:pt x="263" y="31"/>
                    </a:lnTo>
                    <a:lnTo>
                      <a:pt x="262" y="31"/>
                    </a:lnTo>
                    <a:lnTo>
                      <a:pt x="261" y="30"/>
                    </a:lnTo>
                    <a:lnTo>
                      <a:pt x="261" y="31"/>
                    </a:lnTo>
                    <a:lnTo>
                      <a:pt x="261" y="32"/>
                    </a:lnTo>
                    <a:lnTo>
                      <a:pt x="262" y="32"/>
                    </a:lnTo>
                    <a:lnTo>
                      <a:pt x="262" y="33"/>
                    </a:lnTo>
                    <a:lnTo>
                      <a:pt x="262" y="34"/>
                    </a:lnTo>
                    <a:lnTo>
                      <a:pt x="263" y="34"/>
                    </a:lnTo>
                    <a:lnTo>
                      <a:pt x="263" y="35"/>
                    </a:lnTo>
                    <a:lnTo>
                      <a:pt x="264" y="35"/>
                    </a:lnTo>
                    <a:lnTo>
                      <a:pt x="265" y="35"/>
                    </a:lnTo>
                    <a:lnTo>
                      <a:pt x="266" y="34"/>
                    </a:lnTo>
                    <a:lnTo>
                      <a:pt x="267" y="34"/>
                    </a:lnTo>
                    <a:lnTo>
                      <a:pt x="268" y="34"/>
                    </a:lnTo>
                    <a:lnTo>
                      <a:pt x="269" y="34"/>
                    </a:lnTo>
                    <a:lnTo>
                      <a:pt x="268" y="33"/>
                    </a:lnTo>
                    <a:lnTo>
                      <a:pt x="267" y="33"/>
                    </a:lnTo>
                    <a:lnTo>
                      <a:pt x="267" y="32"/>
                    </a:lnTo>
                    <a:lnTo>
                      <a:pt x="267" y="31"/>
                    </a:lnTo>
                    <a:lnTo>
                      <a:pt x="268" y="31"/>
                    </a:lnTo>
                    <a:lnTo>
                      <a:pt x="269" y="30"/>
                    </a:lnTo>
                    <a:lnTo>
                      <a:pt x="270" y="30"/>
                    </a:lnTo>
                    <a:lnTo>
                      <a:pt x="271" y="31"/>
                    </a:lnTo>
                    <a:lnTo>
                      <a:pt x="272" y="31"/>
                    </a:lnTo>
                    <a:lnTo>
                      <a:pt x="272" y="32"/>
                    </a:lnTo>
                    <a:lnTo>
                      <a:pt x="271" y="32"/>
                    </a:lnTo>
                    <a:lnTo>
                      <a:pt x="270" y="33"/>
                    </a:lnTo>
                    <a:lnTo>
                      <a:pt x="270" y="34"/>
                    </a:lnTo>
                    <a:lnTo>
                      <a:pt x="271" y="34"/>
                    </a:lnTo>
                    <a:lnTo>
                      <a:pt x="271" y="35"/>
                    </a:lnTo>
                    <a:lnTo>
                      <a:pt x="271" y="36"/>
                    </a:lnTo>
                    <a:lnTo>
                      <a:pt x="271" y="38"/>
                    </a:lnTo>
                    <a:lnTo>
                      <a:pt x="271" y="39"/>
                    </a:lnTo>
                    <a:lnTo>
                      <a:pt x="272" y="39"/>
                    </a:lnTo>
                    <a:lnTo>
                      <a:pt x="272" y="40"/>
                    </a:lnTo>
                    <a:lnTo>
                      <a:pt x="271" y="41"/>
                    </a:lnTo>
                    <a:lnTo>
                      <a:pt x="272" y="42"/>
                    </a:lnTo>
                    <a:lnTo>
                      <a:pt x="273" y="42"/>
                    </a:lnTo>
                    <a:lnTo>
                      <a:pt x="274" y="42"/>
                    </a:lnTo>
                    <a:lnTo>
                      <a:pt x="274" y="41"/>
                    </a:lnTo>
                    <a:lnTo>
                      <a:pt x="273" y="41"/>
                    </a:lnTo>
                    <a:lnTo>
                      <a:pt x="273" y="40"/>
                    </a:lnTo>
                    <a:lnTo>
                      <a:pt x="273" y="39"/>
                    </a:lnTo>
                    <a:lnTo>
                      <a:pt x="274" y="40"/>
                    </a:lnTo>
                    <a:lnTo>
                      <a:pt x="275" y="41"/>
                    </a:lnTo>
                    <a:lnTo>
                      <a:pt x="276" y="41"/>
                    </a:lnTo>
                    <a:lnTo>
                      <a:pt x="278" y="42"/>
                    </a:lnTo>
                    <a:lnTo>
                      <a:pt x="279" y="43"/>
                    </a:lnTo>
                    <a:lnTo>
                      <a:pt x="280" y="43"/>
                    </a:lnTo>
                    <a:lnTo>
                      <a:pt x="281" y="44"/>
                    </a:lnTo>
                    <a:lnTo>
                      <a:pt x="282" y="44"/>
                    </a:lnTo>
                    <a:lnTo>
                      <a:pt x="282" y="45"/>
                    </a:lnTo>
                    <a:lnTo>
                      <a:pt x="283" y="46"/>
                    </a:lnTo>
                    <a:lnTo>
                      <a:pt x="283" y="47"/>
                    </a:lnTo>
                    <a:lnTo>
                      <a:pt x="283" y="48"/>
                    </a:lnTo>
                    <a:lnTo>
                      <a:pt x="282" y="48"/>
                    </a:lnTo>
                    <a:lnTo>
                      <a:pt x="283" y="49"/>
                    </a:lnTo>
                    <a:lnTo>
                      <a:pt x="283" y="50"/>
                    </a:lnTo>
                    <a:lnTo>
                      <a:pt x="282" y="51"/>
                    </a:lnTo>
                    <a:lnTo>
                      <a:pt x="283" y="51"/>
                    </a:lnTo>
                    <a:lnTo>
                      <a:pt x="284" y="51"/>
                    </a:lnTo>
                    <a:lnTo>
                      <a:pt x="284" y="50"/>
                    </a:lnTo>
                    <a:lnTo>
                      <a:pt x="284" y="49"/>
                    </a:lnTo>
                    <a:lnTo>
                      <a:pt x="285" y="49"/>
                    </a:lnTo>
                    <a:lnTo>
                      <a:pt x="285" y="50"/>
                    </a:lnTo>
                    <a:lnTo>
                      <a:pt x="286" y="50"/>
                    </a:lnTo>
                    <a:lnTo>
                      <a:pt x="286" y="51"/>
                    </a:lnTo>
                    <a:lnTo>
                      <a:pt x="287" y="51"/>
                    </a:lnTo>
                    <a:lnTo>
                      <a:pt x="287" y="52"/>
                    </a:lnTo>
                    <a:lnTo>
                      <a:pt x="287" y="53"/>
                    </a:lnTo>
                    <a:lnTo>
                      <a:pt x="288" y="53"/>
                    </a:lnTo>
                    <a:lnTo>
                      <a:pt x="289" y="53"/>
                    </a:lnTo>
                    <a:lnTo>
                      <a:pt x="290" y="53"/>
                    </a:lnTo>
                    <a:lnTo>
                      <a:pt x="290" y="54"/>
                    </a:lnTo>
                    <a:lnTo>
                      <a:pt x="291" y="54"/>
                    </a:lnTo>
                    <a:lnTo>
                      <a:pt x="291" y="55"/>
                    </a:lnTo>
                    <a:lnTo>
                      <a:pt x="292" y="57"/>
                    </a:lnTo>
                    <a:lnTo>
                      <a:pt x="292" y="58"/>
                    </a:lnTo>
                    <a:lnTo>
                      <a:pt x="291" y="58"/>
                    </a:lnTo>
                    <a:lnTo>
                      <a:pt x="291" y="59"/>
                    </a:lnTo>
                    <a:lnTo>
                      <a:pt x="291" y="60"/>
                    </a:lnTo>
                    <a:lnTo>
                      <a:pt x="290" y="60"/>
                    </a:lnTo>
                    <a:lnTo>
                      <a:pt x="289" y="61"/>
                    </a:lnTo>
                    <a:lnTo>
                      <a:pt x="288" y="61"/>
                    </a:lnTo>
                    <a:lnTo>
                      <a:pt x="288" y="62"/>
                    </a:lnTo>
                    <a:lnTo>
                      <a:pt x="289" y="62"/>
                    </a:lnTo>
                    <a:lnTo>
                      <a:pt x="289" y="63"/>
                    </a:lnTo>
                    <a:lnTo>
                      <a:pt x="290" y="63"/>
                    </a:lnTo>
                    <a:lnTo>
                      <a:pt x="290" y="64"/>
                    </a:lnTo>
                    <a:lnTo>
                      <a:pt x="290" y="65"/>
                    </a:lnTo>
                    <a:lnTo>
                      <a:pt x="290" y="66"/>
                    </a:lnTo>
                    <a:lnTo>
                      <a:pt x="291" y="67"/>
                    </a:lnTo>
                    <a:lnTo>
                      <a:pt x="292" y="67"/>
                    </a:lnTo>
                    <a:lnTo>
                      <a:pt x="292" y="68"/>
                    </a:lnTo>
                    <a:lnTo>
                      <a:pt x="292" y="69"/>
                    </a:lnTo>
                    <a:lnTo>
                      <a:pt x="291" y="69"/>
                    </a:lnTo>
                    <a:lnTo>
                      <a:pt x="290" y="70"/>
                    </a:lnTo>
                    <a:lnTo>
                      <a:pt x="290" y="71"/>
                    </a:lnTo>
                    <a:lnTo>
                      <a:pt x="291" y="72"/>
                    </a:lnTo>
                    <a:lnTo>
                      <a:pt x="291" y="73"/>
                    </a:lnTo>
                    <a:lnTo>
                      <a:pt x="291" y="74"/>
                    </a:lnTo>
                    <a:lnTo>
                      <a:pt x="292" y="74"/>
                    </a:lnTo>
                    <a:lnTo>
                      <a:pt x="292" y="75"/>
                    </a:lnTo>
                    <a:lnTo>
                      <a:pt x="291" y="75"/>
                    </a:lnTo>
                    <a:lnTo>
                      <a:pt x="291" y="77"/>
                    </a:lnTo>
                    <a:lnTo>
                      <a:pt x="290" y="77"/>
                    </a:lnTo>
                    <a:lnTo>
                      <a:pt x="290" y="78"/>
                    </a:lnTo>
                    <a:lnTo>
                      <a:pt x="289" y="78"/>
                    </a:lnTo>
                    <a:lnTo>
                      <a:pt x="289" y="79"/>
                    </a:lnTo>
                    <a:lnTo>
                      <a:pt x="289" y="80"/>
                    </a:lnTo>
                    <a:lnTo>
                      <a:pt x="290" y="80"/>
                    </a:lnTo>
                    <a:lnTo>
                      <a:pt x="290" y="81"/>
                    </a:lnTo>
                    <a:lnTo>
                      <a:pt x="289" y="81"/>
                    </a:lnTo>
                    <a:lnTo>
                      <a:pt x="288" y="81"/>
                    </a:lnTo>
                    <a:lnTo>
                      <a:pt x="288" y="82"/>
                    </a:lnTo>
                    <a:lnTo>
                      <a:pt x="287" y="82"/>
                    </a:lnTo>
                    <a:lnTo>
                      <a:pt x="287" y="83"/>
                    </a:lnTo>
                    <a:lnTo>
                      <a:pt x="287" y="84"/>
                    </a:lnTo>
                    <a:lnTo>
                      <a:pt x="288" y="84"/>
                    </a:lnTo>
                    <a:lnTo>
                      <a:pt x="288" y="85"/>
                    </a:lnTo>
                    <a:lnTo>
                      <a:pt x="288" y="86"/>
                    </a:lnTo>
                    <a:lnTo>
                      <a:pt x="288" y="87"/>
                    </a:lnTo>
                    <a:lnTo>
                      <a:pt x="288" y="88"/>
                    </a:lnTo>
                    <a:lnTo>
                      <a:pt x="289" y="88"/>
                    </a:lnTo>
                    <a:lnTo>
                      <a:pt x="289" y="89"/>
                    </a:lnTo>
                    <a:lnTo>
                      <a:pt x="288" y="90"/>
                    </a:lnTo>
                    <a:lnTo>
                      <a:pt x="287" y="90"/>
                    </a:lnTo>
                    <a:lnTo>
                      <a:pt x="287" y="91"/>
                    </a:lnTo>
                    <a:lnTo>
                      <a:pt x="288" y="92"/>
                    </a:lnTo>
                    <a:lnTo>
                      <a:pt x="289" y="92"/>
                    </a:lnTo>
                    <a:lnTo>
                      <a:pt x="290" y="92"/>
                    </a:lnTo>
                    <a:lnTo>
                      <a:pt x="290" y="93"/>
                    </a:lnTo>
                    <a:lnTo>
                      <a:pt x="290" y="94"/>
                    </a:lnTo>
                    <a:lnTo>
                      <a:pt x="291" y="94"/>
                    </a:lnTo>
                    <a:lnTo>
                      <a:pt x="291" y="96"/>
                    </a:lnTo>
                    <a:lnTo>
                      <a:pt x="292" y="96"/>
                    </a:lnTo>
                    <a:lnTo>
                      <a:pt x="292" y="97"/>
                    </a:lnTo>
                    <a:lnTo>
                      <a:pt x="292" y="98"/>
                    </a:lnTo>
                    <a:lnTo>
                      <a:pt x="293" y="98"/>
                    </a:lnTo>
                    <a:lnTo>
                      <a:pt x="293" y="99"/>
                    </a:lnTo>
                    <a:lnTo>
                      <a:pt x="294" y="99"/>
                    </a:lnTo>
                    <a:lnTo>
                      <a:pt x="294" y="100"/>
                    </a:lnTo>
                    <a:lnTo>
                      <a:pt x="293" y="100"/>
                    </a:lnTo>
                    <a:lnTo>
                      <a:pt x="293" y="101"/>
                    </a:lnTo>
                    <a:lnTo>
                      <a:pt x="294" y="102"/>
                    </a:lnTo>
                    <a:lnTo>
                      <a:pt x="294" y="101"/>
                    </a:lnTo>
                    <a:lnTo>
                      <a:pt x="295" y="102"/>
                    </a:lnTo>
                    <a:lnTo>
                      <a:pt x="297" y="102"/>
                    </a:lnTo>
                    <a:lnTo>
                      <a:pt x="297" y="101"/>
                    </a:lnTo>
                    <a:lnTo>
                      <a:pt x="298" y="101"/>
                    </a:lnTo>
                    <a:lnTo>
                      <a:pt x="298" y="102"/>
                    </a:lnTo>
                    <a:lnTo>
                      <a:pt x="298" y="103"/>
                    </a:lnTo>
                    <a:lnTo>
                      <a:pt x="299" y="103"/>
                    </a:lnTo>
                    <a:lnTo>
                      <a:pt x="300" y="103"/>
                    </a:lnTo>
                    <a:lnTo>
                      <a:pt x="300" y="104"/>
                    </a:lnTo>
                    <a:lnTo>
                      <a:pt x="301" y="105"/>
                    </a:lnTo>
                    <a:lnTo>
                      <a:pt x="302" y="105"/>
                    </a:lnTo>
                    <a:lnTo>
                      <a:pt x="302" y="106"/>
                    </a:lnTo>
                    <a:lnTo>
                      <a:pt x="301" y="106"/>
                    </a:lnTo>
                    <a:lnTo>
                      <a:pt x="301" y="107"/>
                    </a:lnTo>
                    <a:lnTo>
                      <a:pt x="300" y="107"/>
                    </a:lnTo>
                    <a:lnTo>
                      <a:pt x="300" y="108"/>
                    </a:lnTo>
                    <a:lnTo>
                      <a:pt x="300" y="109"/>
                    </a:lnTo>
                    <a:lnTo>
                      <a:pt x="300" y="110"/>
                    </a:lnTo>
                    <a:lnTo>
                      <a:pt x="299" y="111"/>
                    </a:lnTo>
                    <a:lnTo>
                      <a:pt x="300" y="111"/>
                    </a:lnTo>
                    <a:lnTo>
                      <a:pt x="301" y="111"/>
                    </a:lnTo>
                    <a:lnTo>
                      <a:pt x="301" y="112"/>
                    </a:lnTo>
                    <a:lnTo>
                      <a:pt x="300" y="113"/>
                    </a:lnTo>
                    <a:lnTo>
                      <a:pt x="301" y="113"/>
                    </a:lnTo>
                    <a:lnTo>
                      <a:pt x="301" y="115"/>
                    </a:lnTo>
                    <a:lnTo>
                      <a:pt x="302" y="115"/>
                    </a:lnTo>
                    <a:lnTo>
                      <a:pt x="303" y="116"/>
                    </a:lnTo>
                    <a:lnTo>
                      <a:pt x="300" y="118"/>
                    </a:lnTo>
                    <a:lnTo>
                      <a:pt x="299" y="119"/>
                    </a:lnTo>
                    <a:lnTo>
                      <a:pt x="297" y="120"/>
                    </a:lnTo>
                    <a:lnTo>
                      <a:pt x="294" y="121"/>
                    </a:lnTo>
                    <a:lnTo>
                      <a:pt x="293" y="120"/>
                    </a:lnTo>
                    <a:lnTo>
                      <a:pt x="292" y="121"/>
                    </a:lnTo>
                    <a:lnTo>
                      <a:pt x="291" y="122"/>
                    </a:lnTo>
                    <a:lnTo>
                      <a:pt x="290" y="124"/>
                    </a:lnTo>
                    <a:lnTo>
                      <a:pt x="290" y="126"/>
                    </a:lnTo>
                    <a:lnTo>
                      <a:pt x="289" y="128"/>
                    </a:lnTo>
                    <a:lnTo>
                      <a:pt x="288" y="132"/>
                    </a:lnTo>
                    <a:lnTo>
                      <a:pt x="288" y="133"/>
                    </a:lnTo>
                    <a:lnTo>
                      <a:pt x="293" y="133"/>
                    </a:lnTo>
                    <a:lnTo>
                      <a:pt x="294" y="133"/>
                    </a:lnTo>
                    <a:lnTo>
                      <a:pt x="297" y="132"/>
                    </a:lnTo>
                    <a:lnTo>
                      <a:pt x="298" y="136"/>
                    </a:lnTo>
                    <a:lnTo>
                      <a:pt x="300" y="140"/>
                    </a:lnTo>
                    <a:lnTo>
                      <a:pt x="300" y="141"/>
                    </a:lnTo>
                    <a:lnTo>
                      <a:pt x="302" y="141"/>
                    </a:lnTo>
                    <a:lnTo>
                      <a:pt x="302" y="139"/>
                    </a:lnTo>
                    <a:lnTo>
                      <a:pt x="305" y="139"/>
                    </a:lnTo>
                    <a:lnTo>
                      <a:pt x="303" y="136"/>
                    </a:lnTo>
                    <a:lnTo>
                      <a:pt x="303" y="133"/>
                    </a:lnTo>
                    <a:lnTo>
                      <a:pt x="308" y="130"/>
                    </a:lnTo>
                    <a:lnTo>
                      <a:pt x="307" y="130"/>
                    </a:lnTo>
                    <a:lnTo>
                      <a:pt x="310" y="127"/>
                    </a:lnTo>
                    <a:lnTo>
                      <a:pt x="310" y="128"/>
                    </a:lnTo>
                    <a:lnTo>
                      <a:pt x="311" y="128"/>
                    </a:lnTo>
                    <a:lnTo>
                      <a:pt x="311" y="129"/>
                    </a:lnTo>
                    <a:lnTo>
                      <a:pt x="312" y="129"/>
                    </a:lnTo>
                    <a:lnTo>
                      <a:pt x="313" y="128"/>
                    </a:lnTo>
                    <a:lnTo>
                      <a:pt x="313" y="129"/>
                    </a:lnTo>
                    <a:lnTo>
                      <a:pt x="314" y="129"/>
                    </a:lnTo>
                    <a:lnTo>
                      <a:pt x="314" y="130"/>
                    </a:lnTo>
                    <a:lnTo>
                      <a:pt x="315" y="130"/>
                    </a:lnTo>
                    <a:lnTo>
                      <a:pt x="317" y="130"/>
                    </a:lnTo>
                    <a:lnTo>
                      <a:pt x="318" y="130"/>
                    </a:lnTo>
                    <a:lnTo>
                      <a:pt x="319" y="131"/>
                    </a:lnTo>
                    <a:lnTo>
                      <a:pt x="319" y="132"/>
                    </a:lnTo>
                    <a:lnTo>
                      <a:pt x="320" y="132"/>
                    </a:lnTo>
                    <a:lnTo>
                      <a:pt x="321" y="132"/>
                    </a:lnTo>
                    <a:lnTo>
                      <a:pt x="321" y="133"/>
                    </a:lnTo>
                    <a:lnTo>
                      <a:pt x="322" y="133"/>
                    </a:lnTo>
                    <a:lnTo>
                      <a:pt x="323" y="133"/>
                    </a:lnTo>
                    <a:lnTo>
                      <a:pt x="324" y="135"/>
                    </a:lnTo>
                    <a:lnTo>
                      <a:pt x="324" y="136"/>
                    </a:lnTo>
                    <a:lnTo>
                      <a:pt x="324" y="137"/>
                    </a:lnTo>
                    <a:lnTo>
                      <a:pt x="323" y="137"/>
                    </a:lnTo>
                    <a:lnTo>
                      <a:pt x="323" y="138"/>
                    </a:lnTo>
                    <a:lnTo>
                      <a:pt x="323" y="139"/>
                    </a:lnTo>
                    <a:lnTo>
                      <a:pt x="324" y="140"/>
                    </a:lnTo>
                    <a:lnTo>
                      <a:pt x="323" y="141"/>
                    </a:lnTo>
                    <a:lnTo>
                      <a:pt x="323" y="142"/>
                    </a:lnTo>
                    <a:lnTo>
                      <a:pt x="324" y="142"/>
                    </a:lnTo>
                    <a:lnTo>
                      <a:pt x="324" y="143"/>
                    </a:lnTo>
                    <a:lnTo>
                      <a:pt x="324" y="144"/>
                    </a:lnTo>
                    <a:lnTo>
                      <a:pt x="324" y="145"/>
                    </a:lnTo>
                    <a:lnTo>
                      <a:pt x="325" y="145"/>
                    </a:lnTo>
                    <a:lnTo>
                      <a:pt x="325" y="146"/>
                    </a:lnTo>
                    <a:lnTo>
                      <a:pt x="326" y="146"/>
                    </a:lnTo>
                    <a:lnTo>
                      <a:pt x="326" y="147"/>
                    </a:lnTo>
                    <a:lnTo>
                      <a:pt x="327" y="147"/>
                    </a:lnTo>
                    <a:lnTo>
                      <a:pt x="327" y="148"/>
                    </a:lnTo>
                    <a:lnTo>
                      <a:pt x="328" y="149"/>
                    </a:lnTo>
                    <a:lnTo>
                      <a:pt x="328" y="150"/>
                    </a:lnTo>
                    <a:lnTo>
                      <a:pt x="328" y="151"/>
                    </a:lnTo>
                    <a:lnTo>
                      <a:pt x="329" y="151"/>
                    </a:lnTo>
                    <a:lnTo>
                      <a:pt x="329" y="152"/>
                    </a:lnTo>
                    <a:lnTo>
                      <a:pt x="330" y="152"/>
                    </a:lnTo>
                    <a:lnTo>
                      <a:pt x="330" y="154"/>
                    </a:lnTo>
                    <a:lnTo>
                      <a:pt x="330" y="155"/>
                    </a:lnTo>
                    <a:lnTo>
                      <a:pt x="329" y="155"/>
                    </a:lnTo>
                    <a:lnTo>
                      <a:pt x="329" y="156"/>
                    </a:lnTo>
                    <a:lnTo>
                      <a:pt x="329" y="157"/>
                    </a:lnTo>
                    <a:lnTo>
                      <a:pt x="330" y="157"/>
                    </a:lnTo>
                    <a:lnTo>
                      <a:pt x="331" y="158"/>
                    </a:lnTo>
                    <a:lnTo>
                      <a:pt x="332" y="158"/>
                    </a:lnTo>
                    <a:lnTo>
                      <a:pt x="332" y="159"/>
                    </a:lnTo>
                    <a:lnTo>
                      <a:pt x="333" y="159"/>
                    </a:lnTo>
                    <a:lnTo>
                      <a:pt x="333" y="160"/>
                    </a:lnTo>
                    <a:lnTo>
                      <a:pt x="334" y="160"/>
                    </a:lnTo>
                    <a:lnTo>
                      <a:pt x="334" y="161"/>
                    </a:lnTo>
                    <a:lnTo>
                      <a:pt x="336" y="161"/>
                    </a:lnTo>
                    <a:lnTo>
                      <a:pt x="337" y="162"/>
                    </a:lnTo>
                    <a:lnTo>
                      <a:pt x="337" y="163"/>
                    </a:lnTo>
                    <a:lnTo>
                      <a:pt x="338" y="164"/>
                    </a:lnTo>
                    <a:lnTo>
                      <a:pt x="338" y="165"/>
                    </a:lnTo>
                    <a:lnTo>
                      <a:pt x="339" y="166"/>
                    </a:lnTo>
                    <a:lnTo>
                      <a:pt x="340" y="166"/>
                    </a:lnTo>
                    <a:lnTo>
                      <a:pt x="340" y="167"/>
                    </a:lnTo>
                    <a:lnTo>
                      <a:pt x="341" y="167"/>
                    </a:lnTo>
                    <a:lnTo>
                      <a:pt x="341" y="168"/>
                    </a:lnTo>
                    <a:lnTo>
                      <a:pt x="342" y="169"/>
                    </a:lnTo>
                    <a:lnTo>
                      <a:pt x="342" y="170"/>
                    </a:lnTo>
                    <a:lnTo>
                      <a:pt x="343" y="170"/>
                    </a:lnTo>
                    <a:lnTo>
                      <a:pt x="344" y="170"/>
                    </a:lnTo>
                    <a:lnTo>
                      <a:pt x="344" y="171"/>
                    </a:lnTo>
                    <a:lnTo>
                      <a:pt x="345" y="171"/>
                    </a:lnTo>
                    <a:lnTo>
                      <a:pt x="346" y="172"/>
                    </a:lnTo>
                    <a:lnTo>
                      <a:pt x="347" y="172"/>
                    </a:lnTo>
                    <a:lnTo>
                      <a:pt x="347" y="174"/>
                    </a:lnTo>
                    <a:lnTo>
                      <a:pt x="348" y="174"/>
                    </a:lnTo>
                    <a:lnTo>
                      <a:pt x="348" y="175"/>
                    </a:lnTo>
                    <a:lnTo>
                      <a:pt x="349" y="175"/>
                    </a:lnTo>
                    <a:lnTo>
                      <a:pt x="349" y="176"/>
                    </a:lnTo>
                    <a:lnTo>
                      <a:pt x="350" y="176"/>
                    </a:lnTo>
                    <a:lnTo>
                      <a:pt x="350" y="177"/>
                    </a:lnTo>
                    <a:lnTo>
                      <a:pt x="350" y="178"/>
                    </a:lnTo>
                    <a:lnTo>
                      <a:pt x="350" y="179"/>
                    </a:lnTo>
                    <a:lnTo>
                      <a:pt x="349" y="179"/>
                    </a:lnTo>
                    <a:lnTo>
                      <a:pt x="349" y="180"/>
                    </a:lnTo>
                    <a:lnTo>
                      <a:pt x="349" y="181"/>
                    </a:lnTo>
                    <a:lnTo>
                      <a:pt x="349" y="182"/>
                    </a:lnTo>
                    <a:lnTo>
                      <a:pt x="349" y="183"/>
                    </a:lnTo>
                    <a:lnTo>
                      <a:pt x="349" y="184"/>
                    </a:lnTo>
                    <a:lnTo>
                      <a:pt x="350" y="184"/>
                    </a:lnTo>
                    <a:lnTo>
                      <a:pt x="350" y="185"/>
                    </a:lnTo>
                    <a:lnTo>
                      <a:pt x="350" y="186"/>
                    </a:lnTo>
                    <a:lnTo>
                      <a:pt x="351" y="186"/>
                    </a:lnTo>
                    <a:lnTo>
                      <a:pt x="351" y="187"/>
                    </a:lnTo>
                    <a:lnTo>
                      <a:pt x="351" y="188"/>
                    </a:lnTo>
                    <a:lnTo>
                      <a:pt x="351" y="189"/>
                    </a:lnTo>
                    <a:lnTo>
                      <a:pt x="350" y="189"/>
                    </a:lnTo>
                    <a:lnTo>
                      <a:pt x="350" y="190"/>
                    </a:lnTo>
                    <a:lnTo>
                      <a:pt x="350" y="191"/>
                    </a:lnTo>
                    <a:lnTo>
                      <a:pt x="349" y="193"/>
                    </a:lnTo>
                    <a:lnTo>
                      <a:pt x="348" y="194"/>
                    </a:lnTo>
                    <a:lnTo>
                      <a:pt x="348" y="195"/>
                    </a:lnTo>
                    <a:lnTo>
                      <a:pt x="356" y="200"/>
                    </a:lnTo>
                    <a:lnTo>
                      <a:pt x="363" y="204"/>
                    </a:lnTo>
                    <a:lnTo>
                      <a:pt x="370" y="209"/>
                    </a:lnTo>
                    <a:lnTo>
                      <a:pt x="372" y="210"/>
                    </a:lnTo>
                    <a:lnTo>
                      <a:pt x="372" y="211"/>
                    </a:lnTo>
                    <a:lnTo>
                      <a:pt x="373" y="211"/>
                    </a:lnTo>
                    <a:lnTo>
                      <a:pt x="375" y="213"/>
                    </a:lnTo>
                    <a:lnTo>
                      <a:pt x="376" y="213"/>
                    </a:lnTo>
                    <a:lnTo>
                      <a:pt x="376" y="214"/>
                    </a:lnTo>
                    <a:lnTo>
                      <a:pt x="376" y="215"/>
                    </a:lnTo>
                    <a:lnTo>
                      <a:pt x="376" y="216"/>
                    </a:lnTo>
                    <a:lnTo>
                      <a:pt x="376" y="217"/>
                    </a:lnTo>
                    <a:lnTo>
                      <a:pt x="376" y="218"/>
                    </a:lnTo>
                    <a:lnTo>
                      <a:pt x="376" y="219"/>
                    </a:lnTo>
                    <a:lnTo>
                      <a:pt x="377" y="220"/>
                    </a:lnTo>
                    <a:lnTo>
                      <a:pt x="377" y="221"/>
                    </a:lnTo>
                    <a:lnTo>
                      <a:pt x="378" y="221"/>
                    </a:lnTo>
                    <a:lnTo>
                      <a:pt x="379" y="221"/>
                    </a:lnTo>
                    <a:lnTo>
                      <a:pt x="379" y="222"/>
                    </a:lnTo>
                    <a:lnTo>
                      <a:pt x="380" y="222"/>
                    </a:lnTo>
                    <a:lnTo>
                      <a:pt x="381" y="222"/>
                    </a:lnTo>
                    <a:lnTo>
                      <a:pt x="381" y="223"/>
                    </a:lnTo>
                    <a:lnTo>
                      <a:pt x="382" y="224"/>
                    </a:lnTo>
                    <a:lnTo>
                      <a:pt x="383" y="225"/>
                    </a:lnTo>
                    <a:lnTo>
                      <a:pt x="384" y="225"/>
                    </a:lnTo>
                    <a:lnTo>
                      <a:pt x="385" y="226"/>
                    </a:lnTo>
                    <a:lnTo>
                      <a:pt x="386" y="226"/>
                    </a:lnTo>
                    <a:lnTo>
                      <a:pt x="387" y="226"/>
                    </a:lnTo>
                    <a:lnTo>
                      <a:pt x="387" y="227"/>
                    </a:lnTo>
                    <a:lnTo>
                      <a:pt x="388" y="227"/>
                    </a:lnTo>
                    <a:lnTo>
                      <a:pt x="389" y="227"/>
                    </a:lnTo>
                    <a:lnTo>
                      <a:pt x="389" y="228"/>
                    </a:lnTo>
                    <a:lnTo>
                      <a:pt x="390" y="228"/>
                    </a:lnTo>
                    <a:lnTo>
                      <a:pt x="391" y="228"/>
                    </a:lnTo>
                    <a:lnTo>
                      <a:pt x="392" y="228"/>
                    </a:lnTo>
                    <a:lnTo>
                      <a:pt x="394" y="229"/>
                    </a:lnTo>
                    <a:lnTo>
                      <a:pt x="395" y="229"/>
                    </a:lnTo>
                    <a:lnTo>
                      <a:pt x="396" y="229"/>
                    </a:lnTo>
                    <a:lnTo>
                      <a:pt x="396" y="230"/>
                    </a:lnTo>
                    <a:lnTo>
                      <a:pt x="397" y="230"/>
                    </a:lnTo>
                    <a:lnTo>
                      <a:pt x="398" y="230"/>
                    </a:lnTo>
                    <a:lnTo>
                      <a:pt x="399" y="230"/>
                    </a:lnTo>
                    <a:lnTo>
                      <a:pt x="400" y="230"/>
                    </a:lnTo>
                    <a:lnTo>
                      <a:pt x="401" y="229"/>
                    </a:lnTo>
                    <a:lnTo>
                      <a:pt x="402" y="229"/>
                    </a:lnTo>
                    <a:lnTo>
                      <a:pt x="403" y="229"/>
                    </a:lnTo>
                    <a:lnTo>
                      <a:pt x="404" y="229"/>
                    </a:lnTo>
                    <a:lnTo>
                      <a:pt x="405" y="229"/>
                    </a:lnTo>
                    <a:lnTo>
                      <a:pt x="406" y="229"/>
                    </a:lnTo>
                    <a:lnTo>
                      <a:pt x="407" y="229"/>
                    </a:lnTo>
                    <a:lnTo>
                      <a:pt x="408" y="229"/>
                    </a:lnTo>
                    <a:lnTo>
                      <a:pt x="409" y="229"/>
                    </a:lnTo>
                    <a:lnTo>
                      <a:pt x="410" y="229"/>
                    </a:lnTo>
                    <a:lnTo>
                      <a:pt x="410" y="230"/>
                    </a:lnTo>
                    <a:lnTo>
                      <a:pt x="411" y="232"/>
                    </a:lnTo>
                    <a:lnTo>
                      <a:pt x="413" y="232"/>
                    </a:lnTo>
                    <a:lnTo>
                      <a:pt x="413" y="233"/>
                    </a:lnTo>
                    <a:lnTo>
                      <a:pt x="414" y="233"/>
                    </a:lnTo>
                    <a:lnTo>
                      <a:pt x="415" y="233"/>
                    </a:lnTo>
                    <a:lnTo>
                      <a:pt x="415" y="234"/>
                    </a:lnTo>
                    <a:lnTo>
                      <a:pt x="415" y="235"/>
                    </a:lnTo>
                    <a:lnTo>
                      <a:pt x="416" y="235"/>
                    </a:lnTo>
                    <a:lnTo>
                      <a:pt x="417" y="235"/>
                    </a:lnTo>
                    <a:lnTo>
                      <a:pt x="418" y="235"/>
                    </a:lnTo>
                    <a:lnTo>
                      <a:pt x="419" y="235"/>
                    </a:lnTo>
                    <a:lnTo>
                      <a:pt x="419" y="236"/>
                    </a:lnTo>
                    <a:lnTo>
                      <a:pt x="420" y="236"/>
                    </a:lnTo>
                    <a:lnTo>
                      <a:pt x="420" y="235"/>
                    </a:lnTo>
                    <a:lnTo>
                      <a:pt x="421" y="235"/>
                    </a:lnTo>
                    <a:lnTo>
                      <a:pt x="422" y="236"/>
                    </a:lnTo>
                    <a:lnTo>
                      <a:pt x="423" y="236"/>
                    </a:lnTo>
                    <a:lnTo>
                      <a:pt x="424" y="236"/>
                    </a:lnTo>
                    <a:lnTo>
                      <a:pt x="425" y="236"/>
                    </a:lnTo>
                    <a:lnTo>
                      <a:pt x="426" y="237"/>
                    </a:lnTo>
                    <a:lnTo>
                      <a:pt x="427" y="237"/>
                    </a:lnTo>
                    <a:lnTo>
                      <a:pt x="427" y="238"/>
                    </a:lnTo>
                    <a:lnTo>
                      <a:pt x="428" y="238"/>
                    </a:lnTo>
                    <a:lnTo>
                      <a:pt x="428" y="239"/>
                    </a:lnTo>
                    <a:lnTo>
                      <a:pt x="429" y="239"/>
                    </a:lnTo>
                    <a:lnTo>
                      <a:pt x="429" y="240"/>
                    </a:lnTo>
                    <a:lnTo>
                      <a:pt x="430" y="240"/>
                    </a:lnTo>
                    <a:lnTo>
                      <a:pt x="431" y="240"/>
                    </a:lnTo>
                    <a:lnTo>
                      <a:pt x="433" y="241"/>
                    </a:lnTo>
                    <a:lnTo>
                      <a:pt x="434" y="242"/>
                    </a:lnTo>
                    <a:lnTo>
                      <a:pt x="434" y="243"/>
                    </a:lnTo>
                    <a:lnTo>
                      <a:pt x="435" y="244"/>
                    </a:lnTo>
                    <a:lnTo>
                      <a:pt x="436" y="244"/>
                    </a:lnTo>
                    <a:lnTo>
                      <a:pt x="437" y="244"/>
                    </a:lnTo>
                    <a:lnTo>
                      <a:pt x="437" y="245"/>
                    </a:lnTo>
                    <a:lnTo>
                      <a:pt x="437" y="246"/>
                    </a:lnTo>
                    <a:lnTo>
                      <a:pt x="438" y="246"/>
                    </a:lnTo>
                    <a:lnTo>
                      <a:pt x="437" y="247"/>
                    </a:lnTo>
                    <a:lnTo>
                      <a:pt x="438" y="247"/>
                    </a:lnTo>
                    <a:lnTo>
                      <a:pt x="439" y="248"/>
                    </a:lnTo>
                    <a:lnTo>
                      <a:pt x="440" y="248"/>
                    </a:lnTo>
                    <a:lnTo>
                      <a:pt x="440" y="249"/>
                    </a:lnTo>
                    <a:lnTo>
                      <a:pt x="440" y="250"/>
                    </a:lnTo>
                    <a:lnTo>
                      <a:pt x="440" y="252"/>
                    </a:lnTo>
                    <a:lnTo>
                      <a:pt x="440" y="253"/>
                    </a:lnTo>
                    <a:lnTo>
                      <a:pt x="441" y="253"/>
                    </a:lnTo>
                    <a:lnTo>
                      <a:pt x="441" y="254"/>
                    </a:lnTo>
                    <a:lnTo>
                      <a:pt x="442" y="254"/>
                    </a:lnTo>
                    <a:lnTo>
                      <a:pt x="443" y="254"/>
                    </a:lnTo>
                    <a:lnTo>
                      <a:pt x="443" y="255"/>
                    </a:lnTo>
                    <a:lnTo>
                      <a:pt x="444" y="256"/>
                    </a:lnTo>
                    <a:lnTo>
                      <a:pt x="444" y="257"/>
                    </a:lnTo>
                    <a:lnTo>
                      <a:pt x="445" y="257"/>
                    </a:lnTo>
                    <a:lnTo>
                      <a:pt x="445" y="258"/>
                    </a:lnTo>
                    <a:lnTo>
                      <a:pt x="445" y="259"/>
                    </a:lnTo>
                    <a:lnTo>
                      <a:pt x="446" y="259"/>
                    </a:lnTo>
                    <a:lnTo>
                      <a:pt x="447" y="259"/>
                    </a:lnTo>
                    <a:lnTo>
                      <a:pt x="448" y="259"/>
                    </a:lnTo>
                    <a:lnTo>
                      <a:pt x="448" y="260"/>
                    </a:lnTo>
                    <a:lnTo>
                      <a:pt x="448" y="261"/>
                    </a:lnTo>
                    <a:lnTo>
                      <a:pt x="448" y="262"/>
                    </a:lnTo>
                    <a:lnTo>
                      <a:pt x="448" y="263"/>
                    </a:lnTo>
                    <a:lnTo>
                      <a:pt x="449" y="263"/>
                    </a:lnTo>
                    <a:lnTo>
                      <a:pt x="448" y="264"/>
                    </a:lnTo>
                    <a:lnTo>
                      <a:pt x="449" y="264"/>
                    </a:lnTo>
                    <a:lnTo>
                      <a:pt x="449" y="265"/>
                    </a:lnTo>
                    <a:lnTo>
                      <a:pt x="449" y="266"/>
                    </a:lnTo>
                    <a:lnTo>
                      <a:pt x="450" y="266"/>
                    </a:lnTo>
                    <a:lnTo>
                      <a:pt x="450" y="267"/>
                    </a:lnTo>
                    <a:lnTo>
                      <a:pt x="452" y="267"/>
                    </a:lnTo>
                    <a:lnTo>
                      <a:pt x="452" y="268"/>
                    </a:lnTo>
                    <a:lnTo>
                      <a:pt x="450" y="268"/>
                    </a:lnTo>
                    <a:lnTo>
                      <a:pt x="452" y="268"/>
                    </a:lnTo>
                    <a:lnTo>
                      <a:pt x="452" y="269"/>
                    </a:lnTo>
                    <a:lnTo>
                      <a:pt x="452" y="271"/>
                    </a:lnTo>
                    <a:lnTo>
                      <a:pt x="453" y="271"/>
                    </a:lnTo>
                    <a:lnTo>
                      <a:pt x="453" y="272"/>
                    </a:lnTo>
                    <a:lnTo>
                      <a:pt x="454" y="272"/>
                    </a:lnTo>
                    <a:lnTo>
                      <a:pt x="454" y="273"/>
                    </a:lnTo>
                    <a:lnTo>
                      <a:pt x="455" y="273"/>
                    </a:lnTo>
                    <a:lnTo>
                      <a:pt x="455" y="274"/>
                    </a:lnTo>
                    <a:lnTo>
                      <a:pt x="456" y="274"/>
                    </a:lnTo>
                    <a:lnTo>
                      <a:pt x="456" y="275"/>
                    </a:lnTo>
                    <a:lnTo>
                      <a:pt x="456" y="276"/>
                    </a:lnTo>
                    <a:lnTo>
                      <a:pt x="457" y="276"/>
                    </a:lnTo>
                    <a:lnTo>
                      <a:pt x="457" y="277"/>
                    </a:lnTo>
                    <a:lnTo>
                      <a:pt x="457" y="278"/>
                    </a:lnTo>
                    <a:lnTo>
                      <a:pt x="456" y="279"/>
                    </a:lnTo>
                    <a:lnTo>
                      <a:pt x="456" y="280"/>
                    </a:lnTo>
                    <a:lnTo>
                      <a:pt x="457" y="280"/>
                    </a:lnTo>
                    <a:lnTo>
                      <a:pt x="457" y="281"/>
                    </a:lnTo>
                    <a:lnTo>
                      <a:pt x="457" y="282"/>
                    </a:lnTo>
                    <a:lnTo>
                      <a:pt x="458" y="283"/>
                    </a:lnTo>
                    <a:lnTo>
                      <a:pt x="458" y="284"/>
                    </a:lnTo>
                    <a:lnTo>
                      <a:pt x="457" y="284"/>
                    </a:lnTo>
                    <a:lnTo>
                      <a:pt x="458" y="284"/>
                    </a:lnTo>
                    <a:lnTo>
                      <a:pt x="458" y="285"/>
                    </a:lnTo>
                    <a:lnTo>
                      <a:pt x="457" y="285"/>
                    </a:lnTo>
                    <a:lnTo>
                      <a:pt x="457" y="286"/>
                    </a:lnTo>
                    <a:lnTo>
                      <a:pt x="458" y="287"/>
                    </a:lnTo>
                    <a:lnTo>
                      <a:pt x="457" y="287"/>
                    </a:lnTo>
                    <a:lnTo>
                      <a:pt x="458" y="287"/>
                    </a:lnTo>
                    <a:lnTo>
                      <a:pt x="458" y="288"/>
                    </a:lnTo>
                    <a:lnTo>
                      <a:pt x="457" y="288"/>
                    </a:lnTo>
                    <a:lnTo>
                      <a:pt x="457" y="290"/>
                    </a:lnTo>
                    <a:lnTo>
                      <a:pt x="457" y="291"/>
                    </a:lnTo>
                    <a:lnTo>
                      <a:pt x="456" y="291"/>
                    </a:lnTo>
                    <a:lnTo>
                      <a:pt x="456" y="292"/>
                    </a:lnTo>
                    <a:lnTo>
                      <a:pt x="456" y="293"/>
                    </a:lnTo>
                    <a:lnTo>
                      <a:pt x="457" y="293"/>
                    </a:lnTo>
                    <a:lnTo>
                      <a:pt x="457" y="294"/>
                    </a:lnTo>
                    <a:lnTo>
                      <a:pt x="458" y="295"/>
                    </a:lnTo>
                    <a:lnTo>
                      <a:pt x="457" y="295"/>
                    </a:lnTo>
                    <a:lnTo>
                      <a:pt x="458" y="295"/>
                    </a:lnTo>
                    <a:lnTo>
                      <a:pt x="458" y="296"/>
                    </a:lnTo>
                    <a:lnTo>
                      <a:pt x="458" y="297"/>
                    </a:lnTo>
                    <a:lnTo>
                      <a:pt x="457" y="297"/>
                    </a:lnTo>
                    <a:lnTo>
                      <a:pt x="457" y="298"/>
                    </a:lnTo>
                    <a:lnTo>
                      <a:pt x="458" y="298"/>
                    </a:lnTo>
                    <a:lnTo>
                      <a:pt x="458" y="299"/>
                    </a:lnTo>
                    <a:lnTo>
                      <a:pt x="458" y="300"/>
                    </a:lnTo>
                    <a:lnTo>
                      <a:pt x="459" y="300"/>
                    </a:lnTo>
                    <a:lnTo>
                      <a:pt x="459" y="301"/>
                    </a:lnTo>
                    <a:lnTo>
                      <a:pt x="459" y="302"/>
                    </a:lnTo>
                    <a:lnTo>
                      <a:pt x="459" y="303"/>
                    </a:lnTo>
                    <a:lnTo>
                      <a:pt x="459" y="304"/>
                    </a:lnTo>
                    <a:lnTo>
                      <a:pt x="459" y="305"/>
                    </a:lnTo>
                    <a:lnTo>
                      <a:pt x="459" y="306"/>
                    </a:lnTo>
                    <a:lnTo>
                      <a:pt x="459" y="307"/>
                    </a:lnTo>
                    <a:lnTo>
                      <a:pt x="460" y="307"/>
                    </a:lnTo>
                    <a:lnTo>
                      <a:pt x="459" y="308"/>
                    </a:lnTo>
                    <a:lnTo>
                      <a:pt x="460" y="308"/>
                    </a:lnTo>
                    <a:lnTo>
                      <a:pt x="460" y="310"/>
                    </a:lnTo>
                    <a:lnTo>
                      <a:pt x="460" y="311"/>
                    </a:lnTo>
                    <a:lnTo>
                      <a:pt x="461" y="312"/>
                    </a:lnTo>
                    <a:lnTo>
                      <a:pt x="461" y="313"/>
                    </a:lnTo>
                    <a:lnTo>
                      <a:pt x="461" y="314"/>
                    </a:lnTo>
                    <a:lnTo>
                      <a:pt x="462" y="315"/>
                    </a:lnTo>
                    <a:lnTo>
                      <a:pt x="463" y="315"/>
                    </a:lnTo>
                    <a:lnTo>
                      <a:pt x="463" y="316"/>
                    </a:lnTo>
                    <a:lnTo>
                      <a:pt x="463" y="317"/>
                    </a:lnTo>
                    <a:lnTo>
                      <a:pt x="463" y="318"/>
                    </a:lnTo>
                    <a:lnTo>
                      <a:pt x="464" y="319"/>
                    </a:lnTo>
                    <a:lnTo>
                      <a:pt x="465" y="319"/>
                    </a:lnTo>
                    <a:lnTo>
                      <a:pt x="465" y="320"/>
                    </a:lnTo>
                    <a:lnTo>
                      <a:pt x="465" y="321"/>
                    </a:lnTo>
                    <a:lnTo>
                      <a:pt x="466" y="321"/>
                    </a:lnTo>
                    <a:lnTo>
                      <a:pt x="467" y="321"/>
                    </a:lnTo>
                    <a:lnTo>
                      <a:pt x="467" y="322"/>
                    </a:lnTo>
                    <a:lnTo>
                      <a:pt x="467" y="321"/>
                    </a:lnTo>
                    <a:lnTo>
                      <a:pt x="468" y="322"/>
                    </a:lnTo>
                    <a:lnTo>
                      <a:pt x="468" y="323"/>
                    </a:lnTo>
                    <a:lnTo>
                      <a:pt x="469" y="323"/>
                    </a:lnTo>
                    <a:lnTo>
                      <a:pt x="469" y="324"/>
                    </a:lnTo>
                    <a:lnTo>
                      <a:pt x="470" y="324"/>
                    </a:lnTo>
                    <a:lnTo>
                      <a:pt x="470" y="325"/>
                    </a:lnTo>
                    <a:lnTo>
                      <a:pt x="472" y="325"/>
                    </a:lnTo>
                    <a:lnTo>
                      <a:pt x="473" y="326"/>
                    </a:lnTo>
                    <a:lnTo>
                      <a:pt x="473" y="327"/>
                    </a:lnTo>
                    <a:lnTo>
                      <a:pt x="474" y="327"/>
                    </a:lnTo>
                    <a:lnTo>
                      <a:pt x="474" y="329"/>
                    </a:lnTo>
                    <a:lnTo>
                      <a:pt x="473" y="329"/>
                    </a:lnTo>
                    <a:lnTo>
                      <a:pt x="473" y="330"/>
                    </a:lnTo>
                    <a:lnTo>
                      <a:pt x="473" y="331"/>
                    </a:lnTo>
                    <a:lnTo>
                      <a:pt x="473" y="332"/>
                    </a:lnTo>
                    <a:lnTo>
                      <a:pt x="474" y="333"/>
                    </a:lnTo>
                    <a:lnTo>
                      <a:pt x="474" y="334"/>
                    </a:lnTo>
                    <a:lnTo>
                      <a:pt x="474" y="335"/>
                    </a:lnTo>
                    <a:lnTo>
                      <a:pt x="474" y="336"/>
                    </a:lnTo>
                    <a:lnTo>
                      <a:pt x="475" y="336"/>
                    </a:lnTo>
                    <a:lnTo>
                      <a:pt x="475" y="337"/>
                    </a:lnTo>
                    <a:lnTo>
                      <a:pt x="476" y="337"/>
                    </a:lnTo>
                    <a:lnTo>
                      <a:pt x="477" y="337"/>
                    </a:lnTo>
                    <a:lnTo>
                      <a:pt x="477" y="338"/>
                    </a:lnTo>
                    <a:lnTo>
                      <a:pt x="478" y="338"/>
                    </a:lnTo>
                    <a:lnTo>
                      <a:pt x="479" y="338"/>
                    </a:lnTo>
                    <a:lnTo>
                      <a:pt x="479" y="339"/>
                    </a:lnTo>
                    <a:lnTo>
                      <a:pt x="480" y="339"/>
                    </a:lnTo>
                    <a:lnTo>
                      <a:pt x="480" y="340"/>
                    </a:lnTo>
                    <a:lnTo>
                      <a:pt x="481" y="340"/>
                    </a:lnTo>
                    <a:lnTo>
                      <a:pt x="482" y="340"/>
                    </a:lnTo>
                    <a:lnTo>
                      <a:pt x="482" y="341"/>
                    </a:lnTo>
                    <a:lnTo>
                      <a:pt x="482" y="342"/>
                    </a:lnTo>
                    <a:lnTo>
                      <a:pt x="482" y="343"/>
                    </a:lnTo>
                    <a:lnTo>
                      <a:pt x="482" y="344"/>
                    </a:lnTo>
                    <a:lnTo>
                      <a:pt x="483" y="344"/>
                    </a:lnTo>
                    <a:lnTo>
                      <a:pt x="484" y="344"/>
                    </a:lnTo>
                    <a:lnTo>
                      <a:pt x="485" y="344"/>
                    </a:lnTo>
                    <a:lnTo>
                      <a:pt x="485" y="345"/>
                    </a:lnTo>
                    <a:lnTo>
                      <a:pt x="486" y="345"/>
                    </a:lnTo>
                    <a:lnTo>
                      <a:pt x="485" y="346"/>
                    </a:lnTo>
                    <a:lnTo>
                      <a:pt x="486" y="346"/>
                    </a:lnTo>
                    <a:lnTo>
                      <a:pt x="487" y="346"/>
                    </a:lnTo>
                    <a:lnTo>
                      <a:pt x="483" y="352"/>
                    </a:lnTo>
                    <a:lnTo>
                      <a:pt x="480" y="355"/>
                    </a:lnTo>
                    <a:lnTo>
                      <a:pt x="472" y="364"/>
                    </a:lnTo>
                    <a:lnTo>
                      <a:pt x="466" y="371"/>
                    </a:lnTo>
                    <a:lnTo>
                      <a:pt x="458" y="380"/>
                    </a:lnTo>
                    <a:lnTo>
                      <a:pt x="455" y="383"/>
                    </a:lnTo>
                    <a:lnTo>
                      <a:pt x="448" y="390"/>
                    </a:lnTo>
                    <a:lnTo>
                      <a:pt x="440" y="399"/>
                    </a:lnTo>
                    <a:lnTo>
                      <a:pt x="433" y="408"/>
                    </a:lnTo>
                    <a:lnTo>
                      <a:pt x="429" y="411"/>
                    </a:lnTo>
                    <a:lnTo>
                      <a:pt x="425" y="416"/>
                    </a:lnTo>
                    <a:lnTo>
                      <a:pt x="417" y="424"/>
                    </a:lnTo>
                    <a:lnTo>
                      <a:pt x="403" y="439"/>
                    </a:lnTo>
                    <a:lnTo>
                      <a:pt x="395" y="449"/>
                    </a:lnTo>
                    <a:lnTo>
                      <a:pt x="388" y="456"/>
                    </a:lnTo>
                    <a:lnTo>
                      <a:pt x="383" y="462"/>
                    </a:lnTo>
                    <a:lnTo>
                      <a:pt x="377" y="456"/>
                    </a:lnTo>
                    <a:lnTo>
                      <a:pt x="369" y="450"/>
                    </a:lnTo>
                    <a:lnTo>
                      <a:pt x="368" y="449"/>
                    </a:lnTo>
                    <a:lnTo>
                      <a:pt x="366" y="447"/>
                    </a:lnTo>
                    <a:lnTo>
                      <a:pt x="364" y="444"/>
                    </a:lnTo>
                    <a:lnTo>
                      <a:pt x="362" y="442"/>
                    </a:lnTo>
                    <a:lnTo>
                      <a:pt x="361" y="441"/>
                    </a:lnTo>
                    <a:lnTo>
                      <a:pt x="359" y="440"/>
                    </a:lnTo>
                    <a:lnTo>
                      <a:pt x="359" y="439"/>
                    </a:lnTo>
                    <a:lnTo>
                      <a:pt x="356" y="437"/>
                    </a:lnTo>
                    <a:lnTo>
                      <a:pt x="353" y="434"/>
                    </a:lnTo>
                    <a:lnTo>
                      <a:pt x="352" y="434"/>
                    </a:lnTo>
                    <a:lnTo>
                      <a:pt x="351" y="433"/>
                    </a:lnTo>
                    <a:lnTo>
                      <a:pt x="348" y="430"/>
                    </a:lnTo>
                    <a:lnTo>
                      <a:pt x="345" y="427"/>
                    </a:lnTo>
                    <a:lnTo>
                      <a:pt x="343" y="425"/>
                    </a:lnTo>
                    <a:lnTo>
                      <a:pt x="343" y="424"/>
                    </a:lnTo>
                    <a:lnTo>
                      <a:pt x="341" y="423"/>
                    </a:lnTo>
                    <a:lnTo>
                      <a:pt x="339" y="421"/>
                    </a:lnTo>
                    <a:lnTo>
                      <a:pt x="337" y="419"/>
                    </a:lnTo>
                    <a:lnTo>
                      <a:pt x="333" y="416"/>
                    </a:lnTo>
                    <a:lnTo>
                      <a:pt x="329" y="413"/>
                    </a:lnTo>
                    <a:lnTo>
                      <a:pt x="325" y="409"/>
                    </a:lnTo>
                    <a:lnTo>
                      <a:pt x="322" y="405"/>
                    </a:lnTo>
                    <a:lnTo>
                      <a:pt x="319" y="402"/>
                    </a:lnTo>
                    <a:lnTo>
                      <a:pt x="315" y="400"/>
                    </a:lnTo>
                    <a:lnTo>
                      <a:pt x="313" y="398"/>
                    </a:lnTo>
                    <a:lnTo>
                      <a:pt x="310" y="395"/>
                    </a:lnTo>
                    <a:lnTo>
                      <a:pt x="307" y="393"/>
                    </a:lnTo>
                    <a:lnTo>
                      <a:pt x="303" y="389"/>
                    </a:lnTo>
                    <a:lnTo>
                      <a:pt x="302" y="388"/>
                    </a:lnTo>
                    <a:lnTo>
                      <a:pt x="301" y="386"/>
                    </a:lnTo>
                    <a:lnTo>
                      <a:pt x="294" y="380"/>
                    </a:lnTo>
                    <a:lnTo>
                      <a:pt x="286" y="372"/>
                    </a:lnTo>
                    <a:lnTo>
                      <a:pt x="285" y="371"/>
                    </a:lnTo>
                    <a:lnTo>
                      <a:pt x="283" y="370"/>
                    </a:lnTo>
                    <a:lnTo>
                      <a:pt x="282" y="369"/>
                    </a:lnTo>
                    <a:lnTo>
                      <a:pt x="278" y="364"/>
                    </a:lnTo>
                    <a:lnTo>
                      <a:pt x="274" y="361"/>
                    </a:lnTo>
                    <a:lnTo>
                      <a:pt x="273" y="361"/>
                    </a:lnTo>
                    <a:lnTo>
                      <a:pt x="273" y="360"/>
                    </a:lnTo>
                    <a:lnTo>
                      <a:pt x="271" y="358"/>
                    </a:lnTo>
                    <a:lnTo>
                      <a:pt x="260" y="347"/>
                    </a:lnTo>
                    <a:lnTo>
                      <a:pt x="250" y="339"/>
                    </a:lnTo>
                    <a:lnTo>
                      <a:pt x="246" y="335"/>
                    </a:lnTo>
                    <a:lnTo>
                      <a:pt x="242" y="331"/>
                    </a:lnTo>
                    <a:lnTo>
                      <a:pt x="235" y="324"/>
                    </a:lnTo>
                    <a:lnTo>
                      <a:pt x="234" y="324"/>
                    </a:lnTo>
                    <a:lnTo>
                      <a:pt x="230" y="319"/>
                    </a:lnTo>
                    <a:lnTo>
                      <a:pt x="220" y="311"/>
                    </a:lnTo>
                    <a:lnTo>
                      <a:pt x="214" y="305"/>
                    </a:lnTo>
                    <a:lnTo>
                      <a:pt x="210" y="301"/>
                    </a:lnTo>
                    <a:lnTo>
                      <a:pt x="206" y="298"/>
                    </a:lnTo>
                    <a:lnTo>
                      <a:pt x="203" y="295"/>
                    </a:lnTo>
                    <a:lnTo>
                      <a:pt x="201" y="293"/>
                    </a:lnTo>
                    <a:lnTo>
                      <a:pt x="198" y="291"/>
                    </a:lnTo>
                    <a:lnTo>
                      <a:pt x="196" y="288"/>
                    </a:lnTo>
                    <a:lnTo>
                      <a:pt x="193" y="286"/>
                    </a:lnTo>
                    <a:lnTo>
                      <a:pt x="190" y="283"/>
                    </a:lnTo>
                    <a:lnTo>
                      <a:pt x="188" y="281"/>
                    </a:lnTo>
                    <a:lnTo>
                      <a:pt x="187" y="280"/>
                    </a:lnTo>
                    <a:lnTo>
                      <a:pt x="186" y="280"/>
                    </a:lnTo>
                    <a:lnTo>
                      <a:pt x="186" y="279"/>
                    </a:lnTo>
                    <a:lnTo>
                      <a:pt x="185" y="279"/>
                    </a:lnTo>
                    <a:lnTo>
                      <a:pt x="185" y="278"/>
                    </a:lnTo>
                    <a:lnTo>
                      <a:pt x="184" y="278"/>
                    </a:lnTo>
                    <a:lnTo>
                      <a:pt x="184" y="277"/>
                    </a:lnTo>
                    <a:lnTo>
                      <a:pt x="183" y="277"/>
                    </a:lnTo>
                    <a:lnTo>
                      <a:pt x="183" y="276"/>
                    </a:lnTo>
                    <a:lnTo>
                      <a:pt x="182" y="276"/>
                    </a:lnTo>
                    <a:lnTo>
                      <a:pt x="182" y="275"/>
                    </a:lnTo>
                    <a:lnTo>
                      <a:pt x="181" y="275"/>
                    </a:lnTo>
                    <a:lnTo>
                      <a:pt x="181" y="274"/>
                    </a:lnTo>
                    <a:lnTo>
                      <a:pt x="179" y="274"/>
                    </a:lnTo>
                    <a:lnTo>
                      <a:pt x="179" y="273"/>
                    </a:lnTo>
                    <a:lnTo>
                      <a:pt x="178" y="273"/>
                    </a:lnTo>
                    <a:lnTo>
                      <a:pt x="177" y="273"/>
                    </a:lnTo>
                    <a:lnTo>
                      <a:pt x="177" y="274"/>
                    </a:lnTo>
                    <a:lnTo>
                      <a:pt x="176" y="274"/>
                    </a:lnTo>
                    <a:lnTo>
                      <a:pt x="176" y="275"/>
                    </a:lnTo>
                    <a:lnTo>
                      <a:pt x="175" y="275"/>
                    </a:lnTo>
                    <a:lnTo>
                      <a:pt x="174" y="274"/>
                    </a:lnTo>
                    <a:lnTo>
                      <a:pt x="173" y="275"/>
                    </a:lnTo>
                    <a:lnTo>
                      <a:pt x="172" y="275"/>
                    </a:lnTo>
                    <a:lnTo>
                      <a:pt x="171" y="275"/>
                    </a:lnTo>
                    <a:lnTo>
                      <a:pt x="170" y="276"/>
                    </a:lnTo>
                    <a:lnTo>
                      <a:pt x="169" y="276"/>
                    </a:lnTo>
                    <a:lnTo>
                      <a:pt x="168" y="276"/>
                    </a:lnTo>
                    <a:lnTo>
                      <a:pt x="167" y="276"/>
                    </a:lnTo>
                    <a:lnTo>
                      <a:pt x="166" y="276"/>
                    </a:lnTo>
                    <a:lnTo>
                      <a:pt x="166" y="277"/>
                    </a:lnTo>
                    <a:lnTo>
                      <a:pt x="165" y="277"/>
                    </a:lnTo>
                    <a:lnTo>
                      <a:pt x="164" y="277"/>
                    </a:lnTo>
                    <a:lnTo>
                      <a:pt x="163" y="277"/>
                    </a:lnTo>
                    <a:lnTo>
                      <a:pt x="163" y="278"/>
                    </a:lnTo>
                    <a:lnTo>
                      <a:pt x="162" y="278"/>
                    </a:lnTo>
                    <a:lnTo>
                      <a:pt x="162" y="279"/>
                    </a:lnTo>
                    <a:lnTo>
                      <a:pt x="160" y="279"/>
                    </a:lnTo>
                    <a:lnTo>
                      <a:pt x="159" y="279"/>
                    </a:lnTo>
                    <a:lnTo>
                      <a:pt x="158" y="279"/>
                    </a:lnTo>
                    <a:lnTo>
                      <a:pt x="157" y="279"/>
                    </a:lnTo>
                    <a:lnTo>
                      <a:pt x="157" y="278"/>
                    </a:lnTo>
                    <a:lnTo>
                      <a:pt x="156" y="278"/>
                    </a:lnTo>
                    <a:lnTo>
                      <a:pt x="155" y="278"/>
                    </a:lnTo>
                    <a:lnTo>
                      <a:pt x="154" y="278"/>
                    </a:lnTo>
                    <a:lnTo>
                      <a:pt x="153" y="278"/>
                    </a:lnTo>
                    <a:lnTo>
                      <a:pt x="152" y="278"/>
                    </a:lnTo>
                    <a:lnTo>
                      <a:pt x="151" y="279"/>
                    </a:lnTo>
                    <a:lnTo>
                      <a:pt x="151" y="278"/>
                    </a:lnTo>
                    <a:lnTo>
                      <a:pt x="150" y="278"/>
                    </a:lnTo>
                    <a:lnTo>
                      <a:pt x="149" y="278"/>
                    </a:lnTo>
                    <a:lnTo>
                      <a:pt x="148" y="279"/>
                    </a:lnTo>
                    <a:lnTo>
                      <a:pt x="147" y="279"/>
                    </a:lnTo>
                    <a:lnTo>
                      <a:pt x="146" y="279"/>
                    </a:lnTo>
                    <a:lnTo>
                      <a:pt x="145" y="279"/>
                    </a:lnTo>
                    <a:lnTo>
                      <a:pt x="145" y="278"/>
                    </a:lnTo>
                    <a:lnTo>
                      <a:pt x="144" y="278"/>
                    </a:lnTo>
                    <a:lnTo>
                      <a:pt x="143" y="278"/>
                    </a:lnTo>
                    <a:lnTo>
                      <a:pt x="143" y="277"/>
                    </a:lnTo>
                    <a:lnTo>
                      <a:pt x="141" y="277"/>
                    </a:lnTo>
                    <a:lnTo>
                      <a:pt x="140" y="277"/>
                    </a:lnTo>
                    <a:lnTo>
                      <a:pt x="139" y="277"/>
                    </a:lnTo>
                    <a:lnTo>
                      <a:pt x="138" y="277"/>
                    </a:lnTo>
                    <a:lnTo>
                      <a:pt x="138" y="276"/>
                    </a:lnTo>
                    <a:lnTo>
                      <a:pt x="137" y="276"/>
                    </a:lnTo>
                    <a:lnTo>
                      <a:pt x="136" y="276"/>
                    </a:lnTo>
                    <a:lnTo>
                      <a:pt x="135" y="276"/>
                    </a:lnTo>
                    <a:lnTo>
                      <a:pt x="134" y="275"/>
                    </a:lnTo>
                    <a:lnTo>
                      <a:pt x="133" y="275"/>
                    </a:lnTo>
                    <a:lnTo>
                      <a:pt x="133" y="274"/>
                    </a:lnTo>
                    <a:lnTo>
                      <a:pt x="132" y="274"/>
                    </a:lnTo>
                    <a:lnTo>
                      <a:pt x="132" y="273"/>
                    </a:lnTo>
                    <a:lnTo>
                      <a:pt x="131" y="272"/>
                    </a:lnTo>
                    <a:lnTo>
                      <a:pt x="131" y="271"/>
                    </a:lnTo>
                    <a:lnTo>
                      <a:pt x="130" y="271"/>
                    </a:lnTo>
                    <a:lnTo>
                      <a:pt x="130" y="269"/>
                    </a:lnTo>
                    <a:lnTo>
                      <a:pt x="131" y="269"/>
                    </a:lnTo>
                    <a:lnTo>
                      <a:pt x="131" y="268"/>
                    </a:lnTo>
                    <a:lnTo>
                      <a:pt x="130" y="268"/>
                    </a:lnTo>
                    <a:lnTo>
                      <a:pt x="130" y="267"/>
                    </a:lnTo>
                    <a:lnTo>
                      <a:pt x="130" y="266"/>
                    </a:lnTo>
                    <a:lnTo>
                      <a:pt x="131" y="265"/>
                    </a:lnTo>
                    <a:lnTo>
                      <a:pt x="131" y="264"/>
                    </a:lnTo>
                    <a:lnTo>
                      <a:pt x="130" y="264"/>
                    </a:lnTo>
                    <a:lnTo>
                      <a:pt x="130" y="263"/>
                    </a:lnTo>
                    <a:lnTo>
                      <a:pt x="130" y="262"/>
                    </a:lnTo>
                    <a:lnTo>
                      <a:pt x="130" y="261"/>
                    </a:lnTo>
                    <a:lnTo>
                      <a:pt x="130" y="260"/>
                    </a:lnTo>
                    <a:lnTo>
                      <a:pt x="129" y="259"/>
                    </a:lnTo>
                    <a:lnTo>
                      <a:pt x="129" y="258"/>
                    </a:lnTo>
                    <a:lnTo>
                      <a:pt x="128" y="258"/>
                    </a:lnTo>
                    <a:lnTo>
                      <a:pt x="127" y="257"/>
                    </a:lnTo>
                    <a:lnTo>
                      <a:pt x="126" y="258"/>
                    </a:lnTo>
                    <a:lnTo>
                      <a:pt x="126" y="257"/>
                    </a:lnTo>
                    <a:lnTo>
                      <a:pt x="125" y="257"/>
                    </a:lnTo>
                    <a:lnTo>
                      <a:pt x="124" y="257"/>
                    </a:lnTo>
                    <a:lnTo>
                      <a:pt x="124" y="256"/>
                    </a:lnTo>
                    <a:lnTo>
                      <a:pt x="123" y="256"/>
                    </a:lnTo>
                    <a:lnTo>
                      <a:pt x="123" y="255"/>
                    </a:lnTo>
                    <a:lnTo>
                      <a:pt x="121" y="255"/>
                    </a:lnTo>
                    <a:lnTo>
                      <a:pt x="120" y="255"/>
                    </a:lnTo>
                    <a:lnTo>
                      <a:pt x="120" y="254"/>
                    </a:lnTo>
                    <a:lnTo>
                      <a:pt x="119" y="254"/>
                    </a:lnTo>
                    <a:lnTo>
                      <a:pt x="118" y="254"/>
                    </a:lnTo>
                    <a:lnTo>
                      <a:pt x="117" y="254"/>
                    </a:lnTo>
                    <a:lnTo>
                      <a:pt x="116" y="254"/>
                    </a:lnTo>
                    <a:lnTo>
                      <a:pt x="115" y="254"/>
                    </a:lnTo>
                    <a:lnTo>
                      <a:pt x="115" y="253"/>
                    </a:lnTo>
                    <a:lnTo>
                      <a:pt x="115" y="254"/>
                    </a:lnTo>
                    <a:lnTo>
                      <a:pt x="114" y="254"/>
                    </a:lnTo>
                    <a:lnTo>
                      <a:pt x="113" y="253"/>
                    </a:lnTo>
                    <a:lnTo>
                      <a:pt x="113" y="254"/>
                    </a:lnTo>
                    <a:lnTo>
                      <a:pt x="112" y="254"/>
                    </a:lnTo>
                    <a:lnTo>
                      <a:pt x="111" y="254"/>
                    </a:lnTo>
                    <a:lnTo>
                      <a:pt x="110" y="254"/>
                    </a:lnTo>
                    <a:lnTo>
                      <a:pt x="109" y="255"/>
                    </a:lnTo>
                    <a:lnTo>
                      <a:pt x="108" y="255"/>
                    </a:lnTo>
                    <a:lnTo>
                      <a:pt x="107" y="255"/>
                    </a:lnTo>
                    <a:lnTo>
                      <a:pt x="107" y="256"/>
                    </a:lnTo>
                    <a:lnTo>
                      <a:pt x="106" y="256"/>
                    </a:lnTo>
                    <a:lnTo>
                      <a:pt x="106" y="255"/>
                    </a:lnTo>
                    <a:lnTo>
                      <a:pt x="105" y="255"/>
                    </a:lnTo>
                    <a:lnTo>
                      <a:pt x="104" y="255"/>
                    </a:lnTo>
                    <a:lnTo>
                      <a:pt x="102" y="255"/>
                    </a:lnTo>
                    <a:lnTo>
                      <a:pt x="101" y="255"/>
                    </a:lnTo>
                    <a:lnTo>
                      <a:pt x="101" y="256"/>
                    </a:lnTo>
                    <a:lnTo>
                      <a:pt x="100" y="256"/>
                    </a:lnTo>
                    <a:lnTo>
                      <a:pt x="99" y="256"/>
                    </a:lnTo>
                    <a:lnTo>
                      <a:pt x="98" y="256"/>
                    </a:lnTo>
                    <a:lnTo>
                      <a:pt x="97" y="256"/>
                    </a:lnTo>
                    <a:lnTo>
                      <a:pt x="96" y="256"/>
                    </a:lnTo>
                    <a:lnTo>
                      <a:pt x="95" y="255"/>
                    </a:lnTo>
                    <a:lnTo>
                      <a:pt x="95" y="254"/>
                    </a:lnTo>
                    <a:lnTo>
                      <a:pt x="94" y="254"/>
                    </a:lnTo>
                    <a:lnTo>
                      <a:pt x="93" y="253"/>
                    </a:lnTo>
                    <a:lnTo>
                      <a:pt x="92" y="253"/>
                    </a:lnTo>
                    <a:lnTo>
                      <a:pt x="92" y="252"/>
                    </a:lnTo>
                    <a:lnTo>
                      <a:pt x="91" y="250"/>
                    </a:lnTo>
                    <a:lnTo>
                      <a:pt x="90" y="250"/>
                    </a:lnTo>
                    <a:lnTo>
                      <a:pt x="90" y="249"/>
                    </a:lnTo>
                    <a:lnTo>
                      <a:pt x="89" y="249"/>
                    </a:lnTo>
                    <a:lnTo>
                      <a:pt x="89" y="248"/>
                    </a:lnTo>
                    <a:lnTo>
                      <a:pt x="88" y="248"/>
                    </a:lnTo>
                    <a:lnTo>
                      <a:pt x="87" y="248"/>
                    </a:lnTo>
                    <a:lnTo>
                      <a:pt x="86" y="248"/>
                    </a:lnTo>
                    <a:lnTo>
                      <a:pt x="86" y="247"/>
                    </a:lnTo>
                    <a:lnTo>
                      <a:pt x="85" y="247"/>
                    </a:lnTo>
                    <a:lnTo>
                      <a:pt x="83" y="246"/>
                    </a:lnTo>
                    <a:lnTo>
                      <a:pt x="82" y="246"/>
                    </a:lnTo>
                    <a:lnTo>
                      <a:pt x="82" y="245"/>
                    </a:lnTo>
                    <a:lnTo>
                      <a:pt x="81" y="245"/>
                    </a:lnTo>
                    <a:lnTo>
                      <a:pt x="80" y="245"/>
                    </a:lnTo>
                    <a:lnTo>
                      <a:pt x="80" y="246"/>
                    </a:lnTo>
                    <a:lnTo>
                      <a:pt x="79" y="246"/>
                    </a:lnTo>
                    <a:lnTo>
                      <a:pt x="79" y="245"/>
                    </a:lnTo>
                    <a:lnTo>
                      <a:pt x="78" y="245"/>
                    </a:lnTo>
                    <a:lnTo>
                      <a:pt x="77" y="245"/>
                    </a:lnTo>
                    <a:lnTo>
                      <a:pt x="77" y="244"/>
                    </a:lnTo>
                    <a:lnTo>
                      <a:pt x="76" y="244"/>
                    </a:lnTo>
                    <a:lnTo>
                      <a:pt x="75" y="244"/>
                    </a:lnTo>
                    <a:lnTo>
                      <a:pt x="74" y="244"/>
                    </a:lnTo>
                    <a:lnTo>
                      <a:pt x="73" y="244"/>
                    </a:lnTo>
                    <a:lnTo>
                      <a:pt x="73" y="245"/>
                    </a:lnTo>
                    <a:lnTo>
                      <a:pt x="72" y="246"/>
                    </a:lnTo>
                    <a:lnTo>
                      <a:pt x="72" y="245"/>
                    </a:lnTo>
                    <a:lnTo>
                      <a:pt x="71" y="245"/>
                    </a:lnTo>
                    <a:lnTo>
                      <a:pt x="70" y="245"/>
                    </a:lnTo>
                    <a:lnTo>
                      <a:pt x="70" y="244"/>
                    </a:lnTo>
                    <a:lnTo>
                      <a:pt x="70" y="243"/>
                    </a:lnTo>
                    <a:lnTo>
                      <a:pt x="71" y="243"/>
                    </a:lnTo>
                    <a:lnTo>
                      <a:pt x="70" y="243"/>
                    </a:lnTo>
                    <a:lnTo>
                      <a:pt x="69" y="242"/>
                    </a:lnTo>
                    <a:lnTo>
                      <a:pt x="70" y="242"/>
                    </a:lnTo>
                    <a:lnTo>
                      <a:pt x="69" y="241"/>
                    </a:lnTo>
                    <a:lnTo>
                      <a:pt x="69" y="242"/>
                    </a:lnTo>
                    <a:lnTo>
                      <a:pt x="68" y="242"/>
                    </a:lnTo>
                    <a:lnTo>
                      <a:pt x="68" y="241"/>
                    </a:lnTo>
                    <a:lnTo>
                      <a:pt x="68" y="242"/>
                    </a:lnTo>
                    <a:lnTo>
                      <a:pt x="67" y="242"/>
                    </a:lnTo>
                    <a:lnTo>
                      <a:pt x="66" y="242"/>
                    </a:lnTo>
                    <a:lnTo>
                      <a:pt x="66" y="241"/>
                    </a:lnTo>
                    <a:lnTo>
                      <a:pt x="65" y="242"/>
                    </a:lnTo>
                    <a:lnTo>
                      <a:pt x="63" y="242"/>
                    </a:lnTo>
                    <a:lnTo>
                      <a:pt x="62" y="242"/>
                    </a:lnTo>
                    <a:lnTo>
                      <a:pt x="61" y="242"/>
                    </a:lnTo>
                    <a:lnTo>
                      <a:pt x="61" y="243"/>
                    </a:lnTo>
                    <a:lnTo>
                      <a:pt x="60" y="243"/>
                    </a:lnTo>
                    <a:lnTo>
                      <a:pt x="60" y="244"/>
                    </a:lnTo>
                    <a:lnTo>
                      <a:pt x="59" y="243"/>
                    </a:lnTo>
                    <a:lnTo>
                      <a:pt x="58" y="243"/>
                    </a:lnTo>
                    <a:lnTo>
                      <a:pt x="58" y="242"/>
                    </a:lnTo>
                    <a:lnTo>
                      <a:pt x="58" y="241"/>
                    </a:lnTo>
                    <a:lnTo>
                      <a:pt x="58" y="240"/>
                    </a:lnTo>
                    <a:lnTo>
                      <a:pt x="58" y="239"/>
                    </a:lnTo>
                    <a:lnTo>
                      <a:pt x="58" y="238"/>
                    </a:lnTo>
                    <a:lnTo>
                      <a:pt x="59" y="237"/>
                    </a:lnTo>
                    <a:lnTo>
                      <a:pt x="59" y="236"/>
                    </a:lnTo>
                    <a:lnTo>
                      <a:pt x="59" y="235"/>
                    </a:lnTo>
                    <a:lnTo>
                      <a:pt x="58" y="235"/>
                    </a:lnTo>
                    <a:lnTo>
                      <a:pt x="57" y="235"/>
                    </a:lnTo>
                    <a:lnTo>
                      <a:pt x="56" y="235"/>
                    </a:lnTo>
                    <a:lnTo>
                      <a:pt x="55" y="235"/>
                    </a:lnTo>
                    <a:lnTo>
                      <a:pt x="54" y="235"/>
                    </a:lnTo>
                    <a:lnTo>
                      <a:pt x="54" y="234"/>
                    </a:lnTo>
                    <a:lnTo>
                      <a:pt x="54" y="233"/>
                    </a:lnTo>
                    <a:lnTo>
                      <a:pt x="53" y="233"/>
                    </a:lnTo>
                    <a:lnTo>
                      <a:pt x="53" y="232"/>
                    </a:lnTo>
                    <a:lnTo>
                      <a:pt x="52" y="232"/>
                    </a:lnTo>
                    <a:lnTo>
                      <a:pt x="51" y="232"/>
                    </a:lnTo>
                    <a:lnTo>
                      <a:pt x="51" y="230"/>
                    </a:lnTo>
                    <a:lnTo>
                      <a:pt x="50" y="230"/>
                    </a:lnTo>
                    <a:lnTo>
                      <a:pt x="50" y="229"/>
                    </a:lnTo>
                    <a:lnTo>
                      <a:pt x="50" y="228"/>
                    </a:lnTo>
                    <a:lnTo>
                      <a:pt x="50" y="227"/>
                    </a:lnTo>
                    <a:lnTo>
                      <a:pt x="49" y="226"/>
                    </a:lnTo>
                    <a:lnTo>
                      <a:pt x="49" y="225"/>
                    </a:lnTo>
                    <a:lnTo>
                      <a:pt x="48" y="225"/>
                    </a:lnTo>
                    <a:lnTo>
                      <a:pt x="47" y="225"/>
                    </a:lnTo>
                    <a:lnTo>
                      <a:pt x="47" y="224"/>
                    </a:lnTo>
                    <a:lnTo>
                      <a:pt x="46" y="224"/>
                    </a:lnTo>
                    <a:lnTo>
                      <a:pt x="44" y="224"/>
                    </a:lnTo>
                    <a:lnTo>
                      <a:pt x="44" y="225"/>
                    </a:lnTo>
                    <a:lnTo>
                      <a:pt x="44" y="224"/>
                    </a:lnTo>
                    <a:lnTo>
                      <a:pt x="43" y="224"/>
                    </a:lnTo>
                    <a:lnTo>
                      <a:pt x="42" y="224"/>
                    </a:lnTo>
                    <a:lnTo>
                      <a:pt x="42" y="223"/>
                    </a:lnTo>
                    <a:lnTo>
                      <a:pt x="41" y="223"/>
                    </a:lnTo>
                    <a:lnTo>
                      <a:pt x="40" y="223"/>
                    </a:lnTo>
                    <a:lnTo>
                      <a:pt x="39" y="223"/>
                    </a:lnTo>
                    <a:lnTo>
                      <a:pt x="39" y="222"/>
                    </a:lnTo>
                    <a:lnTo>
                      <a:pt x="38" y="222"/>
                    </a:lnTo>
                    <a:lnTo>
                      <a:pt x="38" y="221"/>
                    </a:lnTo>
                    <a:lnTo>
                      <a:pt x="38" y="220"/>
                    </a:lnTo>
                    <a:lnTo>
                      <a:pt x="38" y="219"/>
                    </a:lnTo>
                    <a:lnTo>
                      <a:pt x="37" y="218"/>
                    </a:lnTo>
                    <a:lnTo>
                      <a:pt x="36" y="217"/>
                    </a:lnTo>
                    <a:lnTo>
                      <a:pt x="35" y="217"/>
                    </a:lnTo>
                    <a:lnTo>
                      <a:pt x="34" y="216"/>
                    </a:lnTo>
                    <a:lnTo>
                      <a:pt x="33" y="216"/>
                    </a:lnTo>
                    <a:lnTo>
                      <a:pt x="32" y="216"/>
                    </a:lnTo>
                    <a:lnTo>
                      <a:pt x="31" y="216"/>
                    </a:lnTo>
                    <a:lnTo>
                      <a:pt x="30" y="216"/>
                    </a:lnTo>
                    <a:lnTo>
                      <a:pt x="30" y="215"/>
                    </a:lnTo>
                    <a:lnTo>
                      <a:pt x="29" y="215"/>
                    </a:lnTo>
                    <a:lnTo>
                      <a:pt x="28" y="215"/>
                    </a:lnTo>
                    <a:lnTo>
                      <a:pt x="28" y="214"/>
                    </a:lnTo>
                    <a:lnTo>
                      <a:pt x="27" y="214"/>
                    </a:lnTo>
                    <a:lnTo>
                      <a:pt x="27" y="215"/>
                    </a:lnTo>
                    <a:lnTo>
                      <a:pt x="27" y="214"/>
                    </a:lnTo>
                    <a:lnTo>
                      <a:pt x="25" y="214"/>
                    </a:lnTo>
                    <a:lnTo>
                      <a:pt x="25" y="213"/>
                    </a:lnTo>
                    <a:lnTo>
                      <a:pt x="27" y="213"/>
                    </a:lnTo>
                    <a:lnTo>
                      <a:pt x="27" y="211"/>
                    </a:lnTo>
                    <a:lnTo>
                      <a:pt x="25" y="210"/>
                    </a:lnTo>
                    <a:lnTo>
                      <a:pt x="25" y="209"/>
                    </a:lnTo>
                    <a:lnTo>
                      <a:pt x="24" y="209"/>
                    </a:lnTo>
                    <a:lnTo>
                      <a:pt x="24" y="210"/>
                    </a:lnTo>
                    <a:lnTo>
                      <a:pt x="23" y="210"/>
                    </a:lnTo>
                    <a:lnTo>
                      <a:pt x="23" y="209"/>
                    </a:lnTo>
                    <a:lnTo>
                      <a:pt x="22" y="209"/>
                    </a:lnTo>
                    <a:lnTo>
                      <a:pt x="22" y="210"/>
                    </a:lnTo>
                    <a:lnTo>
                      <a:pt x="21" y="210"/>
                    </a:lnTo>
                    <a:lnTo>
                      <a:pt x="21" y="209"/>
                    </a:lnTo>
                    <a:lnTo>
                      <a:pt x="21" y="208"/>
                    </a:lnTo>
                    <a:lnTo>
                      <a:pt x="20" y="208"/>
                    </a:lnTo>
                    <a:lnTo>
                      <a:pt x="19" y="208"/>
                    </a:lnTo>
                    <a:lnTo>
                      <a:pt x="20" y="207"/>
                    </a:lnTo>
                    <a:lnTo>
                      <a:pt x="19" y="207"/>
                    </a:lnTo>
                    <a:lnTo>
                      <a:pt x="19" y="206"/>
                    </a:lnTo>
                    <a:lnTo>
                      <a:pt x="20" y="206"/>
                    </a:lnTo>
                    <a:lnTo>
                      <a:pt x="20" y="205"/>
                    </a:lnTo>
                    <a:lnTo>
                      <a:pt x="19" y="204"/>
                    </a:lnTo>
                    <a:lnTo>
                      <a:pt x="20" y="204"/>
                    </a:lnTo>
                    <a:lnTo>
                      <a:pt x="20" y="203"/>
                    </a:lnTo>
                    <a:lnTo>
                      <a:pt x="19" y="203"/>
                    </a:lnTo>
                    <a:lnTo>
                      <a:pt x="18" y="203"/>
                    </a:lnTo>
                    <a:lnTo>
                      <a:pt x="18" y="202"/>
                    </a:lnTo>
                    <a:lnTo>
                      <a:pt x="17" y="201"/>
                    </a:lnTo>
                    <a:lnTo>
                      <a:pt x="17" y="202"/>
                    </a:lnTo>
                    <a:lnTo>
                      <a:pt x="16" y="201"/>
                    </a:lnTo>
                    <a:lnTo>
                      <a:pt x="16" y="200"/>
                    </a:lnTo>
                    <a:lnTo>
                      <a:pt x="15" y="200"/>
                    </a:lnTo>
                    <a:lnTo>
                      <a:pt x="15" y="201"/>
                    </a:lnTo>
                    <a:lnTo>
                      <a:pt x="14" y="201"/>
                    </a:lnTo>
                    <a:lnTo>
                      <a:pt x="14" y="200"/>
                    </a:lnTo>
                    <a:lnTo>
                      <a:pt x="13" y="200"/>
                    </a:lnTo>
                    <a:lnTo>
                      <a:pt x="12" y="199"/>
                    </a:lnTo>
                    <a:lnTo>
                      <a:pt x="12" y="198"/>
                    </a:lnTo>
                    <a:lnTo>
                      <a:pt x="11" y="198"/>
                    </a:lnTo>
                    <a:lnTo>
                      <a:pt x="11" y="197"/>
                    </a:lnTo>
                    <a:lnTo>
                      <a:pt x="11" y="196"/>
                    </a:lnTo>
                    <a:lnTo>
                      <a:pt x="11" y="195"/>
                    </a:lnTo>
                    <a:lnTo>
                      <a:pt x="12" y="195"/>
                    </a:lnTo>
                    <a:lnTo>
                      <a:pt x="12" y="194"/>
                    </a:lnTo>
                    <a:lnTo>
                      <a:pt x="12" y="193"/>
                    </a:lnTo>
                    <a:lnTo>
                      <a:pt x="12" y="191"/>
                    </a:lnTo>
                    <a:lnTo>
                      <a:pt x="12" y="190"/>
                    </a:lnTo>
                    <a:lnTo>
                      <a:pt x="13" y="189"/>
                    </a:lnTo>
                    <a:lnTo>
                      <a:pt x="12" y="189"/>
                    </a:lnTo>
                    <a:lnTo>
                      <a:pt x="12" y="188"/>
                    </a:lnTo>
                    <a:lnTo>
                      <a:pt x="13" y="188"/>
                    </a:lnTo>
                    <a:lnTo>
                      <a:pt x="13" y="187"/>
                    </a:lnTo>
                    <a:lnTo>
                      <a:pt x="13" y="186"/>
                    </a:lnTo>
                    <a:lnTo>
                      <a:pt x="13" y="185"/>
                    </a:lnTo>
                    <a:lnTo>
                      <a:pt x="13" y="184"/>
                    </a:lnTo>
                    <a:lnTo>
                      <a:pt x="12" y="184"/>
                    </a:lnTo>
                    <a:lnTo>
                      <a:pt x="12" y="183"/>
                    </a:lnTo>
                    <a:lnTo>
                      <a:pt x="11" y="183"/>
                    </a:lnTo>
                    <a:lnTo>
                      <a:pt x="11" y="182"/>
                    </a:lnTo>
                    <a:lnTo>
                      <a:pt x="10" y="182"/>
                    </a:lnTo>
                    <a:lnTo>
                      <a:pt x="10" y="181"/>
                    </a:lnTo>
                    <a:lnTo>
                      <a:pt x="10" y="180"/>
                    </a:lnTo>
                    <a:lnTo>
                      <a:pt x="10" y="179"/>
                    </a:lnTo>
                    <a:lnTo>
                      <a:pt x="11" y="179"/>
                    </a:lnTo>
                    <a:lnTo>
                      <a:pt x="11" y="178"/>
                    </a:lnTo>
                    <a:lnTo>
                      <a:pt x="10" y="177"/>
                    </a:lnTo>
                    <a:lnTo>
                      <a:pt x="10" y="176"/>
                    </a:lnTo>
                    <a:lnTo>
                      <a:pt x="11" y="176"/>
                    </a:lnTo>
                    <a:lnTo>
                      <a:pt x="11" y="175"/>
                    </a:lnTo>
                    <a:lnTo>
                      <a:pt x="10" y="175"/>
                    </a:lnTo>
                    <a:lnTo>
                      <a:pt x="10" y="174"/>
                    </a:lnTo>
                    <a:lnTo>
                      <a:pt x="10" y="172"/>
                    </a:lnTo>
                    <a:lnTo>
                      <a:pt x="9" y="171"/>
                    </a:lnTo>
                    <a:lnTo>
                      <a:pt x="9" y="170"/>
                    </a:lnTo>
                    <a:lnTo>
                      <a:pt x="8" y="170"/>
                    </a:lnTo>
                    <a:lnTo>
                      <a:pt x="7" y="170"/>
                    </a:lnTo>
                    <a:lnTo>
                      <a:pt x="5" y="170"/>
                    </a:lnTo>
                    <a:lnTo>
                      <a:pt x="4" y="171"/>
                    </a:lnTo>
                    <a:lnTo>
                      <a:pt x="3" y="171"/>
                    </a:lnTo>
                    <a:lnTo>
                      <a:pt x="2" y="171"/>
                    </a:lnTo>
                    <a:lnTo>
                      <a:pt x="1" y="171"/>
                    </a:lnTo>
                    <a:lnTo>
                      <a:pt x="1" y="170"/>
                    </a:lnTo>
                    <a:lnTo>
                      <a:pt x="1" y="169"/>
                    </a:lnTo>
                    <a:lnTo>
                      <a:pt x="0" y="168"/>
                    </a:lnTo>
                    <a:lnTo>
                      <a:pt x="1" y="168"/>
                    </a:lnTo>
                    <a:lnTo>
                      <a:pt x="1" y="167"/>
                    </a:lnTo>
                  </a:path>
                </a:pathLst>
              </a:custGeom>
              <a:grpFill/>
              <a:ln w="19050" cap="flat">
                <a:solidFill>
                  <a:schemeClr val="tx1"/>
                </a:solidFill>
                <a:prstDash val="solid"/>
                <a:miter lim="800000"/>
                <a:headEnd/>
                <a:tailEnd/>
              </a:ln>
            </p:spPr>
            <p:txBody>
              <a:bodyPr/>
              <a:lstStyle/>
              <a:p>
                <a:pPr eaLnBrk="1" hangingPunct="1">
                  <a:defRPr/>
                </a:pPr>
                <a:endParaRPr lang="en-US" sz="1350" dirty="0">
                  <a:latin typeface="Arial" charset="0"/>
                </a:endParaRPr>
              </a:p>
            </p:txBody>
          </p:sp>
          <p:sp>
            <p:nvSpPr>
              <p:cNvPr id="37" name="Freeform 89">
                <a:extLst>
                  <a:ext uri="{FF2B5EF4-FFF2-40B4-BE49-F238E27FC236}">
                    <a16:creationId xmlns:a16="http://schemas.microsoft.com/office/drawing/2014/main" id="{45042445-6413-4239-91B5-F291868206BD}"/>
                  </a:ext>
                </a:extLst>
              </p:cNvPr>
              <p:cNvSpPr>
                <a:spLocks/>
              </p:cNvSpPr>
              <p:nvPr/>
            </p:nvSpPr>
            <p:spPr bwMode="auto">
              <a:xfrm>
                <a:off x="3595" y="2654"/>
                <a:ext cx="298" cy="168"/>
              </a:xfrm>
              <a:custGeom>
                <a:avLst/>
                <a:gdLst>
                  <a:gd name="T0" fmla="*/ 56 w 298"/>
                  <a:gd name="T1" fmla="*/ 166 h 169"/>
                  <a:gd name="T2" fmla="*/ 54 w 298"/>
                  <a:gd name="T3" fmla="*/ 167 h 169"/>
                  <a:gd name="T4" fmla="*/ 51 w 298"/>
                  <a:gd name="T5" fmla="*/ 163 h 169"/>
                  <a:gd name="T6" fmla="*/ 56 w 298"/>
                  <a:gd name="T7" fmla="*/ 161 h 169"/>
                  <a:gd name="T8" fmla="*/ 56 w 298"/>
                  <a:gd name="T9" fmla="*/ 156 h 169"/>
                  <a:gd name="T10" fmla="*/ 51 w 298"/>
                  <a:gd name="T11" fmla="*/ 155 h 169"/>
                  <a:gd name="T12" fmla="*/ 49 w 298"/>
                  <a:gd name="T13" fmla="*/ 160 h 169"/>
                  <a:gd name="T14" fmla="*/ 48 w 298"/>
                  <a:gd name="T15" fmla="*/ 156 h 169"/>
                  <a:gd name="T16" fmla="*/ 42 w 298"/>
                  <a:gd name="T17" fmla="*/ 153 h 169"/>
                  <a:gd name="T18" fmla="*/ 42 w 298"/>
                  <a:gd name="T19" fmla="*/ 147 h 169"/>
                  <a:gd name="T20" fmla="*/ 44 w 298"/>
                  <a:gd name="T21" fmla="*/ 147 h 169"/>
                  <a:gd name="T22" fmla="*/ 50 w 298"/>
                  <a:gd name="T23" fmla="*/ 144 h 169"/>
                  <a:gd name="T24" fmla="*/ 51 w 298"/>
                  <a:gd name="T25" fmla="*/ 139 h 169"/>
                  <a:gd name="T26" fmla="*/ 47 w 298"/>
                  <a:gd name="T27" fmla="*/ 140 h 169"/>
                  <a:gd name="T28" fmla="*/ 47 w 298"/>
                  <a:gd name="T29" fmla="*/ 133 h 169"/>
                  <a:gd name="T30" fmla="*/ 43 w 298"/>
                  <a:gd name="T31" fmla="*/ 128 h 169"/>
                  <a:gd name="T32" fmla="*/ 39 w 298"/>
                  <a:gd name="T33" fmla="*/ 130 h 169"/>
                  <a:gd name="T34" fmla="*/ 40 w 298"/>
                  <a:gd name="T35" fmla="*/ 126 h 169"/>
                  <a:gd name="T36" fmla="*/ 37 w 298"/>
                  <a:gd name="T37" fmla="*/ 123 h 169"/>
                  <a:gd name="T38" fmla="*/ 31 w 298"/>
                  <a:gd name="T39" fmla="*/ 125 h 169"/>
                  <a:gd name="T40" fmla="*/ 24 w 298"/>
                  <a:gd name="T41" fmla="*/ 127 h 169"/>
                  <a:gd name="T42" fmla="*/ 17 w 298"/>
                  <a:gd name="T43" fmla="*/ 128 h 169"/>
                  <a:gd name="T44" fmla="*/ 9 w 298"/>
                  <a:gd name="T45" fmla="*/ 131 h 169"/>
                  <a:gd name="T46" fmla="*/ 0 w 298"/>
                  <a:gd name="T47" fmla="*/ 139 h 169"/>
                  <a:gd name="T48" fmla="*/ 4 w 298"/>
                  <a:gd name="T49" fmla="*/ 132 h 169"/>
                  <a:gd name="T50" fmla="*/ 11 w 298"/>
                  <a:gd name="T51" fmla="*/ 127 h 169"/>
                  <a:gd name="T52" fmla="*/ 16 w 298"/>
                  <a:gd name="T53" fmla="*/ 124 h 169"/>
                  <a:gd name="T54" fmla="*/ 22 w 298"/>
                  <a:gd name="T55" fmla="*/ 122 h 169"/>
                  <a:gd name="T56" fmla="*/ 30 w 298"/>
                  <a:gd name="T57" fmla="*/ 118 h 169"/>
                  <a:gd name="T58" fmla="*/ 35 w 298"/>
                  <a:gd name="T59" fmla="*/ 116 h 169"/>
                  <a:gd name="T60" fmla="*/ 40 w 298"/>
                  <a:gd name="T61" fmla="*/ 112 h 169"/>
                  <a:gd name="T62" fmla="*/ 35 w 298"/>
                  <a:gd name="T63" fmla="*/ 106 h 169"/>
                  <a:gd name="T64" fmla="*/ 48 w 298"/>
                  <a:gd name="T65" fmla="*/ 95 h 169"/>
                  <a:gd name="T66" fmla="*/ 55 w 298"/>
                  <a:gd name="T67" fmla="*/ 90 h 169"/>
                  <a:gd name="T68" fmla="*/ 61 w 298"/>
                  <a:gd name="T69" fmla="*/ 84 h 169"/>
                  <a:gd name="T70" fmla="*/ 69 w 298"/>
                  <a:gd name="T71" fmla="*/ 79 h 169"/>
                  <a:gd name="T72" fmla="*/ 76 w 298"/>
                  <a:gd name="T73" fmla="*/ 72 h 169"/>
                  <a:gd name="T74" fmla="*/ 91 w 298"/>
                  <a:gd name="T75" fmla="*/ 60 h 169"/>
                  <a:gd name="T76" fmla="*/ 100 w 298"/>
                  <a:gd name="T77" fmla="*/ 52 h 169"/>
                  <a:gd name="T78" fmla="*/ 108 w 298"/>
                  <a:gd name="T79" fmla="*/ 49 h 169"/>
                  <a:gd name="T80" fmla="*/ 118 w 298"/>
                  <a:gd name="T81" fmla="*/ 47 h 169"/>
                  <a:gd name="T82" fmla="*/ 128 w 298"/>
                  <a:gd name="T83" fmla="*/ 46 h 169"/>
                  <a:gd name="T84" fmla="*/ 140 w 298"/>
                  <a:gd name="T85" fmla="*/ 47 h 169"/>
                  <a:gd name="T86" fmla="*/ 159 w 298"/>
                  <a:gd name="T87" fmla="*/ 49 h 169"/>
                  <a:gd name="T88" fmla="*/ 169 w 298"/>
                  <a:gd name="T89" fmla="*/ 48 h 169"/>
                  <a:gd name="T90" fmla="*/ 182 w 298"/>
                  <a:gd name="T91" fmla="*/ 45 h 169"/>
                  <a:gd name="T92" fmla="*/ 193 w 298"/>
                  <a:gd name="T93" fmla="*/ 43 h 169"/>
                  <a:gd name="T94" fmla="*/ 204 w 298"/>
                  <a:gd name="T95" fmla="*/ 39 h 169"/>
                  <a:gd name="T96" fmla="*/ 214 w 298"/>
                  <a:gd name="T97" fmla="*/ 35 h 169"/>
                  <a:gd name="T98" fmla="*/ 222 w 298"/>
                  <a:gd name="T99" fmla="*/ 32 h 169"/>
                  <a:gd name="T100" fmla="*/ 228 w 298"/>
                  <a:gd name="T101" fmla="*/ 28 h 169"/>
                  <a:gd name="T102" fmla="*/ 232 w 298"/>
                  <a:gd name="T103" fmla="*/ 25 h 169"/>
                  <a:gd name="T104" fmla="*/ 236 w 298"/>
                  <a:gd name="T105" fmla="*/ 22 h 169"/>
                  <a:gd name="T106" fmla="*/ 242 w 298"/>
                  <a:gd name="T107" fmla="*/ 15 h 169"/>
                  <a:gd name="T108" fmla="*/ 248 w 298"/>
                  <a:gd name="T109" fmla="*/ 10 h 169"/>
                  <a:gd name="T110" fmla="*/ 255 w 298"/>
                  <a:gd name="T111" fmla="*/ 8 h 169"/>
                  <a:gd name="T112" fmla="*/ 273 w 298"/>
                  <a:gd name="T113" fmla="*/ 7 h 169"/>
                  <a:gd name="T114" fmla="*/ 287 w 298"/>
                  <a:gd name="T115" fmla="*/ 6 h 169"/>
                  <a:gd name="T116" fmla="*/ 293 w 298"/>
                  <a:gd name="T117" fmla="*/ 3 h 1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8" h="169">
                    <a:moveTo>
                      <a:pt x="59" y="168"/>
                    </a:moveTo>
                    <a:lnTo>
                      <a:pt x="58" y="168"/>
                    </a:lnTo>
                    <a:lnTo>
                      <a:pt x="57" y="168"/>
                    </a:lnTo>
                    <a:lnTo>
                      <a:pt x="58" y="167"/>
                    </a:lnTo>
                    <a:lnTo>
                      <a:pt x="58" y="166"/>
                    </a:lnTo>
                    <a:lnTo>
                      <a:pt x="57" y="166"/>
                    </a:lnTo>
                    <a:lnTo>
                      <a:pt x="56" y="166"/>
                    </a:lnTo>
                    <a:lnTo>
                      <a:pt x="55" y="166"/>
                    </a:lnTo>
                    <a:lnTo>
                      <a:pt x="55" y="167"/>
                    </a:lnTo>
                    <a:lnTo>
                      <a:pt x="55" y="168"/>
                    </a:lnTo>
                    <a:lnTo>
                      <a:pt x="55" y="169"/>
                    </a:lnTo>
                    <a:lnTo>
                      <a:pt x="54" y="169"/>
                    </a:lnTo>
                    <a:lnTo>
                      <a:pt x="54" y="168"/>
                    </a:lnTo>
                    <a:lnTo>
                      <a:pt x="54" y="167"/>
                    </a:lnTo>
                    <a:lnTo>
                      <a:pt x="54" y="166"/>
                    </a:lnTo>
                    <a:lnTo>
                      <a:pt x="53" y="166"/>
                    </a:lnTo>
                    <a:lnTo>
                      <a:pt x="53" y="165"/>
                    </a:lnTo>
                    <a:lnTo>
                      <a:pt x="52" y="165"/>
                    </a:lnTo>
                    <a:lnTo>
                      <a:pt x="52" y="164"/>
                    </a:lnTo>
                    <a:lnTo>
                      <a:pt x="51" y="164"/>
                    </a:lnTo>
                    <a:lnTo>
                      <a:pt x="51" y="163"/>
                    </a:lnTo>
                    <a:lnTo>
                      <a:pt x="52" y="162"/>
                    </a:lnTo>
                    <a:lnTo>
                      <a:pt x="53" y="163"/>
                    </a:lnTo>
                    <a:lnTo>
                      <a:pt x="54" y="163"/>
                    </a:lnTo>
                    <a:lnTo>
                      <a:pt x="55" y="163"/>
                    </a:lnTo>
                    <a:lnTo>
                      <a:pt x="55" y="162"/>
                    </a:lnTo>
                    <a:lnTo>
                      <a:pt x="56" y="162"/>
                    </a:lnTo>
                    <a:lnTo>
                      <a:pt x="56" y="161"/>
                    </a:lnTo>
                    <a:lnTo>
                      <a:pt x="56" y="160"/>
                    </a:lnTo>
                    <a:lnTo>
                      <a:pt x="55" y="160"/>
                    </a:lnTo>
                    <a:lnTo>
                      <a:pt x="54" y="160"/>
                    </a:lnTo>
                    <a:lnTo>
                      <a:pt x="54" y="159"/>
                    </a:lnTo>
                    <a:lnTo>
                      <a:pt x="55" y="158"/>
                    </a:lnTo>
                    <a:lnTo>
                      <a:pt x="56" y="157"/>
                    </a:lnTo>
                    <a:lnTo>
                      <a:pt x="56" y="156"/>
                    </a:lnTo>
                    <a:lnTo>
                      <a:pt x="55" y="156"/>
                    </a:lnTo>
                    <a:lnTo>
                      <a:pt x="55" y="157"/>
                    </a:lnTo>
                    <a:lnTo>
                      <a:pt x="54" y="157"/>
                    </a:lnTo>
                    <a:lnTo>
                      <a:pt x="54" y="156"/>
                    </a:lnTo>
                    <a:lnTo>
                      <a:pt x="53" y="156"/>
                    </a:lnTo>
                    <a:lnTo>
                      <a:pt x="52" y="156"/>
                    </a:lnTo>
                    <a:lnTo>
                      <a:pt x="51" y="155"/>
                    </a:lnTo>
                    <a:lnTo>
                      <a:pt x="50" y="155"/>
                    </a:lnTo>
                    <a:lnTo>
                      <a:pt x="50" y="156"/>
                    </a:lnTo>
                    <a:lnTo>
                      <a:pt x="50" y="157"/>
                    </a:lnTo>
                    <a:lnTo>
                      <a:pt x="50" y="158"/>
                    </a:lnTo>
                    <a:lnTo>
                      <a:pt x="50" y="159"/>
                    </a:lnTo>
                    <a:lnTo>
                      <a:pt x="49" y="159"/>
                    </a:lnTo>
                    <a:lnTo>
                      <a:pt x="49" y="160"/>
                    </a:lnTo>
                    <a:lnTo>
                      <a:pt x="48" y="160"/>
                    </a:lnTo>
                    <a:lnTo>
                      <a:pt x="48" y="159"/>
                    </a:lnTo>
                    <a:lnTo>
                      <a:pt x="47" y="159"/>
                    </a:lnTo>
                    <a:lnTo>
                      <a:pt x="47" y="158"/>
                    </a:lnTo>
                    <a:lnTo>
                      <a:pt x="48" y="158"/>
                    </a:lnTo>
                    <a:lnTo>
                      <a:pt x="48" y="157"/>
                    </a:lnTo>
                    <a:lnTo>
                      <a:pt x="48" y="156"/>
                    </a:lnTo>
                    <a:lnTo>
                      <a:pt x="47" y="155"/>
                    </a:lnTo>
                    <a:lnTo>
                      <a:pt x="46" y="155"/>
                    </a:lnTo>
                    <a:lnTo>
                      <a:pt x="44" y="156"/>
                    </a:lnTo>
                    <a:lnTo>
                      <a:pt x="43" y="156"/>
                    </a:lnTo>
                    <a:lnTo>
                      <a:pt x="43" y="155"/>
                    </a:lnTo>
                    <a:lnTo>
                      <a:pt x="42" y="155"/>
                    </a:lnTo>
                    <a:lnTo>
                      <a:pt x="42" y="153"/>
                    </a:lnTo>
                    <a:lnTo>
                      <a:pt x="41" y="153"/>
                    </a:lnTo>
                    <a:lnTo>
                      <a:pt x="41" y="152"/>
                    </a:lnTo>
                    <a:lnTo>
                      <a:pt x="41" y="151"/>
                    </a:lnTo>
                    <a:lnTo>
                      <a:pt x="41" y="150"/>
                    </a:lnTo>
                    <a:lnTo>
                      <a:pt x="42" y="149"/>
                    </a:lnTo>
                    <a:lnTo>
                      <a:pt x="42" y="148"/>
                    </a:lnTo>
                    <a:lnTo>
                      <a:pt x="42" y="147"/>
                    </a:lnTo>
                    <a:lnTo>
                      <a:pt x="42" y="146"/>
                    </a:lnTo>
                    <a:lnTo>
                      <a:pt x="42" y="145"/>
                    </a:lnTo>
                    <a:lnTo>
                      <a:pt x="43" y="144"/>
                    </a:lnTo>
                    <a:lnTo>
                      <a:pt x="43" y="145"/>
                    </a:lnTo>
                    <a:lnTo>
                      <a:pt x="44" y="145"/>
                    </a:lnTo>
                    <a:lnTo>
                      <a:pt x="44" y="146"/>
                    </a:lnTo>
                    <a:lnTo>
                      <a:pt x="44" y="147"/>
                    </a:lnTo>
                    <a:lnTo>
                      <a:pt x="46" y="147"/>
                    </a:lnTo>
                    <a:lnTo>
                      <a:pt x="47" y="147"/>
                    </a:lnTo>
                    <a:lnTo>
                      <a:pt x="47" y="146"/>
                    </a:lnTo>
                    <a:lnTo>
                      <a:pt x="48" y="146"/>
                    </a:lnTo>
                    <a:lnTo>
                      <a:pt x="49" y="145"/>
                    </a:lnTo>
                    <a:lnTo>
                      <a:pt x="50" y="145"/>
                    </a:lnTo>
                    <a:lnTo>
                      <a:pt x="50" y="144"/>
                    </a:lnTo>
                    <a:lnTo>
                      <a:pt x="51" y="143"/>
                    </a:lnTo>
                    <a:lnTo>
                      <a:pt x="51" y="142"/>
                    </a:lnTo>
                    <a:lnTo>
                      <a:pt x="51" y="141"/>
                    </a:lnTo>
                    <a:lnTo>
                      <a:pt x="52" y="141"/>
                    </a:lnTo>
                    <a:lnTo>
                      <a:pt x="52" y="140"/>
                    </a:lnTo>
                    <a:lnTo>
                      <a:pt x="52" y="139"/>
                    </a:lnTo>
                    <a:lnTo>
                      <a:pt x="51" y="139"/>
                    </a:lnTo>
                    <a:lnTo>
                      <a:pt x="50" y="139"/>
                    </a:lnTo>
                    <a:lnTo>
                      <a:pt x="50" y="140"/>
                    </a:lnTo>
                    <a:lnTo>
                      <a:pt x="49" y="140"/>
                    </a:lnTo>
                    <a:lnTo>
                      <a:pt x="49" y="141"/>
                    </a:lnTo>
                    <a:lnTo>
                      <a:pt x="48" y="141"/>
                    </a:lnTo>
                    <a:lnTo>
                      <a:pt x="47" y="141"/>
                    </a:lnTo>
                    <a:lnTo>
                      <a:pt x="47" y="140"/>
                    </a:lnTo>
                    <a:lnTo>
                      <a:pt x="47" y="139"/>
                    </a:lnTo>
                    <a:lnTo>
                      <a:pt x="46" y="138"/>
                    </a:lnTo>
                    <a:lnTo>
                      <a:pt x="46" y="137"/>
                    </a:lnTo>
                    <a:lnTo>
                      <a:pt x="47" y="137"/>
                    </a:lnTo>
                    <a:lnTo>
                      <a:pt x="47" y="136"/>
                    </a:lnTo>
                    <a:lnTo>
                      <a:pt x="47" y="134"/>
                    </a:lnTo>
                    <a:lnTo>
                      <a:pt x="47" y="133"/>
                    </a:lnTo>
                    <a:lnTo>
                      <a:pt x="47" y="132"/>
                    </a:lnTo>
                    <a:lnTo>
                      <a:pt x="46" y="132"/>
                    </a:lnTo>
                    <a:lnTo>
                      <a:pt x="46" y="131"/>
                    </a:lnTo>
                    <a:lnTo>
                      <a:pt x="46" y="130"/>
                    </a:lnTo>
                    <a:lnTo>
                      <a:pt x="44" y="129"/>
                    </a:lnTo>
                    <a:lnTo>
                      <a:pt x="44" y="128"/>
                    </a:lnTo>
                    <a:lnTo>
                      <a:pt x="43" y="128"/>
                    </a:lnTo>
                    <a:lnTo>
                      <a:pt x="43" y="129"/>
                    </a:lnTo>
                    <a:lnTo>
                      <a:pt x="43" y="130"/>
                    </a:lnTo>
                    <a:lnTo>
                      <a:pt x="42" y="130"/>
                    </a:lnTo>
                    <a:lnTo>
                      <a:pt x="42" y="131"/>
                    </a:lnTo>
                    <a:lnTo>
                      <a:pt x="41" y="131"/>
                    </a:lnTo>
                    <a:lnTo>
                      <a:pt x="40" y="131"/>
                    </a:lnTo>
                    <a:lnTo>
                      <a:pt x="39" y="130"/>
                    </a:lnTo>
                    <a:lnTo>
                      <a:pt x="39" y="129"/>
                    </a:lnTo>
                    <a:lnTo>
                      <a:pt x="40" y="129"/>
                    </a:lnTo>
                    <a:lnTo>
                      <a:pt x="40" y="128"/>
                    </a:lnTo>
                    <a:lnTo>
                      <a:pt x="41" y="128"/>
                    </a:lnTo>
                    <a:lnTo>
                      <a:pt x="41" y="127"/>
                    </a:lnTo>
                    <a:lnTo>
                      <a:pt x="41" y="126"/>
                    </a:lnTo>
                    <a:lnTo>
                      <a:pt x="40" y="126"/>
                    </a:lnTo>
                    <a:lnTo>
                      <a:pt x="40" y="125"/>
                    </a:lnTo>
                    <a:lnTo>
                      <a:pt x="40" y="124"/>
                    </a:lnTo>
                    <a:lnTo>
                      <a:pt x="40" y="123"/>
                    </a:lnTo>
                    <a:lnTo>
                      <a:pt x="39" y="123"/>
                    </a:lnTo>
                    <a:lnTo>
                      <a:pt x="39" y="122"/>
                    </a:lnTo>
                    <a:lnTo>
                      <a:pt x="38" y="123"/>
                    </a:lnTo>
                    <a:lnTo>
                      <a:pt x="37" y="123"/>
                    </a:lnTo>
                    <a:lnTo>
                      <a:pt x="37" y="124"/>
                    </a:lnTo>
                    <a:lnTo>
                      <a:pt x="36" y="125"/>
                    </a:lnTo>
                    <a:lnTo>
                      <a:pt x="35" y="126"/>
                    </a:lnTo>
                    <a:lnTo>
                      <a:pt x="34" y="126"/>
                    </a:lnTo>
                    <a:lnTo>
                      <a:pt x="33" y="125"/>
                    </a:lnTo>
                    <a:lnTo>
                      <a:pt x="32" y="125"/>
                    </a:lnTo>
                    <a:lnTo>
                      <a:pt x="31" y="125"/>
                    </a:lnTo>
                    <a:lnTo>
                      <a:pt x="30" y="125"/>
                    </a:lnTo>
                    <a:lnTo>
                      <a:pt x="30" y="126"/>
                    </a:lnTo>
                    <a:lnTo>
                      <a:pt x="29" y="126"/>
                    </a:lnTo>
                    <a:lnTo>
                      <a:pt x="28" y="126"/>
                    </a:lnTo>
                    <a:lnTo>
                      <a:pt x="27" y="127"/>
                    </a:lnTo>
                    <a:lnTo>
                      <a:pt x="25" y="127"/>
                    </a:lnTo>
                    <a:lnTo>
                      <a:pt x="24" y="127"/>
                    </a:lnTo>
                    <a:lnTo>
                      <a:pt x="23" y="127"/>
                    </a:lnTo>
                    <a:lnTo>
                      <a:pt x="22" y="127"/>
                    </a:lnTo>
                    <a:lnTo>
                      <a:pt x="21" y="127"/>
                    </a:lnTo>
                    <a:lnTo>
                      <a:pt x="20" y="127"/>
                    </a:lnTo>
                    <a:lnTo>
                      <a:pt x="19" y="127"/>
                    </a:lnTo>
                    <a:lnTo>
                      <a:pt x="18" y="127"/>
                    </a:lnTo>
                    <a:lnTo>
                      <a:pt x="17" y="128"/>
                    </a:lnTo>
                    <a:lnTo>
                      <a:pt x="16" y="128"/>
                    </a:lnTo>
                    <a:lnTo>
                      <a:pt x="15" y="128"/>
                    </a:lnTo>
                    <a:lnTo>
                      <a:pt x="13" y="129"/>
                    </a:lnTo>
                    <a:lnTo>
                      <a:pt x="12" y="129"/>
                    </a:lnTo>
                    <a:lnTo>
                      <a:pt x="11" y="130"/>
                    </a:lnTo>
                    <a:lnTo>
                      <a:pt x="10" y="131"/>
                    </a:lnTo>
                    <a:lnTo>
                      <a:pt x="9" y="131"/>
                    </a:lnTo>
                    <a:lnTo>
                      <a:pt x="8" y="132"/>
                    </a:lnTo>
                    <a:lnTo>
                      <a:pt x="7" y="133"/>
                    </a:lnTo>
                    <a:lnTo>
                      <a:pt x="5" y="134"/>
                    </a:lnTo>
                    <a:lnTo>
                      <a:pt x="4" y="136"/>
                    </a:lnTo>
                    <a:lnTo>
                      <a:pt x="2" y="137"/>
                    </a:lnTo>
                    <a:lnTo>
                      <a:pt x="1" y="139"/>
                    </a:lnTo>
                    <a:lnTo>
                      <a:pt x="0" y="139"/>
                    </a:lnTo>
                    <a:lnTo>
                      <a:pt x="1" y="138"/>
                    </a:lnTo>
                    <a:lnTo>
                      <a:pt x="1" y="137"/>
                    </a:lnTo>
                    <a:lnTo>
                      <a:pt x="2" y="136"/>
                    </a:lnTo>
                    <a:lnTo>
                      <a:pt x="3" y="134"/>
                    </a:lnTo>
                    <a:lnTo>
                      <a:pt x="3" y="133"/>
                    </a:lnTo>
                    <a:lnTo>
                      <a:pt x="4" y="133"/>
                    </a:lnTo>
                    <a:lnTo>
                      <a:pt x="4" y="132"/>
                    </a:lnTo>
                    <a:lnTo>
                      <a:pt x="5" y="132"/>
                    </a:lnTo>
                    <a:lnTo>
                      <a:pt x="5" y="131"/>
                    </a:lnTo>
                    <a:lnTo>
                      <a:pt x="7" y="131"/>
                    </a:lnTo>
                    <a:lnTo>
                      <a:pt x="8" y="130"/>
                    </a:lnTo>
                    <a:lnTo>
                      <a:pt x="9" y="129"/>
                    </a:lnTo>
                    <a:lnTo>
                      <a:pt x="10" y="128"/>
                    </a:lnTo>
                    <a:lnTo>
                      <a:pt x="11" y="127"/>
                    </a:lnTo>
                    <a:lnTo>
                      <a:pt x="12" y="127"/>
                    </a:lnTo>
                    <a:lnTo>
                      <a:pt x="12" y="126"/>
                    </a:lnTo>
                    <a:lnTo>
                      <a:pt x="13" y="126"/>
                    </a:lnTo>
                    <a:lnTo>
                      <a:pt x="14" y="125"/>
                    </a:lnTo>
                    <a:lnTo>
                      <a:pt x="15" y="125"/>
                    </a:lnTo>
                    <a:lnTo>
                      <a:pt x="16" y="125"/>
                    </a:lnTo>
                    <a:lnTo>
                      <a:pt x="16" y="124"/>
                    </a:lnTo>
                    <a:lnTo>
                      <a:pt x="17" y="124"/>
                    </a:lnTo>
                    <a:lnTo>
                      <a:pt x="18" y="124"/>
                    </a:lnTo>
                    <a:lnTo>
                      <a:pt x="19" y="123"/>
                    </a:lnTo>
                    <a:lnTo>
                      <a:pt x="20" y="123"/>
                    </a:lnTo>
                    <a:lnTo>
                      <a:pt x="21" y="123"/>
                    </a:lnTo>
                    <a:lnTo>
                      <a:pt x="21" y="122"/>
                    </a:lnTo>
                    <a:lnTo>
                      <a:pt x="22" y="122"/>
                    </a:lnTo>
                    <a:lnTo>
                      <a:pt x="23" y="121"/>
                    </a:lnTo>
                    <a:lnTo>
                      <a:pt x="24" y="121"/>
                    </a:lnTo>
                    <a:lnTo>
                      <a:pt x="25" y="120"/>
                    </a:lnTo>
                    <a:lnTo>
                      <a:pt x="27" y="120"/>
                    </a:lnTo>
                    <a:lnTo>
                      <a:pt x="28" y="120"/>
                    </a:lnTo>
                    <a:lnTo>
                      <a:pt x="29" y="119"/>
                    </a:lnTo>
                    <a:lnTo>
                      <a:pt x="30" y="118"/>
                    </a:lnTo>
                    <a:lnTo>
                      <a:pt x="31" y="118"/>
                    </a:lnTo>
                    <a:lnTo>
                      <a:pt x="32" y="118"/>
                    </a:lnTo>
                    <a:lnTo>
                      <a:pt x="32" y="117"/>
                    </a:lnTo>
                    <a:lnTo>
                      <a:pt x="33" y="117"/>
                    </a:lnTo>
                    <a:lnTo>
                      <a:pt x="34" y="117"/>
                    </a:lnTo>
                    <a:lnTo>
                      <a:pt x="34" y="116"/>
                    </a:lnTo>
                    <a:lnTo>
                      <a:pt x="35" y="116"/>
                    </a:lnTo>
                    <a:lnTo>
                      <a:pt x="36" y="116"/>
                    </a:lnTo>
                    <a:lnTo>
                      <a:pt x="36" y="114"/>
                    </a:lnTo>
                    <a:lnTo>
                      <a:pt x="37" y="114"/>
                    </a:lnTo>
                    <a:lnTo>
                      <a:pt x="38" y="113"/>
                    </a:lnTo>
                    <a:lnTo>
                      <a:pt x="39" y="113"/>
                    </a:lnTo>
                    <a:lnTo>
                      <a:pt x="40" y="113"/>
                    </a:lnTo>
                    <a:lnTo>
                      <a:pt x="40" y="112"/>
                    </a:lnTo>
                    <a:lnTo>
                      <a:pt x="41" y="112"/>
                    </a:lnTo>
                    <a:lnTo>
                      <a:pt x="42" y="111"/>
                    </a:lnTo>
                    <a:lnTo>
                      <a:pt x="41" y="111"/>
                    </a:lnTo>
                    <a:lnTo>
                      <a:pt x="40" y="110"/>
                    </a:lnTo>
                    <a:lnTo>
                      <a:pt x="38" y="108"/>
                    </a:lnTo>
                    <a:lnTo>
                      <a:pt x="36" y="107"/>
                    </a:lnTo>
                    <a:lnTo>
                      <a:pt x="35" y="106"/>
                    </a:lnTo>
                    <a:lnTo>
                      <a:pt x="34" y="105"/>
                    </a:lnTo>
                    <a:lnTo>
                      <a:pt x="33" y="104"/>
                    </a:lnTo>
                    <a:lnTo>
                      <a:pt x="35" y="103"/>
                    </a:lnTo>
                    <a:lnTo>
                      <a:pt x="38" y="102"/>
                    </a:lnTo>
                    <a:lnTo>
                      <a:pt x="41" y="99"/>
                    </a:lnTo>
                    <a:lnTo>
                      <a:pt x="44" y="98"/>
                    </a:lnTo>
                    <a:lnTo>
                      <a:pt x="48" y="95"/>
                    </a:lnTo>
                    <a:lnTo>
                      <a:pt x="49" y="94"/>
                    </a:lnTo>
                    <a:lnTo>
                      <a:pt x="50" y="94"/>
                    </a:lnTo>
                    <a:lnTo>
                      <a:pt x="50" y="93"/>
                    </a:lnTo>
                    <a:lnTo>
                      <a:pt x="51" y="92"/>
                    </a:lnTo>
                    <a:lnTo>
                      <a:pt x="53" y="91"/>
                    </a:lnTo>
                    <a:lnTo>
                      <a:pt x="54" y="90"/>
                    </a:lnTo>
                    <a:lnTo>
                      <a:pt x="55" y="90"/>
                    </a:lnTo>
                    <a:lnTo>
                      <a:pt x="55" y="89"/>
                    </a:lnTo>
                    <a:lnTo>
                      <a:pt x="56" y="88"/>
                    </a:lnTo>
                    <a:lnTo>
                      <a:pt x="57" y="87"/>
                    </a:lnTo>
                    <a:lnTo>
                      <a:pt x="58" y="87"/>
                    </a:lnTo>
                    <a:lnTo>
                      <a:pt x="59" y="86"/>
                    </a:lnTo>
                    <a:lnTo>
                      <a:pt x="60" y="85"/>
                    </a:lnTo>
                    <a:lnTo>
                      <a:pt x="61" y="84"/>
                    </a:lnTo>
                    <a:lnTo>
                      <a:pt x="63" y="83"/>
                    </a:lnTo>
                    <a:lnTo>
                      <a:pt x="63" y="82"/>
                    </a:lnTo>
                    <a:lnTo>
                      <a:pt x="65" y="82"/>
                    </a:lnTo>
                    <a:lnTo>
                      <a:pt x="65" y="81"/>
                    </a:lnTo>
                    <a:lnTo>
                      <a:pt x="66" y="81"/>
                    </a:lnTo>
                    <a:lnTo>
                      <a:pt x="68" y="79"/>
                    </a:lnTo>
                    <a:lnTo>
                      <a:pt x="69" y="79"/>
                    </a:lnTo>
                    <a:lnTo>
                      <a:pt x="69" y="78"/>
                    </a:lnTo>
                    <a:lnTo>
                      <a:pt x="70" y="78"/>
                    </a:lnTo>
                    <a:lnTo>
                      <a:pt x="71" y="76"/>
                    </a:lnTo>
                    <a:lnTo>
                      <a:pt x="72" y="75"/>
                    </a:lnTo>
                    <a:lnTo>
                      <a:pt x="73" y="74"/>
                    </a:lnTo>
                    <a:lnTo>
                      <a:pt x="75" y="73"/>
                    </a:lnTo>
                    <a:lnTo>
                      <a:pt x="76" y="72"/>
                    </a:lnTo>
                    <a:lnTo>
                      <a:pt x="78" y="70"/>
                    </a:lnTo>
                    <a:lnTo>
                      <a:pt x="80" y="68"/>
                    </a:lnTo>
                    <a:lnTo>
                      <a:pt x="82" y="66"/>
                    </a:lnTo>
                    <a:lnTo>
                      <a:pt x="86" y="65"/>
                    </a:lnTo>
                    <a:lnTo>
                      <a:pt x="87" y="63"/>
                    </a:lnTo>
                    <a:lnTo>
                      <a:pt x="89" y="61"/>
                    </a:lnTo>
                    <a:lnTo>
                      <a:pt x="91" y="60"/>
                    </a:lnTo>
                    <a:lnTo>
                      <a:pt x="93" y="58"/>
                    </a:lnTo>
                    <a:lnTo>
                      <a:pt x="94" y="56"/>
                    </a:lnTo>
                    <a:lnTo>
                      <a:pt x="96" y="55"/>
                    </a:lnTo>
                    <a:lnTo>
                      <a:pt x="97" y="54"/>
                    </a:lnTo>
                    <a:lnTo>
                      <a:pt x="98" y="53"/>
                    </a:lnTo>
                    <a:lnTo>
                      <a:pt x="99" y="53"/>
                    </a:lnTo>
                    <a:lnTo>
                      <a:pt x="100" y="52"/>
                    </a:lnTo>
                    <a:lnTo>
                      <a:pt x="101" y="52"/>
                    </a:lnTo>
                    <a:lnTo>
                      <a:pt x="101" y="51"/>
                    </a:lnTo>
                    <a:lnTo>
                      <a:pt x="104" y="51"/>
                    </a:lnTo>
                    <a:lnTo>
                      <a:pt x="105" y="50"/>
                    </a:lnTo>
                    <a:lnTo>
                      <a:pt x="106" y="50"/>
                    </a:lnTo>
                    <a:lnTo>
                      <a:pt x="107" y="49"/>
                    </a:lnTo>
                    <a:lnTo>
                      <a:pt x="108" y="49"/>
                    </a:lnTo>
                    <a:lnTo>
                      <a:pt x="109" y="49"/>
                    </a:lnTo>
                    <a:lnTo>
                      <a:pt x="110" y="48"/>
                    </a:lnTo>
                    <a:lnTo>
                      <a:pt x="111" y="48"/>
                    </a:lnTo>
                    <a:lnTo>
                      <a:pt x="113" y="47"/>
                    </a:lnTo>
                    <a:lnTo>
                      <a:pt x="115" y="47"/>
                    </a:lnTo>
                    <a:lnTo>
                      <a:pt x="116" y="47"/>
                    </a:lnTo>
                    <a:lnTo>
                      <a:pt x="118" y="47"/>
                    </a:lnTo>
                    <a:lnTo>
                      <a:pt x="119" y="47"/>
                    </a:lnTo>
                    <a:lnTo>
                      <a:pt x="120" y="46"/>
                    </a:lnTo>
                    <a:lnTo>
                      <a:pt x="121" y="46"/>
                    </a:lnTo>
                    <a:lnTo>
                      <a:pt x="123" y="46"/>
                    </a:lnTo>
                    <a:lnTo>
                      <a:pt x="125" y="46"/>
                    </a:lnTo>
                    <a:lnTo>
                      <a:pt x="126" y="46"/>
                    </a:lnTo>
                    <a:lnTo>
                      <a:pt x="128" y="46"/>
                    </a:lnTo>
                    <a:lnTo>
                      <a:pt x="130" y="46"/>
                    </a:lnTo>
                    <a:lnTo>
                      <a:pt x="132" y="46"/>
                    </a:lnTo>
                    <a:lnTo>
                      <a:pt x="133" y="46"/>
                    </a:lnTo>
                    <a:lnTo>
                      <a:pt x="134" y="47"/>
                    </a:lnTo>
                    <a:lnTo>
                      <a:pt x="136" y="47"/>
                    </a:lnTo>
                    <a:lnTo>
                      <a:pt x="137" y="47"/>
                    </a:lnTo>
                    <a:lnTo>
                      <a:pt x="140" y="47"/>
                    </a:lnTo>
                    <a:lnTo>
                      <a:pt x="145" y="48"/>
                    </a:lnTo>
                    <a:lnTo>
                      <a:pt x="149" y="48"/>
                    </a:lnTo>
                    <a:lnTo>
                      <a:pt x="152" y="48"/>
                    </a:lnTo>
                    <a:lnTo>
                      <a:pt x="155" y="48"/>
                    </a:lnTo>
                    <a:lnTo>
                      <a:pt x="156" y="49"/>
                    </a:lnTo>
                    <a:lnTo>
                      <a:pt x="158" y="49"/>
                    </a:lnTo>
                    <a:lnTo>
                      <a:pt x="159" y="49"/>
                    </a:lnTo>
                    <a:lnTo>
                      <a:pt x="160" y="49"/>
                    </a:lnTo>
                    <a:lnTo>
                      <a:pt x="163" y="49"/>
                    </a:lnTo>
                    <a:lnTo>
                      <a:pt x="164" y="48"/>
                    </a:lnTo>
                    <a:lnTo>
                      <a:pt x="166" y="48"/>
                    </a:lnTo>
                    <a:lnTo>
                      <a:pt x="167" y="48"/>
                    </a:lnTo>
                    <a:lnTo>
                      <a:pt x="168" y="48"/>
                    </a:lnTo>
                    <a:lnTo>
                      <a:pt x="169" y="48"/>
                    </a:lnTo>
                    <a:lnTo>
                      <a:pt x="170" y="48"/>
                    </a:lnTo>
                    <a:lnTo>
                      <a:pt x="171" y="48"/>
                    </a:lnTo>
                    <a:lnTo>
                      <a:pt x="172" y="47"/>
                    </a:lnTo>
                    <a:lnTo>
                      <a:pt x="173" y="47"/>
                    </a:lnTo>
                    <a:lnTo>
                      <a:pt x="175" y="47"/>
                    </a:lnTo>
                    <a:lnTo>
                      <a:pt x="178" y="46"/>
                    </a:lnTo>
                    <a:lnTo>
                      <a:pt x="182" y="45"/>
                    </a:lnTo>
                    <a:lnTo>
                      <a:pt x="184" y="45"/>
                    </a:lnTo>
                    <a:lnTo>
                      <a:pt x="185" y="44"/>
                    </a:lnTo>
                    <a:lnTo>
                      <a:pt x="187" y="44"/>
                    </a:lnTo>
                    <a:lnTo>
                      <a:pt x="190" y="43"/>
                    </a:lnTo>
                    <a:lnTo>
                      <a:pt x="191" y="43"/>
                    </a:lnTo>
                    <a:lnTo>
                      <a:pt x="192" y="43"/>
                    </a:lnTo>
                    <a:lnTo>
                      <a:pt x="193" y="43"/>
                    </a:lnTo>
                    <a:lnTo>
                      <a:pt x="193" y="42"/>
                    </a:lnTo>
                    <a:lnTo>
                      <a:pt x="195" y="42"/>
                    </a:lnTo>
                    <a:lnTo>
                      <a:pt x="196" y="42"/>
                    </a:lnTo>
                    <a:lnTo>
                      <a:pt x="198" y="41"/>
                    </a:lnTo>
                    <a:lnTo>
                      <a:pt x="201" y="40"/>
                    </a:lnTo>
                    <a:lnTo>
                      <a:pt x="203" y="40"/>
                    </a:lnTo>
                    <a:lnTo>
                      <a:pt x="204" y="39"/>
                    </a:lnTo>
                    <a:lnTo>
                      <a:pt x="206" y="39"/>
                    </a:lnTo>
                    <a:lnTo>
                      <a:pt x="208" y="37"/>
                    </a:lnTo>
                    <a:lnTo>
                      <a:pt x="210" y="37"/>
                    </a:lnTo>
                    <a:lnTo>
                      <a:pt x="211" y="36"/>
                    </a:lnTo>
                    <a:lnTo>
                      <a:pt x="212" y="36"/>
                    </a:lnTo>
                    <a:lnTo>
                      <a:pt x="213" y="35"/>
                    </a:lnTo>
                    <a:lnTo>
                      <a:pt x="214" y="35"/>
                    </a:lnTo>
                    <a:lnTo>
                      <a:pt x="215" y="34"/>
                    </a:lnTo>
                    <a:lnTo>
                      <a:pt x="216" y="34"/>
                    </a:lnTo>
                    <a:lnTo>
                      <a:pt x="217" y="34"/>
                    </a:lnTo>
                    <a:lnTo>
                      <a:pt x="218" y="33"/>
                    </a:lnTo>
                    <a:lnTo>
                      <a:pt x="220" y="32"/>
                    </a:lnTo>
                    <a:lnTo>
                      <a:pt x="221" y="32"/>
                    </a:lnTo>
                    <a:lnTo>
                      <a:pt x="222" y="32"/>
                    </a:lnTo>
                    <a:lnTo>
                      <a:pt x="222" y="31"/>
                    </a:lnTo>
                    <a:lnTo>
                      <a:pt x="223" y="31"/>
                    </a:lnTo>
                    <a:lnTo>
                      <a:pt x="224" y="30"/>
                    </a:lnTo>
                    <a:lnTo>
                      <a:pt x="225" y="30"/>
                    </a:lnTo>
                    <a:lnTo>
                      <a:pt x="226" y="30"/>
                    </a:lnTo>
                    <a:lnTo>
                      <a:pt x="227" y="29"/>
                    </a:lnTo>
                    <a:lnTo>
                      <a:pt x="228" y="28"/>
                    </a:lnTo>
                    <a:lnTo>
                      <a:pt x="229" y="28"/>
                    </a:lnTo>
                    <a:lnTo>
                      <a:pt x="229" y="27"/>
                    </a:lnTo>
                    <a:lnTo>
                      <a:pt x="230" y="27"/>
                    </a:lnTo>
                    <a:lnTo>
                      <a:pt x="231" y="27"/>
                    </a:lnTo>
                    <a:lnTo>
                      <a:pt x="231" y="26"/>
                    </a:lnTo>
                    <a:lnTo>
                      <a:pt x="232" y="26"/>
                    </a:lnTo>
                    <a:lnTo>
                      <a:pt x="232" y="25"/>
                    </a:lnTo>
                    <a:lnTo>
                      <a:pt x="233" y="25"/>
                    </a:lnTo>
                    <a:lnTo>
                      <a:pt x="233" y="24"/>
                    </a:lnTo>
                    <a:lnTo>
                      <a:pt x="234" y="24"/>
                    </a:lnTo>
                    <a:lnTo>
                      <a:pt x="234" y="23"/>
                    </a:lnTo>
                    <a:lnTo>
                      <a:pt x="235" y="23"/>
                    </a:lnTo>
                    <a:lnTo>
                      <a:pt x="235" y="22"/>
                    </a:lnTo>
                    <a:lnTo>
                      <a:pt x="236" y="22"/>
                    </a:lnTo>
                    <a:lnTo>
                      <a:pt x="236" y="21"/>
                    </a:lnTo>
                    <a:lnTo>
                      <a:pt x="237" y="20"/>
                    </a:lnTo>
                    <a:lnTo>
                      <a:pt x="239" y="20"/>
                    </a:lnTo>
                    <a:lnTo>
                      <a:pt x="239" y="19"/>
                    </a:lnTo>
                    <a:lnTo>
                      <a:pt x="240" y="17"/>
                    </a:lnTo>
                    <a:lnTo>
                      <a:pt x="241" y="16"/>
                    </a:lnTo>
                    <a:lnTo>
                      <a:pt x="242" y="15"/>
                    </a:lnTo>
                    <a:lnTo>
                      <a:pt x="243" y="14"/>
                    </a:lnTo>
                    <a:lnTo>
                      <a:pt x="244" y="13"/>
                    </a:lnTo>
                    <a:lnTo>
                      <a:pt x="245" y="12"/>
                    </a:lnTo>
                    <a:lnTo>
                      <a:pt x="246" y="11"/>
                    </a:lnTo>
                    <a:lnTo>
                      <a:pt x="247" y="11"/>
                    </a:lnTo>
                    <a:lnTo>
                      <a:pt x="247" y="10"/>
                    </a:lnTo>
                    <a:lnTo>
                      <a:pt x="248" y="10"/>
                    </a:lnTo>
                    <a:lnTo>
                      <a:pt x="249" y="9"/>
                    </a:lnTo>
                    <a:lnTo>
                      <a:pt x="250" y="9"/>
                    </a:lnTo>
                    <a:lnTo>
                      <a:pt x="251" y="9"/>
                    </a:lnTo>
                    <a:lnTo>
                      <a:pt x="252" y="8"/>
                    </a:lnTo>
                    <a:lnTo>
                      <a:pt x="253" y="8"/>
                    </a:lnTo>
                    <a:lnTo>
                      <a:pt x="254" y="8"/>
                    </a:lnTo>
                    <a:lnTo>
                      <a:pt x="255" y="8"/>
                    </a:lnTo>
                    <a:lnTo>
                      <a:pt x="256" y="8"/>
                    </a:lnTo>
                    <a:lnTo>
                      <a:pt x="257" y="7"/>
                    </a:lnTo>
                    <a:lnTo>
                      <a:pt x="260" y="7"/>
                    </a:lnTo>
                    <a:lnTo>
                      <a:pt x="261" y="7"/>
                    </a:lnTo>
                    <a:lnTo>
                      <a:pt x="265" y="7"/>
                    </a:lnTo>
                    <a:lnTo>
                      <a:pt x="269" y="7"/>
                    </a:lnTo>
                    <a:lnTo>
                      <a:pt x="273" y="7"/>
                    </a:lnTo>
                    <a:lnTo>
                      <a:pt x="275" y="7"/>
                    </a:lnTo>
                    <a:lnTo>
                      <a:pt x="280" y="7"/>
                    </a:lnTo>
                    <a:lnTo>
                      <a:pt x="283" y="7"/>
                    </a:lnTo>
                    <a:lnTo>
                      <a:pt x="284" y="7"/>
                    </a:lnTo>
                    <a:lnTo>
                      <a:pt x="285" y="7"/>
                    </a:lnTo>
                    <a:lnTo>
                      <a:pt x="286" y="7"/>
                    </a:lnTo>
                    <a:lnTo>
                      <a:pt x="287" y="6"/>
                    </a:lnTo>
                    <a:lnTo>
                      <a:pt x="288" y="6"/>
                    </a:lnTo>
                    <a:lnTo>
                      <a:pt x="289" y="6"/>
                    </a:lnTo>
                    <a:lnTo>
                      <a:pt x="290" y="6"/>
                    </a:lnTo>
                    <a:lnTo>
                      <a:pt x="290" y="5"/>
                    </a:lnTo>
                    <a:lnTo>
                      <a:pt x="291" y="5"/>
                    </a:lnTo>
                    <a:lnTo>
                      <a:pt x="292" y="4"/>
                    </a:lnTo>
                    <a:lnTo>
                      <a:pt x="293" y="3"/>
                    </a:lnTo>
                    <a:lnTo>
                      <a:pt x="294" y="2"/>
                    </a:lnTo>
                    <a:lnTo>
                      <a:pt x="295" y="1"/>
                    </a:lnTo>
                    <a:lnTo>
                      <a:pt x="297" y="0"/>
                    </a:lnTo>
                    <a:lnTo>
                      <a:pt x="298" y="1"/>
                    </a:lnTo>
                  </a:path>
                </a:pathLst>
              </a:custGeom>
              <a:grpFill/>
              <a:ln w="19050" cap="flat">
                <a:solidFill>
                  <a:schemeClr val="tx1"/>
                </a:solidFill>
                <a:prstDash val="solid"/>
                <a:miter lim="800000"/>
                <a:headEnd/>
                <a:tailEnd/>
              </a:ln>
            </p:spPr>
            <p:txBody>
              <a:bodyPr/>
              <a:lstStyle/>
              <a:p>
                <a:pPr eaLnBrk="1" hangingPunct="1">
                  <a:defRPr/>
                </a:pPr>
                <a:endParaRPr lang="en-US" sz="1350" dirty="0">
                  <a:latin typeface="Arial" charset="0"/>
                </a:endParaRPr>
              </a:p>
            </p:txBody>
          </p:sp>
        </p:grpSp>
        <p:grpSp>
          <p:nvGrpSpPr>
            <p:cNvPr id="23" name="Group 22">
              <a:extLst>
                <a:ext uri="{FF2B5EF4-FFF2-40B4-BE49-F238E27FC236}">
                  <a16:creationId xmlns:a16="http://schemas.microsoft.com/office/drawing/2014/main" id="{491A7535-270A-4313-9844-589A23B62DE5}"/>
                </a:ext>
              </a:extLst>
            </p:cNvPr>
            <p:cNvGrpSpPr>
              <a:grpSpLocks/>
            </p:cNvGrpSpPr>
            <p:nvPr/>
          </p:nvGrpSpPr>
          <p:grpSpPr bwMode="auto">
            <a:xfrm>
              <a:off x="3829050" y="4242198"/>
              <a:ext cx="616744" cy="542925"/>
              <a:chOff x="3581703" y="4513958"/>
              <a:chExt cx="822476" cy="723305"/>
            </a:xfrm>
            <a:solidFill>
              <a:schemeClr val="accent4">
                <a:lumMod val="60000"/>
                <a:lumOff val="40000"/>
              </a:schemeClr>
            </a:solidFill>
          </p:grpSpPr>
          <p:sp>
            <p:nvSpPr>
              <p:cNvPr id="34" name="Freeform 91">
                <a:extLst>
                  <a:ext uri="{FF2B5EF4-FFF2-40B4-BE49-F238E27FC236}">
                    <a16:creationId xmlns:a16="http://schemas.microsoft.com/office/drawing/2014/main" id="{4DDBA0F1-A937-404D-A8AF-76C044B4B8BF}"/>
                  </a:ext>
                </a:extLst>
              </p:cNvPr>
              <p:cNvSpPr>
                <a:spLocks/>
              </p:cNvSpPr>
              <p:nvPr/>
            </p:nvSpPr>
            <p:spPr bwMode="auto">
              <a:xfrm>
                <a:off x="3734131" y="4513958"/>
                <a:ext cx="670048" cy="723305"/>
              </a:xfrm>
              <a:custGeom>
                <a:avLst/>
                <a:gdLst>
                  <a:gd name="T0" fmla="*/ 175 w 386"/>
                  <a:gd name="T1" fmla="*/ 42 h 486"/>
                  <a:gd name="T2" fmla="*/ 173 w 386"/>
                  <a:gd name="T3" fmla="*/ 29 h 486"/>
                  <a:gd name="T4" fmla="*/ 181 w 386"/>
                  <a:gd name="T5" fmla="*/ 14 h 486"/>
                  <a:gd name="T6" fmla="*/ 188 w 386"/>
                  <a:gd name="T7" fmla="*/ 3 h 486"/>
                  <a:gd name="T8" fmla="*/ 231 w 386"/>
                  <a:gd name="T9" fmla="*/ 42 h 486"/>
                  <a:gd name="T10" fmla="*/ 278 w 386"/>
                  <a:gd name="T11" fmla="*/ 85 h 486"/>
                  <a:gd name="T12" fmla="*/ 380 w 386"/>
                  <a:gd name="T13" fmla="*/ 184 h 486"/>
                  <a:gd name="T14" fmla="*/ 383 w 386"/>
                  <a:gd name="T15" fmla="*/ 200 h 486"/>
                  <a:gd name="T16" fmla="*/ 379 w 386"/>
                  <a:gd name="T17" fmla="*/ 215 h 486"/>
                  <a:gd name="T18" fmla="*/ 385 w 386"/>
                  <a:gd name="T19" fmla="*/ 230 h 486"/>
                  <a:gd name="T20" fmla="*/ 383 w 386"/>
                  <a:gd name="T21" fmla="*/ 243 h 486"/>
                  <a:gd name="T22" fmla="*/ 377 w 386"/>
                  <a:gd name="T23" fmla="*/ 258 h 486"/>
                  <a:gd name="T24" fmla="*/ 375 w 386"/>
                  <a:gd name="T25" fmla="*/ 274 h 486"/>
                  <a:gd name="T26" fmla="*/ 374 w 386"/>
                  <a:gd name="T27" fmla="*/ 290 h 486"/>
                  <a:gd name="T28" fmla="*/ 374 w 386"/>
                  <a:gd name="T29" fmla="*/ 298 h 486"/>
                  <a:gd name="T30" fmla="*/ 370 w 386"/>
                  <a:gd name="T31" fmla="*/ 311 h 486"/>
                  <a:gd name="T32" fmla="*/ 344 w 386"/>
                  <a:gd name="T33" fmla="*/ 395 h 486"/>
                  <a:gd name="T34" fmla="*/ 320 w 386"/>
                  <a:gd name="T35" fmla="*/ 426 h 486"/>
                  <a:gd name="T36" fmla="*/ 315 w 386"/>
                  <a:gd name="T37" fmla="*/ 434 h 486"/>
                  <a:gd name="T38" fmla="*/ 313 w 386"/>
                  <a:gd name="T39" fmla="*/ 446 h 486"/>
                  <a:gd name="T40" fmla="*/ 315 w 386"/>
                  <a:gd name="T41" fmla="*/ 454 h 486"/>
                  <a:gd name="T42" fmla="*/ 318 w 386"/>
                  <a:gd name="T43" fmla="*/ 461 h 486"/>
                  <a:gd name="T44" fmla="*/ 316 w 386"/>
                  <a:gd name="T45" fmla="*/ 471 h 486"/>
                  <a:gd name="T46" fmla="*/ 323 w 386"/>
                  <a:gd name="T47" fmla="*/ 476 h 486"/>
                  <a:gd name="T48" fmla="*/ 322 w 386"/>
                  <a:gd name="T49" fmla="*/ 486 h 486"/>
                  <a:gd name="T50" fmla="*/ 311 w 386"/>
                  <a:gd name="T51" fmla="*/ 479 h 486"/>
                  <a:gd name="T52" fmla="*/ 298 w 386"/>
                  <a:gd name="T53" fmla="*/ 475 h 486"/>
                  <a:gd name="T54" fmla="*/ 283 w 386"/>
                  <a:gd name="T55" fmla="*/ 469 h 486"/>
                  <a:gd name="T56" fmla="*/ 267 w 386"/>
                  <a:gd name="T57" fmla="*/ 465 h 486"/>
                  <a:gd name="T58" fmla="*/ 254 w 386"/>
                  <a:gd name="T59" fmla="*/ 466 h 486"/>
                  <a:gd name="T60" fmla="*/ 238 w 386"/>
                  <a:gd name="T61" fmla="*/ 467 h 486"/>
                  <a:gd name="T62" fmla="*/ 223 w 386"/>
                  <a:gd name="T63" fmla="*/ 465 h 486"/>
                  <a:gd name="T64" fmla="*/ 216 w 386"/>
                  <a:gd name="T65" fmla="*/ 457 h 486"/>
                  <a:gd name="T66" fmla="*/ 218 w 386"/>
                  <a:gd name="T67" fmla="*/ 444 h 486"/>
                  <a:gd name="T68" fmla="*/ 188 w 386"/>
                  <a:gd name="T69" fmla="*/ 437 h 486"/>
                  <a:gd name="T70" fmla="*/ 172 w 386"/>
                  <a:gd name="T71" fmla="*/ 438 h 486"/>
                  <a:gd name="T72" fmla="*/ 159 w 386"/>
                  <a:gd name="T73" fmla="*/ 444 h 486"/>
                  <a:gd name="T74" fmla="*/ 144 w 386"/>
                  <a:gd name="T75" fmla="*/ 440 h 486"/>
                  <a:gd name="T76" fmla="*/ 127 w 386"/>
                  <a:gd name="T77" fmla="*/ 441 h 486"/>
                  <a:gd name="T78" fmla="*/ 124 w 386"/>
                  <a:gd name="T79" fmla="*/ 444 h 486"/>
                  <a:gd name="T80" fmla="*/ 128 w 386"/>
                  <a:gd name="T81" fmla="*/ 444 h 486"/>
                  <a:gd name="T82" fmla="*/ 124 w 386"/>
                  <a:gd name="T83" fmla="*/ 456 h 486"/>
                  <a:gd name="T84" fmla="*/ 119 w 386"/>
                  <a:gd name="T85" fmla="*/ 468 h 486"/>
                  <a:gd name="T86" fmla="*/ 109 w 386"/>
                  <a:gd name="T87" fmla="*/ 479 h 486"/>
                  <a:gd name="T88" fmla="*/ 100 w 386"/>
                  <a:gd name="T89" fmla="*/ 469 h 486"/>
                  <a:gd name="T90" fmla="*/ 90 w 386"/>
                  <a:gd name="T91" fmla="*/ 461 h 486"/>
                  <a:gd name="T92" fmla="*/ 84 w 386"/>
                  <a:gd name="T93" fmla="*/ 452 h 486"/>
                  <a:gd name="T94" fmla="*/ 83 w 386"/>
                  <a:gd name="T95" fmla="*/ 444 h 486"/>
                  <a:gd name="T96" fmla="*/ 84 w 386"/>
                  <a:gd name="T97" fmla="*/ 434 h 486"/>
                  <a:gd name="T98" fmla="*/ 80 w 386"/>
                  <a:gd name="T99" fmla="*/ 421 h 486"/>
                  <a:gd name="T100" fmla="*/ 76 w 386"/>
                  <a:gd name="T101" fmla="*/ 407 h 486"/>
                  <a:gd name="T102" fmla="*/ 65 w 386"/>
                  <a:gd name="T103" fmla="*/ 397 h 486"/>
                  <a:gd name="T104" fmla="*/ 56 w 386"/>
                  <a:gd name="T105" fmla="*/ 394 h 486"/>
                  <a:gd name="T106" fmla="*/ 48 w 386"/>
                  <a:gd name="T107" fmla="*/ 382 h 486"/>
                  <a:gd name="T108" fmla="*/ 40 w 386"/>
                  <a:gd name="T109" fmla="*/ 378 h 486"/>
                  <a:gd name="T110" fmla="*/ 28 w 386"/>
                  <a:gd name="T111" fmla="*/ 372 h 486"/>
                  <a:gd name="T112" fmla="*/ 15 w 386"/>
                  <a:gd name="T113" fmla="*/ 366 h 486"/>
                  <a:gd name="T114" fmla="*/ 8 w 386"/>
                  <a:gd name="T115" fmla="*/ 357 h 486"/>
                  <a:gd name="T116" fmla="*/ 8 w 386"/>
                  <a:gd name="T117" fmla="*/ 348 h 486"/>
                  <a:gd name="T118" fmla="*/ 1 w 386"/>
                  <a:gd name="T119" fmla="*/ 336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 h="486">
                    <a:moveTo>
                      <a:pt x="175" y="55"/>
                    </a:moveTo>
                    <a:lnTo>
                      <a:pt x="175" y="54"/>
                    </a:lnTo>
                    <a:lnTo>
                      <a:pt x="175" y="53"/>
                    </a:lnTo>
                    <a:lnTo>
                      <a:pt x="174" y="52"/>
                    </a:lnTo>
                    <a:lnTo>
                      <a:pt x="174" y="51"/>
                    </a:lnTo>
                    <a:lnTo>
                      <a:pt x="175" y="51"/>
                    </a:lnTo>
                    <a:lnTo>
                      <a:pt x="175" y="49"/>
                    </a:lnTo>
                    <a:lnTo>
                      <a:pt x="175" y="48"/>
                    </a:lnTo>
                    <a:lnTo>
                      <a:pt x="176" y="47"/>
                    </a:lnTo>
                    <a:lnTo>
                      <a:pt x="175" y="47"/>
                    </a:lnTo>
                    <a:lnTo>
                      <a:pt x="175" y="46"/>
                    </a:lnTo>
                    <a:lnTo>
                      <a:pt x="176" y="46"/>
                    </a:lnTo>
                    <a:lnTo>
                      <a:pt x="176" y="45"/>
                    </a:lnTo>
                    <a:lnTo>
                      <a:pt x="176" y="44"/>
                    </a:lnTo>
                    <a:lnTo>
                      <a:pt x="175" y="44"/>
                    </a:lnTo>
                    <a:lnTo>
                      <a:pt x="175" y="43"/>
                    </a:lnTo>
                    <a:lnTo>
                      <a:pt x="175" y="42"/>
                    </a:lnTo>
                    <a:lnTo>
                      <a:pt x="175" y="41"/>
                    </a:lnTo>
                    <a:lnTo>
                      <a:pt x="175" y="40"/>
                    </a:lnTo>
                    <a:lnTo>
                      <a:pt x="176" y="40"/>
                    </a:lnTo>
                    <a:lnTo>
                      <a:pt x="176" y="39"/>
                    </a:lnTo>
                    <a:lnTo>
                      <a:pt x="175" y="39"/>
                    </a:lnTo>
                    <a:lnTo>
                      <a:pt x="175" y="38"/>
                    </a:lnTo>
                    <a:lnTo>
                      <a:pt x="176" y="38"/>
                    </a:lnTo>
                    <a:lnTo>
                      <a:pt x="176" y="37"/>
                    </a:lnTo>
                    <a:lnTo>
                      <a:pt x="176" y="36"/>
                    </a:lnTo>
                    <a:lnTo>
                      <a:pt x="176" y="35"/>
                    </a:lnTo>
                    <a:lnTo>
                      <a:pt x="176" y="34"/>
                    </a:lnTo>
                    <a:lnTo>
                      <a:pt x="175" y="34"/>
                    </a:lnTo>
                    <a:lnTo>
                      <a:pt x="175" y="33"/>
                    </a:lnTo>
                    <a:lnTo>
                      <a:pt x="175" y="32"/>
                    </a:lnTo>
                    <a:lnTo>
                      <a:pt x="175" y="30"/>
                    </a:lnTo>
                    <a:lnTo>
                      <a:pt x="174" y="30"/>
                    </a:lnTo>
                    <a:lnTo>
                      <a:pt x="173" y="29"/>
                    </a:lnTo>
                    <a:lnTo>
                      <a:pt x="174" y="29"/>
                    </a:lnTo>
                    <a:lnTo>
                      <a:pt x="174" y="28"/>
                    </a:lnTo>
                    <a:lnTo>
                      <a:pt x="174" y="27"/>
                    </a:lnTo>
                    <a:lnTo>
                      <a:pt x="174" y="26"/>
                    </a:lnTo>
                    <a:lnTo>
                      <a:pt x="175" y="25"/>
                    </a:lnTo>
                    <a:lnTo>
                      <a:pt x="175" y="24"/>
                    </a:lnTo>
                    <a:lnTo>
                      <a:pt x="176" y="24"/>
                    </a:lnTo>
                    <a:lnTo>
                      <a:pt x="176" y="23"/>
                    </a:lnTo>
                    <a:lnTo>
                      <a:pt x="177" y="22"/>
                    </a:lnTo>
                    <a:lnTo>
                      <a:pt x="177" y="21"/>
                    </a:lnTo>
                    <a:lnTo>
                      <a:pt x="177" y="20"/>
                    </a:lnTo>
                    <a:lnTo>
                      <a:pt x="178" y="19"/>
                    </a:lnTo>
                    <a:lnTo>
                      <a:pt x="179" y="18"/>
                    </a:lnTo>
                    <a:lnTo>
                      <a:pt x="179" y="17"/>
                    </a:lnTo>
                    <a:lnTo>
                      <a:pt x="180" y="16"/>
                    </a:lnTo>
                    <a:lnTo>
                      <a:pt x="181" y="15"/>
                    </a:lnTo>
                    <a:lnTo>
                      <a:pt x="181" y="14"/>
                    </a:lnTo>
                    <a:lnTo>
                      <a:pt x="181" y="13"/>
                    </a:lnTo>
                    <a:lnTo>
                      <a:pt x="181" y="12"/>
                    </a:lnTo>
                    <a:lnTo>
                      <a:pt x="181" y="10"/>
                    </a:lnTo>
                    <a:lnTo>
                      <a:pt x="181" y="9"/>
                    </a:lnTo>
                    <a:lnTo>
                      <a:pt x="182" y="8"/>
                    </a:lnTo>
                    <a:lnTo>
                      <a:pt x="182" y="7"/>
                    </a:lnTo>
                    <a:lnTo>
                      <a:pt x="182" y="6"/>
                    </a:lnTo>
                    <a:lnTo>
                      <a:pt x="183" y="5"/>
                    </a:lnTo>
                    <a:lnTo>
                      <a:pt x="182" y="5"/>
                    </a:lnTo>
                    <a:lnTo>
                      <a:pt x="183" y="5"/>
                    </a:lnTo>
                    <a:lnTo>
                      <a:pt x="183" y="4"/>
                    </a:lnTo>
                    <a:lnTo>
                      <a:pt x="184" y="4"/>
                    </a:lnTo>
                    <a:lnTo>
                      <a:pt x="184" y="3"/>
                    </a:lnTo>
                    <a:lnTo>
                      <a:pt x="184" y="2"/>
                    </a:lnTo>
                    <a:lnTo>
                      <a:pt x="185" y="1"/>
                    </a:lnTo>
                    <a:lnTo>
                      <a:pt x="185" y="0"/>
                    </a:lnTo>
                    <a:lnTo>
                      <a:pt x="188" y="3"/>
                    </a:lnTo>
                    <a:lnTo>
                      <a:pt x="190" y="5"/>
                    </a:lnTo>
                    <a:lnTo>
                      <a:pt x="194" y="7"/>
                    </a:lnTo>
                    <a:lnTo>
                      <a:pt x="197" y="10"/>
                    </a:lnTo>
                    <a:lnTo>
                      <a:pt x="200" y="14"/>
                    </a:lnTo>
                    <a:lnTo>
                      <a:pt x="204" y="18"/>
                    </a:lnTo>
                    <a:lnTo>
                      <a:pt x="208" y="21"/>
                    </a:lnTo>
                    <a:lnTo>
                      <a:pt x="212" y="24"/>
                    </a:lnTo>
                    <a:lnTo>
                      <a:pt x="214" y="26"/>
                    </a:lnTo>
                    <a:lnTo>
                      <a:pt x="216" y="28"/>
                    </a:lnTo>
                    <a:lnTo>
                      <a:pt x="218" y="29"/>
                    </a:lnTo>
                    <a:lnTo>
                      <a:pt x="218" y="30"/>
                    </a:lnTo>
                    <a:lnTo>
                      <a:pt x="220" y="32"/>
                    </a:lnTo>
                    <a:lnTo>
                      <a:pt x="223" y="35"/>
                    </a:lnTo>
                    <a:lnTo>
                      <a:pt x="226" y="38"/>
                    </a:lnTo>
                    <a:lnTo>
                      <a:pt x="227" y="39"/>
                    </a:lnTo>
                    <a:lnTo>
                      <a:pt x="228" y="39"/>
                    </a:lnTo>
                    <a:lnTo>
                      <a:pt x="231" y="42"/>
                    </a:lnTo>
                    <a:lnTo>
                      <a:pt x="234" y="44"/>
                    </a:lnTo>
                    <a:lnTo>
                      <a:pt x="234" y="45"/>
                    </a:lnTo>
                    <a:lnTo>
                      <a:pt x="236" y="46"/>
                    </a:lnTo>
                    <a:lnTo>
                      <a:pt x="237" y="47"/>
                    </a:lnTo>
                    <a:lnTo>
                      <a:pt x="239" y="49"/>
                    </a:lnTo>
                    <a:lnTo>
                      <a:pt x="241" y="52"/>
                    </a:lnTo>
                    <a:lnTo>
                      <a:pt x="243" y="54"/>
                    </a:lnTo>
                    <a:lnTo>
                      <a:pt x="244" y="55"/>
                    </a:lnTo>
                    <a:lnTo>
                      <a:pt x="252" y="61"/>
                    </a:lnTo>
                    <a:lnTo>
                      <a:pt x="258" y="67"/>
                    </a:lnTo>
                    <a:lnTo>
                      <a:pt x="263" y="72"/>
                    </a:lnTo>
                    <a:lnTo>
                      <a:pt x="264" y="73"/>
                    </a:lnTo>
                    <a:lnTo>
                      <a:pt x="269" y="77"/>
                    </a:lnTo>
                    <a:lnTo>
                      <a:pt x="271" y="79"/>
                    </a:lnTo>
                    <a:lnTo>
                      <a:pt x="275" y="82"/>
                    </a:lnTo>
                    <a:lnTo>
                      <a:pt x="277" y="85"/>
                    </a:lnTo>
                    <a:lnTo>
                      <a:pt x="278" y="85"/>
                    </a:lnTo>
                    <a:lnTo>
                      <a:pt x="305" y="110"/>
                    </a:lnTo>
                    <a:lnTo>
                      <a:pt x="325" y="129"/>
                    </a:lnTo>
                    <a:lnTo>
                      <a:pt x="336" y="138"/>
                    </a:lnTo>
                    <a:lnTo>
                      <a:pt x="343" y="144"/>
                    </a:lnTo>
                    <a:lnTo>
                      <a:pt x="350" y="151"/>
                    </a:lnTo>
                    <a:lnTo>
                      <a:pt x="355" y="155"/>
                    </a:lnTo>
                    <a:lnTo>
                      <a:pt x="363" y="163"/>
                    </a:lnTo>
                    <a:lnTo>
                      <a:pt x="369" y="168"/>
                    </a:lnTo>
                    <a:lnTo>
                      <a:pt x="373" y="172"/>
                    </a:lnTo>
                    <a:lnTo>
                      <a:pt x="378" y="176"/>
                    </a:lnTo>
                    <a:lnTo>
                      <a:pt x="381" y="179"/>
                    </a:lnTo>
                    <a:lnTo>
                      <a:pt x="381" y="180"/>
                    </a:lnTo>
                    <a:lnTo>
                      <a:pt x="380" y="180"/>
                    </a:lnTo>
                    <a:lnTo>
                      <a:pt x="380" y="181"/>
                    </a:lnTo>
                    <a:lnTo>
                      <a:pt x="380" y="182"/>
                    </a:lnTo>
                    <a:lnTo>
                      <a:pt x="380" y="183"/>
                    </a:lnTo>
                    <a:lnTo>
                      <a:pt x="380" y="184"/>
                    </a:lnTo>
                    <a:lnTo>
                      <a:pt x="381" y="185"/>
                    </a:lnTo>
                    <a:lnTo>
                      <a:pt x="381" y="187"/>
                    </a:lnTo>
                    <a:lnTo>
                      <a:pt x="381" y="188"/>
                    </a:lnTo>
                    <a:lnTo>
                      <a:pt x="382" y="188"/>
                    </a:lnTo>
                    <a:lnTo>
                      <a:pt x="382" y="189"/>
                    </a:lnTo>
                    <a:lnTo>
                      <a:pt x="383" y="190"/>
                    </a:lnTo>
                    <a:lnTo>
                      <a:pt x="385" y="191"/>
                    </a:lnTo>
                    <a:lnTo>
                      <a:pt x="385" y="192"/>
                    </a:lnTo>
                    <a:lnTo>
                      <a:pt x="385" y="193"/>
                    </a:lnTo>
                    <a:lnTo>
                      <a:pt x="385" y="194"/>
                    </a:lnTo>
                    <a:lnTo>
                      <a:pt x="385" y="195"/>
                    </a:lnTo>
                    <a:lnTo>
                      <a:pt x="385" y="196"/>
                    </a:lnTo>
                    <a:lnTo>
                      <a:pt x="385" y="197"/>
                    </a:lnTo>
                    <a:lnTo>
                      <a:pt x="385" y="198"/>
                    </a:lnTo>
                    <a:lnTo>
                      <a:pt x="385" y="199"/>
                    </a:lnTo>
                    <a:lnTo>
                      <a:pt x="385" y="200"/>
                    </a:lnTo>
                    <a:lnTo>
                      <a:pt x="383" y="200"/>
                    </a:lnTo>
                    <a:lnTo>
                      <a:pt x="383" y="201"/>
                    </a:lnTo>
                    <a:lnTo>
                      <a:pt x="383" y="202"/>
                    </a:lnTo>
                    <a:lnTo>
                      <a:pt x="382" y="203"/>
                    </a:lnTo>
                    <a:lnTo>
                      <a:pt x="381" y="204"/>
                    </a:lnTo>
                    <a:lnTo>
                      <a:pt x="381" y="205"/>
                    </a:lnTo>
                    <a:lnTo>
                      <a:pt x="380" y="205"/>
                    </a:lnTo>
                    <a:lnTo>
                      <a:pt x="380" y="207"/>
                    </a:lnTo>
                    <a:lnTo>
                      <a:pt x="380" y="208"/>
                    </a:lnTo>
                    <a:lnTo>
                      <a:pt x="379" y="208"/>
                    </a:lnTo>
                    <a:lnTo>
                      <a:pt x="379" y="209"/>
                    </a:lnTo>
                    <a:lnTo>
                      <a:pt x="379" y="210"/>
                    </a:lnTo>
                    <a:lnTo>
                      <a:pt x="379" y="211"/>
                    </a:lnTo>
                    <a:lnTo>
                      <a:pt x="380" y="212"/>
                    </a:lnTo>
                    <a:lnTo>
                      <a:pt x="380" y="213"/>
                    </a:lnTo>
                    <a:lnTo>
                      <a:pt x="379" y="213"/>
                    </a:lnTo>
                    <a:lnTo>
                      <a:pt x="379" y="214"/>
                    </a:lnTo>
                    <a:lnTo>
                      <a:pt x="379" y="215"/>
                    </a:lnTo>
                    <a:lnTo>
                      <a:pt x="379" y="216"/>
                    </a:lnTo>
                    <a:lnTo>
                      <a:pt x="379" y="217"/>
                    </a:lnTo>
                    <a:lnTo>
                      <a:pt x="380" y="217"/>
                    </a:lnTo>
                    <a:lnTo>
                      <a:pt x="380" y="218"/>
                    </a:lnTo>
                    <a:lnTo>
                      <a:pt x="380" y="219"/>
                    </a:lnTo>
                    <a:lnTo>
                      <a:pt x="381" y="220"/>
                    </a:lnTo>
                    <a:lnTo>
                      <a:pt x="381" y="221"/>
                    </a:lnTo>
                    <a:lnTo>
                      <a:pt x="381" y="222"/>
                    </a:lnTo>
                    <a:lnTo>
                      <a:pt x="382" y="222"/>
                    </a:lnTo>
                    <a:lnTo>
                      <a:pt x="382" y="223"/>
                    </a:lnTo>
                    <a:lnTo>
                      <a:pt x="382" y="224"/>
                    </a:lnTo>
                    <a:lnTo>
                      <a:pt x="383" y="224"/>
                    </a:lnTo>
                    <a:lnTo>
                      <a:pt x="383" y="226"/>
                    </a:lnTo>
                    <a:lnTo>
                      <a:pt x="383" y="227"/>
                    </a:lnTo>
                    <a:lnTo>
                      <a:pt x="385" y="228"/>
                    </a:lnTo>
                    <a:lnTo>
                      <a:pt x="385" y="229"/>
                    </a:lnTo>
                    <a:lnTo>
                      <a:pt x="385" y="230"/>
                    </a:lnTo>
                    <a:lnTo>
                      <a:pt x="386" y="230"/>
                    </a:lnTo>
                    <a:lnTo>
                      <a:pt x="386" y="231"/>
                    </a:lnTo>
                    <a:lnTo>
                      <a:pt x="386" y="232"/>
                    </a:lnTo>
                    <a:lnTo>
                      <a:pt x="386" y="233"/>
                    </a:lnTo>
                    <a:lnTo>
                      <a:pt x="386" y="234"/>
                    </a:lnTo>
                    <a:lnTo>
                      <a:pt x="385" y="234"/>
                    </a:lnTo>
                    <a:lnTo>
                      <a:pt x="385" y="235"/>
                    </a:lnTo>
                    <a:lnTo>
                      <a:pt x="386" y="235"/>
                    </a:lnTo>
                    <a:lnTo>
                      <a:pt x="386" y="236"/>
                    </a:lnTo>
                    <a:lnTo>
                      <a:pt x="386" y="237"/>
                    </a:lnTo>
                    <a:lnTo>
                      <a:pt x="385" y="238"/>
                    </a:lnTo>
                    <a:lnTo>
                      <a:pt x="385" y="239"/>
                    </a:lnTo>
                    <a:lnTo>
                      <a:pt x="385" y="240"/>
                    </a:lnTo>
                    <a:lnTo>
                      <a:pt x="385" y="241"/>
                    </a:lnTo>
                    <a:lnTo>
                      <a:pt x="385" y="242"/>
                    </a:lnTo>
                    <a:lnTo>
                      <a:pt x="383" y="242"/>
                    </a:lnTo>
                    <a:lnTo>
                      <a:pt x="383" y="243"/>
                    </a:lnTo>
                    <a:lnTo>
                      <a:pt x="383" y="244"/>
                    </a:lnTo>
                    <a:lnTo>
                      <a:pt x="383" y="246"/>
                    </a:lnTo>
                    <a:lnTo>
                      <a:pt x="382" y="246"/>
                    </a:lnTo>
                    <a:lnTo>
                      <a:pt x="382" y="247"/>
                    </a:lnTo>
                    <a:lnTo>
                      <a:pt x="381" y="248"/>
                    </a:lnTo>
                    <a:lnTo>
                      <a:pt x="381" y="249"/>
                    </a:lnTo>
                    <a:lnTo>
                      <a:pt x="381" y="250"/>
                    </a:lnTo>
                    <a:lnTo>
                      <a:pt x="380" y="250"/>
                    </a:lnTo>
                    <a:lnTo>
                      <a:pt x="380" y="251"/>
                    </a:lnTo>
                    <a:lnTo>
                      <a:pt x="380" y="252"/>
                    </a:lnTo>
                    <a:lnTo>
                      <a:pt x="379" y="252"/>
                    </a:lnTo>
                    <a:lnTo>
                      <a:pt x="379" y="253"/>
                    </a:lnTo>
                    <a:lnTo>
                      <a:pt x="379" y="254"/>
                    </a:lnTo>
                    <a:lnTo>
                      <a:pt x="378" y="255"/>
                    </a:lnTo>
                    <a:lnTo>
                      <a:pt x="378" y="256"/>
                    </a:lnTo>
                    <a:lnTo>
                      <a:pt x="378" y="257"/>
                    </a:lnTo>
                    <a:lnTo>
                      <a:pt x="377" y="258"/>
                    </a:lnTo>
                    <a:lnTo>
                      <a:pt x="378" y="258"/>
                    </a:lnTo>
                    <a:lnTo>
                      <a:pt x="378" y="259"/>
                    </a:lnTo>
                    <a:lnTo>
                      <a:pt x="378" y="260"/>
                    </a:lnTo>
                    <a:lnTo>
                      <a:pt x="378" y="261"/>
                    </a:lnTo>
                    <a:lnTo>
                      <a:pt x="378" y="262"/>
                    </a:lnTo>
                    <a:lnTo>
                      <a:pt x="378" y="263"/>
                    </a:lnTo>
                    <a:lnTo>
                      <a:pt x="378" y="265"/>
                    </a:lnTo>
                    <a:lnTo>
                      <a:pt x="378" y="266"/>
                    </a:lnTo>
                    <a:lnTo>
                      <a:pt x="377" y="266"/>
                    </a:lnTo>
                    <a:lnTo>
                      <a:pt x="377" y="267"/>
                    </a:lnTo>
                    <a:lnTo>
                      <a:pt x="377" y="268"/>
                    </a:lnTo>
                    <a:lnTo>
                      <a:pt x="376" y="269"/>
                    </a:lnTo>
                    <a:lnTo>
                      <a:pt x="376" y="270"/>
                    </a:lnTo>
                    <a:lnTo>
                      <a:pt x="376" y="271"/>
                    </a:lnTo>
                    <a:lnTo>
                      <a:pt x="376" y="272"/>
                    </a:lnTo>
                    <a:lnTo>
                      <a:pt x="375" y="273"/>
                    </a:lnTo>
                    <a:lnTo>
                      <a:pt x="375" y="274"/>
                    </a:lnTo>
                    <a:lnTo>
                      <a:pt x="375" y="275"/>
                    </a:lnTo>
                    <a:lnTo>
                      <a:pt x="374" y="276"/>
                    </a:lnTo>
                    <a:lnTo>
                      <a:pt x="374" y="277"/>
                    </a:lnTo>
                    <a:lnTo>
                      <a:pt x="374" y="278"/>
                    </a:lnTo>
                    <a:lnTo>
                      <a:pt x="374" y="279"/>
                    </a:lnTo>
                    <a:lnTo>
                      <a:pt x="374" y="280"/>
                    </a:lnTo>
                    <a:lnTo>
                      <a:pt x="374" y="281"/>
                    </a:lnTo>
                    <a:lnTo>
                      <a:pt x="374" y="282"/>
                    </a:lnTo>
                    <a:lnTo>
                      <a:pt x="374" y="284"/>
                    </a:lnTo>
                    <a:lnTo>
                      <a:pt x="373" y="284"/>
                    </a:lnTo>
                    <a:lnTo>
                      <a:pt x="373" y="285"/>
                    </a:lnTo>
                    <a:lnTo>
                      <a:pt x="373" y="286"/>
                    </a:lnTo>
                    <a:lnTo>
                      <a:pt x="373" y="287"/>
                    </a:lnTo>
                    <a:lnTo>
                      <a:pt x="373" y="288"/>
                    </a:lnTo>
                    <a:lnTo>
                      <a:pt x="373" y="289"/>
                    </a:lnTo>
                    <a:lnTo>
                      <a:pt x="374" y="289"/>
                    </a:lnTo>
                    <a:lnTo>
                      <a:pt x="374" y="290"/>
                    </a:lnTo>
                    <a:lnTo>
                      <a:pt x="373" y="290"/>
                    </a:lnTo>
                    <a:lnTo>
                      <a:pt x="373" y="291"/>
                    </a:lnTo>
                    <a:lnTo>
                      <a:pt x="374" y="292"/>
                    </a:lnTo>
                    <a:lnTo>
                      <a:pt x="373" y="292"/>
                    </a:lnTo>
                    <a:lnTo>
                      <a:pt x="374" y="292"/>
                    </a:lnTo>
                    <a:lnTo>
                      <a:pt x="374" y="293"/>
                    </a:lnTo>
                    <a:lnTo>
                      <a:pt x="373" y="293"/>
                    </a:lnTo>
                    <a:lnTo>
                      <a:pt x="373" y="294"/>
                    </a:lnTo>
                    <a:lnTo>
                      <a:pt x="374" y="294"/>
                    </a:lnTo>
                    <a:lnTo>
                      <a:pt x="374" y="295"/>
                    </a:lnTo>
                    <a:lnTo>
                      <a:pt x="373" y="295"/>
                    </a:lnTo>
                    <a:lnTo>
                      <a:pt x="373" y="296"/>
                    </a:lnTo>
                    <a:lnTo>
                      <a:pt x="374" y="296"/>
                    </a:lnTo>
                    <a:lnTo>
                      <a:pt x="374" y="297"/>
                    </a:lnTo>
                    <a:lnTo>
                      <a:pt x="374" y="298"/>
                    </a:lnTo>
                    <a:lnTo>
                      <a:pt x="373" y="298"/>
                    </a:lnTo>
                    <a:lnTo>
                      <a:pt x="374" y="298"/>
                    </a:lnTo>
                    <a:lnTo>
                      <a:pt x="374" y="299"/>
                    </a:lnTo>
                    <a:lnTo>
                      <a:pt x="375" y="299"/>
                    </a:lnTo>
                    <a:lnTo>
                      <a:pt x="375" y="300"/>
                    </a:lnTo>
                    <a:lnTo>
                      <a:pt x="375" y="301"/>
                    </a:lnTo>
                    <a:lnTo>
                      <a:pt x="376" y="301"/>
                    </a:lnTo>
                    <a:lnTo>
                      <a:pt x="376" y="302"/>
                    </a:lnTo>
                    <a:lnTo>
                      <a:pt x="376" y="304"/>
                    </a:lnTo>
                    <a:lnTo>
                      <a:pt x="375" y="304"/>
                    </a:lnTo>
                    <a:lnTo>
                      <a:pt x="374" y="304"/>
                    </a:lnTo>
                    <a:lnTo>
                      <a:pt x="373" y="304"/>
                    </a:lnTo>
                    <a:lnTo>
                      <a:pt x="372" y="305"/>
                    </a:lnTo>
                    <a:lnTo>
                      <a:pt x="371" y="306"/>
                    </a:lnTo>
                    <a:lnTo>
                      <a:pt x="371" y="307"/>
                    </a:lnTo>
                    <a:lnTo>
                      <a:pt x="371" y="308"/>
                    </a:lnTo>
                    <a:lnTo>
                      <a:pt x="371" y="309"/>
                    </a:lnTo>
                    <a:lnTo>
                      <a:pt x="370" y="310"/>
                    </a:lnTo>
                    <a:lnTo>
                      <a:pt x="370" y="311"/>
                    </a:lnTo>
                    <a:lnTo>
                      <a:pt x="369" y="312"/>
                    </a:lnTo>
                    <a:lnTo>
                      <a:pt x="368" y="313"/>
                    </a:lnTo>
                    <a:lnTo>
                      <a:pt x="367" y="314"/>
                    </a:lnTo>
                    <a:lnTo>
                      <a:pt x="366" y="315"/>
                    </a:lnTo>
                    <a:lnTo>
                      <a:pt x="366" y="316"/>
                    </a:lnTo>
                    <a:lnTo>
                      <a:pt x="364" y="317"/>
                    </a:lnTo>
                    <a:lnTo>
                      <a:pt x="363" y="318"/>
                    </a:lnTo>
                    <a:lnTo>
                      <a:pt x="359" y="321"/>
                    </a:lnTo>
                    <a:lnTo>
                      <a:pt x="356" y="323"/>
                    </a:lnTo>
                    <a:lnTo>
                      <a:pt x="356" y="325"/>
                    </a:lnTo>
                    <a:lnTo>
                      <a:pt x="354" y="337"/>
                    </a:lnTo>
                    <a:lnTo>
                      <a:pt x="352" y="347"/>
                    </a:lnTo>
                    <a:lnTo>
                      <a:pt x="350" y="359"/>
                    </a:lnTo>
                    <a:lnTo>
                      <a:pt x="349" y="370"/>
                    </a:lnTo>
                    <a:lnTo>
                      <a:pt x="347" y="380"/>
                    </a:lnTo>
                    <a:lnTo>
                      <a:pt x="344" y="394"/>
                    </a:lnTo>
                    <a:lnTo>
                      <a:pt x="344" y="395"/>
                    </a:lnTo>
                    <a:lnTo>
                      <a:pt x="343" y="399"/>
                    </a:lnTo>
                    <a:lnTo>
                      <a:pt x="342" y="409"/>
                    </a:lnTo>
                    <a:lnTo>
                      <a:pt x="341" y="413"/>
                    </a:lnTo>
                    <a:lnTo>
                      <a:pt x="341" y="414"/>
                    </a:lnTo>
                    <a:lnTo>
                      <a:pt x="340" y="414"/>
                    </a:lnTo>
                    <a:lnTo>
                      <a:pt x="336" y="417"/>
                    </a:lnTo>
                    <a:lnTo>
                      <a:pt x="328" y="422"/>
                    </a:lnTo>
                    <a:lnTo>
                      <a:pt x="325" y="423"/>
                    </a:lnTo>
                    <a:lnTo>
                      <a:pt x="324" y="423"/>
                    </a:lnTo>
                    <a:lnTo>
                      <a:pt x="324" y="424"/>
                    </a:lnTo>
                    <a:lnTo>
                      <a:pt x="324" y="425"/>
                    </a:lnTo>
                    <a:lnTo>
                      <a:pt x="323" y="425"/>
                    </a:lnTo>
                    <a:lnTo>
                      <a:pt x="322" y="425"/>
                    </a:lnTo>
                    <a:lnTo>
                      <a:pt x="321" y="425"/>
                    </a:lnTo>
                    <a:lnTo>
                      <a:pt x="321" y="426"/>
                    </a:lnTo>
                    <a:lnTo>
                      <a:pt x="320" y="425"/>
                    </a:lnTo>
                    <a:lnTo>
                      <a:pt x="320" y="426"/>
                    </a:lnTo>
                    <a:lnTo>
                      <a:pt x="319" y="426"/>
                    </a:lnTo>
                    <a:lnTo>
                      <a:pt x="318" y="426"/>
                    </a:lnTo>
                    <a:lnTo>
                      <a:pt x="317" y="426"/>
                    </a:lnTo>
                    <a:lnTo>
                      <a:pt x="317" y="427"/>
                    </a:lnTo>
                    <a:lnTo>
                      <a:pt x="316" y="428"/>
                    </a:lnTo>
                    <a:lnTo>
                      <a:pt x="317" y="428"/>
                    </a:lnTo>
                    <a:lnTo>
                      <a:pt x="316" y="428"/>
                    </a:lnTo>
                    <a:lnTo>
                      <a:pt x="316" y="429"/>
                    </a:lnTo>
                    <a:lnTo>
                      <a:pt x="316" y="430"/>
                    </a:lnTo>
                    <a:lnTo>
                      <a:pt x="316" y="431"/>
                    </a:lnTo>
                    <a:lnTo>
                      <a:pt x="317" y="431"/>
                    </a:lnTo>
                    <a:lnTo>
                      <a:pt x="316" y="432"/>
                    </a:lnTo>
                    <a:lnTo>
                      <a:pt x="316" y="433"/>
                    </a:lnTo>
                    <a:lnTo>
                      <a:pt x="315" y="433"/>
                    </a:lnTo>
                    <a:lnTo>
                      <a:pt x="314" y="433"/>
                    </a:lnTo>
                    <a:lnTo>
                      <a:pt x="314" y="434"/>
                    </a:lnTo>
                    <a:lnTo>
                      <a:pt x="315" y="434"/>
                    </a:lnTo>
                    <a:lnTo>
                      <a:pt x="315" y="435"/>
                    </a:lnTo>
                    <a:lnTo>
                      <a:pt x="315" y="436"/>
                    </a:lnTo>
                    <a:lnTo>
                      <a:pt x="314" y="436"/>
                    </a:lnTo>
                    <a:lnTo>
                      <a:pt x="314" y="437"/>
                    </a:lnTo>
                    <a:lnTo>
                      <a:pt x="314" y="438"/>
                    </a:lnTo>
                    <a:lnTo>
                      <a:pt x="314" y="440"/>
                    </a:lnTo>
                    <a:lnTo>
                      <a:pt x="315" y="440"/>
                    </a:lnTo>
                    <a:lnTo>
                      <a:pt x="315" y="441"/>
                    </a:lnTo>
                    <a:lnTo>
                      <a:pt x="314" y="441"/>
                    </a:lnTo>
                    <a:lnTo>
                      <a:pt x="314" y="442"/>
                    </a:lnTo>
                    <a:lnTo>
                      <a:pt x="315" y="442"/>
                    </a:lnTo>
                    <a:lnTo>
                      <a:pt x="315" y="443"/>
                    </a:lnTo>
                    <a:lnTo>
                      <a:pt x="316" y="444"/>
                    </a:lnTo>
                    <a:lnTo>
                      <a:pt x="315" y="444"/>
                    </a:lnTo>
                    <a:lnTo>
                      <a:pt x="314" y="444"/>
                    </a:lnTo>
                    <a:lnTo>
                      <a:pt x="313" y="445"/>
                    </a:lnTo>
                    <a:lnTo>
                      <a:pt x="313" y="446"/>
                    </a:lnTo>
                    <a:lnTo>
                      <a:pt x="314" y="446"/>
                    </a:lnTo>
                    <a:lnTo>
                      <a:pt x="315" y="447"/>
                    </a:lnTo>
                    <a:lnTo>
                      <a:pt x="316" y="447"/>
                    </a:lnTo>
                    <a:lnTo>
                      <a:pt x="316" y="448"/>
                    </a:lnTo>
                    <a:lnTo>
                      <a:pt x="315" y="449"/>
                    </a:lnTo>
                    <a:lnTo>
                      <a:pt x="316" y="449"/>
                    </a:lnTo>
                    <a:lnTo>
                      <a:pt x="316" y="450"/>
                    </a:lnTo>
                    <a:lnTo>
                      <a:pt x="317" y="450"/>
                    </a:lnTo>
                    <a:lnTo>
                      <a:pt x="317" y="451"/>
                    </a:lnTo>
                    <a:lnTo>
                      <a:pt x="316" y="451"/>
                    </a:lnTo>
                    <a:lnTo>
                      <a:pt x="316" y="452"/>
                    </a:lnTo>
                    <a:lnTo>
                      <a:pt x="316" y="453"/>
                    </a:lnTo>
                    <a:lnTo>
                      <a:pt x="315" y="453"/>
                    </a:lnTo>
                    <a:lnTo>
                      <a:pt x="314" y="452"/>
                    </a:lnTo>
                    <a:lnTo>
                      <a:pt x="314" y="453"/>
                    </a:lnTo>
                    <a:lnTo>
                      <a:pt x="315" y="453"/>
                    </a:lnTo>
                    <a:lnTo>
                      <a:pt x="315" y="454"/>
                    </a:lnTo>
                    <a:lnTo>
                      <a:pt x="314" y="454"/>
                    </a:lnTo>
                    <a:lnTo>
                      <a:pt x="314" y="455"/>
                    </a:lnTo>
                    <a:lnTo>
                      <a:pt x="314" y="456"/>
                    </a:lnTo>
                    <a:lnTo>
                      <a:pt x="314" y="457"/>
                    </a:lnTo>
                    <a:lnTo>
                      <a:pt x="314" y="459"/>
                    </a:lnTo>
                    <a:lnTo>
                      <a:pt x="314" y="460"/>
                    </a:lnTo>
                    <a:lnTo>
                      <a:pt x="313" y="460"/>
                    </a:lnTo>
                    <a:lnTo>
                      <a:pt x="313" y="461"/>
                    </a:lnTo>
                    <a:lnTo>
                      <a:pt x="314" y="461"/>
                    </a:lnTo>
                    <a:lnTo>
                      <a:pt x="314" y="462"/>
                    </a:lnTo>
                    <a:lnTo>
                      <a:pt x="314" y="463"/>
                    </a:lnTo>
                    <a:lnTo>
                      <a:pt x="315" y="463"/>
                    </a:lnTo>
                    <a:lnTo>
                      <a:pt x="316" y="463"/>
                    </a:lnTo>
                    <a:lnTo>
                      <a:pt x="316" y="462"/>
                    </a:lnTo>
                    <a:lnTo>
                      <a:pt x="317" y="462"/>
                    </a:lnTo>
                    <a:lnTo>
                      <a:pt x="318" y="462"/>
                    </a:lnTo>
                    <a:lnTo>
                      <a:pt x="318" y="461"/>
                    </a:lnTo>
                    <a:lnTo>
                      <a:pt x="319" y="461"/>
                    </a:lnTo>
                    <a:lnTo>
                      <a:pt x="319" y="462"/>
                    </a:lnTo>
                    <a:lnTo>
                      <a:pt x="320" y="462"/>
                    </a:lnTo>
                    <a:lnTo>
                      <a:pt x="320" y="463"/>
                    </a:lnTo>
                    <a:lnTo>
                      <a:pt x="320" y="464"/>
                    </a:lnTo>
                    <a:lnTo>
                      <a:pt x="319" y="465"/>
                    </a:lnTo>
                    <a:lnTo>
                      <a:pt x="319" y="466"/>
                    </a:lnTo>
                    <a:lnTo>
                      <a:pt x="318" y="466"/>
                    </a:lnTo>
                    <a:lnTo>
                      <a:pt x="317" y="466"/>
                    </a:lnTo>
                    <a:lnTo>
                      <a:pt x="317" y="467"/>
                    </a:lnTo>
                    <a:lnTo>
                      <a:pt x="316" y="467"/>
                    </a:lnTo>
                    <a:lnTo>
                      <a:pt x="316" y="468"/>
                    </a:lnTo>
                    <a:lnTo>
                      <a:pt x="317" y="468"/>
                    </a:lnTo>
                    <a:lnTo>
                      <a:pt x="317" y="469"/>
                    </a:lnTo>
                    <a:lnTo>
                      <a:pt x="317" y="470"/>
                    </a:lnTo>
                    <a:lnTo>
                      <a:pt x="316" y="470"/>
                    </a:lnTo>
                    <a:lnTo>
                      <a:pt x="316" y="471"/>
                    </a:lnTo>
                    <a:lnTo>
                      <a:pt x="317" y="471"/>
                    </a:lnTo>
                    <a:lnTo>
                      <a:pt x="318" y="471"/>
                    </a:lnTo>
                    <a:lnTo>
                      <a:pt x="318" y="470"/>
                    </a:lnTo>
                    <a:lnTo>
                      <a:pt x="319" y="470"/>
                    </a:lnTo>
                    <a:lnTo>
                      <a:pt x="319" y="471"/>
                    </a:lnTo>
                    <a:lnTo>
                      <a:pt x="320" y="471"/>
                    </a:lnTo>
                    <a:lnTo>
                      <a:pt x="321" y="471"/>
                    </a:lnTo>
                    <a:lnTo>
                      <a:pt x="322" y="471"/>
                    </a:lnTo>
                    <a:lnTo>
                      <a:pt x="323" y="471"/>
                    </a:lnTo>
                    <a:lnTo>
                      <a:pt x="324" y="471"/>
                    </a:lnTo>
                    <a:lnTo>
                      <a:pt x="325" y="471"/>
                    </a:lnTo>
                    <a:lnTo>
                      <a:pt x="325" y="472"/>
                    </a:lnTo>
                    <a:lnTo>
                      <a:pt x="324" y="472"/>
                    </a:lnTo>
                    <a:lnTo>
                      <a:pt x="323" y="473"/>
                    </a:lnTo>
                    <a:lnTo>
                      <a:pt x="323" y="474"/>
                    </a:lnTo>
                    <a:lnTo>
                      <a:pt x="323" y="475"/>
                    </a:lnTo>
                    <a:lnTo>
                      <a:pt x="323" y="476"/>
                    </a:lnTo>
                    <a:lnTo>
                      <a:pt x="323" y="477"/>
                    </a:lnTo>
                    <a:lnTo>
                      <a:pt x="324" y="477"/>
                    </a:lnTo>
                    <a:lnTo>
                      <a:pt x="324" y="479"/>
                    </a:lnTo>
                    <a:lnTo>
                      <a:pt x="324" y="480"/>
                    </a:lnTo>
                    <a:lnTo>
                      <a:pt x="325" y="480"/>
                    </a:lnTo>
                    <a:lnTo>
                      <a:pt x="327" y="480"/>
                    </a:lnTo>
                    <a:lnTo>
                      <a:pt x="327" y="481"/>
                    </a:lnTo>
                    <a:lnTo>
                      <a:pt x="325" y="481"/>
                    </a:lnTo>
                    <a:lnTo>
                      <a:pt x="325" y="482"/>
                    </a:lnTo>
                    <a:lnTo>
                      <a:pt x="325" y="483"/>
                    </a:lnTo>
                    <a:lnTo>
                      <a:pt x="327" y="483"/>
                    </a:lnTo>
                    <a:lnTo>
                      <a:pt x="327" y="484"/>
                    </a:lnTo>
                    <a:lnTo>
                      <a:pt x="325" y="484"/>
                    </a:lnTo>
                    <a:lnTo>
                      <a:pt x="324" y="484"/>
                    </a:lnTo>
                    <a:lnTo>
                      <a:pt x="324" y="485"/>
                    </a:lnTo>
                    <a:lnTo>
                      <a:pt x="323" y="485"/>
                    </a:lnTo>
                    <a:lnTo>
                      <a:pt x="322" y="486"/>
                    </a:lnTo>
                    <a:lnTo>
                      <a:pt x="321" y="486"/>
                    </a:lnTo>
                    <a:lnTo>
                      <a:pt x="320" y="486"/>
                    </a:lnTo>
                    <a:lnTo>
                      <a:pt x="319" y="486"/>
                    </a:lnTo>
                    <a:lnTo>
                      <a:pt x="319" y="485"/>
                    </a:lnTo>
                    <a:lnTo>
                      <a:pt x="318" y="485"/>
                    </a:lnTo>
                    <a:lnTo>
                      <a:pt x="318" y="484"/>
                    </a:lnTo>
                    <a:lnTo>
                      <a:pt x="317" y="484"/>
                    </a:lnTo>
                    <a:lnTo>
                      <a:pt x="316" y="484"/>
                    </a:lnTo>
                    <a:lnTo>
                      <a:pt x="315" y="484"/>
                    </a:lnTo>
                    <a:lnTo>
                      <a:pt x="315" y="483"/>
                    </a:lnTo>
                    <a:lnTo>
                      <a:pt x="314" y="483"/>
                    </a:lnTo>
                    <a:lnTo>
                      <a:pt x="313" y="482"/>
                    </a:lnTo>
                    <a:lnTo>
                      <a:pt x="312" y="482"/>
                    </a:lnTo>
                    <a:lnTo>
                      <a:pt x="312" y="481"/>
                    </a:lnTo>
                    <a:lnTo>
                      <a:pt x="311" y="481"/>
                    </a:lnTo>
                    <a:lnTo>
                      <a:pt x="311" y="480"/>
                    </a:lnTo>
                    <a:lnTo>
                      <a:pt x="311" y="479"/>
                    </a:lnTo>
                    <a:lnTo>
                      <a:pt x="310" y="479"/>
                    </a:lnTo>
                    <a:lnTo>
                      <a:pt x="309" y="479"/>
                    </a:lnTo>
                    <a:lnTo>
                      <a:pt x="308" y="479"/>
                    </a:lnTo>
                    <a:lnTo>
                      <a:pt x="308" y="477"/>
                    </a:lnTo>
                    <a:lnTo>
                      <a:pt x="306" y="476"/>
                    </a:lnTo>
                    <a:lnTo>
                      <a:pt x="306" y="477"/>
                    </a:lnTo>
                    <a:lnTo>
                      <a:pt x="305" y="477"/>
                    </a:lnTo>
                    <a:lnTo>
                      <a:pt x="304" y="477"/>
                    </a:lnTo>
                    <a:lnTo>
                      <a:pt x="304" y="476"/>
                    </a:lnTo>
                    <a:lnTo>
                      <a:pt x="303" y="476"/>
                    </a:lnTo>
                    <a:lnTo>
                      <a:pt x="302" y="476"/>
                    </a:lnTo>
                    <a:lnTo>
                      <a:pt x="302" y="475"/>
                    </a:lnTo>
                    <a:lnTo>
                      <a:pt x="301" y="475"/>
                    </a:lnTo>
                    <a:lnTo>
                      <a:pt x="301" y="474"/>
                    </a:lnTo>
                    <a:lnTo>
                      <a:pt x="300" y="475"/>
                    </a:lnTo>
                    <a:lnTo>
                      <a:pt x="299" y="475"/>
                    </a:lnTo>
                    <a:lnTo>
                      <a:pt x="298" y="475"/>
                    </a:lnTo>
                    <a:lnTo>
                      <a:pt x="297" y="475"/>
                    </a:lnTo>
                    <a:lnTo>
                      <a:pt x="297" y="474"/>
                    </a:lnTo>
                    <a:lnTo>
                      <a:pt x="296" y="474"/>
                    </a:lnTo>
                    <a:lnTo>
                      <a:pt x="295" y="474"/>
                    </a:lnTo>
                    <a:lnTo>
                      <a:pt x="294" y="473"/>
                    </a:lnTo>
                    <a:lnTo>
                      <a:pt x="293" y="473"/>
                    </a:lnTo>
                    <a:lnTo>
                      <a:pt x="292" y="472"/>
                    </a:lnTo>
                    <a:lnTo>
                      <a:pt x="291" y="472"/>
                    </a:lnTo>
                    <a:lnTo>
                      <a:pt x="290" y="472"/>
                    </a:lnTo>
                    <a:lnTo>
                      <a:pt x="290" y="471"/>
                    </a:lnTo>
                    <a:lnTo>
                      <a:pt x="289" y="471"/>
                    </a:lnTo>
                    <a:lnTo>
                      <a:pt x="288" y="471"/>
                    </a:lnTo>
                    <a:lnTo>
                      <a:pt x="286" y="470"/>
                    </a:lnTo>
                    <a:lnTo>
                      <a:pt x="285" y="470"/>
                    </a:lnTo>
                    <a:lnTo>
                      <a:pt x="285" y="469"/>
                    </a:lnTo>
                    <a:lnTo>
                      <a:pt x="284" y="469"/>
                    </a:lnTo>
                    <a:lnTo>
                      <a:pt x="283" y="469"/>
                    </a:lnTo>
                    <a:lnTo>
                      <a:pt x="282" y="469"/>
                    </a:lnTo>
                    <a:lnTo>
                      <a:pt x="282" y="468"/>
                    </a:lnTo>
                    <a:lnTo>
                      <a:pt x="281" y="468"/>
                    </a:lnTo>
                    <a:lnTo>
                      <a:pt x="280" y="468"/>
                    </a:lnTo>
                    <a:lnTo>
                      <a:pt x="279" y="468"/>
                    </a:lnTo>
                    <a:lnTo>
                      <a:pt x="278" y="468"/>
                    </a:lnTo>
                    <a:lnTo>
                      <a:pt x="277" y="468"/>
                    </a:lnTo>
                    <a:lnTo>
                      <a:pt x="277" y="467"/>
                    </a:lnTo>
                    <a:lnTo>
                      <a:pt x="276" y="467"/>
                    </a:lnTo>
                    <a:lnTo>
                      <a:pt x="275" y="467"/>
                    </a:lnTo>
                    <a:lnTo>
                      <a:pt x="274" y="467"/>
                    </a:lnTo>
                    <a:lnTo>
                      <a:pt x="273" y="467"/>
                    </a:lnTo>
                    <a:lnTo>
                      <a:pt x="272" y="466"/>
                    </a:lnTo>
                    <a:lnTo>
                      <a:pt x="271" y="466"/>
                    </a:lnTo>
                    <a:lnTo>
                      <a:pt x="270" y="466"/>
                    </a:lnTo>
                    <a:lnTo>
                      <a:pt x="269" y="466"/>
                    </a:lnTo>
                    <a:lnTo>
                      <a:pt x="267" y="465"/>
                    </a:lnTo>
                    <a:lnTo>
                      <a:pt x="266" y="465"/>
                    </a:lnTo>
                    <a:lnTo>
                      <a:pt x="265" y="465"/>
                    </a:lnTo>
                    <a:lnTo>
                      <a:pt x="264" y="465"/>
                    </a:lnTo>
                    <a:lnTo>
                      <a:pt x="263" y="465"/>
                    </a:lnTo>
                    <a:lnTo>
                      <a:pt x="263" y="466"/>
                    </a:lnTo>
                    <a:lnTo>
                      <a:pt x="262" y="466"/>
                    </a:lnTo>
                    <a:lnTo>
                      <a:pt x="262" y="467"/>
                    </a:lnTo>
                    <a:lnTo>
                      <a:pt x="261" y="467"/>
                    </a:lnTo>
                    <a:lnTo>
                      <a:pt x="260" y="467"/>
                    </a:lnTo>
                    <a:lnTo>
                      <a:pt x="260" y="466"/>
                    </a:lnTo>
                    <a:lnTo>
                      <a:pt x="259" y="467"/>
                    </a:lnTo>
                    <a:lnTo>
                      <a:pt x="259" y="466"/>
                    </a:lnTo>
                    <a:lnTo>
                      <a:pt x="258" y="466"/>
                    </a:lnTo>
                    <a:lnTo>
                      <a:pt x="257" y="466"/>
                    </a:lnTo>
                    <a:lnTo>
                      <a:pt x="256" y="466"/>
                    </a:lnTo>
                    <a:lnTo>
                      <a:pt x="255" y="466"/>
                    </a:lnTo>
                    <a:lnTo>
                      <a:pt x="254" y="466"/>
                    </a:lnTo>
                    <a:lnTo>
                      <a:pt x="253" y="466"/>
                    </a:lnTo>
                    <a:lnTo>
                      <a:pt x="252" y="466"/>
                    </a:lnTo>
                    <a:lnTo>
                      <a:pt x="251" y="466"/>
                    </a:lnTo>
                    <a:lnTo>
                      <a:pt x="250" y="466"/>
                    </a:lnTo>
                    <a:lnTo>
                      <a:pt x="248" y="466"/>
                    </a:lnTo>
                    <a:lnTo>
                      <a:pt x="247" y="466"/>
                    </a:lnTo>
                    <a:lnTo>
                      <a:pt x="246" y="466"/>
                    </a:lnTo>
                    <a:lnTo>
                      <a:pt x="245" y="466"/>
                    </a:lnTo>
                    <a:lnTo>
                      <a:pt x="244" y="466"/>
                    </a:lnTo>
                    <a:lnTo>
                      <a:pt x="243" y="467"/>
                    </a:lnTo>
                    <a:lnTo>
                      <a:pt x="242" y="467"/>
                    </a:lnTo>
                    <a:lnTo>
                      <a:pt x="241" y="467"/>
                    </a:lnTo>
                    <a:lnTo>
                      <a:pt x="240" y="467"/>
                    </a:lnTo>
                    <a:lnTo>
                      <a:pt x="239" y="467"/>
                    </a:lnTo>
                    <a:lnTo>
                      <a:pt x="239" y="468"/>
                    </a:lnTo>
                    <a:lnTo>
                      <a:pt x="238" y="468"/>
                    </a:lnTo>
                    <a:lnTo>
                      <a:pt x="238" y="467"/>
                    </a:lnTo>
                    <a:lnTo>
                      <a:pt x="237" y="467"/>
                    </a:lnTo>
                    <a:lnTo>
                      <a:pt x="236" y="467"/>
                    </a:lnTo>
                    <a:lnTo>
                      <a:pt x="236" y="466"/>
                    </a:lnTo>
                    <a:lnTo>
                      <a:pt x="235" y="466"/>
                    </a:lnTo>
                    <a:lnTo>
                      <a:pt x="234" y="466"/>
                    </a:lnTo>
                    <a:lnTo>
                      <a:pt x="233" y="465"/>
                    </a:lnTo>
                    <a:lnTo>
                      <a:pt x="232" y="465"/>
                    </a:lnTo>
                    <a:lnTo>
                      <a:pt x="231" y="465"/>
                    </a:lnTo>
                    <a:lnTo>
                      <a:pt x="230" y="465"/>
                    </a:lnTo>
                    <a:lnTo>
                      <a:pt x="228" y="465"/>
                    </a:lnTo>
                    <a:lnTo>
                      <a:pt x="227" y="465"/>
                    </a:lnTo>
                    <a:lnTo>
                      <a:pt x="227" y="464"/>
                    </a:lnTo>
                    <a:lnTo>
                      <a:pt x="226" y="464"/>
                    </a:lnTo>
                    <a:lnTo>
                      <a:pt x="225" y="464"/>
                    </a:lnTo>
                    <a:lnTo>
                      <a:pt x="224" y="464"/>
                    </a:lnTo>
                    <a:lnTo>
                      <a:pt x="224" y="465"/>
                    </a:lnTo>
                    <a:lnTo>
                      <a:pt x="223" y="465"/>
                    </a:lnTo>
                    <a:lnTo>
                      <a:pt x="222" y="465"/>
                    </a:lnTo>
                    <a:lnTo>
                      <a:pt x="222" y="464"/>
                    </a:lnTo>
                    <a:lnTo>
                      <a:pt x="221" y="464"/>
                    </a:lnTo>
                    <a:lnTo>
                      <a:pt x="220" y="465"/>
                    </a:lnTo>
                    <a:lnTo>
                      <a:pt x="220" y="464"/>
                    </a:lnTo>
                    <a:lnTo>
                      <a:pt x="219" y="464"/>
                    </a:lnTo>
                    <a:lnTo>
                      <a:pt x="218" y="464"/>
                    </a:lnTo>
                    <a:lnTo>
                      <a:pt x="217" y="464"/>
                    </a:lnTo>
                    <a:lnTo>
                      <a:pt x="216" y="464"/>
                    </a:lnTo>
                    <a:lnTo>
                      <a:pt x="216" y="463"/>
                    </a:lnTo>
                    <a:lnTo>
                      <a:pt x="215" y="463"/>
                    </a:lnTo>
                    <a:lnTo>
                      <a:pt x="215" y="462"/>
                    </a:lnTo>
                    <a:lnTo>
                      <a:pt x="215" y="461"/>
                    </a:lnTo>
                    <a:lnTo>
                      <a:pt x="215" y="460"/>
                    </a:lnTo>
                    <a:lnTo>
                      <a:pt x="215" y="459"/>
                    </a:lnTo>
                    <a:lnTo>
                      <a:pt x="216" y="459"/>
                    </a:lnTo>
                    <a:lnTo>
                      <a:pt x="216" y="457"/>
                    </a:lnTo>
                    <a:lnTo>
                      <a:pt x="216" y="456"/>
                    </a:lnTo>
                    <a:lnTo>
                      <a:pt x="216" y="455"/>
                    </a:lnTo>
                    <a:lnTo>
                      <a:pt x="217" y="455"/>
                    </a:lnTo>
                    <a:lnTo>
                      <a:pt x="218" y="454"/>
                    </a:lnTo>
                    <a:lnTo>
                      <a:pt x="219" y="454"/>
                    </a:lnTo>
                    <a:lnTo>
                      <a:pt x="219" y="453"/>
                    </a:lnTo>
                    <a:lnTo>
                      <a:pt x="220" y="453"/>
                    </a:lnTo>
                    <a:lnTo>
                      <a:pt x="220" y="452"/>
                    </a:lnTo>
                    <a:lnTo>
                      <a:pt x="220" y="451"/>
                    </a:lnTo>
                    <a:lnTo>
                      <a:pt x="220" y="450"/>
                    </a:lnTo>
                    <a:lnTo>
                      <a:pt x="220" y="449"/>
                    </a:lnTo>
                    <a:lnTo>
                      <a:pt x="219" y="449"/>
                    </a:lnTo>
                    <a:lnTo>
                      <a:pt x="219" y="448"/>
                    </a:lnTo>
                    <a:lnTo>
                      <a:pt x="218" y="447"/>
                    </a:lnTo>
                    <a:lnTo>
                      <a:pt x="218" y="446"/>
                    </a:lnTo>
                    <a:lnTo>
                      <a:pt x="218" y="445"/>
                    </a:lnTo>
                    <a:lnTo>
                      <a:pt x="218" y="444"/>
                    </a:lnTo>
                    <a:lnTo>
                      <a:pt x="218" y="443"/>
                    </a:lnTo>
                    <a:lnTo>
                      <a:pt x="217" y="443"/>
                    </a:lnTo>
                    <a:lnTo>
                      <a:pt x="216" y="442"/>
                    </a:lnTo>
                    <a:lnTo>
                      <a:pt x="215" y="442"/>
                    </a:lnTo>
                    <a:lnTo>
                      <a:pt x="215" y="441"/>
                    </a:lnTo>
                    <a:lnTo>
                      <a:pt x="211" y="440"/>
                    </a:lnTo>
                    <a:lnTo>
                      <a:pt x="202" y="440"/>
                    </a:lnTo>
                    <a:lnTo>
                      <a:pt x="199" y="440"/>
                    </a:lnTo>
                    <a:lnTo>
                      <a:pt x="197" y="440"/>
                    </a:lnTo>
                    <a:lnTo>
                      <a:pt x="195" y="438"/>
                    </a:lnTo>
                    <a:lnTo>
                      <a:pt x="194" y="438"/>
                    </a:lnTo>
                    <a:lnTo>
                      <a:pt x="193" y="438"/>
                    </a:lnTo>
                    <a:lnTo>
                      <a:pt x="193" y="437"/>
                    </a:lnTo>
                    <a:lnTo>
                      <a:pt x="192" y="437"/>
                    </a:lnTo>
                    <a:lnTo>
                      <a:pt x="190" y="437"/>
                    </a:lnTo>
                    <a:lnTo>
                      <a:pt x="189" y="437"/>
                    </a:lnTo>
                    <a:lnTo>
                      <a:pt x="188" y="437"/>
                    </a:lnTo>
                    <a:lnTo>
                      <a:pt x="187" y="437"/>
                    </a:lnTo>
                    <a:lnTo>
                      <a:pt x="186" y="437"/>
                    </a:lnTo>
                    <a:lnTo>
                      <a:pt x="185" y="437"/>
                    </a:lnTo>
                    <a:lnTo>
                      <a:pt x="184" y="438"/>
                    </a:lnTo>
                    <a:lnTo>
                      <a:pt x="183" y="438"/>
                    </a:lnTo>
                    <a:lnTo>
                      <a:pt x="182" y="438"/>
                    </a:lnTo>
                    <a:lnTo>
                      <a:pt x="181" y="438"/>
                    </a:lnTo>
                    <a:lnTo>
                      <a:pt x="180" y="438"/>
                    </a:lnTo>
                    <a:lnTo>
                      <a:pt x="179" y="438"/>
                    </a:lnTo>
                    <a:lnTo>
                      <a:pt x="178" y="438"/>
                    </a:lnTo>
                    <a:lnTo>
                      <a:pt x="177" y="438"/>
                    </a:lnTo>
                    <a:lnTo>
                      <a:pt x="176" y="438"/>
                    </a:lnTo>
                    <a:lnTo>
                      <a:pt x="176" y="437"/>
                    </a:lnTo>
                    <a:lnTo>
                      <a:pt x="175" y="437"/>
                    </a:lnTo>
                    <a:lnTo>
                      <a:pt x="174" y="437"/>
                    </a:lnTo>
                    <a:lnTo>
                      <a:pt x="173" y="437"/>
                    </a:lnTo>
                    <a:lnTo>
                      <a:pt x="172" y="438"/>
                    </a:lnTo>
                    <a:lnTo>
                      <a:pt x="172" y="440"/>
                    </a:lnTo>
                    <a:lnTo>
                      <a:pt x="170" y="440"/>
                    </a:lnTo>
                    <a:lnTo>
                      <a:pt x="170" y="441"/>
                    </a:lnTo>
                    <a:lnTo>
                      <a:pt x="169" y="441"/>
                    </a:lnTo>
                    <a:lnTo>
                      <a:pt x="168" y="441"/>
                    </a:lnTo>
                    <a:lnTo>
                      <a:pt x="167" y="441"/>
                    </a:lnTo>
                    <a:lnTo>
                      <a:pt x="166" y="441"/>
                    </a:lnTo>
                    <a:lnTo>
                      <a:pt x="166" y="442"/>
                    </a:lnTo>
                    <a:lnTo>
                      <a:pt x="165" y="442"/>
                    </a:lnTo>
                    <a:lnTo>
                      <a:pt x="164" y="442"/>
                    </a:lnTo>
                    <a:lnTo>
                      <a:pt x="163" y="442"/>
                    </a:lnTo>
                    <a:lnTo>
                      <a:pt x="162" y="442"/>
                    </a:lnTo>
                    <a:lnTo>
                      <a:pt x="161" y="442"/>
                    </a:lnTo>
                    <a:lnTo>
                      <a:pt x="160" y="442"/>
                    </a:lnTo>
                    <a:lnTo>
                      <a:pt x="160" y="443"/>
                    </a:lnTo>
                    <a:lnTo>
                      <a:pt x="160" y="444"/>
                    </a:lnTo>
                    <a:lnTo>
                      <a:pt x="159" y="444"/>
                    </a:lnTo>
                    <a:lnTo>
                      <a:pt x="159" y="443"/>
                    </a:lnTo>
                    <a:lnTo>
                      <a:pt x="159" y="444"/>
                    </a:lnTo>
                    <a:lnTo>
                      <a:pt x="158" y="444"/>
                    </a:lnTo>
                    <a:lnTo>
                      <a:pt x="157" y="443"/>
                    </a:lnTo>
                    <a:lnTo>
                      <a:pt x="156" y="443"/>
                    </a:lnTo>
                    <a:lnTo>
                      <a:pt x="155" y="443"/>
                    </a:lnTo>
                    <a:lnTo>
                      <a:pt x="154" y="443"/>
                    </a:lnTo>
                    <a:lnTo>
                      <a:pt x="153" y="443"/>
                    </a:lnTo>
                    <a:lnTo>
                      <a:pt x="151" y="443"/>
                    </a:lnTo>
                    <a:lnTo>
                      <a:pt x="150" y="443"/>
                    </a:lnTo>
                    <a:lnTo>
                      <a:pt x="150" y="442"/>
                    </a:lnTo>
                    <a:lnTo>
                      <a:pt x="149" y="442"/>
                    </a:lnTo>
                    <a:lnTo>
                      <a:pt x="148" y="441"/>
                    </a:lnTo>
                    <a:lnTo>
                      <a:pt x="147" y="441"/>
                    </a:lnTo>
                    <a:lnTo>
                      <a:pt x="146" y="441"/>
                    </a:lnTo>
                    <a:lnTo>
                      <a:pt x="145" y="440"/>
                    </a:lnTo>
                    <a:lnTo>
                      <a:pt x="144" y="440"/>
                    </a:lnTo>
                    <a:lnTo>
                      <a:pt x="143" y="440"/>
                    </a:lnTo>
                    <a:lnTo>
                      <a:pt x="143" y="438"/>
                    </a:lnTo>
                    <a:lnTo>
                      <a:pt x="142" y="440"/>
                    </a:lnTo>
                    <a:lnTo>
                      <a:pt x="140" y="441"/>
                    </a:lnTo>
                    <a:lnTo>
                      <a:pt x="137" y="442"/>
                    </a:lnTo>
                    <a:lnTo>
                      <a:pt x="136" y="442"/>
                    </a:lnTo>
                    <a:lnTo>
                      <a:pt x="135" y="442"/>
                    </a:lnTo>
                    <a:lnTo>
                      <a:pt x="134" y="442"/>
                    </a:lnTo>
                    <a:lnTo>
                      <a:pt x="132" y="442"/>
                    </a:lnTo>
                    <a:lnTo>
                      <a:pt x="131" y="442"/>
                    </a:lnTo>
                    <a:lnTo>
                      <a:pt x="131" y="443"/>
                    </a:lnTo>
                    <a:lnTo>
                      <a:pt x="130" y="443"/>
                    </a:lnTo>
                    <a:lnTo>
                      <a:pt x="130" y="444"/>
                    </a:lnTo>
                    <a:lnTo>
                      <a:pt x="130" y="443"/>
                    </a:lnTo>
                    <a:lnTo>
                      <a:pt x="129" y="443"/>
                    </a:lnTo>
                    <a:lnTo>
                      <a:pt x="128" y="442"/>
                    </a:lnTo>
                    <a:lnTo>
                      <a:pt x="127" y="441"/>
                    </a:lnTo>
                    <a:lnTo>
                      <a:pt x="126" y="441"/>
                    </a:lnTo>
                    <a:lnTo>
                      <a:pt x="125" y="441"/>
                    </a:lnTo>
                    <a:lnTo>
                      <a:pt x="124" y="441"/>
                    </a:lnTo>
                    <a:lnTo>
                      <a:pt x="124" y="442"/>
                    </a:lnTo>
                    <a:lnTo>
                      <a:pt x="124" y="443"/>
                    </a:lnTo>
                    <a:lnTo>
                      <a:pt x="125" y="443"/>
                    </a:lnTo>
                    <a:lnTo>
                      <a:pt x="126" y="444"/>
                    </a:lnTo>
                    <a:lnTo>
                      <a:pt x="126" y="445"/>
                    </a:lnTo>
                    <a:lnTo>
                      <a:pt x="126" y="446"/>
                    </a:lnTo>
                    <a:lnTo>
                      <a:pt x="125" y="446"/>
                    </a:lnTo>
                    <a:lnTo>
                      <a:pt x="125" y="447"/>
                    </a:lnTo>
                    <a:lnTo>
                      <a:pt x="124" y="447"/>
                    </a:lnTo>
                    <a:lnTo>
                      <a:pt x="123" y="447"/>
                    </a:lnTo>
                    <a:lnTo>
                      <a:pt x="123" y="446"/>
                    </a:lnTo>
                    <a:lnTo>
                      <a:pt x="123" y="445"/>
                    </a:lnTo>
                    <a:lnTo>
                      <a:pt x="124" y="445"/>
                    </a:lnTo>
                    <a:lnTo>
                      <a:pt x="124" y="444"/>
                    </a:lnTo>
                    <a:lnTo>
                      <a:pt x="124" y="443"/>
                    </a:lnTo>
                    <a:lnTo>
                      <a:pt x="123" y="443"/>
                    </a:lnTo>
                    <a:lnTo>
                      <a:pt x="123" y="444"/>
                    </a:lnTo>
                    <a:lnTo>
                      <a:pt x="123" y="445"/>
                    </a:lnTo>
                    <a:lnTo>
                      <a:pt x="122" y="445"/>
                    </a:lnTo>
                    <a:lnTo>
                      <a:pt x="122" y="446"/>
                    </a:lnTo>
                    <a:lnTo>
                      <a:pt x="122" y="447"/>
                    </a:lnTo>
                    <a:lnTo>
                      <a:pt x="123" y="447"/>
                    </a:lnTo>
                    <a:lnTo>
                      <a:pt x="123" y="448"/>
                    </a:lnTo>
                    <a:lnTo>
                      <a:pt x="124" y="448"/>
                    </a:lnTo>
                    <a:lnTo>
                      <a:pt x="125" y="448"/>
                    </a:lnTo>
                    <a:lnTo>
                      <a:pt x="126" y="448"/>
                    </a:lnTo>
                    <a:lnTo>
                      <a:pt x="126" y="447"/>
                    </a:lnTo>
                    <a:lnTo>
                      <a:pt x="127" y="446"/>
                    </a:lnTo>
                    <a:lnTo>
                      <a:pt x="127" y="445"/>
                    </a:lnTo>
                    <a:lnTo>
                      <a:pt x="127" y="444"/>
                    </a:lnTo>
                    <a:lnTo>
                      <a:pt x="128" y="444"/>
                    </a:lnTo>
                    <a:lnTo>
                      <a:pt x="128" y="445"/>
                    </a:lnTo>
                    <a:lnTo>
                      <a:pt x="128" y="446"/>
                    </a:lnTo>
                    <a:lnTo>
                      <a:pt x="129" y="447"/>
                    </a:lnTo>
                    <a:lnTo>
                      <a:pt x="129" y="448"/>
                    </a:lnTo>
                    <a:lnTo>
                      <a:pt x="128" y="449"/>
                    </a:lnTo>
                    <a:lnTo>
                      <a:pt x="127" y="449"/>
                    </a:lnTo>
                    <a:lnTo>
                      <a:pt x="127" y="450"/>
                    </a:lnTo>
                    <a:lnTo>
                      <a:pt x="126" y="450"/>
                    </a:lnTo>
                    <a:lnTo>
                      <a:pt x="126" y="451"/>
                    </a:lnTo>
                    <a:lnTo>
                      <a:pt x="126" y="452"/>
                    </a:lnTo>
                    <a:lnTo>
                      <a:pt x="125" y="452"/>
                    </a:lnTo>
                    <a:lnTo>
                      <a:pt x="125" y="453"/>
                    </a:lnTo>
                    <a:lnTo>
                      <a:pt x="126" y="453"/>
                    </a:lnTo>
                    <a:lnTo>
                      <a:pt x="125" y="454"/>
                    </a:lnTo>
                    <a:lnTo>
                      <a:pt x="125" y="455"/>
                    </a:lnTo>
                    <a:lnTo>
                      <a:pt x="124" y="455"/>
                    </a:lnTo>
                    <a:lnTo>
                      <a:pt x="124" y="456"/>
                    </a:lnTo>
                    <a:lnTo>
                      <a:pt x="123" y="457"/>
                    </a:lnTo>
                    <a:lnTo>
                      <a:pt x="123" y="459"/>
                    </a:lnTo>
                    <a:lnTo>
                      <a:pt x="122" y="459"/>
                    </a:lnTo>
                    <a:lnTo>
                      <a:pt x="121" y="459"/>
                    </a:lnTo>
                    <a:lnTo>
                      <a:pt x="120" y="459"/>
                    </a:lnTo>
                    <a:lnTo>
                      <a:pt x="120" y="460"/>
                    </a:lnTo>
                    <a:lnTo>
                      <a:pt x="121" y="460"/>
                    </a:lnTo>
                    <a:lnTo>
                      <a:pt x="121" y="461"/>
                    </a:lnTo>
                    <a:lnTo>
                      <a:pt x="121" y="462"/>
                    </a:lnTo>
                    <a:lnTo>
                      <a:pt x="120" y="463"/>
                    </a:lnTo>
                    <a:lnTo>
                      <a:pt x="120" y="464"/>
                    </a:lnTo>
                    <a:lnTo>
                      <a:pt x="121" y="464"/>
                    </a:lnTo>
                    <a:lnTo>
                      <a:pt x="121" y="465"/>
                    </a:lnTo>
                    <a:lnTo>
                      <a:pt x="120" y="466"/>
                    </a:lnTo>
                    <a:lnTo>
                      <a:pt x="120" y="467"/>
                    </a:lnTo>
                    <a:lnTo>
                      <a:pt x="120" y="468"/>
                    </a:lnTo>
                    <a:lnTo>
                      <a:pt x="119" y="468"/>
                    </a:lnTo>
                    <a:lnTo>
                      <a:pt x="118" y="469"/>
                    </a:lnTo>
                    <a:lnTo>
                      <a:pt x="117" y="469"/>
                    </a:lnTo>
                    <a:lnTo>
                      <a:pt x="117" y="470"/>
                    </a:lnTo>
                    <a:lnTo>
                      <a:pt x="116" y="470"/>
                    </a:lnTo>
                    <a:lnTo>
                      <a:pt x="115" y="470"/>
                    </a:lnTo>
                    <a:lnTo>
                      <a:pt x="115" y="471"/>
                    </a:lnTo>
                    <a:lnTo>
                      <a:pt x="114" y="471"/>
                    </a:lnTo>
                    <a:lnTo>
                      <a:pt x="114" y="472"/>
                    </a:lnTo>
                    <a:lnTo>
                      <a:pt x="112" y="473"/>
                    </a:lnTo>
                    <a:lnTo>
                      <a:pt x="112" y="474"/>
                    </a:lnTo>
                    <a:lnTo>
                      <a:pt x="112" y="475"/>
                    </a:lnTo>
                    <a:lnTo>
                      <a:pt x="111" y="476"/>
                    </a:lnTo>
                    <a:lnTo>
                      <a:pt x="111" y="477"/>
                    </a:lnTo>
                    <a:lnTo>
                      <a:pt x="111" y="479"/>
                    </a:lnTo>
                    <a:lnTo>
                      <a:pt x="110" y="480"/>
                    </a:lnTo>
                    <a:lnTo>
                      <a:pt x="109" y="480"/>
                    </a:lnTo>
                    <a:lnTo>
                      <a:pt x="109" y="479"/>
                    </a:lnTo>
                    <a:lnTo>
                      <a:pt x="108" y="479"/>
                    </a:lnTo>
                    <a:lnTo>
                      <a:pt x="108" y="477"/>
                    </a:lnTo>
                    <a:lnTo>
                      <a:pt x="108" y="476"/>
                    </a:lnTo>
                    <a:lnTo>
                      <a:pt x="108" y="475"/>
                    </a:lnTo>
                    <a:lnTo>
                      <a:pt x="107" y="474"/>
                    </a:lnTo>
                    <a:lnTo>
                      <a:pt x="106" y="474"/>
                    </a:lnTo>
                    <a:lnTo>
                      <a:pt x="106" y="473"/>
                    </a:lnTo>
                    <a:lnTo>
                      <a:pt x="105" y="473"/>
                    </a:lnTo>
                    <a:lnTo>
                      <a:pt x="104" y="472"/>
                    </a:lnTo>
                    <a:lnTo>
                      <a:pt x="104" y="471"/>
                    </a:lnTo>
                    <a:lnTo>
                      <a:pt x="103" y="471"/>
                    </a:lnTo>
                    <a:lnTo>
                      <a:pt x="102" y="471"/>
                    </a:lnTo>
                    <a:lnTo>
                      <a:pt x="102" y="472"/>
                    </a:lnTo>
                    <a:lnTo>
                      <a:pt x="101" y="471"/>
                    </a:lnTo>
                    <a:lnTo>
                      <a:pt x="101" y="470"/>
                    </a:lnTo>
                    <a:lnTo>
                      <a:pt x="100" y="470"/>
                    </a:lnTo>
                    <a:lnTo>
                      <a:pt x="100" y="469"/>
                    </a:lnTo>
                    <a:lnTo>
                      <a:pt x="99" y="469"/>
                    </a:lnTo>
                    <a:lnTo>
                      <a:pt x="98" y="469"/>
                    </a:lnTo>
                    <a:lnTo>
                      <a:pt x="97" y="469"/>
                    </a:lnTo>
                    <a:lnTo>
                      <a:pt x="96" y="469"/>
                    </a:lnTo>
                    <a:lnTo>
                      <a:pt x="96" y="468"/>
                    </a:lnTo>
                    <a:lnTo>
                      <a:pt x="96" y="467"/>
                    </a:lnTo>
                    <a:lnTo>
                      <a:pt x="95" y="467"/>
                    </a:lnTo>
                    <a:lnTo>
                      <a:pt x="95" y="466"/>
                    </a:lnTo>
                    <a:lnTo>
                      <a:pt x="93" y="466"/>
                    </a:lnTo>
                    <a:lnTo>
                      <a:pt x="93" y="465"/>
                    </a:lnTo>
                    <a:lnTo>
                      <a:pt x="92" y="465"/>
                    </a:lnTo>
                    <a:lnTo>
                      <a:pt x="92" y="464"/>
                    </a:lnTo>
                    <a:lnTo>
                      <a:pt x="92" y="463"/>
                    </a:lnTo>
                    <a:lnTo>
                      <a:pt x="91" y="463"/>
                    </a:lnTo>
                    <a:lnTo>
                      <a:pt x="91" y="462"/>
                    </a:lnTo>
                    <a:lnTo>
                      <a:pt x="91" y="461"/>
                    </a:lnTo>
                    <a:lnTo>
                      <a:pt x="90" y="461"/>
                    </a:lnTo>
                    <a:lnTo>
                      <a:pt x="90" y="460"/>
                    </a:lnTo>
                    <a:lnTo>
                      <a:pt x="89" y="460"/>
                    </a:lnTo>
                    <a:lnTo>
                      <a:pt x="89" y="459"/>
                    </a:lnTo>
                    <a:lnTo>
                      <a:pt x="88" y="459"/>
                    </a:lnTo>
                    <a:lnTo>
                      <a:pt x="87" y="459"/>
                    </a:lnTo>
                    <a:lnTo>
                      <a:pt x="87" y="457"/>
                    </a:lnTo>
                    <a:lnTo>
                      <a:pt x="86" y="457"/>
                    </a:lnTo>
                    <a:lnTo>
                      <a:pt x="85" y="456"/>
                    </a:lnTo>
                    <a:lnTo>
                      <a:pt x="86" y="456"/>
                    </a:lnTo>
                    <a:lnTo>
                      <a:pt x="86" y="455"/>
                    </a:lnTo>
                    <a:lnTo>
                      <a:pt x="85" y="455"/>
                    </a:lnTo>
                    <a:lnTo>
                      <a:pt x="84" y="455"/>
                    </a:lnTo>
                    <a:lnTo>
                      <a:pt x="84" y="454"/>
                    </a:lnTo>
                    <a:lnTo>
                      <a:pt x="84" y="453"/>
                    </a:lnTo>
                    <a:lnTo>
                      <a:pt x="83" y="453"/>
                    </a:lnTo>
                    <a:lnTo>
                      <a:pt x="83" y="452"/>
                    </a:lnTo>
                    <a:lnTo>
                      <a:pt x="84" y="452"/>
                    </a:lnTo>
                    <a:lnTo>
                      <a:pt x="84" y="451"/>
                    </a:lnTo>
                    <a:lnTo>
                      <a:pt x="85" y="451"/>
                    </a:lnTo>
                    <a:lnTo>
                      <a:pt x="84" y="451"/>
                    </a:lnTo>
                    <a:lnTo>
                      <a:pt x="83" y="451"/>
                    </a:lnTo>
                    <a:lnTo>
                      <a:pt x="82" y="451"/>
                    </a:lnTo>
                    <a:lnTo>
                      <a:pt x="82" y="452"/>
                    </a:lnTo>
                    <a:lnTo>
                      <a:pt x="81" y="452"/>
                    </a:lnTo>
                    <a:lnTo>
                      <a:pt x="81" y="451"/>
                    </a:lnTo>
                    <a:lnTo>
                      <a:pt x="81" y="450"/>
                    </a:lnTo>
                    <a:lnTo>
                      <a:pt x="81" y="449"/>
                    </a:lnTo>
                    <a:lnTo>
                      <a:pt x="81" y="448"/>
                    </a:lnTo>
                    <a:lnTo>
                      <a:pt x="82" y="448"/>
                    </a:lnTo>
                    <a:lnTo>
                      <a:pt x="82" y="447"/>
                    </a:lnTo>
                    <a:lnTo>
                      <a:pt x="82" y="446"/>
                    </a:lnTo>
                    <a:lnTo>
                      <a:pt x="83" y="446"/>
                    </a:lnTo>
                    <a:lnTo>
                      <a:pt x="83" y="445"/>
                    </a:lnTo>
                    <a:lnTo>
                      <a:pt x="83" y="444"/>
                    </a:lnTo>
                    <a:lnTo>
                      <a:pt x="84" y="443"/>
                    </a:lnTo>
                    <a:lnTo>
                      <a:pt x="85" y="443"/>
                    </a:lnTo>
                    <a:lnTo>
                      <a:pt x="86" y="443"/>
                    </a:lnTo>
                    <a:lnTo>
                      <a:pt x="87" y="443"/>
                    </a:lnTo>
                    <a:lnTo>
                      <a:pt x="87" y="442"/>
                    </a:lnTo>
                    <a:lnTo>
                      <a:pt x="88" y="442"/>
                    </a:lnTo>
                    <a:lnTo>
                      <a:pt x="88" y="441"/>
                    </a:lnTo>
                    <a:lnTo>
                      <a:pt x="88" y="440"/>
                    </a:lnTo>
                    <a:lnTo>
                      <a:pt x="87" y="440"/>
                    </a:lnTo>
                    <a:lnTo>
                      <a:pt x="87" y="438"/>
                    </a:lnTo>
                    <a:lnTo>
                      <a:pt x="86" y="438"/>
                    </a:lnTo>
                    <a:lnTo>
                      <a:pt x="85" y="438"/>
                    </a:lnTo>
                    <a:lnTo>
                      <a:pt x="85" y="437"/>
                    </a:lnTo>
                    <a:lnTo>
                      <a:pt x="85" y="436"/>
                    </a:lnTo>
                    <a:lnTo>
                      <a:pt x="84" y="436"/>
                    </a:lnTo>
                    <a:lnTo>
                      <a:pt x="84" y="435"/>
                    </a:lnTo>
                    <a:lnTo>
                      <a:pt x="84" y="434"/>
                    </a:lnTo>
                    <a:lnTo>
                      <a:pt x="83" y="434"/>
                    </a:lnTo>
                    <a:lnTo>
                      <a:pt x="83" y="433"/>
                    </a:lnTo>
                    <a:lnTo>
                      <a:pt x="82" y="433"/>
                    </a:lnTo>
                    <a:lnTo>
                      <a:pt x="82" y="432"/>
                    </a:lnTo>
                    <a:lnTo>
                      <a:pt x="82" y="431"/>
                    </a:lnTo>
                    <a:lnTo>
                      <a:pt x="82" y="430"/>
                    </a:lnTo>
                    <a:lnTo>
                      <a:pt x="82" y="429"/>
                    </a:lnTo>
                    <a:lnTo>
                      <a:pt x="82" y="428"/>
                    </a:lnTo>
                    <a:lnTo>
                      <a:pt x="82" y="427"/>
                    </a:lnTo>
                    <a:lnTo>
                      <a:pt x="82" y="426"/>
                    </a:lnTo>
                    <a:lnTo>
                      <a:pt x="82" y="425"/>
                    </a:lnTo>
                    <a:lnTo>
                      <a:pt x="81" y="425"/>
                    </a:lnTo>
                    <a:lnTo>
                      <a:pt x="81" y="424"/>
                    </a:lnTo>
                    <a:lnTo>
                      <a:pt x="81" y="423"/>
                    </a:lnTo>
                    <a:lnTo>
                      <a:pt x="81" y="422"/>
                    </a:lnTo>
                    <a:lnTo>
                      <a:pt x="81" y="421"/>
                    </a:lnTo>
                    <a:lnTo>
                      <a:pt x="80" y="421"/>
                    </a:lnTo>
                    <a:lnTo>
                      <a:pt x="80" y="419"/>
                    </a:lnTo>
                    <a:lnTo>
                      <a:pt x="80" y="418"/>
                    </a:lnTo>
                    <a:lnTo>
                      <a:pt x="80" y="417"/>
                    </a:lnTo>
                    <a:lnTo>
                      <a:pt x="80" y="416"/>
                    </a:lnTo>
                    <a:lnTo>
                      <a:pt x="80" y="415"/>
                    </a:lnTo>
                    <a:lnTo>
                      <a:pt x="79" y="415"/>
                    </a:lnTo>
                    <a:lnTo>
                      <a:pt x="79" y="414"/>
                    </a:lnTo>
                    <a:lnTo>
                      <a:pt x="79" y="413"/>
                    </a:lnTo>
                    <a:lnTo>
                      <a:pt x="79" y="412"/>
                    </a:lnTo>
                    <a:lnTo>
                      <a:pt x="78" y="412"/>
                    </a:lnTo>
                    <a:lnTo>
                      <a:pt x="78" y="411"/>
                    </a:lnTo>
                    <a:lnTo>
                      <a:pt x="78" y="410"/>
                    </a:lnTo>
                    <a:lnTo>
                      <a:pt x="77" y="410"/>
                    </a:lnTo>
                    <a:lnTo>
                      <a:pt x="77" y="409"/>
                    </a:lnTo>
                    <a:lnTo>
                      <a:pt x="77" y="408"/>
                    </a:lnTo>
                    <a:lnTo>
                      <a:pt x="76" y="408"/>
                    </a:lnTo>
                    <a:lnTo>
                      <a:pt x="76" y="407"/>
                    </a:lnTo>
                    <a:lnTo>
                      <a:pt x="74" y="407"/>
                    </a:lnTo>
                    <a:lnTo>
                      <a:pt x="74" y="406"/>
                    </a:lnTo>
                    <a:lnTo>
                      <a:pt x="74" y="405"/>
                    </a:lnTo>
                    <a:lnTo>
                      <a:pt x="73" y="405"/>
                    </a:lnTo>
                    <a:lnTo>
                      <a:pt x="72" y="405"/>
                    </a:lnTo>
                    <a:lnTo>
                      <a:pt x="72" y="404"/>
                    </a:lnTo>
                    <a:lnTo>
                      <a:pt x="71" y="403"/>
                    </a:lnTo>
                    <a:lnTo>
                      <a:pt x="70" y="403"/>
                    </a:lnTo>
                    <a:lnTo>
                      <a:pt x="70" y="402"/>
                    </a:lnTo>
                    <a:lnTo>
                      <a:pt x="70" y="401"/>
                    </a:lnTo>
                    <a:lnTo>
                      <a:pt x="69" y="401"/>
                    </a:lnTo>
                    <a:lnTo>
                      <a:pt x="69" y="399"/>
                    </a:lnTo>
                    <a:lnTo>
                      <a:pt x="68" y="399"/>
                    </a:lnTo>
                    <a:lnTo>
                      <a:pt x="67" y="399"/>
                    </a:lnTo>
                    <a:lnTo>
                      <a:pt x="66" y="398"/>
                    </a:lnTo>
                    <a:lnTo>
                      <a:pt x="65" y="398"/>
                    </a:lnTo>
                    <a:lnTo>
                      <a:pt x="65" y="397"/>
                    </a:lnTo>
                    <a:lnTo>
                      <a:pt x="64" y="397"/>
                    </a:lnTo>
                    <a:lnTo>
                      <a:pt x="63" y="397"/>
                    </a:lnTo>
                    <a:lnTo>
                      <a:pt x="63" y="398"/>
                    </a:lnTo>
                    <a:lnTo>
                      <a:pt x="62" y="398"/>
                    </a:lnTo>
                    <a:lnTo>
                      <a:pt x="62" y="399"/>
                    </a:lnTo>
                    <a:lnTo>
                      <a:pt x="61" y="399"/>
                    </a:lnTo>
                    <a:lnTo>
                      <a:pt x="60" y="399"/>
                    </a:lnTo>
                    <a:lnTo>
                      <a:pt x="60" y="401"/>
                    </a:lnTo>
                    <a:lnTo>
                      <a:pt x="59" y="401"/>
                    </a:lnTo>
                    <a:lnTo>
                      <a:pt x="58" y="399"/>
                    </a:lnTo>
                    <a:lnTo>
                      <a:pt x="58" y="398"/>
                    </a:lnTo>
                    <a:lnTo>
                      <a:pt x="57" y="398"/>
                    </a:lnTo>
                    <a:lnTo>
                      <a:pt x="57" y="397"/>
                    </a:lnTo>
                    <a:lnTo>
                      <a:pt x="57" y="396"/>
                    </a:lnTo>
                    <a:lnTo>
                      <a:pt x="56" y="396"/>
                    </a:lnTo>
                    <a:lnTo>
                      <a:pt x="56" y="395"/>
                    </a:lnTo>
                    <a:lnTo>
                      <a:pt x="56" y="394"/>
                    </a:lnTo>
                    <a:lnTo>
                      <a:pt x="54" y="394"/>
                    </a:lnTo>
                    <a:lnTo>
                      <a:pt x="54" y="393"/>
                    </a:lnTo>
                    <a:lnTo>
                      <a:pt x="53" y="393"/>
                    </a:lnTo>
                    <a:lnTo>
                      <a:pt x="53" y="392"/>
                    </a:lnTo>
                    <a:lnTo>
                      <a:pt x="52" y="391"/>
                    </a:lnTo>
                    <a:lnTo>
                      <a:pt x="52" y="390"/>
                    </a:lnTo>
                    <a:lnTo>
                      <a:pt x="52" y="389"/>
                    </a:lnTo>
                    <a:lnTo>
                      <a:pt x="51" y="389"/>
                    </a:lnTo>
                    <a:lnTo>
                      <a:pt x="51" y="388"/>
                    </a:lnTo>
                    <a:lnTo>
                      <a:pt x="51" y="387"/>
                    </a:lnTo>
                    <a:lnTo>
                      <a:pt x="50" y="386"/>
                    </a:lnTo>
                    <a:lnTo>
                      <a:pt x="50" y="385"/>
                    </a:lnTo>
                    <a:lnTo>
                      <a:pt x="49" y="385"/>
                    </a:lnTo>
                    <a:lnTo>
                      <a:pt x="49" y="384"/>
                    </a:lnTo>
                    <a:lnTo>
                      <a:pt x="48" y="384"/>
                    </a:lnTo>
                    <a:lnTo>
                      <a:pt x="48" y="383"/>
                    </a:lnTo>
                    <a:lnTo>
                      <a:pt x="48" y="382"/>
                    </a:lnTo>
                    <a:lnTo>
                      <a:pt x="47" y="382"/>
                    </a:lnTo>
                    <a:lnTo>
                      <a:pt x="47" y="380"/>
                    </a:lnTo>
                    <a:lnTo>
                      <a:pt x="46" y="380"/>
                    </a:lnTo>
                    <a:lnTo>
                      <a:pt x="46" y="379"/>
                    </a:lnTo>
                    <a:lnTo>
                      <a:pt x="45" y="379"/>
                    </a:lnTo>
                    <a:lnTo>
                      <a:pt x="44" y="379"/>
                    </a:lnTo>
                    <a:lnTo>
                      <a:pt x="44" y="378"/>
                    </a:lnTo>
                    <a:lnTo>
                      <a:pt x="45" y="378"/>
                    </a:lnTo>
                    <a:lnTo>
                      <a:pt x="45" y="379"/>
                    </a:lnTo>
                    <a:lnTo>
                      <a:pt x="45" y="378"/>
                    </a:lnTo>
                    <a:lnTo>
                      <a:pt x="44" y="378"/>
                    </a:lnTo>
                    <a:lnTo>
                      <a:pt x="44" y="377"/>
                    </a:lnTo>
                    <a:lnTo>
                      <a:pt x="43" y="377"/>
                    </a:lnTo>
                    <a:lnTo>
                      <a:pt x="42" y="376"/>
                    </a:lnTo>
                    <a:lnTo>
                      <a:pt x="41" y="376"/>
                    </a:lnTo>
                    <a:lnTo>
                      <a:pt x="40" y="377"/>
                    </a:lnTo>
                    <a:lnTo>
                      <a:pt x="40" y="378"/>
                    </a:lnTo>
                    <a:lnTo>
                      <a:pt x="39" y="378"/>
                    </a:lnTo>
                    <a:lnTo>
                      <a:pt x="39" y="377"/>
                    </a:lnTo>
                    <a:lnTo>
                      <a:pt x="38" y="377"/>
                    </a:lnTo>
                    <a:lnTo>
                      <a:pt x="38" y="376"/>
                    </a:lnTo>
                    <a:lnTo>
                      <a:pt x="37" y="376"/>
                    </a:lnTo>
                    <a:lnTo>
                      <a:pt x="35" y="376"/>
                    </a:lnTo>
                    <a:lnTo>
                      <a:pt x="35" y="375"/>
                    </a:lnTo>
                    <a:lnTo>
                      <a:pt x="34" y="375"/>
                    </a:lnTo>
                    <a:lnTo>
                      <a:pt x="34" y="374"/>
                    </a:lnTo>
                    <a:lnTo>
                      <a:pt x="33" y="374"/>
                    </a:lnTo>
                    <a:lnTo>
                      <a:pt x="32" y="374"/>
                    </a:lnTo>
                    <a:lnTo>
                      <a:pt x="32" y="373"/>
                    </a:lnTo>
                    <a:lnTo>
                      <a:pt x="31" y="373"/>
                    </a:lnTo>
                    <a:lnTo>
                      <a:pt x="30" y="373"/>
                    </a:lnTo>
                    <a:lnTo>
                      <a:pt x="30" y="372"/>
                    </a:lnTo>
                    <a:lnTo>
                      <a:pt x="29" y="372"/>
                    </a:lnTo>
                    <a:lnTo>
                      <a:pt x="28" y="372"/>
                    </a:lnTo>
                    <a:lnTo>
                      <a:pt x="27" y="372"/>
                    </a:lnTo>
                    <a:lnTo>
                      <a:pt x="26" y="372"/>
                    </a:lnTo>
                    <a:lnTo>
                      <a:pt x="26" y="371"/>
                    </a:lnTo>
                    <a:lnTo>
                      <a:pt x="25" y="371"/>
                    </a:lnTo>
                    <a:lnTo>
                      <a:pt x="24" y="370"/>
                    </a:lnTo>
                    <a:lnTo>
                      <a:pt x="23" y="370"/>
                    </a:lnTo>
                    <a:lnTo>
                      <a:pt x="23" y="369"/>
                    </a:lnTo>
                    <a:lnTo>
                      <a:pt x="22" y="369"/>
                    </a:lnTo>
                    <a:lnTo>
                      <a:pt x="22" y="368"/>
                    </a:lnTo>
                    <a:lnTo>
                      <a:pt x="21" y="368"/>
                    </a:lnTo>
                    <a:lnTo>
                      <a:pt x="21" y="367"/>
                    </a:lnTo>
                    <a:lnTo>
                      <a:pt x="20" y="367"/>
                    </a:lnTo>
                    <a:lnTo>
                      <a:pt x="19" y="367"/>
                    </a:lnTo>
                    <a:lnTo>
                      <a:pt x="18" y="367"/>
                    </a:lnTo>
                    <a:lnTo>
                      <a:pt x="18" y="366"/>
                    </a:lnTo>
                    <a:lnTo>
                      <a:pt x="16" y="366"/>
                    </a:lnTo>
                    <a:lnTo>
                      <a:pt x="15" y="366"/>
                    </a:lnTo>
                    <a:lnTo>
                      <a:pt x="14" y="365"/>
                    </a:lnTo>
                    <a:lnTo>
                      <a:pt x="13" y="365"/>
                    </a:lnTo>
                    <a:lnTo>
                      <a:pt x="12" y="365"/>
                    </a:lnTo>
                    <a:lnTo>
                      <a:pt x="12" y="364"/>
                    </a:lnTo>
                    <a:lnTo>
                      <a:pt x="11" y="364"/>
                    </a:lnTo>
                    <a:lnTo>
                      <a:pt x="10" y="364"/>
                    </a:lnTo>
                    <a:lnTo>
                      <a:pt x="10" y="363"/>
                    </a:lnTo>
                    <a:lnTo>
                      <a:pt x="10" y="362"/>
                    </a:lnTo>
                    <a:lnTo>
                      <a:pt x="9" y="362"/>
                    </a:lnTo>
                    <a:lnTo>
                      <a:pt x="10" y="362"/>
                    </a:lnTo>
                    <a:lnTo>
                      <a:pt x="9" y="360"/>
                    </a:lnTo>
                    <a:lnTo>
                      <a:pt x="8" y="360"/>
                    </a:lnTo>
                    <a:lnTo>
                      <a:pt x="8" y="359"/>
                    </a:lnTo>
                    <a:lnTo>
                      <a:pt x="7" y="359"/>
                    </a:lnTo>
                    <a:lnTo>
                      <a:pt x="8" y="359"/>
                    </a:lnTo>
                    <a:lnTo>
                      <a:pt x="8" y="358"/>
                    </a:lnTo>
                    <a:lnTo>
                      <a:pt x="8" y="357"/>
                    </a:lnTo>
                    <a:lnTo>
                      <a:pt x="9" y="357"/>
                    </a:lnTo>
                    <a:lnTo>
                      <a:pt x="9" y="356"/>
                    </a:lnTo>
                    <a:lnTo>
                      <a:pt x="9" y="355"/>
                    </a:lnTo>
                    <a:lnTo>
                      <a:pt x="9" y="354"/>
                    </a:lnTo>
                    <a:lnTo>
                      <a:pt x="10" y="354"/>
                    </a:lnTo>
                    <a:lnTo>
                      <a:pt x="11" y="354"/>
                    </a:lnTo>
                    <a:lnTo>
                      <a:pt x="11" y="353"/>
                    </a:lnTo>
                    <a:lnTo>
                      <a:pt x="12" y="353"/>
                    </a:lnTo>
                    <a:lnTo>
                      <a:pt x="13" y="353"/>
                    </a:lnTo>
                    <a:lnTo>
                      <a:pt x="13" y="352"/>
                    </a:lnTo>
                    <a:lnTo>
                      <a:pt x="12" y="351"/>
                    </a:lnTo>
                    <a:lnTo>
                      <a:pt x="12" y="350"/>
                    </a:lnTo>
                    <a:lnTo>
                      <a:pt x="11" y="350"/>
                    </a:lnTo>
                    <a:lnTo>
                      <a:pt x="11" y="349"/>
                    </a:lnTo>
                    <a:lnTo>
                      <a:pt x="10" y="349"/>
                    </a:lnTo>
                    <a:lnTo>
                      <a:pt x="9" y="349"/>
                    </a:lnTo>
                    <a:lnTo>
                      <a:pt x="8" y="348"/>
                    </a:lnTo>
                    <a:lnTo>
                      <a:pt x="7" y="347"/>
                    </a:lnTo>
                    <a:lnTo>
                      <a:pt x="7" y="346"/>
                    </a:lnTo>
                    <a:lnTo>
                      <a:pt x="6" y="346"/>
                    </a:lnTo>
                    <a:lnTo>
                      <a:pt x="7" y="346"/>
                    </a:lnTo>
                    <a:lnTo>
                      <a:pt x="6" y="345"/>
                    </a:lnTo>
                    <a:lnTo>
                      <a:pt x="6" y="344"/>
                    </a:lnTo>
                    <a:lnTo>
                      <a:pt x="6" y="343"/>
                    </a:lnTo>
                    <a:lnTo>
                      <a:pt x="5" y="343"/>
                    </a:lnTo>
                    <a:lnTo>
                      <a:pt x="5" y="341"/>
                    </a:lnTo>
                    <a:lnTo>
                      <a:pt x="5" y="340"/>
                    </a:lnTo>
                    <a:lnTo>
                      <a:pt x="4" y="340"/>
                    </a:lnTo>
                    <a:lnTo>
                      <a:pt x="3" y="339"/>
                    </a:lnTo>
                    <a:lnTo>
                      <a:pt x="3" y="338"/>
                    </a:lnTo>
                    <a:lnTo>
                      <a:pt x="2" y="338"/>
                    </a:lnTo>
                    <a:lnTo>
                      <a:pt x="2" y="337"/>
                    </a:lnTo>
                    <a:lnTo>
                      <a:pt x="1" y="337"/>
                    </a:lnTo>
                    <a:lnTo>
                      <a:pt x="1" y="336"/>
                    </a:lnTo>
                    <a:lnTo>
                      <a:pt x="0" y="336"/>
                    </a:lnTo>
                    <a:lnTo>
                      <a:pt x="0" y="335"/>
                    </a:lnTo>
                    <a:lnTo>
                      <a:pt x="0" y="334"/>
                    </a:lnTo>
                    <a:lnTo>
                      <a:pt x="1" y="334"/>
                    </a:lnTo>
                  </a:path>
                </a:pathLst>
              </a:custGeom>
              <a:grpFill/>
              <a:ln w="19050" cap="flat">
                <a:solidFill>
                  <a:schemeClr val="tx1"/>
                </a:solidFill>
                <a:prstDash val="solid"/>
                <a:miter lim="800000"/>
                <a:headEnd/>
                <a:tailEnd/>
              </a:ln>
            </p:spPr>
            <p:txBody>
              <a:bodyPr/>
              <a:lstStyle/>
              <a:p>
                <a:pPr eaLnBrk="1" hangingPunct="1">
                  <a:defRPr/>
                </a:pPr>
                <a:endParaRPr lang="en-US" sz="1350" dirty="0">
                  <a:latin typeface="Arial" charset="0"/>
                </a:endParaRPr>
              </a:p>
            </p:txBody>
          </p:sp>
          <p:sp>
            <p:nvSpPr>
              <p:cNvPr id="35" name="Freeform 92">
                <a:extLst>
                  <a:ext uri="{FF2B5EF4-FFF2-40B4-BE49-F238E27FC236}">
                    <a16:creationId xmlns:a16="http://schemas.microsoft.com/office/drawing/2014/main" id="{DE380414-8086-4426-A099-7CC0D97A24FD}"/>
                  </a:ext>
                </a:extLst>
              </p:cNvPr>
              <p:cNvSpPr>
                <a:spLocks/>
              </p:cNvSpPr>
              <p:nvPr/>
            </p:nvSpPr>
            <p:spPr bwMode="auto">
              <a:xfrm>
                <a:off x="3581703" y="4528233"/>
                <a:ext cx="506506" cy="496480"/>
              </a:xfrm>
              <a:custGeom>
                <a:avLst/>
                <a:gdLst>
                  <a:gd name="T0" fmla="*/ 154 w 335"/>
                  <a:gd name="T1" fmla="*/ 319 h 333"/>
                  <a:gd name="T2" fmla="*/ 142 w 335"/>
                  <a:gd name="T3" fmla="*/ 316 h 333"/>
                  <a:gd name="T4" fmla="*/ 133 w 335"/>
                  <a:gd name="T5" fmla="*/ 318 h 333"/>
                  <a:gd name="T6" fmla="*/ 130 w 335"/>
                  <a:gd name="T7" fmla="*/ 322 h 333"/>
                  <a:gd name="T8" fmla="*/ 126 w 335"/>
                  <a:gd name="T9" fmla="*/ 331 h 333"/>
                  <a:gd name="T10" fmla="*/ 117 w 335"/>
                  <a:gd name="T11" fmla="*/ 326 h 333"/>
                  <a:gd name="T12" fmla="*/ 111 w 335"/>
                  <a:gd name="T13" fmla="*/ 319 h 333"/>
                  <a:gd name="T14" fmla="*/ 102 w 335"/>
                  <a:gd name="T15" fmla="*/ 309 h 333"/>
                  <a:gd name="T16" fmla="*/ 96 w 335"/>
                  <a:gd name="T17" fmla="*/ 298 h 333"/>
                  <a:gd name="T18" fmla="*/ 93 w 335"/>
                  <a:gd name="T19" fmla="*/ 286 h 333"/>
                  <a:gd name="T20" fmla="*/ 89 w 335"/>
                  <a:gd name="T21" fmla="*/ 275 h 333"/>
                  <a:gd name="T22" fmla="*/ 86 w 335"/>
                  <a:gd name="T23" fmla="*/ 268 h 333"/>
                  <a:gd name="T24" fmla="*/ 78 w 335"/>
                  <a:gd name="T25" fmla="*/ 262 h 333"/>
                  <a:gd name="T26" fmla="*/ 67 w 335"/>
                  <a:gd name="T27" fmla="*/ 260 h 333"/>
                  <a:gd name="T28" fmla="*/ 58 w 335"/>
                  <a:gd name="T29" fmla="*/ 264 h 333"/>
                  <a:gd name="T30" fmla="*/ 58 w 335"/>
                  <a:gd name="T31" fmla="*/ 270 h 333"/>
                  <a:gd name="T32" fmla="*/ 50 w 335"/>
                  <a:gd name="T33" fmla="*/ 260 h 333"/>
                  <a:gd name="T34" fmla="*/ 42 w 335"/>
                  <a:gd name="T35" fmla="*/ 252 h 333"/>
                  <a:gd name="T36" fmla="*/ 31 w 335"/>
                  <a:gd name="T37" fmla="*/ 249 h 333"/>
                  <a:gd name="T38" fmla="*/ 25 w 335"/>
                  <a:gd name="T39" fmla="*/ 239 h 333"/>
                  <a:gd name="T40" fmla="*/ 23 w 335"/>
                  <a:gd name="T41" fmla="*/ 228 h 333"/>
                  <a:gd name="T42" fmla="*/ 18 w 335"/>
                  <a:gd name="T43" fmla="*/ 220 h 333"/>
                  <a:gd name="T44" fmla="*/ 10 w 335"/>
                  <a:gd name="T45" fmla="*/ 211 h 333"/>
                  <a:gd name="T46" fmla="*/ 2 w 335"/>
                  <a:gd name="T47" fmla="*/ 209 h 333"/>
                  <a:gd name="T48" fmla="*/ 4 w 335"/>
                  <a:gd name="T49" fmla="*/ 201 h 333"/>
                  <a:gd name="T50" fmla="*/ 11 w 335"/>
                  <a:gd name="T51" fmla="*/ 198 h 333"/>
                  <a:gd name="T52" fmla="*/ 14 w 335"/>
                  <a:gd name="T53" fmla="*/ 188 h 333"/>
                  <a:gd name="T54" fmla="*/ 9 w 335"/>
                  <a:gd name="T55" fmla="*/ 188 h 333"/>
                  <a:gd name="T56" fmla="*/ 2 w 335"/>
                  <a:gd name="T57" fmla="*/ 184 h 333"/>
                  <a:gd name="T58" fmla="*/ 6 w 335"/>
                  <a:gd name="T59" fmla="*/ 175 h 333"/>
                  <a:gd name="T60" fmla="*/ 9 w 335"/>
                  <a:gd name="T61" fmla="*/ 167 h 333"/>
                  <a:gd name="T62" fmla="*/ 8 w 335"/>
                  <a:gd name="T63" fmla="*/ 158 h 333"/>
                  <a:gd name="T64" fmla="*/ 5 w 335"/>
                  <a:gd name="T65" fmla="*/ 153 h 333"/>
                  <a:gd name="T66" fmla="*/ 9 w 335"/>
                  <a:gd name="T67" fmla="*/ 149 h 333"/>
                  <a:gd name="T68" fmla="*/ 9 w 335"/>
                  <a:gd name="T69" fmla="*/ 147 h 333"/>
                  <a:gd name="T70" fmla="*/ 10 w 335"/>
                  <a:gd name="T71" fmla="*/ 136 h 333"/>
                  <a:gd name="T72" fmla="*/ 10 w 335"/>
                  <a:gd name="T73" fmla="*/ 127 h 333"/>
                  <a:gd name="T74" fmla="*/ 19 w 335"/>
                  <a:gd name="T75" fmla="*/ 119 h 333"/>
                  <a:gd name="T76" fmla="*/ 30 w 335"/>
                  <a:gd name="T77" fmla="*/ 123 h 333"/>
                  <a:gd name="T78" fmla="*/ 42 w 335"/>
                  <a:gd name="T79" fmla="*/ 126 h 333"/>
                  <a:gd name="T80" fmla="*/ 51 w 335"/>
                  <a:gd name="T81" fmla="*/ 125 h 333"/>
                  <a:gd name="T82" fmla="*/ 56 w 335"/>
                  <a:gd name="T83" fmla="*/ 115 h 333"/>
                  <a:gd name="T84" fmla="*/ 66 w 335"/>
                  <a:gd name="T85" fmla="*/ 109 h 333"/>
                  <a:gd name="T86" fmla="*/ 69 w 335"/>
                  <a:gd name="T87" fmla="*/ 97 h 333"/>
                  <a:gd name="T88" fmla="*/ 74 w 335"/>
                  <a:gd name="T89" fmla="*/ 86 h 333"/>
                  <a:gd name="T90" fmla="*/ 85 w 335"/>
                  <a:gd name="T91" fmla="*/ 86 h 333"/>
                  <a:gd name="T92" fmla="*/ 98 w 335"/>
                  <a:gd name="T93" fmla="*/ 84 h 333"/>
                  <a:gd name="T94" fmla="*/ 108 w 335"/>
                  <a:gd name="T95" fmla="*/ 74 h 333"/>
                  <a:gd name="T96" fmla="*/ 136 w 335"/>
                  <a:gd name="T97" fmla="*/ 43 h 333"/>
                  <a:gd name="T98" fmla="*/ 204 w 335"/>
                  <a:gd name="T99" fmla="*/ 25 h 333"/>
                  <a:gd name="T100" fmla="*/ 285 w 335"/>
                  <a:gd name="T101" fmla="*/ 93 h 333"/>
                  <a:gd name="T102" fmla="*/ 325 w 335"/>
                  <a:gd name="T103" fmla="*/ 122 h 333"/>
                  <a:gd name="T104" fmla="*/ 326 w 335"/>
                  <a:gd name="T105" fmla="*/ 112 h 333"/>
                  <a:gd name="T106" fmla="*/ 329 w 335"/>
                  <a:gd name="T107" fmla="*/ 103 h 333"/>
                  <a:gd name="T108" fmla="*/ 333 w 335"/>
                  <a:gd name="T109" fmla="*/ 96 h 333"/>
                  <a:gd name="T110" fmla="*/ 332 w 335"/>
                  <a:gd name="T111" fmla="*/ 88 h 333"/>
                  <a:gd name="T112" fmla="*/ 328 w 335"/>
                  <a:gd name="T113" fmla="*/ 78 h 333"/>
                  <a:gd name="T114" fmla="*/ 329 w 335"/>
                  <a:gd name="T115" fmla="*/ 69 h 333"/>
                  <a:gd name="T116" fmla="*/ 329 w 335"/>
                  <a:gd name="T117" fmla="*/ 59 h 333"/>
                  <a:gd name="T118" fmla="*/ 332 w 335"/>
                  <a:gd name="T119" fmla="*/ 51 h 3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5" h="333">
                    <a:moveTo>
                      <a:pt x="161" y="324"/>
                    </a:moveTo>
                    <a:lnTo>
                      <a:pt x="162" y="324"/>
                    </a:lnTo>
                    <a:lnTo>
                      <a:pt x="163" y="324"/>
                    </a:lnTo>
                    <a:lnTo>
                      <a:pt x="163" y="323"/>
                    </a:lnTo>
                    <a:lnTo>
                      <a:pt x="162" y="322"/>
                    </a:lnTo>
                    <a:lnTo>
                      <a:pt x="162" y="321"/>
                    </a:lnTo>
                    <a:lnTo>
                      <a:pt x="161" y="321"/>
                    </a:lnTo>
                    <a:lnTo>
                      <a:pt x="160" y="321"/>
                    </a:lnTo>
                    <a:lnTo>
                      <a:pt x="159" y="321"/>
                    </a:lnTo>
                    <a:lnTo>
                      <a:pt x="159" y="320"/>
                    </a:lnTo>
                    <a:lnTo>
                      <a:pt x="158" y="320"/>
                    </a:lnTo>
                    <a:lnTo>
                      <a:pt x="156" y="319"/>
                    </a:lnTo>
                    <a:lnTo>
                      <a:pt x="155" y="319"/>
                    </a:lnTo>
                    <a:lnTo>
                      <a:pt x="154" y="319"/>
                    </a:lnTo>
                    <a:lnTo>
                      <a:pt x="153" y="319"/>
                    </a:lnTo>
                    <a:lnTo>
                      <a:pt x="152" y="319"/>
                    </a:lnTo>
                    <a:lnTo>
                      <a:pt x="151" y="319"/>
                    </a:lnTo>
                    <a:lnTo>
                      <a:pt x="150" y="319"/>
                    </a:lnTo>
                    <a:lnTo>
                      <a:pt x="150" y="318"/>
                    </a:lnTo>
                    <a:lnTo>
                      <a:pt x="149" y="318"/>
                    </a:lnTo>
                    <a:lnTo>
                      <a:pt x="148" y="318"/>
                    </a:lnTo>
                    <a:lnTo>
                      <a:pt x="147" y="317"/>
                    </a:lnTo>
                    <a:lnTo>
                      <a:pt x="146" y="317"/>
                    </a:lnTo>
                    <a:lnTo>
                      <a:pt x="145" y="317"/>
                    </a:lnTo>
                    <a:lnTo>
                      <a:pt x="145" y="316"/>
                    </a:lnTo>
                    <a:lnTo>
                      <a:pt x="144" y="316"/>
                    </a:lnTo>
                    <a:lnTo>
                      <a:pt x="143" y="316"/>
                    </a:lnTo>
                    <a:lnTo>
                      <a:pt x="142" y="316"/>
                    </a:lnTo>
                    <a:lnTo>
                      <a:pt x="141" y="316"/>
                    </a:lnTo>
                    <a:lnTo>
                      <a:pt x="141" y="317"/>
                    </a:lnTo>
                    <a:lnTo>
                      <a:pt x="140" y="317"/>
                    </a:lnTo>
                    <a:lnTo>
                      <a:pt x="140" y="318"/>
                    </a:lnTo>
                    <a:lnTo>
                      <a:pt x="139" y="318"/>
                    </a:lnTo>
                    <a:lnTo>
                      <a:pt x="137" y="318"/>
                    </a:lnTo>
                    <a:lnTo>
                      <a:pt x="137" y="319"/>
                    </a:lnTo>
                    <a:lnTo>
                      <a:pt x="136" y="319"/>
                    </a:lnTo>
                    <a:lnTo>
                      <a:pt x="136" y="320"/>
                    </a:lnTo>
                    <a:lnTo>
                      <a:pt x="136" y="319"/>
                    </a:lnTo>
                    <a:lnTo>
                      <a:pt x="136" y="318"/>
                    </a:lnTo>
                    <a:lnTo>
                      <a:pt x="135" y="318"/>
                    </a:lnTo>
                    <a:lnTo>
                      <a:pt x="134" y="318"/>
                    </a:lnTo>
                    <a:lnTo>
                      <a:pt x="133" y="318"/>
                    </a:lnTo>
                    <a:lnTo>
                      <a:pt x="132" y="318"/>
                    </a:lnTo>
                    <a:lnTo>
                      <a:pt x="132" y="319"/>
                    </a:lnTo>
                    <a:lnTo>
                      <a:pt x="132" y="318"/>
                    </a:lnTo>
                    <a:lnTo>
                      <a:pt x="131" y="318"/>
                    </a:lnTo>
                    <a:lnTo>
                      <a:pt x="130" y="318"/>
                    </a:lnTo>
                    <a:lnTo>
                      <a:pt x="129" y="318"/>
                    </a:lnTo>
                    <a:lnTo>
                      <a:pt x="128" y="318"/>
                    </a:lnTo>
                    <a:lnTo>
                      <a:pt x="128" y="319"/>
                    </a:lnTo>
                    <a:lnTo>
                      <a:pt x="127" y="319"/>
                    </a:lnTo>
                    <a:lnTo>
                      <a:pt x="127" y="320"/>
                    </a:lnTo>
                    <a:lnTo>
                      <a:pt x="127" y="321"/>
                    </a:lnTo>
                    <a:lnTo>
                      <a:pt x="128" y="321"/>
                    </a:lnTo>
                    <a:lnTo>
                      <a:pt x="129" y="322"/>
                    </a:lnTo>
                    <a:lnTo>
                      <a:pt x="130" y="322"/>
                    </a:lnTo>
                    <a:lnTo>
                      <a:pt x="130" y="323"/>
                    </a:lnTo>
                    <a:lnTo>
                      <a:pt x="130" y="324"/>
                    </a:lnTo>
                    <a:lnTo>
                      <a:pt x="129" y="324"/>
                    </a:lnTo>
                    <a:lnTo>
                      <a:pt x="130" y="325"/>
                    </a:lnTo>
                    <a:lnTo>
                      <a:pt x="129" y="325"/>
                    </a:lnTo>
                    <a:lnTo>
                      <a:pt x="129" y="326"/>
                    </a:lnTo>
                    <a:lnTo>
                      <a:pt x="129" y="327"/>
                    </a:lnTo>
                    <a:lnTo>
                      <a:pt x="129" y="328"/>
                    </a:lnTo>
                    <a:lnTo>
                      <a:pt x="128" y="328"/>
                    </a:lnTo>
                    <a:lnTo>
                      <a:pt x="128" y="329"/>
                    </a:lnTo>
                    <a:lnTo>
                      <a:pt x="128" y="330"/>
                    </a:lnTo>
                    <a:lnTo>
                      <a:pt x="128" y="331"/>
                    </a:lnTo>
                    <a:lnTo>
                      <a:pt x="127" y="331"/>
                    </a:lnTo>
                    <a:lnTo>
                      <a:pt x="126" y="331"/>
                    </a:lnTo>
                    <a:lnTo>
                      <a:pt x="126" y="333"/>
                    </a:lnTo>
                    <a:lnTo>
                      <a:pt x="125" y="331"/>
                    </a:lnTo>
                    <a:lnTo>
                      <a:pt x="124" y="330"/>
                    </a:lnTo>
                    <a:lnTo>
                      <a:pt x="123" y="331"/>
                    </a:lnTo>
                    <a:lnTo>
                      <a:pt x="123" y="330"/>
                    </a:lnTo>
                    <a:lnTo>
                      <a:pt x="122" y="330"/>
                    </a:lnTo>
                    <a:lnTo>
                      <a:pt x="122" y="329"/>
                    </a:lnTo>
                    <a:lnTo>
                      <a:pt x="122" y="328"/>
                    </a:lnTo>
                    <a:lnTo>
                      <a:pt x="121" y="328"/>
                    </a:lnTo>
                    <a:lnTo>
                      <a:pt x="120" y="328"/>
                    </a:lnTo>
                    <a:lnTo>
                      <a:pt x="120" y="327"/>
                    </a:lnTo>
                    <a:lnTo>
                      <a:pt x="118" y="327"/>
                    </a:lnTo>
                    <a:lnTo>
                      <a:pt x="118" y="326"/>
                    </a:lnTo>
                    <a:lnTo>
                      <a:pt x="117" y="326"/>
                    </a:lnTo>
                    <a:lnTo>
                      <a:pt x="117" y="325"/>
                    </a:lnTo>
                    <a:lnTo>
                      <a:pt x="116" y="325"/>
                    </a:lnTo>
                    <a:lnTo>
                      <a:pt x="116" y="324"/>
                    </a:lnTo>
                    <a:lnTo>
                      <a:pt x="115" y="324"/>
                    </a:lnTo>
                    <a:lnTo>
                      <a:pt x="115" y="323"/>
                    </a:lnTo>
                    <a:lnTo>
                      <a:pt x="114" y="322"/>
                    </a:lnTo>
                    <a:lnTo>
                      <a:pt x="115" y="322"/>
                    </a:lnTo>
                    <a:lnTo>
                      <a:pt x="114" y="322"/>
                    </a:lnTo>
                    <a:lnTo>
                      <a:pt x="114" y="321"/>
                    </a:lnTo>
                    <a:lnTo>
                      <a:pt x="114" y="320"/>
                    </a:lnTo>
                    <a:lnTo>
                      <a:pt x="113" y="320"/>
                    </a:lnTo>
                    <a:lnTo>
                      <a:pt x="112" y="320"/>
                    </a:lnTo>
                    <a:lnTo>
                      <a:pt x="111" y="320"/>
                    </a:lnTo>
                    <a:lnTo>
                      <a:pt x="111" y="319"/>
                    </a:lnTo>
                    <a:lnTo>
                      <a:pt x="111" y="318"/>
                    </a:lnTo>
                    <a:lnTo>
                      <a:pt x="110" y="318"/>
                    </a:lnTo>
                    <a:lnTo>
                      <a:pt x="109" y="318"/>
                    </a:lnTo>
                    <a:lnTo>
                      <a:pt x="109" y="317"/>
                    </a:lnTo>
                    <a:lnTo>
                      <a:pt x="108" y="317"/>
                    </a:lnTo>
                    <a:lnTo>
                      <a:pt x="108" y="316"/>
                    </a:lnTo>
                    <a:lnTo>
                      <a:pt x="107" y="315"/>
                    </a:lnTo>
                    <a:lnTo>
                      <a:pt x="106" y="314"/>
                    </a:lnTo>
                    <a:lnTo>
                      <a:pt x="105" y="314"/>
                    </a:lnTo>
                    <a:lnTo>
                      <a:pt x="105" y="313"/>
                    </a:lnTo>
                    <a:lnTo>
                      <a:pt x="104" y="313"/>
                    </a:lnTo>
                    <a:lnTo>
                      <a:pt x="104" y="311"/>
                    </a:lnTo>
                    <a:lnTo>
                      <a:pt x="103" y="310"/>
                    </a:lnTo>
                    <a:lnTo>
                      <a:pt x="102" y="309"/>
                    </a:lnTo>
                    <a:lnTo>
                      <a:pt x="102" y="308"/>
                    </a:lnTo>
                    <a:lnTo>
                      <a:pt x="101" y="308"/>
                    </a:lnTo>
                    <a:lnTo>
                      <a:pt x="101" y="307"/>
                    </a:lnTo>
                    <a:lnTo>
                      <a:pt x="101" y="306"/>
                    </a:lnTo>
                    <a:lnTo>
                      <a:pt x="100" y="306"/>
                    </a:lnTo>
                    <a:lnTo>
                      <a:pt x="100" y="305"/>
                    </a:lnTo>
                    <a:lnTo>
                      <a:pt x="100" y="304"/>
                    </a:lnTo>
                    <a:lnTo>
                      <a:pt x="98" y="304"/>
                    </a:lnTo>
                    <a:lnTo>
                      <a:pt x="98" y="303"/>
                    </a:lnTo>
                    <a:lnTo>
                      <a:pt x="98" y="302"/>
                    </a:lnTo>
                    <a:lnTo>
                      <a:pt x="98" y="301"/>
                    </a:lnTo>
                    <a:lnTo>
                      <a:pt x="97" y="300"/>
                    </a:lnTo>
                    <a:lnTo>
                      <a:pt x="97" y="299"/>
                    </a:lnTo>
                    <a:lnTo>
                      <a:pt x="96" y="298"/>
                    </a:lnTo>
                    <a:lnTo>
                      <a:pt x="96" y="297"/>
                    </a:lnTo>
                    <a:lnTo>
                      <a:pt x="95" y="297"/>
                    </a:lnTo>
                    <a:lnTo>
                      <a:pt x="95" y="296"/>
                    </a:lnTo>
                    <a:lnTo>
                      <a:pt x="95" y="295"/>
                    </a:lnTo>
                    <a:lnTo>
                      <a:pt x="94" y="295"/>
                    </a:lnTo>
                    <a:lnTo>
                      <a:pt x="94" y="294"/>
                    </a:lnTo>
                    <a:lnTo>
                      <a:pt x="94" y="292"/>
                    </a:lnTo>
                    <a:lnTo>
                      <a:pt x="94" y="291"/>
                    </a:lnTo>
                    <a:lnTo>
                      <a:pt x="93" y="291"/>
                    </a:lnTo>
                    <a:lnTo>
                      <a:pt x="93" y="290"/>
                    </a:lnTo>
                    <a:lnTo>
                      <a:pt x="93" y="289"/>
                    </a:lnTo>
                    <a:lnTo>
                      <a:pt x="93" y="288"/>
                    </a:lnTo>
                    <a:lnTo>
                      <a:pt x="93" y="287"/>
                    </a:lnTo>
                    <a:lnTo>
                      <a:pt x="93" y="286"/>
                    </a:lnTo>
                    <a:lnTo>
                      <a:pt x="92" y="286"/>
                    </a:lnTo>
                    <a:lnTo>
                      <a:pt x="92" y="285"/>
                    </a:lnTo>
                    <a:lnTo>
                      <a:pt x="92" y="284"/>
                    </a:lnTo>
                    <a:lnTo>
                      <a:pt x="91" y="284"/>
                    </a:lnTo>
                    <a:lnTo>
                      <a:pt x="91" y="283"/>
                    </a:lnTo>
                    <a:lnTo>
                      <a:pt x="91" y="282"/>
                    </a:lnTo>
                    <a:lnTo>
                      <a:pt x="90" y="281"/>
                    </a:lnTo>
                    <a:lnTo>
                      <a:pt x="89" y="281"/>
                    </a:lnTo>
                    <a:lnTo>
                      <a:pt x="89" y="280"/>
                    </a:lnTo>
                    <a:lnTo>
                      <a:pt x="89" y="279"/>
                    </a:lnTo>
                    <a:lnTo>
                      <a:pt x="89" y="278"/>
                    </a:lnTo>
                    <a:lnTo>
                      <a:pt x="89" y="277"/>
                    </a:lnTo>
                    <a:lnTo>
                      <a:pt x="89" y="276"/>
                    </a:lnTo>
                    <a:lnTo>
                      <a:pt x="89" y="275"/>
                    </a:lnTo>
                    <a:lnTo>
                      <a:pt x="89" y="274"/>
                    </a:lnTo>
                    <a:lnTo>
                      <a:pt x="89" y="272"/>
                    </a:lnTo>
                    <a:lnTo>
                      <a:pt x="90" y="272"/>
                    </a:lnTo>
                    <a:lnTo>
                      <a:pt x="90" y="271"/>
                    </a:lnTo>
                    <a:lnTo>
                      <a:pt x="91" y="271"/>
                    </a:lnTo>
                    <a:lnTo>
                      <a:pt x="91" y="270"/>
                    </a:lnTo>
                    <a:lnTo>
                      <a:pt x="90" y="270"/>
                    </a:lnTo>
                    <a:lnTo>
                      <a:pt x="90" y="269"/>
                    </a:lnTo>
                    <a:lnTo>
                      <a:pt x="89" y="270"/>
                    </a:lnTo>
                    <a:lnTo>
                      <a:pt x="88" y="270"/>
                    </a:lnTo>
                    <a:lnTo>
                      <a:pt x="87" y="269"/>
                    </a:lnTo>
                    <a:lnTo>
                      <a:pt x="88" y="269"/>
                    </a:lnTo>
                    <a:lnTo>
                      <a:pt x="87" y="268"/>
                    </a:lnTo>
                    <a:lnTo>
                      <a:pt x="86" y="268"/>
                    </a:lnTo>
                    <a:lnTo>
                      <a:pt x="85" y="267"/>
                    </a:lnTo>
                    <a:lnTo>
                      <a:pt x="84" y="267"/>
                    </a:lnTo>
                    <a:lnTo>
                      <a:pt x="84" y="268"/>
                    </a:lnTo>
                    <a:lnTo>
                      <a:pt x="83" y="267"/>
                    </a:lnTo>
                    <a:lnTo>
                      <a:pt x="84" y="266"/>
                    </a:lnTo>
                    <a:lnTo>
                      <a:pt x="84" y="265"/>
                    </a:lnTo>
                    <a:lnTo>
                      <a:pt x="83" y="265"/>
                    </a:lnTo>
                    <a:lnTo>
                      <a:pt x="83" y="264"/>
                    </a:lnTo>
                    <a:lnTo>
                      <a:pt x="82" y="264"/>
                    </a:lnTo>
                    <a:lnTo>
                      <a:pt x="82" y="263"/>
                    </a:lnTo>
                    <a:lnTo>
                      <a:pt x="81" y="263"/>
                    </a:lnTo>
                    <a:lnTo>
                      <a:pt x="81" y="262"/>
                    </a:lnTo>
                    <a:lnTo>
                      <a:pt x="79" y="262"/>
                    </a:lnTo>
                    <a:lnTo>
                      <a:pt x="78" y="262"/>
                    </a:lnTo>
                    <a:lnTo>
                      <a:pt x="78" y="261"/>
                    </a:lnTo>
                    <a:lnTo>
                      <a:pt x="77" y="261"/>
                    </a:lnTo>
                    <a:lnTo>
                      <a:pt x="76" y="261"/>
                    </a:lnTo>
                    <a:lnTo>
                      <a:pt x="75" y="261"/>
                    </a:lnTo>
                    <a:lnTo>
                      <a:pt x="75" y="260"/>
                    </a:lnTo>
                    <a:lnTo>
                      <a:pt x="74" y="260"/>
                    </a:lnTo>
                    <a:lnTo>
                      <a:pt x="73" y="260"/>
                    </a:lnTo>
                    <a:lnTo>
                      <a:pt x="72" y="260"/>
                    </a:lnTo>
                    <a:lnTo>
                      <a:pt x="71" y="260"/>
                    </a:lnTo>
                    <a:lnTo>
                      <a:pt x="71" y="259"/>
                    </a:lnTo>
                    <a:lnTo>
                      <a:pt x="70" y="259"/>
                    </a:lnTo>
                    <a:lnTo>
                      <a:pt x="69" y="259"/>
                    </a:lnTo>
                    <a:lnTo>
                      <a:pt x="68" y="259"/>
                    </a:lnTo>
                    <a:lnTo>
                      <a:pt x="67" y="260"/>
                    </a:lnTo>
                    <a:lnTo>
                      <a:pt x="67" y="259"/>
                    </a:lnTo>
                    <a:lnTo>
                      <a:pt x="66" y="260"/>
                    </a:lnTo>
                    <a:lnTo>
                      <a:pt x="66" y="259"/>
                    </a:lnTo>
                    <a:lnTo>
                      <a:pt x="65" y="260"/>
                    </a:lnTo>
                    <a:lnTo>
                      <a:pt x="64" y="260"/>
                    </a:lnTo>
                    <a:lnTo>
                      <a:pt x="63" y="260"/>
                    </a:lnTo>
                    <a:lnTo>
                      <a:pt x="62" y="261"/>
                    </a:lnTo>
                    <a:lnTo>
                      <a:pt x="60" y="261"/>
                    </a:lnTo>
                    <a:lnTo>
                      <a:pt x="59" y="261"/>
                    </a:lnTo>
                    <a:lnTo>
                      <a:pt x="58" y="262"/>
                    </a:lnTo>
                    <a:lnTo>
                      <a:pt x="59" y="262"/>
                    </a:lnTo>
                    <a:lnTo>
                      <a:pt x="59" y="263"/>
                    </a:lnTo>
                    <a:lnTo>
                      <a:pt x="58" y="263"/>
                    </a:lnTo>
                    <a:lnTo>
                      <a:pt x="58" y="264"/>
                    </a:lnTo>
                    <a:lnTo>
                      <a:pt x="57" y="264"/>
                    </a:lnTo>
                    <a:lnTo>
                      <a:pt x="56" y="265"/>
                    </a:lnTo>
                    <a:lnTo>
                      <a:pt x="55" y="266"/>
                    </a:lnTo>
                    <a:lnTo>
                      <a:pt x="55" y="267"/>
                    </a:lnTo>
                    <a:lnTo>
                      <a:pt x="56" y="267"/>
                    </a:lnTo>
                    <a:lnTo>
                      <a:pt x="56" y="268"/>
                    </a:lnTo>
                    <a:lnTo>
                      <a:pt x="57" y="267"/>
                    </a:lnTo>
                    <a:lnTo>
                      <a:pt x="57" y="268"/>
                    </a:lnTo>
                    <a:lnTo>
                      <a:pt x="58" y="268"/>
                    </a:lnTo>
                    <a:lnTo>
                      <a:pt x="58" y="267"/>
                    </a:lnTo>
                    <a:lnTo>
                      <a:pt x="59" y="267"/>
                    </a:lnTo>
                    <a:lnTo>
                      <a:pt x="59" y="268"/>
                    </a:lnTo>
                    <a:lnTo>
                      <a:pt x="58" y="269"/>
                    </a:lnTo>
                    <a:lnTo>
                      <a:pt x="58" y="270"/>
                    </a:lnTo>
                    <a:lnTo>
                      <a:pt x="57" y="270"/>
                    </a:lnTo>
                    <a:lnTo>
                      <a:pt x="56" y="270"/>
                    </a:lnTo>
                    <a:lnTo>
                      <a:pt x="55" y="270"/>
                    </a:lnTo>
                    <a:lnTo>
                      <a:pt x="55" y="269"/>
                    </a:lnTo>
                    <a:lnTo>
                      <a:pt x="54" y="269"/>
                    </a:lnTo>
                    <a:lnTo>
                      <a:pt x="53" y="269"/>
                    </a:lnTo>
                    <a:lnTo>
                      <a:pt x="53" y="268"/>
                    </a:lnTo>
                    <a:lnTo>
                      <a:pt x="52" y="268"/>
                    </a:lnTo>
                    <a:lnTo>
                      <a:pt x="52" y="267"/>
                    </a:lnTo>
                    <a:lnTo>
                      <a:pt x="52" y="266"/>
                    </a:lnTo>
                    <a:lnTo>
                      <a:pt x="51" y="263"/>
                    </a:lnTo>
                    <a:lnTo>
                      <a:pt x="50" y="262"/>
                    </a:lnTo>
                    <a:lnTo>
                      <a:pt x="50" y="261"/>
                    </a:lnTo>
                    <a:lnTo>
                      <a:pt x="50" y="260"/>
                    </a:lnTo>
                    <a:lnTo>
                      <a:pt x="50" y="259"/>
                    </a:lnTo>
                    <a:lnTo>
                      <a:pt x="49" y="258"/>
                    </a:lnTo>
                    <a:lnTo>
                      <a:pt x="49" y="257"/>
                    </a:lnTo>
                    <a:lnTo>
                      <a:pt x="48" y="257"/>
                    </a:lnTo>
                    <a:lnTo>
                      <a:pt x="48" y="256"/>
                    </a:lnTo>
                    <a:lnTo>
                      <a:pt x="47" y="256"/>
                    </a:lnTo>
                    <a:lnTo>
                      <a:pt x="46" y="256"/>
                    </a:lnTo>
                    <a:lnTo>
                      <a:pt x="46" y="255"/>
                    </a:lnTo>
                    <a:lnTo>
                      <a:pt x="45" y="255"/>
                    </a:lnTo>
                    <a:lnTo>
                      <a:pt x="45" y="253"/>
                    </a:lnTo>
                    <a:lnTo>
                      <a:pt x="44" y="253"/>
                    </a:lnTo>
                    <a:lnTo>
                      <a:pt x="43" y="253"/>
                    </a:lnTo>
                    <a:lnTo>
                      <a:pt x="43" y="252"/>
                    </a:lnTo>
                    <a:lnTo>
                      <a:pt x="42" y="252"/>
                    </a:lnTo>
                    <a:lnTo>
                      <a:pt x="40" y="252"/>
                    </a:lnTo>
                    <a:lnTo>
                      <a:pt x="39" y="252"/>
                    </a:lnTo>
                    <a:lnTo>
                      <a:pt x="38" y="252"/>
                    </a:lnTo>
                    <a:lnTo>
                      <a:pt x="37" y="252"/>
                    </a:lnTo>
                    <a:lnTo>
                      <a:pt x="37" y="251"/>
                    </a:lnTo>
                    <a:lnTo>
                      <a:pt x="37" y="252"/>
                    </a:lnTo>
                    <a:lnTo>
                      <a:pt x="36" y="252"/>
                    </a:lnTo>
                    <a:lnTo>
                      <a:pt x="36" y="251"/>
                    </a:lnTo>
                    <a:lnTo>
                      <a:pt x="36" y="252"/>
                    </a:lnTo>
                    <a:lnTo>
                      <a:pt x="35" y="251"/>
                    </a:lnTo>
                    <a:lnTo>
                      <a:pt x="34" y="251"/>
                    </a:lnTo>
                    <a:lnTo>
                      <a:pt x="33" y="250"/>
                    </a:lnTo>
                    <a:lnTo>
                      <a:pt x="32" y="250"/>
                    </a:lnTo>
                    <a:lnTo>
                      <a:pt x="31" y="249"/>
                    </a:lnTo>
                    <a:lnTo>
                      <a:pt x="31" y="248"/>
                    </a:lnTo>
                    <a:lnTo>
                      <a:pt x="30" y="248"/>
                    </a:lnTo>
                    <a:lnTo>
                      <a:pt x="29" y="248"/>
                    </a:lnTo>
                    <a:lnTo>
                      <a:pt x="29" y="247"/>
                    </a:lnTo>
                    <a:lnTo>
                      <a:pt x="28" y="246"/>
                    </a:lnTo>
                    <a:lnTo>
                      <a:pt x="27" y="246"/>
                    </a:lnTo>
                    <a:lnTo>
                      <a:pt x="27" y="245"/>
                    </a:lnTo>
                    <a:lnTo>
                      <a:pt x="27" y="244"/>
                    </a:lnTo>
                    <a:lnTo>
                      <a:pt x="26" y="244"/>
                    </a:lnTo>
                    <a:lnTo>
                      <a:pt x="26" y="243"/>
                    </a:lnTo>
                    <a:lnTo>
                      <a:pt x="26" y="242"/>
                    </a:lnTo>
                    <a:lnTo>
                      <a:pt x="26" y="241"/>
                    </a:lnTo>
                    <a:lnTo>
                      <a:pt x="25" y="240"/>
                    </a:lnTo>
                    <a:lnTo>
                      <a:pt x="25" y="239"/>
                    </a:lnTo>
                    <a:lnTo>
                      <a:pt x="25" y="238"/>
                    </a:lnTo>
                    <a:lnTo>
                      <a:pt x="25" y="237"/>
                    </a:lnTo>
                    <a:lnTo>
                      <a:pt x="25" y="236"/>
                    </a:lnTo>
                    <a:lnTo>
                      <a:pt x="26" y="236"/>
                    </a:lnTo>
                    <a:lnTo>
                      <a:pt x="26" y="234"/>
                    </a:lnTo>
                    <a:lnTo>
                      <a:pt x="25" y="234"/>
                    </a:lnTo>
                    <a:lnTo>
                      <a:pt x="25" y="233"/>
                    </a:lnTo>
                    <a:lnTo>
                      <a:pt x="25" y="232"/>
                    </a:lnTo>
                    <a:lnTo>
                      <a:pt x="25" y="231"/>
                    </a:lnTo>
                    <a:lnTo>
                      <a:pt x="25" y="230"/>
                    </a:lnTo>
                    <a:lnTo>
                      <a:pt x="25" y="229"/>
                    </a:lnTo>
                    <a:lnTo>
                      <a:pt x="24" y="229"/>
                    </a:lnTo>
                    <a:lnTo>
                      <a:pt x="23" y="229"/>
                    </a:lnTo>
                    <a:lnTo>
                      <a:pt x="23" y="228"/>
                    </a:lnTo>
                    <a:lnTo>
                      <a:pt x="23" y="227"/>
                    </a:lnTo>
                    <a:lnTo>
                      <a:pt x="21" y="226"/>
                    </a:lnTo>
                    <a:lnTo>
                      <a:pt x="21" y="225"/>
                    </a:lnTo>
                    <a:lnTo>
                      <a:pt x="21" y="224"/>
                    </a:lnTo>
                    <a:lnTo>
                      <a:pt x="23" y="224"/>
                    </a:lnTo>
                    <a:lnTo>
                      <a:pt x="23" y="223"/>
                    </a:lnTo>
                    <a:lnTo>
                      <a:pt x="21" y="223"/>
                    </a:lnTo>
                    <a:lnTo>
                      <a:pt x="21" y="222"/>
                    </a:lnTo>
                    <a:lnTo>
                      <a:pt x="20" y="222"/>
                    </a:lnTo>
                    <a:lnTo>
                      <a:pt x="20" y="221"/>
                    </a:lnTo>
                    <a:lnTo>
                      <a:pt x="19" y="221"/>
                    </a:lnTo>
                    <a:lnTo>
                      <a:pt x="18" y="221"/>
                    </a:lnTo>
                    <a:lnTo>
                      <a:pt x="19" y="220"/>
                    </a:lnTo>
                    <a:lnTo>
                      <a:pt x="18" y="220"/>
                    </a:lnTo>
                    <a:lnTo>
                      <a:pt x="17" y="220"/>
                    </a:lnTo>
                    <a:lnTo>
                      <a:pt x="16" y="219"/>
                    </a:lnTo>
                    <a:lnTo>
                      <a:pt x="15" y="219"/>
                    </a:lnTo>
                    <a:lnTo>
                      <a:pt x="15" y="220"/>
                    </a:lnTo>
                    <a:lnTo>
                      <a:pt x="14" y="220"/>
                    </a:lnTo>
                    <a:lnTo>
                      <a:pt x="13" y="220"/>
                    </a:lnTo>
                    <a:lnTo>
                      <a:pt x="12" y="218"/>
                    </a:lnTo>
                    <a:lnTo>
                      <a:pt x="12" y="217"/>
                    </a:lnTo>
                    <a:lnTo>
                      <a:pt x="12" y="216"/>
                    </a:lnTo>
                    <a:lnTo>
                      <a:pt x="12" y="214"/>
                    </a:lnTo>
                    <a:lnTo>
                      <a:pt x="12" y="213"/>
                    </a:lnTo>
                    <a:lnTo>
                      <a:pt x="11" y="213"/>
                    </a:lnTo>
                    <a:lnTo>
                      <a:pt x="11" y="212"/>
                    </a:lnTo>
                    <a:lnTo>
                      <a:pt x="10" y="211"/>
                    </a:lnTo>
                    <a:lnTo>
                      <a:pt x="9" y="211"/>
                    </a:lnTo>
                    <a:lnTo>
                      <a:pt x="8" y="212"/>
                    </a:lnTo>
                    <a:lnTo>
                      <a:pt x="8" y="213"/>
                    </a:lnTo>
                    <a:lnTo>
                      <a:pt x="8" y="214"/>
                    </a:lnTo>
                    <a:lnTo>
                      <a:pt x="8" y="216"/>
                    </a:lnTo>
                    <a:lnTo>
                      <a:pt x="7" y="216"/>
                    </a:lnTo>
                    <a:lnTo>
                      <a:pt x="6" y="216"/>
                    </a:lnTo>
                    <a:lnTo>
                      <a:pt x="6" y="214"/>
                    </a:lnTo>
                    <a:lnTo>
                      <a:pt x="5" y="213"/>
                    </a:lnTo>
                    <a:lnTo>
                      <a:pt x="4" y="212"/>
                    </a:lnTo>
                    <a:lnTo>
                      <a:pt x="4" y="211"/>
                    </a:lnTo>
                    <a:lnTo>
                      <a:pt x="2" y="211"/>
                    </a:lnTo>
                    <a:lnTo>
                      <a:pt x="2" y="210"/>
                    </a:lnTo>
                    <a:lnTo>
                      <a:pt x="2" y="209"/>
                    </a:lnTo>
                    <a:lnTo>
                      <a:pt x="4" y="209"/>
                    </a:lnTo>
                    <a:lnTo>
                      <a:pt x="4" y="208"/>
                    </a:lnTo>
                    <a:lnTo>
                      <a:pt x="5" y="208"/>
                    </a:lnTo>
                    <a:lnTo>
                      <a:pt x="6" y="207"/>
                    </a:lnTo>
                    <a:lnTo>
                      <a:pt x="5" y="207"/>
                    </a:lnTo>
                    <a:lnTo>
                      <a:pt x="5" y="206"/>
                    </a:lnTo>
                    <a:lnTo>
                      <a:pt x="4" y="206"/>
                    </a:lnTo>
                    <a:lnTo>
                      <a:pt x="4" y="205"/>
                    </a:lnTo>
                    <a:lnTo>
                      <a:pt x="2" y="205"/>
                    </a:lnTo>
                    <a:lnTo>
                      <a:pt x="2" y="204"/>
                    </a:lnTo>
                    <a:lnTo>
                      <a:pt x="2" y="203"/>
                    </a:lnTo>
                    <a:lnTo>
                      <a:pt x="2" y="202"/>
                    </a:lnTo>
                    <a:lnTo>
                      <a:pt x="2" y="201"/>
                    </a:lnTo>
                    <a:lnTo>
                      <a:pt x="4" y="201"/>
                    </a:lnTo>
                    <a:lnTo>
                      <a:pt x="5" y="201"/>
                    </a:lnTo>
                    <a:lnTo>
                      <a:pt x="5" y="202"/>
                    </a:lnTo>
                    <a:lnTo>
                      <a:pt x="6" y="202"/>
                    </a:lnTo>
                    <a:lnTo>
                      <a:pt x="7" y="202"/>
                    </a:lnTo>
                    <a:lnTo>
                      <a:pt x="8" y="203"/>
                    </a:lnTo>
                    <a:lnTo>
                      <a:pt x="9" y="203"/>
                    </a:lnTo>
                    <a:lnTo>
                      <a:pt x="9" y="202"/>
                    </a:lnTo>
                    <a:lnTo>
                      <a:pt x="10" y="202"/>
                    </a:lnTo>
                    <a:lnTo>
                      <a:pt x="11" y="202"/>
                    </a:lnTo>
                    <a:lnTo>
                      <a:pt x="12" y="201"/>
                    </a:lnTo>
                    <a:lnTo>
                      <a:pt x="12" y="200"/>
                    </a:lnTo>
                    <a:lnTo>
                      <a:pt x="12" y="199"/>
                    </a:lnTo>
                    <a:lnTo>
                      <a:pt x="12" y="198"/>
                    </a:lnTo>
                    <a:lnTo>
                      <a:pt x="11" y="198"/>
                    </a:lnTo>
                    <a:lnTo>
                      <a:pt x="11" y="197"/>
                    </a:lnTo>
                    <a:lnTo>
                      <a:pt x="10" y="197"/>
                    </a:lnTo>
                    <a:lnTo>
                      <a:pt x="9" y="195"/>
                    </a:lnTo>
                    <a:lnTo>
                      <a:pt x="9" y="194"/>
                    </a:lnTo>
                    <a:lnTo>
                      <a:pt x="9" y="193"/>
                    </a:lnTo>
                    <a:lnTo>
                      <a:pt x="10" y="193"/>
                    </a:lnTo>
                    <a:lnTo>
                      <a:pt x="11" y="193"/>
                    </a:lnTo>
                    <a:lnTo>
                      <a:pt x="11" y="192"/>
                    </a:lnTo>
                    <a:lnTo>
                      <a:pt x="12" y="192"/>
                    </a:lnTo>
                    <a:lnTo>
                      <a:pt x="13" y="191"/>
                    </a:lnTo>
                    <a:lnTo>
                      <a:pt x="14" y="191"/>
                    </a:lnTo>
                    <a:lnTo>
                      <a:pt x="14" y="190"/>
                    </a:lnTo>
                    <a:lnTo>
                      <a:pt x="14" y="189"/>
                    </a:lnTo>
                    <a:lnTo>
                      <a:pt x="14" y="188"/>
                    </a:lnTo>
                    <a:lnTo>
                      <a:pt x="15" y="188"/>
                    </a:lnTo>
                    <a:lnTo>
                      <a:pt x="15" y="187"/>
                    </a:lnTo>
                    <a:lnTo>
                      <a:pt x="14" y="187"/>
                    </a:lnTo>
                    <a:lnTo>
                      <a:pt x="14" y="186"/>
                    </a:lnTo>
                    <a:lnTo>
                      <a:pt x="13" y="186"/>
                    </a:lnTo>
                    <a:lnTo>
                      <a:pt x="12" y="186"/>
                    </a:lnTo>
                    <a:lnTo>
                      <a:pt x="11" y="185"/>
                    </a:lnTo>
                    <a:lnTo>
                      <a:pt x="10" y="185"/>
                    </a:lnTo>
                    <a:lnTo>
                      <a:pt x="9" y="185"/>
                    </a:lnTo>
                    <a:lnTo>
                      <a:pt x="9" y="186"/>
                    </a:lnTo>
                    <a:lnTo>
                      <a:pt x="8" y="186"/>
                    </a:lnTo>
                    <a:lnTo>
                      <a:pt x="8" y="187"/>
                    </a:lnTo>
                    <a:lnTo>
                      <a:pt x="9" y="187"/>
                    </a:lnTo>
                    <a:lnTo>
                      <a:pt x="9" y="188"/>
                    </a:lnTo>
                    <a:lnTo>
                      <a:pt x="9" y="189"/>
                    </a:lnTo>
                    <a:lnTo>
                      <a:pt x="8" y="189"/>
                    </a:lnTo>
                    <a:lnTo>
                      <a:pt x="8" y="190"/>
                    </a:lnTo>
                    <a:lnTo>
                      <a:pt x="7" y="190"/>
                    </a:lnTo>
                    <a:lnTo>
                      <a:pt x="6" y="190"/>
                    </a:lnTo>
                    <a:lnTo>
                      <a:pt x="6" y="189"/>
                    </a:lnTo>
                    <a:lnTo>
                      <a:pt x="5" y="189"/>
                    </a:lnTo>
                    <a:lnTo>
                      <a:pt x="5" y="188"/>
                    </a:lnTo>
                    <a:lnTo>
                      <a:pt x="5" y="187"/>
                    </a:lnTo>
                    <a:lnTo>
                      <a:pt x="5" y="186"/>
                    </a:lnTo>
                    <a:lnTo>
                      <a:pt x="5" y="185"/>
                    </a:lnTo>
                    <a:lnTo>
                      <a:pt x="4" y="185"/>
                    </a:lnTo>
                    <a:lnTo>
                      <a:pt x="4" y="184"/>
                    </a:lnTo>
                    <a:lnTo>
                      <a:pt x="2" y="184"/>
                    </a:lnTo>
                    <a:lnTo>
                      <a:pt x="1" y="183"/>
                    </a:lnTo>
                    <a:lnTo>
                      <a:pt x="1" y="182"/>
                    </a:lnTo>
                    <a:lnTo>
                      <a:pt x="0" y="182"/>
                    </a:lnTo>
                    <a:lnTo>
                      <a:pt x="0" y="181"/>
                    </a:lnTo>
                    <a:lnTo>
                      <a:pt x="0" y="180"/>
                    </a:lnTo>
                    <a:lnTo>
                      <a:pt x="0" y="179"/>
                    </a:lnTo>
                    <a:lnTo>
                      <a:pt x="1" y="179"/>
                    </a:lnTo>
                    <a:lnTo>
                      <a:pt x="1" y="178"/>
                    </a:lnTo>
                    <a:lnTo>
                      <a:pt x="1" y="177"/>
                    </a:lnTo>
                    <a:lnTo>
                      <a:pt x="2" y="177"/>
                    </a:lnTo>
                    <a:lnTo>
                      <a:pt x="4" y="177"/>
                    </a:lnTo>
                    <a:lnTo>
                      <a:pt x="5" y="177"/>
                    </a:lnTo>
                    <a:lnTo>
                      <a:pt x="6" y="177"/>
                    </a:lnTo>
                    <a:lnTo>
                      <a:pt x="6" y="175"/>
                    </a:lnTo>
                    <a:lnTo>
                      <a:pt x="6" y="174"/>
                    </a:lnTo>
                    <a:lnTo>
                      <a:pt x="6" y="173"/>
                    </a:lnTo>
                    <a:lnTo>
                      <a:pt x="5" y="173"/>
                    </a:lnTo>
                    <a:lnTo>
                      <a:pt x="5" y="172"/>
                    </a:lnTo>
                    <a:lnTo>
                      <a:pt x="6" y="171"/>
                    </a:lnTo>
                    <a:lnTo>
                      <a:pt x="7" y="171"/>
                    </a:lnTo>
                    <a:lnTo>
                      <a:pt x="8" y="171"/>
                    </a:lnTo>
                    <a:lnTo>
                      <a:pt x="9" y="171"/>
                    </a:lnTo>
                    <a:lnTo>
                      <a:pt x="9" y="170"/>
                    </a:lnTo>
                    <a:lnTo>
                      <a:pt x="9" y="169"/>
                    </a:lnTo>
                    <a:lnTo>
                      <a:pt x="8" y="169"/>
                    </a:lnTo>
                    <a:lnTo>
                      <a:pt x="8" y="168"/>
                    </a:lnTo>
                    <a:lnTo>
                      <a:pt x="8" y="167"/>
                    </a:lnTo>
                    <a:lnTo>
                      <a:pt x="9" y="167"/>
                    </a:lnTo>
                    <a:lnTo>
                      <a:pt x="10" y="167"/>
                    </a:lnTo>
                    <a:lnTo>
                      <a:pt x="11" y="167"/>
                    </a:lnTo>
                    <a:lnTo>
                      <a:pt x="11" y="166"/>
                    </a:lnTo>
                    <a:lnTo>
                      <a:pt x="12" y="166"/>
                    </a:lnTo>
                    <a:lnTo>
                      <a:pt x="12" y="165"/>
                    </a:lnTo>
                    <a:lnTo>
                      <a:pt x="11" y="164"/>
                    </a:lnTo>
                    <a:lnTo>
                      <a:pt x="10" y="163"/>
                    </a:lnTo>
                    <a:lnTo>
                      <a:pt x="10" y="162"/>
                    </a:lnTo>
                    <a:lnTo>
                      <a:pt x="10" y="161"/>
                    </a:lnTo>
                    <a:lnTo>
                      <a:pt x="10" y="160"/>
                    </a:lnTo>
                    <a:lnTo>
                      <a:pt x="10" y="159"/>
                    </a:lnTo>
                    <a:lnTo>
                      <a:pt x="10" y="158"/>
                    </a:lnTo>
                    <a:lnTo>
                      <a:pt x="9" y="158"/>
                    </a:lnTo>
                    <a:lnTo>
                      <a:pt x="8" y="158"/>
                    </a:lnTo>
                    <a:lnTo>
                      <a:pt x="7" y="159"/>
                    </a:lnTo>
                    <a:lnTo>
                      <a:pt x="7" y="160"/>
                    </a:lnTo>
                    <a:lnTo>
                      <a:pt x="6" y="161"/>
                    </a:lnTo>
                    <a:lnTo>
                      <a:pt x="5" y="160"/>
                    </a:lnTo>
                    <a:lnTo>
                      <a:pt x="4" y="160"/>
                    </a:lnTo>
                    <a:lnTo>
                      <a:pt x="2" y="160"/>
                    </a:lnTo>
                    <a:lnTo>
                      <a:pt x="2" y="159"/>
                    </a:lnTo>
                    <a:lnTo>
                      <a:pt x="2" y="158"/>
                    </a:lnTo>
                    <a:lnTo>
                      <a:pt x="2" y="156"/>
                    </a:lnTo>
                    <a:lnTo>
                      <a:pt x="2" y="155"/>
                    </a:lnTo>
                    <a:lnTo>
                      <a:pt x="1" y="155"/>
                    </a:lnTo>
                    <a:lnTo>
                      <a:pt x="2" y="154"/>
                    </a:lnTo>
                    <a:lnTo>
                      <a:pt x="4" y="153"/>
                    </a:lnTo>
                    <a:lnTo>
                      <a:pt x="5" y="153"/>
                    </a:lnTo>
                    <a:lnTo>
                      <a:pt x="6" y="153"/>
                    </a:lnTo>
                    <a:lnTo>
                      <a:pt x="7" y="154"/>
                    </a:lnTo>
                    <a:lnTo>
                      <a:pt x="8" y="154"/>
                    </a:lnTo>
                    <a:lnTo>
                      <a:pt x="9" y="154"/>
                    </a:lnTo>
                    <a:lnTo>
                      <a:pt x="9" y="153"/>
                    </a:lnTo>
                    <a:lnTo>
                      <a:pt x="10" y="152"/>
                    </a:lnTo>
                    <a:lnTo>
                      <a:pt x="10" y="151"/>
                    </a:lnTo>
                    <a:lnTo>
                      <a:pt x="11" y="151"/>
                    </a:lnTo>
                    <a:lnTo>
                      <a:pt x="11" y="150"/>
                    </a:lnTo>
                    <a:lnTo>
                      <a:pt x="11" y="149"/>
                    </a:lnTo>
                    <a:lnTo>
                      <a:pt x="11" y="148"/>
                    </a:lnTo>
                    <a:lnTo>
                      <a:pt x="10" y="148"/>
                    </a:lnTo>
                    <a:lnTo>
                      <a:pt x="9" y="148"/>
                    </a:lnTo>
                    <a:lnTo>
                      <a:pt x="9" y="149"/>
                    </a:lnTo>
                    <a:lnTo>
                      <a:pt x="8" y="149"/>
                    </a:lnTo>
                    <a:lnTo>
                      <a:pt x="7" y="150"/>
                    </a:lnTo>
                    <a:lnTo>
                      <a:pt x="6" y="150"/>
                    </a:lnTo>
                    <a:lnTo>
                      <a:pt x="5" y="149"/>
                    </a:lnTo>
                    <a:lnTo>
                      <a:pt x="5" y="148"/>
                    </a:lnTo>
                    <a:lnTo>
                      <a:pt x="4" y="148"/>
                    </a:lnTo>
                    <a:lnTo>
                      <a:pt x="4" y="147"/>
                    </a:lnTo>
                    <a:lnTo>
                      <a:pt x="4" y="146"/>
                    </a:lnTo>
                    <a:lnTo>
                      <a:pt x="5" y="146"/>
                    </a:lnTo>
                    <a:lnTo>
                      <a:pt x="6" y="146"/>
                    </a:lnTo>
                    <a:lnTo>
                      <a:pt x="6" y="147"/>
                    </a:lnTo>
                    <a:lnTo>
                      <a:pt x="7" y="147"/>
                    </a:lnTo>
                    <a:lnTo>
                      <a:pt x="8" y="147"/>
                    </a:lnTo>
                    <a:lnTo>
                      <a:pt x="9" y="147"/>
                    </a:lnTo>
                    <a:lnTo>
                      <a:pt x="9" y="146"/>
                    </a:lnTo>
                    <a:lnTo>
                      <a:pt x="10" y="146"/>
                    </a:lnTo>
                    <a:lnTo>
                      <a:pt x="10" y="145"/>
                    </a:lnTo>
                    <a:lnTo>
                      <a:pt x="11" y="144"/>
                    </a:lnTo>
                    <a:lnTo>
                      <a:pt x="11" y="143"/>
                    </a:lnTo>
                    <a:lnTo>
                      <a:pt x="11" y="142"/>
                    </a:lnTo>
                    <a:lnTo>
                      <a:pt x="10" y="142"/>
                    </a:lnTo>
                    <a:lnTo>
                      <a:pt x="10" y="141"/>
                    </a:lnTo>
                    <a:lnTo>
                      <a:pt x="9" y="141"/>
                    </a:lnTo>
                    <a:lnTo>
                      <a:pt x="9" y="140"/>
                    </a:lnTo>
                    <a:lnTo>
                      <a:pt x="9" y="139"/>
                    </a:lnTo>
                    <a:lnTo>
                      <a:pt x="9" y="138"/>
                    </a:lnTo>
                    <a:lnTo>
                      <a:pt x="9" y="136"/>
                    </a:lnTo>
                    <a:lnTo>
                      <a:pt x="10" y="136"/>
                    </a:lnTo>
                    <a:lnTo>
                      <a:pt x="10" y="135"/>
                    </a:lnTo>
                    <a:lnTo>
                      <a:pt x="10" y="134"/>
                    </a:lnTo>
                    <a:lnTo>
                      <a:pt x="10" y="133"/>
                    </a:lnTo>
                    <a:lnTo>
                      <a:pt x="9" y="133"/>
                    </a:lnTo>
                    <a:lnTo>
                      <a:pt x="8" y="133"/>
                    </a:lnTo>
                    <a:lnTo>
                      <a:pt x="7" y="133"/>
                    </a:lnTo>
                    <a:lnTo>
                      <a:pt x="6" y="133"/>
                    </a:lnTo>
                    <a:lnTo>
                      <a:pt x="6" y="132"/>
                    </a:lnTo>
                    <a:lnTo>
                      <a:pt x="6" y="131"/>
                    </a:lnTo>
                    <a:lnTo>
                      <a:pt x="7" y="130"/>
                    </a:lnTo>
                    <a:lnTo>
                      <a:pt x="7" y="129"/>
                    </a:lnTo>
                    <a:lnTo>
                      <a:pt x="8" y="129"/>
                    </a:lnTo>
                    <a:lnTo>
                      <a:pt x="9" y="128"/>
                    </a:lnTo>
                    <a:lnTo>
                      <a:pt x="10" y="127"/>
                    </a:lnTo>
                    <a:lnTo>
                      <a:pt x="10" y="126"/>
                    </a:lnTo>
                    <a:lnTo>
                      <a:pt x="11" y="125"/>
                    </a:lnTo>
                    <a:lnTo>
                      <a:pt x="12" y="124"/>
                    </a:lnTo>
                    <a:lnTo>
                      <a:pt x="13" y="124"/>
                    </a:lnTo>
                    <a:lnTo>
                      <a:pt x="13" y="123"/>
                    </a:lnTo>
                    <a:lnTo>
                      <a:pt x="14" y="123"/>
                    </a:lnTo>
                    <a:lnTo>
                      <a:pt x="14" y="122"/>
                    </a:lnTo>
                    <a:lnTo>
                      <a:pt x="15" y="122"/>
                    </a:lnTo>
                    <a:lnTo>
                      <a:pt x="16" y="121"/>
                    </a:lnTo>
                    <a:lnTo>
                      <a:pt x="17" y="121"/>
                    </a:lnTo>
                    <a:lnTo>
                      <a:pt x="17" y="120"/>
                    </a:lnTo>
                    <a:lnTo>
                      <a:pt x="18" y="120"/>
                    </a:lnTo>
                    <a:lnTo>
                      <a:pt x="19" y="120"/>
                    </a:lnTo>
                    <a:lnTo>
                      <a:pt x="19" y="119"/>
                    </a:lnTo>
                    <a:lnTo>
                      <a:pt x="20" y="119"/>
                    </a:lnTo>
                    <a:lnTo>
                      <a:pt x="20" y="120"/>
                    </a:lnTo>
                    <a:lnTo>
                      <a:pt x="21" y="120"/>
                    </a:lnTo>
                    <a:lnTo>
                      <a:pt x="23" y="120"/>
                    </a:lnTo>
                    <a:lnTo>
                      <a:pt x="23" y="121"/>
                    </a:lnTo>
                    <a:lnTo>
                      <a:pt x="24" y="121"/>
                    </a:lnTo>
                    <a:lnTo>
                      <a:pt x="25" y="121"/>
                    </a:lnTo>
                    <a:lnTo>
                      <a:pt x="25" y="122"/>
                    </a:lnTo>
                    <a:lnTo>
                      <a:pt x="26" y="122"/>
                    </a:lnTo>
                    <a:lnTo>
                      <a:pt x="27" y="122"/>
                    </a:lnTo>
                    <a:lnTo>
                      <a:pt x="27" y="123"/>
                    </a:lnTo>
                    <a:lnTo>
                      <a:pt x="28" y="123"/>
                    </a:lnTo>
                    <a:lnTo>
                      <a:pt x="29" y="123"/>
                    </a:lnTo>
                    <a:lnTo>
                      <a:pt x="30" y="123"/>
                    </a:lnTo>
                    <a:lnTo>
                      <a:pt x="30" y="124"/>
                    </a:lnTo>
                    <a:lnTo>
                      <a:pt x="31" y="124"/>
                    </a:lnTo>
                    <a:lnTo>
                      <a:pt x="32" y="124"/>
                    </a:lnTo>
                    <a:lnTo>
                      <a:pt x="33" y="124"/>
                    </a:lnTo>
                    <a:lnTo>
                      <a:pt x="34" y="125"/>
                    </a:lnTo>
                    <a:lnTo>
                      <a:pt x="35" y="125"/>
                    </a:lnTo>
                    <a:lnTo>
                      <a:pt x="36" y="125"/>
                    </a:lnTo>
                    <a:lnTo>
                      <a:pt x="37" y="125"/>
                    </a:lnTo>
                    <a:lnTo>
                      <a:pt x="38" y="124"/>
                    </a:lnTo>
                    <a:lnTo>
                      <a:pt x="39" y="124"/>
                    </a:lnTo>
                    <a:lnTo>
                      <a:pt x="40" y="124"/>
                    </a:lnTo>
                    <a:lnTo>
                      <a:pt x="40" y="125"/>
                    </a:lnTo>
                    <a:lnTo>
                      <a:pt x="40" y="126"/>
                    </a:lnTo>
                    <a:lnTo>
                      <a:pt x="42" y="126"/>
                    </a:lnTo>
                    <a:lnTo>
                      <a:pt x="43" y="126"/>
                    </a:lnTo>
                    <a:lnTo>
                      <a:pt x="43" y="127"/>
                    </a:lnTo>
                    <a:lnTo>
                      <a:pt x="44" y="127"/>
                    </a:lnTo>
                    <a:lnTo>
                      <a:pt x="44" y="128"/>
                    </a:lnTo>
                    <a:lnTo>
                      <a:pt x="45" y="128"/>
                    </a:lnTo>
                    <a:lnTo>
                      <a:pt x="46" y="128"/>
                    </a:lnTo>
                    <a:lnTo>
                      <a:pt x="46" y="127"/>
                    </a:lnTo>
                    <a:lnTo>
                      <a:pt x="47" y="127"/>
                    </a:lnTo>
                    <a:lnTo>
                      <a:pt x="48" y="127"/>
                    </a:lnTo>
                    <a:lnTo>
                      <a:pt x="49" y="127"/>
                    </a:lnTo>
                    <a:lnTo>
                      <a:pt x="50" y="127"/>
                    </a:lnTo>
                    <a:lnTo>
                      <a:pt x="50" y="126"/>
                    </a:lnTo>
                    <a:lnTo>
                      <a:pt x="51" y="126"/>
                    </a:lnTo>
                    <a:lnTo>
                      <a:pt x="51" y="125"/>
                    </a:lnTo>
                    <a:lnTo>
                      <a:pt x="52" y="125"/>
                    </a:lnTo>
                    <a:lnTo>
                      <a:pt x="52" y="124"/>
                    </a:lnTo>
                    <a:lnTo>
                      <a:pt x="53" y="124"/>
                    </a:lnTo>
                    <a:lnTo>
                      <a:pt x="53" y="123"/>
                    </a:lnTo>
                    <a:lnTo>
                      <a:pt x="53" y="122"/>
                    </a:lnTo>
                    <a:lnTo>
                      <a:pt x="54" y="122"/>
                    </a:lnTo>
                    <a:lnTo>
                      <a:pt x="54" y="121"/>
                    </a:lnTo>
                    <a:lnTo>
                      <a:pt x="54" y="120"/>
                    </a:lnTo>
                    <a:lnTo>
                      <a:pt x="55" y="120"/>
                    </a:lnTo>
                    <a:lnTo>
                      <a:pt x="55" y="119"/>
                    </a:lnTo>
                    <a:lnTo>
                      <a:pt x="55" y="117"/>
                    </a:lnTo>
                    <a:lnTo>
                      <a:pt x="55" y="116"/>
                    </a:lnTo>
                    <a:lnTo>
                      <a:pt x="56" y="116"/>
                    </a:lnTo>
                    <a:lnTo>
                      <a:pt x="56" y="115"/>
                    </a:lnTo>
                    <a:lnTo>
                      <a:pt x="57" y="115"/>
                    </a:lnTo>
                    <a:lnTo>
                      <a:pt x="56" y="114"/>
                    </a:lnTo>
                    <a:lnTo>
                      <a:pt x="57" y="114"/>
                    </a:lnTo>
                    <a:lnTo>
                      <a:pt x="58" y="114"/>
                    </a:lnTo>
                    <a:lnTo>
                      <a:pt x="58" y="113"/>
                    </a:lnTo>
                    <a:lnTo>
                      <a:pt x="59" y="112"/>
                    </a:lnTo>
                    <a:lnTo>
                      <a:pt x="60" y="112"/>
                    </a:lnTo>
                    <a:lnTo>
                      <a:pt x="60" y="111"/>
                    </a:lnTo>
                    <a:lnTo>
                      <a:pt x="62" y="110"/>
                    </a:lnTo>
                    <a:lnTo>
                      <a:pt x="62" y="109"/>
                    </a:lnTo>
                    <a:lnTo>
                      <a:pt x="63" y="109"/>
                    </a:lnTo>
                    <a:lnTo>
                      <a:pt x="64" y="109"/>
                    </a:lnTo>
                    <a:lnTo>
                      <a:pt x="65" y="109"/>
                    </a:lnTo>
                    <a:lnTo>
                      <a:pt x="66" y="109"/>
                    </a:lnTo>
                    <a:lnTo>
                      <a:pt x="66" y="108"/>
                    </a:lnTo>
                    <a:lnTo>
                      <a:pt x="67" y="108"/>
                    </a:lnTo>
                    <a:lnTo>
                      <a:pt x="67" y="107"/>
                    </a:lnTo>
                    <a:lnTo>
                      <a:pt x="67" y="106"/>
                    </a:lnTo>
                    <a:lnTo>
                      <a:pt x="68" y="105"/>
                    </a:lnTo>
                    <a:lnTo>
                      <a:pt x="68" y="104"/>
                    </a:lnTo>
                    <a:lnTo>
                      <a:pt x="68" y="103"/>
                    </a:lnTo>
                    <a:lnTo>
                      <a:pt x="67" y="103"/>
                    </a:lnTo>
                    <a:lnTo>
                      <a:pt x="68" y="102"/>
                    </a:lnTo>
                    <a:lnTo>
                      <a:pt x="68" y="101"/>
                    </a:lnTo>
                    <a:lnTo>
                      <a:pt x="68" y="100"/>
                    </a:lnTo>
                    <a:lnTo>
                      <a:pt x="68" y="99"/>
                    </a:lnTo>
                    <a:lnTo>
                      <a:pt x="69" y="99"/>
                    </a:lnTo>
                    <a:lnTo>
                      <a:pt x="69" y="97"/>
                    </a:lnTo>
                    <a:lnTo>
                      <a:pt x="69" y="96"/>
                    </a:lnTo>
                    <a:lnTo>
                      <a:pt x="70" y="96"/>
                    </a:lnTo>
                    <a:lnTo>
                      <a:pt x="70" y="95"/>
                    </a:lnTo>
                    <a:lnTo>
                      <a:pt x="71" y="94"/>
                    </a:lnTo>
                    <a:lnTo>
                      <a:pt x="72" y="93"/>
                    </a:lnTo>
                    <a:lnTo>
                      <a:pt x="72" y="92"/>
                    </a:lnTo>
                    <a:lnTo>
                      <a:pt x="73" y="92"/>
                    </a:lnTo>
                    <a:lnTo>
                      <a:pt x="73" y="91"/>
                    </a:lnTo>
                    <a:lnTo>
                      <a:pt x="74" y="91"/>
                    </a:lnTo>
                    <a:lnTo>
                      <a:pt x="74" y="90"/>
                    </a:lnTo>
                    <a:lnTo>
                      <a:pt x="74" y="89"/>
                    </a:lnTo>
                    <a:lnTo>
                      <a:pt x="74" y="88"/>
                    </a:lnTo>
                    <a:lnTo>
                      <a:pt x="74" y="87"/>
                    </a:lnTo>
                    <a:lnTo>
                      <a:pt x="74" y="86"/>
                    </a:lnTo>
                    <a:lnTo>
                      <a:pt x="75" y="86"/>
                    </a:lnTo>
                    <a:lnTo>
                      <a:pt x="75" y="85"/>
                    </a:lnTo>
                    <a:lnTo>
                      <a:pt x="76" y="85"/>
                    </a:lnTo>
                    <a:lnTo>
                      <a:pt x="77" y="85"/>
                    </a:lnTo>
                    <a:lnTo>
                      <a:pt x="78" y="85"/>
                    </a:lnTo>
                    <a:lnTo>
                      <a:pt x="79" y="85"/>
                    </a:lnTo>
                    <a:lnTo>
                      <a:pt x="81" y="85"/>
                    </a:lnTo>
                    <a:lnTo>
                      <a:pt x="81" y="86"/>
                    </a:lnTo>
                    <a:lnTo>
                      <a:pt x="82" y="86"/>
                    </a:lnTo>
                    <a:lnTo>
                      <a:pt x="82" y="87"/>
                    </a:lnTo>
                    <a:lnTo>
                      <a:pt x="83" y="87"/>
                    </a:lnTo>
                    <a:lnTo>
                      <a:pt x="84" y="87"/>
                    </a:lnTo>
                    <a:lnTo>
                      <a:pt x="84" y="86"/>
                    </a:lnTo>
                    <a:lnTo>
                      <a:pt x="85" y="86"/>
                    </a:lnTo>
                    <a:lnTo>
                      <a:pt x="86" y="86"/>
                    </a:lnTo>
                    <a:lnTo>
                      <a:pt x="87" y="86"/>
                    </a:lnTo>
                    <a:lnTo>
                      <a:pt x="88" y="86"/>
                    </a:lnTo>
                    <a:lnTo>
                      <a:pt x="89" y="86"/>
                    </a:lnTo>
                    <a:lnTo>
                      <a:pt x="90" y="87"/>
                    </a:lnTo>
                    <a:lnTo>
                      <a:pt x="91" y="87"/>
                    </a:lnTo>
                    <a:lnTo>
                      <a:pt x="92" y="87"/>
                    </a:lnTo>
                    <a:lnTo>
                      <a:pt x="93" y="86"/>
                    </a:lnTo>
                    <a:lnTo>
                      <a:pt x="94" y="86"/>
                    </a:lnTo>
                    <a:lnTo>
                      <a:pt x="94" y="85"/>
                    </a:lnTo>
                    <a:lnTo>
                      <a:pt x="95" y="85"/>
                    </a:lnTo>
                    <a:lnTo>
                      <a:pt x="96" y="84"/>
                    </a:lnTo>
                    <a:lnTo>
                      <a:pt x="97" y="84"/>
                    </a:lnTo>
                    <a:lnTo>
                      <a:pt x="98" y="84"/>
                    </a:lnTo>
                    <a:lnTo>
                      <a:pt x="98" y="83"/>
                    </a:lnTo>
                    <a:lnTo>
                      <a:pt x="100" y="83"/>
                    </a:lnTo>
                    <a:lnTo>
                      <a:pt x="100" y="82"/>
                    </a:lnTo>
                    <a:lnTo>
                      <a:pt x="101" y="82"/>
                    </a:lnTo>
                    <a:lnTo>
                      <a:pt x="101" y="81"/>
                    </a:lnTo>
                    <a:lnTo>
                      <a:pt x="102" y="81"/>
                    </a:lnTo>
                    <a:lnTo>
                      <a:pt x="103" y="80"/>
                    </a:lnTo>
                    <a:lnTo>
                      <a:pt x="104" y="78"/>
                    </a:lnTo>
                    <a:lnTo>
                      <a:pt x="104" y="77"/>
                    </a:lnTo>
                    <a:lnTo>
                      <a:pt x="105" y="77"/>
                    </a:lnTo>
                    <a:lnTo>
                      <a:pt x="105" y="76"/>
                    </a:lnTo>
                    <a:lnTo>
                      <a:pt x="106" y="76"/>
                    </a:lnTo>
                    <a:lnTo>
                      <a:pt x="107" y="75"/>
                    </a:lnTo>
                    <a:lnTo>
                      <a:pt x="108" y="74"/>
                    </a:lnTo>
                    <a:lnTo>
                      <a:pt x="109" y="73"/>
                    </a:lnTo>
                    <a:lnTo>
                      <a:pt x="109" y="72"/>
                    </a:lnTo>
                    <a:lnTo>
                      <a:pt x="110" y="71"/>
                    </a:lnTo>
                    <a:lnTo>
                      <a:pt x="111" y="70"/>
                    </a:lnTo>
                    <a:lnTo>
                      <a:pt x="112" y="70"/>
                    </a:lnTo>
                    <a:lnTo>
                      <a:pt x="112" y="69"/>
                    </a:lnTo>
                    <a:lnTo>
                      <a:pt x="116" y="64"/>
                    </a:lnTo>
                    <a:lnTo>
                      <a:pt x="121" y="61"/>
                    </a:lnTo>
                    <a:lnTo>
                      <a:pt x="122" y="59"/>
                    </a:lnTo>
                    <a:lnTo>
                      <a:pt x="123" y="58"/>
                    </a:lnTo>
                    <a:lnTo>
                      <a:pt x="124" y="57"/>
                    </a:lnTo>
                    <a:lnTo>
                      <a:pt x="127" y="53"/>
                    </a:lnTo>
                    <a:lnTo>
                      <a:pt x="130" y="50"/>
                    </a:lnTo>
                    <a:lnTo>
                      <a:pt x="136" y="43"/>
                    </a:lnTo>
                    <a:lnTo>
                      <a:pt x="141" y="39"/>
                    </a:lnTo>
                    <a:lnTo>
                      <a:pt x="144" y="35"/>
                    </a:lnTo>
                    <a:lnTo>
                      <a:pt x="145" y="34"/>
                    </a:lnTo>
                    <a:lnTo>
                      <a:pt x="147" y="32"/>
                    </a:lnTo>
                    <a:lnTo>
                      <a:pt x="153" y="25"/>
                    </a:lnTo>
                    <a:lnTo>
                      <a:pt x="161" y="17"/>
                    </a:lnTo>
                    <a:lnTo>
                      <a:pt x="164" y="13"/>
                    </a:lnTo>
                    <a:lnTo>
                      <a:pt x="165" y="12"/>
                    </a:lnTo>
                    <a:lnTo>
                      <a:pt x="170" y="7"/>
                    </a:lnTo>
                    <a:lnTo>
                      <a:pt x="175" y="0"/>
                    </a:lnTo>
                    <a:lnTo>
                      <a:pt x="182" y="6"/>
                    </a:lnTo>
                    <a:lnTo>
                      <a:pt x="191" y="14"/>
                    </a:lnTo>
                    <a:lnTo>
                      <a:pt x="197" y="18"/>
                    </a:lnTo>
                    <a:lnTo>
                      <a:pt x="204" y="25"/>
                    </a:lnTo>
                    <a:lnTo>
                      <a:pt x="217" y="35"/>
                    </a:lnTo>
                    <a:lnTo>
                      <a:pt x="227" y="44"/>
                    </a:lnTo>
                    <a:lnTo>
                      <a:pt x="238" y="53"/>
                    </a:lnTo>
                    <a:lnTo>
                      <a:pt x="241" y="55"/>
                    </a:lnTo>
                    <a:lnTo>
                      <a:pt x="244" y="58"/>
                    </a:lnTo>
                    <a:lnTo>
                      <a:pt x="249" y="63"/>
                    </a:lnTo>
                    <a:lnTo>
                      <a:pt x="255" y="68"/>
                    </a:lnTo>
                    <a:lnTo>
                      <a:pt x="261" y="72"/>
                    </a:lnTo>
                    <a:lnTo>
                      <a:pt x="263" y="74"/>
                    </a:lnTo>
                    <a:lnTo>
                      <a:pt x="267" y="77"/>
                    </a:lnTo>
                    <a:lnTo>
                      <a:pt x="275" y="85"/>
                    </a:lnTo>
                    <a:lnTo>
                      <a:pt x="284" y="92"/>
                    </a:lnTo>
                    <a:lnTo>
                      <a:pt x="284" y="93"/>
                    </a:lnTo>
                    <a:lnTo>
                      <a:pt x="285" y="93"/>
                    </a:lnTo>
                    <a:lnTo>
                      <a:pt x="294" y="102"/>
                    </a:lnTo>
                    <a:lnTo>
                      <a:pt x="310" y="115"/>
                    </a:lnTo>
                    <a:lnTo>
                      <a:pt x="320" y="124"/>
                    </a:lnTo>
                    <a:lnTo>
                      <a:pt x="324" y="127"/>
                    </a:lnTo>
                    <a:lnTo>
                      <a:pt x="324" y="126"/>
                    </a:lnTo>
                    <a:lnTo>
                      <a:pt x="324" y="125"/>
                    </a:lnTo>
                    <a:lnTo>
                      <a:pt x="325" y="126"/>
                    </a:lnTo>
                    <a:lnTo>
                      <a:pt x="325" y="125"/>
                    </a:lnTo>
                    <a:lnTo>
                      <a:pt x="326" y="125"/>
                    </a:lnTo>
                    <a:lnTo>
                      <a:pt x="326" y="124"/>
                    </a:lnTo>
                    <a:lnTo>
                      <a:pt x="326" y="123"/>
                    </a:lnTo>
                    <a:lnTo>
                      <a:pt x="326" y="122"/>
                    </a:lnTo>
                    <a:lnTo>
                      <a:pt x="326" y="121"/>
                    </a:lnTo>
                    <a:lnTo>
                      <a:pt x="325" y="122"/>
                    </a:lnTo>
                    <a:lnTo>
                      <a:pt x="325" y="121"/>
                    </a:lnTo>
                    <a:lnTo>
                      <a:pt x="326" y="121"/>
                    </a:lnTo>
                    <a:lnTo>
                      <a:pt x="326" y="120"/>
                    </a:lnTo>
                    <a:lnTo>
                      <a:pt x="325" y="120"/>
                    </a:lnTo>
                    <a:lnTo>
                      <a:pt x="326" y="120"/>
                    </a:lnTo>
                    <a:lnTo>
                      <a:pt x="325" y="119"/>
                    </a:lnTo>
                    <a:lnTo>
                      <a:pt x="325" y="117"/>
                    </a:lnTo>
                    <a:lnTo>
                      <a:pt x="325" y="116"/>
                    </a:lnTo>
                    <a:lnTo>
                      <a:pt x="325" y="115"/>
                    </a:lnTo>
                    <a:lnTo>
                      <a:pt x="325" y="114"/>
                    </a:lnTo>
                    <a:lnTo>
                      <a:pt x="326" y="114"/>
                    </a:lnTo>
                    <a:lnTo>
                      <a:pt x="327" y="114"/>
                    </a:lnTo>
                    <a:lnTo>
                      <a:pt x="327" y="113"/>
                    </a:lnTo>
                    <a:lnTo>
                      <a:pt x="326" y="112"/>
                    </a:lnTo>
                    <a:lnTo>
                      <a:pt x="326" y="111"/>
                    </a:lnTo>
                    <a:lnTo>
                      <a:pt x="326" y="110"/>
                    </a:lnTo>
                    <a:lnTo>
                      <a:pt x="326" y="109"/>
                    </a:lnTo>
                    <a:lnTo>
                      <a:pt x="327" y="109"/>
                    </a:lnTo>
                    <a:lnTo>
                      <a:pt x="328" y="109"/>
                    </a:lnTo>
                    <a:lnTo>
                      <a:pt x="328" y="108"/>
                    </a:lnTo>
                    <a:lnTo>
                      <a:pt x="328" y="107"/>
                    </a:lnTo>
                    <a:lnTo>
                      <a:pt x="328" y="106"/>
                    </a:lnTo>
                    <a:lnTo>
                      <a:pt x="328" y="105"/>
                    </a:lnTo>
                    <a:lnTo>
                      <a:pt x="329" y="105"/>
                    </a:lnTo>
                    <a:lnTo>
                      <a:pt x="329" y="104"/>
                    </a:lnTo>
                    <a:lnTo>
                      <a:pt x="328" y="104"/>
                    </a:lnTo>
                    <a:lnTo>
                      <a:pt x="329" y="104"/>
                    </a:lnTo>
                    <a:lnTo>
                      <a:pt x="329" y="103"/>
                    </a:lnTo>
                    <a:lnTo>
                      <a:pt x="330" y="103"/>
                    </a:lnTo>
                    <a:lnTo>
                      <a:pt x="330" y="102"/>
                    </a:lnTo>
                    <a:lnTo>
                      <a:pt x="329" y="102"/>
                    </a:lnTo>
                    <a:lnTo>
                      <a:pt x="330" y="102"/>
                    </a:lnTo>
                    <a:lnTo>
                      <a:pt x="330" y="101"/>
                    </a:lnTo>
                    <a:lnTo>
                      <a:pt x="332" y="101"/>
                    </a:lnTo>
                    <a:lnTo>
                      <a:pt x="332" y="100"/>
                    </a:lnTo>
                    <a:lnTo>
                      <a:pt x="332" y="99"/>
                    </a:lnTo>
                    <a:lnTo>
                      <a:pt x="330" y="99"/>
                    </a:lnTo>
                    <a:lnTo>
                      <a:pt x="332" y="99"/>
                    </a:lnTo>
                    <a:lnTo>
                      <a:pt x="330" y="97"/>
                    </a:lnTo>
                    <a:lnTo>
                      <a:pt x="332" y="97"/>
                    </a:lnTo>
                    <a:lnTo>
                      <a:pt x="333" y="97"/>
                    </a:lnTo>
                    <a:lnTo>
                      <a:pt x="333" y="96"/>
                    </a:lnTo>
                    <a:lnTo>
                      <a:pt x="333" y="95"/>
                    </a:lnTo>
                    <a:lnTo>
                      <a:pt x="333" y="94"/>
                    </a:lnTo>
                    <a:lnTo>
                      <a:pt x="334" y="94"/>
                    </a:lnTo>
                    <a:lnTo>
                      <a:pt x="334" y="93"/>
                    </a:lnTo>
                    <a:lnTo>
                      <a:pt x="333" y="93"/>
                    </a:lnTo>
                    <a:lnTo>
                      <a:pt x="334" y="93"/>
                    </a:lnTo>
                    <a:lnTo>
                      <a:pt x="334" y="92"/>
                    </a:lnTo>
                    <a:lnTo>
                      <a:pt x="333" y="92"/>
                    </a:lnTo>
                    <a:lnTo>
                      <a:pt x="333" y="91"/>
                    </a:lnTo>
                    <a:lnTo>
                      <a:pt x="333" y="90"/>
                    </a:lnTo>
                    <a:lnTo>
                      <a:pt x="332" y="90"/>
                    </a:lnTo>
                    <a:lnTo>
                      <a:pt x="332" y="89"/>
                    </a:lnTo>
                    <a:lnTo>
                      <a:pt x="333" y="88"/>
                    </a:lnTo>
                    <a:lnTo>
                      <a:pt x="332" y="88"/>
                    </a:lnTo>
                    <a:lnTo>
                      <a:pt x="333" y="87"/>
                    </a:lnTo>
                    <a:lnTo>
                      <a:pt x="332" y="87"/>
                    </a:lnTo>
                    <a:lnTo>
                      <a:pt x="332" y="86"/>
                    </a:lnTo>
                    <a:lnTo>
                      <a:pt x="333" y="86"/>
                    </a:lnTo>
                    <a:lnTo>
                      <a:pt x="333" y="85"/>
                    </a:lnTo>
                    <a:lnTo>
                      <a:pt x="333" y="84"/>
                    </a:lnTo>
                    <a:lnTo>
                      <a:pt x="332" y="83"/>
                    </a:lnTo>
                    <a:lnTo>
                      <a:pt x="332" y="82"/>
                    </a:lnTo>
                    <a:lnTo>
                      <a:pt x="330" y="82"/>
                    </a:lnTo>
                    <a:lnTo>
                      <a:pt x="330" y="81"/>
                    </a:lnTo>
                    <a:lnTo>
                      <a:pt x="330" y="80"/>
                    </a:lnTo>
                    <a:lnTo>
                      <a:pt x="330" y="78"/>
                    </a:lnTo>
                    <a:lnTo>
                      <a:pt x="329" y="78"/>
                    </a:lnTo>
                    <a:lnTo>
                      <a:pt x="328" y="78"/>
                    </a:lnTo>
                    <a:lnTo>
                      <a:pt x="328" y="77"/>
                    </a:lnTo>
                    <a:lnTo>
                      <a:pt x="328" y="76"/>
                    </a:lnTo>
                    <a:lnTo>
                      <a:pt x="328" y="75"/>
                    </a:lnTo>
                    <a:lnTo>
                      <a:pt x="328" y="74"/>
                    </a:lnTo>
                    <a:lnTo>
                      <a:pt x="327" y="74"/>
                    </a:lnTo>
                    <a:lnTo>
                      <a:pt x="327" y="73"/>
                    </a:lnTo>
                    <a:lnTo>
                      <a:pt x="328" y="72"/>
                    </a:lnTo>
                    <a:lnTo>
                      <a:pt x="328" y="71"/>
                    </a:lnTo>
                    <a:lnTo>
                      <a:pt x="329" y="71"/>
                    </a:lnTo>
                    <a:lnTo>
                      <a:pt x="329" y="70"/>
                    </a:lnTo>
                    <a:lnTo>
                      <a:pt x="329" y="69"/>
                    </a:lnTo>
                    <a:lnTo>
                      <a:pt x="330" y="69"/>
                    </a:lnTo>
                    <a:lnTo>
                      <a:pt x="330" y="68"/>
                    </a:lnTo>
                    <a:lnTo>
                      <a:pt x="329" y="69"/>
                    </a:lnTo>
                    <a:lnTo>
                      <a:pt x="329" y="68"/>
                    </a:lnTo>
                    <a:lnTo>
                      <a:pt x="330" y="68"/>
                    </a:lnTo>
                    <a:lnTo>
                      <a:pt x="329" y="67"/>
                    </a:lnTo>
                    <a:lnTo>
                      <a:pt x="329" y="66"/>
                    </a:lnTo>
                    <a:lnTo>
                      <a:pt x="330" y="66"/>
                    </a:lnTo>
                    <a:lnTo>
                      <a:pt x="330" y="65"/>
                    </a:lnTo>
                    <a:lnTo>
                      <a:pt x="330" y="64"/>
                    </a:lnTo>
                    <a:lnTo>
                      <a:pt x="329" y="64"/>
                    </a:lnTo>
                    <a:lnTo>
                      <a:pt x="329" y="63"/>
                    </a:lnTo>
                    <a:lnTo>
                      <a:pt x="329" y="62"/>
                    </a:lnTo>
                    <a:lnTo>
                      <a:pt x="330" y="62"/>
                    </a:lnTo>
                    <a:lnTo>
                      <a:pt x="330" y="61"/>
                    </a:lnTo>
                    <a:lnTo>
                      <a:pt x="329" y="61"/>
                    </a:lnTo>
                    <a:lnTo>
                      <a:pt x="329" y="59"/>
                    </a:lnTo>
                    <a:lnTo>
                      <a:pt x="330" y="59"/>
                    </a:lnTo>
                    <a:lnTo>
                      <a:pt x="330" y="58"/>
                    </a:lnTo>
                    <a:lnTo>
                      <a:pt x="330" y="57"/>
                    </a:lnTo>
                    <a:lnTo>
                      <a:pt x="332" y="56"/>
                    </a:lnTo>
                    <a:lnTo>
                      <a:pt x="332" y="55"/>
                    </a:lnTo>
                    <a:lnTo>
                      <a:pt x="333" y="55"/>
                    </a:lnTo>
                    <a:lnTo>
                      <a:pt x="332" y="54"/>
                    </a:lnTo>
                    <a:lnTo>
                      <a:pt x="333" y="54"/>
                    </a:lnTo>
                    <a:lnTo>
                      <a:pt x="333" y="53"/>
                    </a:lnTo>
                    <a:lnTo>
                      <a:pt x="332" y="53"/>
                    </a:lnTo>
                    <a:lnTo>
                      <a:pt x="332" y="52"/>
                    </a:lnTo>
                    <a:lnTo>
                      <a:pt x="333" y="52"/>
                    </a:lnTo>
                    <a:lnTo>
                      <a:pt x="332" y="52"/>
                    </a:lnTo>
                    <a:lnTo>
                      <a:pt x="332" y="51"/>
                    </a:lnTo>
                    <a:lnTo>
                      <a:pt x="333" y="51"/>
                    </a:lnTo>
                    <a:lnTo>
                      <a:pt x="333" y="50"/>
                    </a:lnTo>
                    <a:lnTo>
                      <a:pt x="333" y="49"/>
                    </a:lnTo>
                    <a:lnTo>
                      <a:pt x="334" y="49"/>
                    </a:lnTo>
                    <a:lnTo>
                      <a:pt x="334" y="48"/>
                    </a:lnTo>
                    <a:lnTo>
                      <a:pt x="335" y="48"/>
                    </a:lnTo>
                    <a:lnTo>
                      <a:pt x="335" y="47"/>
                    </a:lnTo>
                    <a:lnTo>
                      <a:pt x="335" y="46"/>
                    </a:lnTo>
                    <a:lnTo>
                      <a:pt x="335" y="45"/>
                    </a:lnTo>
                  </a:path>
                </a:pathLst>
              </a:custGeom>
              <a:grpFill/>
              <a:ln w="19050" cap="flat">
                <a:solidFill>
                  <a:schemeClr val="tx1"/>
                </a:solidFill>
                <a:prstDash val="solid"/>
                <a:miter lim="800000"/>
                <a:headEnd/>
                <a:tailEnd/>
              </a:ln>
            </p:spPr>
            <p:txBody>
              <a:bodyPr/>
              <a:lstStyle/>
              <a:p>
                <a:pPr eaLnBrk="1" hangingPunct="1">
                  <a:defRPr/>
                </a:pPr>
                <a:endParaRPr lang="en-US" sz="1350" dirty="0">
                  <a:latin typeface="Arial" charset="0"/>
                </a:endParaRPr>
              </a:p>
            </p:txBody>
          </p:sp>
        </p:grpSp>
        <p:grpSp>
          <p:nvGrpSpPr>
            <p:cNvPr id="24" name="Group 93">
              <a:extLst>
                <a:ext uri="{FF2B5EF4-FFF2-40B4-BE49-F238E27FC236}">
                  <a16:creationId xmlns:a16="http://schemas.microsoft.com/office/drawing/2014/main" id="{5ADFFE63-B9EA-4D04-A060-0D05612806AF}"/>
                </a:ext>
              </a:extLst>
            </p:cNvPr>
            <p:cNvGrpSpPr>
              <a:grpSpLocks/>
            </p:cNvGrpSpPr>
            <p:nvPr/>
          </p:nvGrpSpPr>
          <p:grpSpPr bwMode="auto">
            <a:xfrm>
              <a:off x="3693319" y="3938588"/>
              <a:ext cx="533400" cy="551260"/>
              <a:chOff x="2988" y="2778"/>
              <a:chExt cx="470" cy="493"/>
            </a:xfrm>
            <a:solidFill>
              <a:schemeClr val="accent6">
                <a:lumMod val="60000"/>
                <a:lumOff val="40000"/>
              </a:schemeClr>
            </a:solidFill>
          </p:grpSpPr>
          <p:sp>
            <p:nvSpPr>
              <p:cNvPr id="32" name="Freeform 94">
                <a:extLst>
                  <a:ext uri="{FF2B5EF4-FFF2-40B4-BE49-F238E27FC236}">
                    <a16:creationId xmlns:a16="http://schemas.microsoft.com/office/drawing/2014/main" id="{14462B30-B57A-4E8E-AD9D-917578D1FE32}"/>
                  </a:ext>
                </a:extLst>
              </p:cNvPr>
              <p:cNvSpPr>
                <a:spLocks/>
              </p:cNvSpPr>
              <p:nvPr/>
            </p:nvSpPr>
            <p:spPr bwMode="auto">
              <a:xfrm>
                <a:off x="3091" y="2778"/>
                <a:ext cx="367" cy="455"/>
              </a:xfrm>
              <a:custGeom>
                <a:avLst/>
                <a:gdLst>
                  <a:gd name="T0" fmla="*/ 19 w 367"/>
                  <a:gd name="T1" fmla="*/ 5 h 455"/>
                  <a:gd name="T2" fmla="*/ 36 w 367"/>
                  <a:gd name="T3" fmla="*/ 2 h 455"/>
                  <a:gd name="T4" fmla="*/ 40 w 367"/>
                  <a:gd name="T5" fmla="*/ 9 h 455"/>
                  <a:gd name="T6" fmla="*/ 45 w 367"/>
                  <a:gd name="T7" fmla="*/ 16 h 455"/>
                  <a:gd name="T8" fmla="*/ 49 w 367"/>
                  <a:gd name="T9" fmla="*/ 23 h 455"/>
                  <a:gd name="T10" fmla="*/ 40 w 367"/>
                  <a:gd name="T11" fmla="*/ 29 h 455"/>
                  <a:gd name="T12" fmla="*/ 48 w 367"/>
                  <a:gd name="T13" fmla="*/ 38 h 455"/>
                  <a:gd name="T14" fmla="*/ 53 w 367"/>
                  <a:gd name="T15" fmla="*/ 37 h 455"/>
                  <a:gd name="T16" fmla="*/ 53 w 367"/>
                  <a:gd name="T17" fmla="*/ 44 h 455"/>
                  <a:gd name="T18" fmla="*/ 58 w 367"/>
                  <a:gd name="T19" fmla="*/ 48 h 455"/>
                  <a:gd name="T20" fmla="*/ 67 w 367"/>
                  <a:gd name="T21" fmla="*/ 56 h 455"/>
                  <a:gd name="T22" fmla="*/ 69 w 367"/>
                  <a:gd name="T23" fmla="*/ 68 h 455"/>
                  <a:gd name="T24" fmla="*/ 72 w 367"/>
                  <a:gd name="T25" fmla="*/ 79 h 455"/>
                  <a:gd name="T26" fmla="*/ 77 w 367"/>
                  <a:gd name="T27" fmla="*/ 87 h 455"/>
                  <a:gd name="T28" fmla="*/ 84 w 367"/>
                  <a:gd name="T29" fmla="*/ 94 h 455"/>
                  <a:gd name="T30" fmla="*/ 95 w 367"/>
                  <a:gd name="T31" fmla="*/ 101 h 455"/>
                  <a:gd name="T32" fmla="*/ 107 w 367"/>
                  <a:gd name="T33" fmla="*/ 106 h 455"/>
                  <a:gd name="T34" fmla="*/ 116 w 367"/>
                  <a:gd name="T35" fmla="*/ 115 h 455"/>
                  <a:gd name="T36" fmla="*/ 123 w 367"/>
                  <a:gd name="T37" fmla="*/ 121 h 455"/>
                  <a:gd name="T38" fmla="*/ 130 w 367"/>
                  <a:gd name="T39" fmla="*/ 124 h 455"/>
                  <a:gd name="T40" fmla="*/ 143 w 367"/>
                  <a:gd name="T41" fmla="*/ 126 h 455"/>
                  <a:gd name="T42" fmla="*/ 155 w 367"/>
                  <a:gd name="T43" fmla="*/ 135 h 455"/>
                  <a:gd name="T44" fmla="*/ 170 w 367"/>
                  <a:gd name="T45" fmla="*/ 133 h 455"/>
                  <a:gd name="T46" fmla="*/ 182 w 367"/>
                  <a:gd name="T47" fmla="*/ 136 h 455"/>
                  <a:gd name="T48" fmla="*/ 188 w 367"/>
                  <a:gd name="T49" fmla="*/ 147 h 455"/>
                  <a:gd name="T50" fmla="*/ 197 w 367"/>
                  <a:gd name="T51" fmla="*/ 156 h 455"/>
                  <a:gd name="T52" fmla="*/ 212 w 367"/>
                  <a:gd name="T53" fmla="*/ 157 h 455"/>
                  <a:gd name="T54" fmla="*/ 226 w 367"/>
                  <a:gd name="T55" fmla="*/ 155 h 455"/>
                  <a:gd name="T56" fmla="*/ 239 w 367"/>
                  <a:gd name="T57" fmla="*/ 155 h 455"/>
                  <a:gd name="T58" fmla="*/ 263 w 367"/>
                  <a:gd name="T59" fmla="*/ 177 h 455"/>
                  <a:gd name="T60" fmla="*/ 340 w 367"/>
                  <a:gd name="T61" fmla="*/ 249 h 455"/>
                  <a:gd name="T62" fmla="*/ 364 w 367"/>
                  <a:gd name="T63" fmla="*/ 280 h 455"/>
                  <a:gd name="T64" fmla="*/ 358 w 367"/>
                  <a:gd name="T65" fmla="*/ 298 h 455"/>
                  <a:gd name="T66" fmla="*/ 358 w 367"/>
                  <a:gd name="T67" fmla="*/ 312 h 455"/>
                  <a:gd name="T68" fmla="*/ 357 w 367"/>
                  <a:gd name="T69" fmla="*/ 323 h 455"/>
                  <a:gd name="T70" fmla="*/ 355 w 367"/>
                  <a:gd name="T71" fmla="*/ 336 h 455"/>
                  <a:gd name="T72" fmla="*/ 351 w 367"/>
                  <a:gd name="T73" fmla="*/ 347 h 455"/>
                  <a:gd name="T74" fmla="*/ 349 w 367"/>
                  <a:gd name="T75" fmla="*/ 357 h 455"/>
                  <a:gd name="T76" fmla="*/ 354 w 367"/>
                  <a:gd name="T77" fmla="*/ 370 h 455"/>
                  <a:gd name="T78" fmla="*/ 355 w 367"/>
                  <a:gd name="T79" fmla="*/ 380 h 455"/>
                  <a:gd name="T80" fmla="*/ 351 w 367"/>
                  <a:gd name="T81" fmla="*/ 388 h 455"/>
                  <a:gd name="T82" fmla="*/ 347 w 367"/>
                  <a:gd name="T83" fmla="*/ 400 h 455"/>
                  <a:gd name="T84" fmla="*/ 346 w 367"/>
                  <a:gd name="T85" fmla="*/ 410 h 455"/>
                  <a:gd name="T86" fmla="*/ 249 w 367"/>
                  <a:gd name="T87" fmla="*/ 328 h 455"/>
                  <a:gd name="T88" fmla="*/ 152 w 367"/>
                  <a:gd name="T89" fmla="*/ 334 h 455"/>
                  <a:gd name="T90" fmla="*/ 127 w 367"/>
                  <a:gd name="T91" fmla="*/ 361 h 455"/>
                  <a:gd name="T92" fmla="*/ 114 w 367"/>
                  <a:gd name="T93" fmla="*/ 371 h 455"/>
                  <a:gd name="T94" fmla="*/ 99 w 367"/>
                  <a:gd name="T95" fmla="*/ 369 h 455"/>
                  <a:gd name="T96" fmla="*/ 91 w 367"/>
                  <a:gd name="T97" fmla="*/ 380 h 455"/>
                  <a:gd name="T98" fmla="*/ 86 w 367"/>
                  <a:gd name="T99" fmla="*/ 393 h 455"/>
                  <a:gd name="T100" fmla="*/ 77 w 367"/>
                  <a:gd name="T101" fmla="*/ 404 h 455"/>
                  <a:gd name="T102" fmla="*/ 68 w 367"/>
                  <a:gd name="T103" fmla="*/ 412 h 455"/>
                  <a:gd name="T104" fmla="*/ 54 w 367"/>
                  <a:gd name="T105" fmla="*/ 408 h 455"/>
                  <a:gd name="T106" fmla="*/ 41 w 367"/>
                  <a:gd name="T107" fmla="*/ 403 h 455"/>
                  <a:gd name="T108" fmla="*/ 29 w 367"/>
                  <a:gd name="T109" fmla="*/ 413 h 455"/>
                  <a:gd name="T110" fmla="*/ 32 w 367"/>
                  <a:gd name="T111" fmla="*/ 425 h 455"/>
                  <a:gd name="T112" fmla="*/ 27 w 367"/>
                  <a:gd name="T113" fmla="*/ 432 h 455"/>
                  <a:gd name="T114" fmla="*/ 29 w 367"/>
                  <a:gd name="T115" fmla="*/ 438 h 455"/>
                  <a:gd name="T116" fmla="*/ 31 w 367"/>
                  <a:gd name="T117" fmla="*/ 442 h 455"/>
                  <a:gd name="T118" fmla="*/ 31 w 367"/>
                  <a:gd name="T119" fmla="*/ 453 h 4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7" h="455">
                    <a:moveTo>
                      <a:pt x="0" y="17"/>
                    </a:moveTo>
                    <a:lnTo>
                      <a:pt x="1" y="15"/>
                    </a:lnTo>
                    <a:lnTo>
                      <a:pt x="3" y="14"/>
                    </a:lnTo>
                    <a:lnTo>
                      <a:pt x="4" y="12"/>
                    </a:lnTo>
                    <a:lnTo>
                      <a:pt x="6" y="11"/>
                    </a:lnTo>
                    <a:lnTo>
                      <a:pt x="7" y="10"/>
                    </a:lnTo>
                    <a:lnTo>
                      <a:pt x="8" y="9"/>
                    </a:lnTo>
                    <a:lnTo>
                      <a:pt x="9" y="9"/>
                    </a:lnTo>
                    <a:lnTo>
                      <a:pt x="10" y="8"/>
                    </a:lnTo>
                    <a:lnTo>
                      <a:pt x="11" y="7"/>
                    </a:lnTo>
                    <a:lnTo>
                      <a:pt x="12" y="7"/>
                    </a:lnTo>
                    <a:lnTo>
                      <a:pt x="14" y="6"/>
                    </a:lnTo>
                    <a:lnTo>
                      <a:pt x="15" y="6"/>
                    </a:lnTo>
                    <a:lnTo>
                      <a:pt x="16" y="6"/>
                    </a:lnTo>
                    <a:lnTo>
                      <a:pt x="17" y="5"/>
                    </a:lnTo>
                    <a:lnTo>
                      <a:pt x="18" y="5"/>
                    </a:lnTo>
                    <a:lnTo>
                      <a:pt x="19" y="5"/>
                    </a:lnTo>
                    <a:lnTo>
                      <a:pt x="20" y="5"/>
                    </a:lnTo>
                    <a:lnTo>
                      <a:pt x="21" y="5"/>
                    </a:lnTo>
                    <a:lnTo>
                      <a:pt x="22" y="5"/>
                    </a:lnTo>
                    <a:lnTo>
                      <a:pt x="23" y="5"/>
                    </a:lnTo>
                    <a:lnTo>
                      <a:pt x="24" y="5"/>
                    </a:lnTo>
                    <a:lnTo>
                      <a:pt x="26" y="5"/>
                    </a:lnTo>
                    <a:lnTo>
                      <a:pt x="27" y="4"/>
                    </a:lnTo>
                    <a:lnTo>
                      <a:pt x="28" y="4"/>
                    </a:lnTo>
                    <a:lnTo>
                      <a:pt x="29" y="4"/>
                    </a:lnTo>
                    <a:lnTo>
                      <a:pt x="29" y="3"/>
                    </a:lnTo>
                    <a:lnTo>
                      <a:pt x="30" y="3"/>
                    </a:lnTo>
                    <a:lnTo>
                      <a:pt x="31" y="3"/>
                    </a:lnTo>
                    <a:lnTo>
                      <a:pt x="32" y="3"/>
                    </a:lnTo>
                    <a:lnTo>
                      <a:pt x="33" y="4"/>
                    </a:lnTo>
                    <a:lnTo>
                      <a:pt x="34" y="4"/>
                    </a:lnTo>
                    <a:lnTo>
                      <a:pt x="35" y="3"/>
                    </a:lnTo>
                    <a:lnTo>
                      <a:pt x="36" y="2"/>
                    </a:lnTo>
                    <a:lnTo>
                      <a:pt x="36" y="1"/>
                    </a:lnTo>
                    <a:lnTo>
                      <a:pt x="37" y="1"/>
                    </a:lnTo>
                    <a:lnTo>
                      <a:pt x="38" y="0"/>
                    </a:lnTo>
                    <a:lnTo>
                      <a:pt x="38" y="1"/>
                    </a:lnTo>
                    <a:lnTo>
                      <a:pt x="39" y="1"/>
                    </a:lnTo>
                    <a:lnTo>
                      <a:pt x="39" y="2"/>
                    </a:lnTo>
                    <a:lnTo>
                      <a:pt x="39" y="3"/>
                    </a:lnTo>
                    <a:lnTo>
                      <a:pt x="39" y="4"/>
                    </a:lnTo>
                    <a:lnTo>
                      <a:pt x="40" y="4"/>
                    </a:lnTo>
                    <a:lnTo>
                      <a:pt x="40" y="5"/>
                    </a:lnTo>
                    <a:lnTo>
                      <a:pt x="40" y="6"/>
                    </a:lnTo>
                    <a:lnTo>
                      <a:pt x="39" y="6"/>
                    </a:lnTo>
                    <a:lnTo>
                      <a:pt x="39" y="7"/>
                    </a:lnTo>
                    <a:lnTo>
                      <a:pt x="38" y="7"/>
                    </a:lnTo>
                    <a:lnTo>
                      <a:pt x="38" y="8"/>
                    </a:lnTo>
                    <a:lnTo>
                      <a:pt x="39" y="9"/>
                    </a:lnTo>
                    <a:lnTo>
                      <a:pt x="40" y="9"/>
                    </a:lnTo>
                    <a:lnTo>
                      <a:pt x="41" y="9"/>
                    </a:lnTo>
                    <a:lnTo>
                      <a:pt x="41" y="8"/>
                    </a:lnTo>
                    <a:lnTo>
                      <a:pt x="42" y="8"/>
                    </a:lnTo>
                    <a:lnTo>
                      <a:pt x="42" y="7"/>
                    </a:lnTo>
                    <a:lnTo>
                      <a:pt x="42" y="6"/>
                    </a:lnTo>
                    <a:lnTo>
                      <a:pt x="43" y="6"/>
                    </a:lnTo>
                    <a:lnTo>
                      <a:pt x="43" y="7"/>
                    </a:lnTo>
                    <a:lnTo>
                      <a:pt x="45" y="8"/>
                    </a:lnTo>
                    <a:lnTo>
                      <a:pt x="45" y="9"/>
                    </a:lnTo>
                    <a:lnTo>
                      <a:pt x="45" y="10"/>
                    </a:lnTo>
                    <a:lnTo>
                      <a:pt x="46" y="10"/>
                    </a:lnTo>
                    <a:lnTo>
                      <a:pt x="46" y="11"/>
                    </a:lnTo>
                    <a:lnTo>
                      <a:pt x="46" y="12"/>
                    </a:lnTo>
                    <a:lnTo>
                      <a:pt x="46" y="14"/>
                    </a:lnTo>
                    <a:lnTo>
                      <a:pt x="46" y="15"/>
                    </a:lnTo>
                    <a:lnTo>
                      <a:pt x="45" y="15"/>
                    </a:lnTo>
                    <a:lnTo>
                      <a:pt x="45" y="16"/>
                    </a:lnTo>
                    <a:lnTo>
                      <a:pt x="46" y="17"/>
                    </a:lnTo>
                    <a:lnTo>
                      <a:pt x="46" y="18"/>
                    </a:lnTo>
                    <a:lnTo>
                      <a:pt x="46" y="19"/>
                    </a:lnTo>
                    <a:lnTo>
                      <a:pt x="47" y="19"/>
                    </a:lnTo>
                    <a:lnTo>
                      <a:pt x="48" y="19"/>
                    </a:lnTo>
                    <a:lnTo>
                      <a:pt x="48" y="18"/>
                    </a:lnTo>
                    <a:lnTo>
                      <a:pt x="49" y="18"/>
                    </a:lnTo>
                    <a:lnTo>
                      <a:pt x="49" y="17"/>
                    </a:lnTo>
                    <a:lnTo>
                      <a:pt x="50" y="17"/>
                    </a:lnTo>
                    <a:lnTo>
                      <a:pt x="51" y="17"/>
                    </a:lnTo>
                    <a:lnTo>
                      <a:pt x="51" y="18"/>
                    </a:lnTo>
                    <a:lnTo>
                      <a:pt x="51" y="19"/>
                    </a:lnTo>
                    <a:lnTo>
                      <a:pt x="50" y="19"/>
                    </a:lnTo>
                    <a:lnTo>
                      <a:pt x="50" y="20"/>
                    </a:lnTo>
                    <a:lnTo>
                      <a:pt x="50" y="21"/>
                    </a:lnTo>
                    <a:lnTo>
                      <a:pt x="49" y="22"/>
                    </a:lnTo>
                    <a:lnTo>
                      <a:pt x="49" y="23"/>
                    </a:lnTo>
                    <a:lnTo>
                      <a:pt x="48" y="23"/>
                    </a:lnTo>
                    <a:lnTo>
                      <a:pt x="47" y="24"/>
                    </a:lnTo>
                    <a:lnTo>
                      <a:pt x="46" y="24"/>
                    </a:lnTo>
                    <a:lnTo>
                      <a:pt x="46" y="25"/>
                    </a:lnTo>
                    <a:lnTo>
                      <a:pt x="45" y="25"/>
                    </a:lnTo>
                    <a:lnTo>
                      <a:pt x="43" y="25"/>
                    </a:lnTo>
                    <a:lnTo>
                      <a:pt x="43" y="24"/>
                    </a:lnTo>
                    <a:lnTo>
                      <a:pt x="43" y="23"/>
                    </a:lnTo>
                    <a:lnTo>
                      <a:pt x="42" y="23"/>
                    </a:lnTo>
                    <a:lnTo>
                      <a:pt x="42" y="22"/>
                    </a:lnTo>
                    <a:lnTo>
                      <a:pt x="41" y="23"/>
                    </a:lnTo>
                    <a:lnTo>
                      <a:pt x="41" y="24"/>
                    </a:lnTo>
                    <a:lnTo>
                      <a:pt x="41" y="25"/>
                    </a:lnTo>
                    <a:lnTo>
                      <a:pt x="41" y="26"/>
                    </a:lnTo>
                    <a:lnTo>
                      <a:pt x="41" y="27"/>
                    </a:lnTo>
                    <a:lnTo>
                      <a:pt x="40" y="28"/>
                    </a:lnTo>
                    <a:lnTo>
                      <a:pt x="40" y="29"/>
                    </a:lnTo>
                    <a:lnTo>
                      <a:pt x="40" y="30"/>
                    </a:lnTo>
                    <a:lnTo>
                      <a:pt x="40" y="31"/>
                    </a:lnTo>
                    <a:lnTo>
                      <a:pt x="41" y="31"/>
                    </a:lnTo>
                    <a:lnTo>
                      <a:pt x="41" y="33"/>
                    </a:lnTo>
                    <a:lnTo>
                      <a:pt x="42" y="33"/>
                    </a:lnTo>
                    <a:lnTo>
                      <a:pt x="42" y="34"/>
                    </a:lnTo>
                    <a:lnTo>
                      <a:pt x="43" y="34"/>
                    </a:lnTo>
                    <a:lnTo>
                      <a:pt x="45" y="33"/>
                    </a:lnTo>
                    <a:lnTo>
                      <a:pt x="46" y="33"/>
                    </a:lnTo>
                    <a:lnTo>
                      <a:pt x="47" y="34"/>
                    </a:lnTo>
                    <a:lnTo>
                      <a:pt x="47" y="35"/>
                    </a:lnTo>
                    <a:lnTo>
                      <a:pt x="47" y="36"/>
                    </a:lnTo>
                    <a:lnTo>
                      <a:pt x="46" y="36"/>
                    </a:lnTo>
                    <a:lnTo>
                      <a:pt x="46" y="37"/>
                    </a:lnTo>
                    <a:lnTo>
                      <a:pt x="47" y="37"/>
                    </a:lnTo>
                    <a:lnTo>
                      <a:pt x="47" y="38"/>
                    </a:lnTo>
                    <a:lnTo>
                      <a:pt x="48" y="38"/>
                    </a:lnTo>
                    <a:lnTo>
                      <a:pt x="48" y="37"/>
                    </a:lnTo>
                    <a:lnTo>
                      <a:pt x="49" y="37"/>
                    </a:lnTo>
                    <a:lnTo>
                      <a:pt x="49" y="36"/>
                    </a:lnTo>
                    <a:lnTo>
                      <a:pt x="49" y="35"/>
                    </a:lnTo>
                    <a:lnTo>
                      <a:pt x="49" y="34"/>
                    </a:lnTo>
                    <a:lnTo>
                      <a:pt x="49" y="33"/>
                    </a:lnTo>
                    <a:lnTo>
                      <a:pt x="50" y="33"/>
                    </a:lnTo>
                    <a:lnTo>
                      <a:pt x="51" y="34"/>
                    </a:lnTo>
                    <a:lnTo>
                      <a:pt x="52" y="34"/>
                    </a:lnTo>
                    <a:lnTo>
                      <a:pt x="53" y="34"/>
                    </a:lnTo>
                    <a:lnTo>
                      <a:pt x="53" y="35"/>
                    </a:lnTo>
                    <a:lnTo>
                      <a:pt x="54" y="35"/>
                    </a:lnTo>
                    <a:lnTo>
                      <a:pt x="54" y="34"/>
                    </a:lnTo>
                    <a:lnTo>
                      <a:pt x="55" y="34"/>
                    </a:lnTo>
                    <a:lnTo>
                      <a:pt x="55" y="35"/>
                    </a:lnTo>
                    <a:lnTo>
                      <a:pt x="54" y="36"/>
                    </a:lnTo>
                    <a:lnTo>
                      <a:pt x="53" y="37"/>
                    </a:lnTo>
                    <a:lnTo>
                      <a:pt x="53" y="38"/>
                    </a:lnTo>
                    <a:lnTo>
                      <a:pt x="54" y="38"/>
                    </a:lnTo>
                    <a:lnTo>
                      <a:pt x="55" y="38"/>
                    </a:lnTo>
                    <a:lnTo>
                      <a:pt x="55" y="39"/>
                    </a:lnTo>
                    <a:lnTo>
                      <a:pt x="55" y="40"/>
                    </a:lnTo>
                    <a:lnTo>
                      <a:pt x="54" y="40"/>
                    </a:lnTo>
                    <a:lnTo>
                      <a:pt x="54" y="41"/>
                    </a:lnTo>
                    <a:lnTo>
                      <a:pt x="53" y="41"/>
                    </a:lnTo>
                    <a:lnTo>
                      <a:pt x="52" y="41"/>
                    </a:lnTo>
                    <a:lnTo>
                      <a:pt x="51" y="40"/>
                    </a:lnTo>
                    <a:lnTo>
                      <a:pt x="50" y="41"/>
                    </a:lnTo>
                    <a:lnTo>
                      <a:pt x="50" y="42"/>
                    </a:lnTo>
                    <a:lnTo>
                      <a:pt x="51" y="42"/>
                    </a:lnTo>
                    <a:lnTo>
                      <a:pt x="51" y="43"/>
                    </a:lnTo>
                    <a:lnTo>
                      <a:pt x="52" y="43"/>
                    </a:lnTo>
                    <a:lnTo>
                      <a:pt x="52" y="44"/>
                    </a:lnTo>
                    <a:lnTo>
                      <a:pt x="53" y="44"/>
                    </a:lnTo>
                    <a:lnTo>
                      <a:pt x="53" y="45"/>
                    </a:lnTo>
                    <a:lnTo>
                      <a:pt x="53" y="46"/>
                    </a:lnTo>
                    <a:lnTo>
                      <a:pt x="53" y="47"/>
                    </a:lnTo>
                    <a:lnTo>
                      <a:pt x="54" y="47"/>
                    </a:lnTo>
                    <a:lnTo>
                      <a:pt x="54" y="46"/>
                    </a:lnTo>
                    <a:lnTo>
                      <a:pt x="54" y="45"/>
                    </a:lnTo>
                    <a:lnTo>
                      <a:pt x="54" y="44"/>
                    </a:lnTo>
                    <a:lnTo>
                      <a:pt x="55" y="44"/>
                    </a:lnTo>
                    <a:lnTo>
                      <a:pt x="56" y="44"/>
                    </a:lnTo>
                    <a:lnTo>
                      <a:pt x="57" y="44"/>
                    </a:lnTo>
                    <a:lnTo>
                      <a:pt x="57" y="45"/>
                    </a:lnTo>
                    <a:lnTo>
                      <a:pt x="56" y="46"/>
                    </a:lnTo>
                    <a:lnTo>
                      <a:pt x="57" y="46"/>
                    </a:lnTo>
                    <a:lnTo>
                      <a:pt x="58" y="46"/>
                    </a:lnTo>
                    <a:lnTo>
                      <a:pt x="58" y="47"/>
                    </a:lnTo>
                    <a:lnTo>
                      <a:pt x="57" y="47"/>
                    </a:lnTo>
                    <a:lnTo>
                      <a:pt x="58" y="48"/>
                    </a:lnTo>
                    <a:lnTo>
                      <a:pt x="58" y="49"/>
                    </a:lnTo>
                    <a:lnTo>
                      <a:pt x="58" y="50"/>
                    </a:lnTo>
                    <a:lnTo>
                      <a:pt x="59" y="50"/>
                    </a:lnTo>
                    <a:lnTo>
                      <a:pt x="60" y="50"/>
                    </a:lnTo>
                    <a:lnTo>
                      <a:pt x="61" y="50"/>
                    </a:lnTo>
                    <a:lnTo>
                      <a:pt x="62" y="49"/>
                    </a:lnTo>
                    <a:lnTo>
                      <a:pt x="64" y="49"/>
                    </a:lnTo>
                    <a:lnTo>
                      <a:pt x="65" y="49"/>
                    </a:lnTo>
                    <a:lnTo>
                      <a:pt x="66" y="49"/>
                    </a:lnTo>
                    <a:lnTo>
                      <a:pt x="66" y="50"/>
                    </a:lnTo>
                    <a:lnTo>
                      <a:pt x="67" y="51"/>
                    </a:lnTo>
                    <a:lnTo>
                      <a:pt x="67" y="53"/>
                    </a:lnTo>
                    <a:lnTo>
                      <a:pt x="67" y="54"/>
                    </a:lnTo>
                    <a:lnTo>
                      <a:pt x="68" y="54"/>
                    </a:lnTo>
                    <a:lnTo>
                      <a:pt x="68" y="55"/>
                    </a:lnTo>
                    <a:lnTo>
                      <a:pt x="67" y="55"/>
                    </a:lnTo>
                    <a:lnTo>
                      <a:pt x="67" y="56"/>
                    </a:lnTo>
                    <a:lnTo>
                      <a:pt x="68" y="57"/>
                    </a:lnTo>
                    <a:lnTo>
                      <a:pt x="68" y="58"/>
                    </a:lnTo>
                    <a:lnTo>
                      <a:pt x="67" y="58"/>
                    </a:lnTo>
                    <a:lnTo>
                      <a:pt x="67" y="59"/>
                    </a:lnTo>
                    <a:lnTo>
                      <a:pt x="67" y="60"/>
                    </a:lnTo>
                    <a:lnTo>
                      <a:pt x="67" y="61"/>
                    </a:lnTo>
                    <a:lnTo>
                      <a:pt x="68" y="61"/>
                    </a:lnTo>
                    <a:lnTo>
                      <a:pt x="68" y="62"/>
                    </a:lnTo>
                    <a:lnTo>
                      <a:pt x="69" y="62"/>
                    </a:lnTo>
                    <a:lnTo>
                      <a:pt x="69" y="63"/>
                    </a:lnTo>
                    <a:lnTo>
                      <a:pt x="70" y="63"/>
                    </a:lnTo>
                    <a:lnTo>
                      <a:pt x="70" y="64"/>
                    </a:lnTo>
                    <a:lnTo>
                      <a:pt x="70" y="65"/>
                    </a:lnTo>
                    <a:lnTo>
                      <a:pt x="70" y="66"/>
                    </a:lnTo>
                    <a:lnTo>
                      <a:pt x="70" y="67"/>
                    </a:lnTo>
                    <a:lnTo>
                      <a:pt x="69" y="67"/>
                    </a:lnTo>
                    <a:lnTo>
                      <a:pt x="69" y="68"/>
                    </a:lnTo>
                    <a:lnTo>
                      <a:pt x="70" y="68"/>
                    </a:lnTo>
                    <a:lnTo>
                      <a:pt x="69" y="69"/>
                    </a:lnTo>
                    <a:lnTo>
                      <a:pt x="69" y="70"/>
                    </a:lnTo>
                    <a:lnTo>
                      <a:pt x="69" y="72"/>
                    </a:lnTo>
                    <a:lnTo>
                      <a:pt x="69" y="73"/>
                    </a:lnTo>
                    <a:lnTo>
                      <a:pt x="69" y="74"/>
                    </a:lnTo>
                    <a:lnTo>
                      <a:pt x="68" y="74"/>
                    </a:lnTo>
                    <a:lnTo>
                      <a:pt x="68" y="75"/>
                    </a:lnTo>
                    <a:lnTo>
                      <a:pt x="68" y="76"/>
                    </a:lnTo>
                    <a:lnTo>
                      <a:pt x="68" y="77"/>
                    </a:lnTo>
                    <a:lnTo>
                      <a:pt x="69" y="77"/>
                    </a:lnTo>
                    <a:lnTo>
                      <a:pt x="69" y="78"/>
                    </a:lnTo>
                    <a:lnTo>
                      <a:pt x="70" y="79"/>
                    </a:lnTo>
                    <a:lnTo>
                      <a:pt x="71" y="79"/>
                    </a:lnTo>
                    <a:lnTo>
                      <a:pt x="71" y="80"/>
                    </a:lnTo>
                    <a:lnTo>
                      <a:pt x="72" y="80"/>
                    </a:lnTo>
                    <a:lnTo>
                      <a:pt x="72" y="79"/>
                    </a:lnTo>
                    <a:lnTo>
                      <a:pt x="73" y="79"/>
                    </a:lnTo>
                    <a:lnTo>
                      <a:pt x="73" y="80"/>
                    </a:lnTo>
                    <a:lnTo>
                      <a:pt x="74" y="81"/>
                    </a:lnTo>
                    <a:lnTo>
                      <a:pt x="74" y="80"/>
                    </a:lnTo>
                    <a:lnTo>
                      <a:pt x="75" y="81"/>
                    </a:lnTo>
                    <a:lnTo>
                      <a:pt x="75" y="82"/>
                    </a:lnTo>
                    <a:lnTo>
                      <a:pt x="76" y="82"/>
                    </a:lnTo>
                    <a:lnTo>
                      <a:pt x="77" y="82"/>
                    </a:lnTo>
                    <a:lnTo>
                      <a:pt x="77" y="83"/>
                    </a:lnTo>
                    <a:lnTo>
                      <a:pt x="76" y="83"/>
                    </a:lnTo>
                    <a:lnTo>
                      <a:pt x="77" y="84"/>
                    </a:lnTo>
                    <a:lnTo>
                      <a:pt x="77" y="85"/>
                    </a:lnTo>
                    <a:lnTo>
                      <a:pt x="76" y="85"/>
                    </a:lnTo>
                    <a:lnTo>
                      <a:pt x="76" y="86"/>
                    </a:lnTo>
                    <a:lnTo>
                      <a:pt x="77" y="86"/>
                    </a:lnTo>
                    <a:lnTo>
                      <a:pt x="76" y="87"/>
                    </a:lnTo>
                    <a:lnTo>
                      <a:pt x="77" y="87"/>
                    </a:lnTo>
                    <a:lnTo>
                      <a:pt x="78" y="87"/>
                    </a:lnTo>
                    <a:lnTo>
                      <a:pt x="78" y="88"/>
                    </a:lnTo>
                    <a:lnTo>
                      <a:pt x="78" y="89"/>
                    </a:lnTo>
                    <a:lnTo>
                      <a:pt x="79" y="89"/>
                    </a:lnTo>
                    <a:lnTo>
                      <a:pt x="79" y="88"/>
                    </a:lnTo>
                    <a:lnTo>
                      <a:pt x="80" y="88"/>
                    </a:lnTo>
                    <a:lnTo>
                      <a:pt x="80" y="89"/>
                    </a:lnTo>
                    <a:lnTo>
                      <a:pt x="81" y="89"/>
                    </a:lnTo>
                    <a:lnTo>
                      <a:pt x="81" y="88"/>
                    </a:lnTo>
                    <a:lnTo>
                      <a:pt x="82" y="88"/>
                    </a:lnTo>
                    <a:lnTo>
                      <a:pt x="82" y="89"/>
                    </a:lnTo>
                    <a:lnTo>
                      <a:pt x="84" y="90"/>
                    </a:lnTo>
                    <a:lnTo>
                      <a:pt x="84" y="92"/>
                    </a:lnTo>
                    <a:lnTo>
                      <a:pt x="82" y="92"/>
                    </a:lnTo>
                    <a:lnTo>
                      <a:pt x="82" y="93"/>
                    </a:lnTo>
                    <a:lnTo>
                      <a:pt x="84" y="93"/>
                    </a:lnTo>
                    <a:lnTo>
                      <a:pt x="84" y="94"/>
                    </a:lnTo>
                    <a:lnTo>
                      <a:pt x="84" y="93"/>
                    </a:lnTo>
                    <a:lnTo>
                      <a:pt x="85" y="93"/>
                    </a:lnTo>
                    <a:lnTo>
                      <a:pt x="85" y="94"/>
                    </a:lnTo>
                    <a:lnTo>
                      <a:pt x="86" y="94"/>
                    </a:lnTo>
                    <a:lnTo>
                      <a:pt x="87" y="94"/>
                    </a:lnTo>
                    <a:lnTo>
                      <a:pt x="87" y="95"/>
                    </a:lnTo>
                    <a:lnTo>
                      <a:pt x="88" y="95"/>
                    </a:lnTo>
                    <a:lnTo>
                      <a:pt x="89" y="95"/>
                    </a:lnTo>
                    <a:lnTo>
                      <a:pt x="90" y="95"/>
                    </a:lnTo>
                    <a:lnTo>
                      <a:pt x="91" y="95"/>
                    </a:lnTo>
                    <a:lnTo>
                      <a:pt x="92" y="96"/>
                    </a:lnTo>
                    <a:lnTo>
                      <a:pt x="93" y="96"/>
                    </a:lnTo>
                    <a:lnTo>
                      <a:pt x="94" y="97"/>
                    </a:lnTo>
                    <a:lnTo>
                      <a:pt x="95" y="98"/>
                    </a:lnTo>
                    <a:lnTo>
                      <a:pt x="95" y="99"/>
                    </a:lnTo>
                    <a:lnTo>
                      <a:pt x="95" y="100"/>
                    </a:lnTo>
                    <a:lnTo>
                      <a:pt x="95" y="101"/>
                    </a:lnTo>
                    <a:lnTo>
                      <a:pt x="96" y="101"/>
                    </a:lnTo>
                    <a:lnTo>
                      <a:pt x="96" y="102"/>
                    </a:lnTo>
                    <a:lnTo>
                      <a:pt x="97" y="102"/>
                    </a:lnTo>
                    <a:lnTo>
                      <a:pt x="98" y="102"/>
                    </a:lnTo>
                    <a:lnTo>
                      <a:pt x="99" y="102"/>
                    </a:lnTo>
                    <a:lnTo>
                      <a:pt x="99" y="103"/>
                    </a:lnTo>
                    <a:lnTo>
                      <a:pt x="100" y="103"/>
                    </a:lnTo>
                    <a:lnTo>
                      <a:pt x="101" y="103"/>
                    </a:lnTo>
                    <a:lnTo>
                      <a:pt x="101" y="104"/>
                    </a:lnTo>
                    <a:lnTo>
                      <a:pt x="101" y="103"/>
                    </a:lnTo>
                    <a:lnTo>
                      <a:pt x="103" y="103"/>
                    </a:lnTo>
                    <a:lnTo>
                      <a:pt x="104" y="103"/>
                    </a:lnTo>
                    <a:lnTo>
                      <a:pt x="104" y="104"/>
                    </a:lnTo>
                    <a:lnTo>
                      <a:pt x="105" y="104"/>
                    </a:lnTo>
                    <a:lnTo>
                      <a:pt x="106" y="104"/>
                    </a:lnTo>
                    <a:lnTo>
                      <a:pt x="106" y="105"/>
                    </a:lnTo>
                    <a:lnTo>
                      <a:pt x="107" y="106"/>
                    </a:lnTo>
                    <a:lnTo>
                      <a:pt x="107" y="107"/>
                    </a:lnTo>
                    <a:lnTo>
                      <a:pt x="107" y="108"/>
                    </a:lnTo>
                    <a:lnTo>
                      <a:pt x="107" y="109"/>
                    </a:lnTo>
                    <a:lnTo>
                      <a:pt x="108" y="109"/>
                    </a:lnTo>
                    <a:lnTo>
                      <a:pt x="108" y="111"/>
                    </a:lnTo>
                    <a:lnTo>
                      <a:pt x="109" y="111"/>
                    </a:lnTo>
                    <a:lnTo>
                      <a:pt x="110" y="111"/>
                    </a:lnTo>
                    <a:lnTo>
                      <a:pt x="110" y="112"/>
                    </a:lnTo>
                    <a:lnTo>
                      <a:pt x="111" y="112"/>
                    </a:lnTo>
                    <a:lnTo>
                      <a:pt x="111" y="113"/>
                    </a:lnTo>
                    <a:lnTo>
                      <a:pt x="111" y="114"/>
                    </a:lnTo>
                    <a:lnTo>
                      <a:pt x="112" y="114"/>
                    </a:lnTo>
                    <a:lnTo>
                      <a:pt x="113" y="114"/>
                    </a:lnTo>
                    <a:lnTo>
                      <a:pt x="114" y="114"/>
                    </a:lnTo>
                    <a:lnTo>
                      <a:pt x="115" y="114"/>
                    </a:lnTo>
                    <a:lnTo>
                      <a:pt x="116" y="114"/>
                    </a:lnTo>
                    <a:lnTo>
                      <a:pt x="116" y="115"/>
                    </a:lnTo>
                    <a:lnTo>
                      <a:pt x="116" y="116"/>
                    </a:lnTo>
                    <a:lnTo>
                      <a:pt x="115" y="117"/>
                    </a:lnTo>
                    <a:lnTo>
                      <a:pt x="115" y="118"/>
                    </a:lnTo>
                    <a:lnTo>
                      <a:pt x="115" y="119"/>
                    </a:lnTo>
                    <a:lnTo>
                      <a:pt x="115" y="120"/>
                    </a:lnTo>
                    <a:lnTo>
                      <a:pt x="115" y="121"/>
                    </a:lnTo>
                    <a:lnTo>
                      <a:pt x="115" y="122"/>
                    </a:lnTo>
                    <a:lnTo>
                      <a:pt x="116" y="122"/>
                    </a:lnTo>
                    <a:lnTo>
                      <a:pt x="117" y="123"/>
                    </a:lnTo>
                    <a:lnTo>
                      <a:pt x="117" y="122"/>
                    </a:lnTo>
                    <a:lnTo>
                      <a:pt x="118" y="122"/>
                    </a:lnTo>
                    <a:lnTo>
                      <a:pt x="118" y="121"/>
                    </a:lnTo>
                    <a:lnTo>
                      <a:pt x="119" y="121"/>
                    </a:lnTo>
                    <a:lnTo>
                      <a:pt x="120" y="121"/>
                    </a:lnTo>
                    <a:lnTo>
                      <a:pt x="122" y="121"/>
                    </a:lnTo>
                    <a:lnTo>
                      <a:pt x="123" y="120"/>
                    </a:lnTo>
                    <a:lnTo>
                      <a:pt x="123" y="121"/>
                    </a:lnTo>
                    <a:lnTo>
                      <a:pt x="124" y="121"/>
                    </a:lnTo>
                    <a:lnTo>
                      <a:pt x="125" y="121"/>
                    </a:lnTo>
                    <a:lnTo>
                      <a:pt x="125" y="120"/>
                    </a:lnTo>
                    <a:lnTo>
                      <a:pt x="125" y="121"/>
                    </a:lnTo>
                    <a:lnTo>
                      <a:pt x="126" y="121"/>
                    </a:lnTo>
                    <a:lnTo>
                      <a:pt x="126" y="120"/>
                    </a:lnTo>
                    <a:lnTo>
                      <a:pt x="127" y="121"/>
                    </a:lnTo>
                    <a:lnTo>
                      <a:pt x="126" y="121"/>
                    </a:lnTo>
                    <a:lnTo>
                      <a:pt x="127" y="122"/>
                    </a:lnTo>
                    <a:lnTo>
                      <a:pt x="128" y="122"/>
                    </a:lnTo>
                    <a:lnTo>
                      <a:pt x="127" y="122"/>
                    </a:lnTo>
                    <a:lnTo>
                      <a:pt x="127" y="123"/>
                    </a:lnTo>
                    <a:lnTo>
                      <a:pt x="127" y="124"/>
                    </a:lnTo>
                    <a:lnTo>
                      <a:pt x="128" y="124"/>
                    </a:lnTo>
                    <a:lnTo>
                      <a:pt x="129" y="124"/>
                    </a:lnTo>
                    <a:lnTo>
                      <a:pt x="129" y="125"/>
                    </a:lnTo>
                    <a:lnTo>
                      <a:pt x="130" y="124"/>
                    </a:lnTo>
                    <a:lnTo>
                      <a:pt x="130" y="123"/>
                    </a:lnTo>
                    <a:lnTo>
                      <a:pt x="131" y="123"/>
                    </a:lnTo>
                    <a:lnTo>
                      <a:pt x="132" y="123"/>
                    </a:lnTo>
                    <a:lnTo>
                      <a:pt x="133" y="123"/>
                    </a:lnTo>
                    <a:lnTo>
                      <a:pt x="134" y="123"/>
                    </a:lnTo>
                    <a:lnTo>
                      <a:pt x="134" y="124"/>
                    </a:lnTo>
                    <a:lnTo>
                      <a:pt x="135" y="124"/>
                    </a:lnTo>
                    <a:lnTo>
                      <a:pt x="136" y="124"/>
                    </a:lnTo>
                    <a:lnTo>
                      <a:pt x="136" y="125"/>
                    </a:lnTo>
                    <a:lnTo>
                      <a:pt x="137" y="125"/>
                    </a:lnTo>
                    <a:lnTo>
                      <a:pt x="137" y="124"/>
                    </a:lnTo>
                    <a:lnTo>
                      <a:pt x="138" y="124"/>
                    </a:lnTo>
                    <a:lnTo>
                      <a:pt x="139" y="124"/>
                    </a:lnTo>
                    <a:lnTo>
                      <a:pt x="139" y="125"/>
                    </a:lnTo>
                    <a:lnTo>
                      <a:pt x="140" y="125"/>
                    </a:lnTo>
                    <a:lnTo>
                      <a:pt x="142" y="126"/>
                    </a:lnTo>
                    <a:lnTo>
                      <a:pt x="143" y="126"/>
                    </a:lnTo>
                    <a:lnTo>
                      <a:pt x="143" y="127"/>
                    </a:lnTo>
                    <a:lnTo>
                      <a:pt x="144" y="127"/>
                    </a:lnTo>
                    <a:lnTo>
                      <a:pt x="145" y="127"/>
                    </a:lnTo>
                    <a:lnTo>
                      <a:pt x="146" y="127"/>
                    </a:lnTo>
                    <a:lnTo>
                      <a:pt x="146" y="128"/>
                    </a:lnTo>
                    <a:lnTo>
                      <a:pt x="147" y="128"/>
                    </a:lnTo>
                    <a:lnTo>
                      <a:pt x="147" y="129"/>
                    </a:lnTo>
                    <a:lnTo>
                      <a:pt x="148" y="129"/>
                    </a:lnTo>
                    <a:lnTo>
                      <a:pt x="149" y="131"/>
                    </a:lnTo>
                    <a:lnTo>
                      <a:pt x="149" y="132"/>
                    </a:lnTo>
                    <a:lnTo>
                      <a:pt x="150" y="132"/>
                    </a:lnTo>
                    <a:lnTo>
                      <a:pt x="151" y="133"/>
                    </a:lnTo>
                    <a:lnTo>
                      <a:pt x="152" y="133"/>
                    </a:lnTo>
                    <a:lnTo>
                      <a:pt x="152" y="134"/>
                    </a:lnTo>
                    <a:lnTo>
                      <a:pt x="153" y="135"/>
                    </a:lnTo>
                    <a:lnTo>
                      <a:pt x="154" y="135"/>
                    </a:lnTo>
                    <a:lnTo>
                      <a:pt x="155" y="135"/>
                    </a:lnTo>
                    <a:lnTo>
                      <a:pt x="156" y="135"/>
                    </a:lnTo>
                    <a:lnTo>
                      <a:pt x="157" y="135"/>
                    </a:lnTo>
                    <a:lnTo>
                      <a:pt x="158" y="135"/>
                    </a:lnTo>
                    <a:lnTo>
                      <a:pt x="158" y="134"/>
                    </a:lnTo>
                    <a:lnTo>
                      <a:pt x="159" y="134"/>
                    </a:lnTo>
                    <a:lnTo>
                      <a:pt x="161" y="134"/>
                    </a:lnTo>
                    <a:lnTo>
                      <a:pt x="162" y="134"/>
                    </a:lnTo>
                    <a:lnTo>
                      <a:pt x="163" y="134"/>
                    </a:lnTo>
                    <a:lnTo>
                      <a:pt x="163" y="135"/>
                    </a:lnTo>
                    <a:lnTo>
                      <a:pt x="164" y="135"/>
                    </a:lnTo>
                    <a:lnTo>
                      <a:pt x="164" y="134"/>
                    </a:lnTo>
                    <a:lnTo>
                      <a:pt x="165" y="134"/>
                    </a:lnTo>
                    <a:lnTo>
                      <a:pt x="166" y="134"/>
                    </a:lnTo>
                    <a:lnTo>
                      <a:pt x="167" y="133"/>
                    </a:lnTo>
                    <a:lnTo>
                      <a:pt x="168" y="133"/>
                    </a:lnTo>
                    <a:lnTo>
                      <a:pt x="169" y="133"/>
                    </a:lnTo>
                    <a:lnTo>
                      <a:pt x="170" y="133"/>
                    </a:lnTo>
                    <a:lnTo>
                      <a:pt x="170" y="132"/>
                    </a:lnTo>
                    <a:lnTo>
                      <a:pt x="171" y="133"/>
                    </a:lnTo>
                    <a:lnTo>
                      <a:pt x="172" y="133"/>
                    </a:lnTo>
                    <a:lnTo>
                      <a:pt x="172" y="132"/>
                    </a:lnTo>
                    <a:lnTo>
                      <a:pt x="172" y="133"/>
                    </a:lnTo>
                    <a:lnTo>
                      <a:pt x="173" y="133"/>
                    </a:lnTo>
                    <a:lnTo>
                      <a:pt x="174" y="133"/>
                    </a:lnTo>
                    <a:lnTo>
                      <a:pt x="175" y="133"/>
                    </a:lnTo>
                    <a:lnTo>
                      <a:pt x="176" y="133"/>
                    </a:lnTo>
                    <a:lnTo>
                      <a:pt x="177" y="133"/>
                    </a:lnTo>
                    <a:lnTo>
                      <a:pt x="177" y="134"/>
                    </a:lnTo>
                    <a:lnTo>
                      <a:pt x="178" y="134"/>
                    </a:lnTo>
                    <a:lnTo>
                      <a:pt x="180" y="134"/>
                    </a:lnTo>
                    <a:lnTo>
                      <a:pt x="180" y="135"/>
                    </a:lnTo>
                    <a:lnTo>
                      <a:pt x="181" y="135"/>
                    </a:lnTo>
                    <a:lnTo>
                      <a:pt x="181" y="136"/>
                    </a:lnTo>
                    <a:lnTo>
                      <a:pt x="182" y="136"/>
                    </a:lnTo>
                    <a:lnTo>
                      <a:pt x="183" y="136"/>
                    </a:lnTo>
                    <a:lnTo>
                      <a:pt x="183" y="137"/>
                    </a:lnTo>
                    <a:lnTo>
                      <a:pt x="184" y="136"/>
                    </a:lnTo>
                    <a:lnTo>
                      <a:pt x="185" y="137"/>
                    </a:lnTo>
                    <a:lnTo>
                      <a:pt x="186" y="137"/>
                    </a:lnTo>
                    <a:lnTo>
                      <a:pt x="186" y="138"/>
                    </a:lnTo>
                    <a:lnTo>
                      <a:pt x="187" y="139"/>
                    </a:lnTo>
                    <a:lnTo>
                      <a:pt x="187" y="140"/>
                    </a:lnTo>
                    <a:lnTo>
                      <a:pt x="187" y="141"/>
                    </a:lnTo>
                    <a:lnTo>
                      <a:pt x="187" y="142"/>
                    </a:lnTo>
                    <a:lnTo>
                      <a:pt x="187" y="143"/>
                    </a:lnTo>
                    <a:lnTo>
                      <a:pt x="188" y="143"/>
                    </a:lnTo>
                    <a:lnTo>
                      <a:pt x="188" y="144"/>
                    </a:lnTo>
                    <a:lnTo>
                      <a:pt x="187" y="145"/>
                    </a:lnTo>
                    <a:lnTo>
                      <a:pt x="187" y="146"/>
                    </a:lnTo>
                    <a:lnTo>
                      <a:pt x="187" y="147"/>
                    </a:lnTo>
                    <a:lnTo>
                      <a:pt x="188" y="147"/>
                    </a:lnTo>
                    <a:lnTo>
                      <a:pt x="188" y="148"/>
                    </a:lnTo>
                    <a:lnTo>
                      <a:pt x="187" y="148"/>
                    </a:lnTo>
                    <a:lnTo>
                      <a:pt x="187" y="150"/>
                    </a:lnTo>
                    <a:lnTo>
                      <a:pt x="188" y="150"/>
                    </a:lnTo>
                    <a:lnTo>
                      <a:pt x="188" y="151"/>
                    </a:lnTo>
                    <a:lnTo>
                      <a:pt x="189" y="152"/>
                    </a:lnTo>
                    <a:lnTo>
                      <a:pt x="189" y="153"/>
                    </a:lnTo>
                    <a:lnTo>
                      <a:pt x="190" y="153"/>
                    </a:lnTo>
                    <a:lnTo>
                      <a:pt x="190" y="154"/>
                    </a:lnTo>
                    <a:lnTo>
                      <a:pt x="191" y="154"/>
                    </a:lnTo>
                    <a:lnTo>
                      <a:pt x="192" y="155"/>
                    </a:lnTo>
                    <a:lnTo>
                      <a:pt x="193" y="155"/>
                    </a:lnTo>
                    <a:lnTo>
                      <a:pt x="194" y="155"/>
                    </a:lnTo>
                    <a:lnTo>
                      <a:pt x="195" y="155"/>
                    </a:lnTo>
                    <a:lnTo>
                      <a:pt x="195" y="156"/>
                    </a:lnTo>
                    <a:lnTo>
                      <a:pt x="196" y="156"/>
                    </a:lnTo>
                    <a:lnTo>
                      <a:pt x="197" y="156"/>
                    </a:lnTo>
                    <a:lnTo>
                      <a:pt x="198" y="156"/>
                    </a:lnTo>
                    <a:lnTo>
                      <a:pt x="200" y="156"/>
                    </a:lnTo>
                    <a:lnTo>
                      <a:pt x="200" y="157"/>
                    </a:lnTo>
                    <a:lnTo>
                      <a:pt x="201" y="157"/>
                    </a:lnTo>
                    <a:lnTo>
                      <a:pt x="202" y="157"/>
                    </a:lnTo>
                    <a:lnTo>
                      <a:pt x="202" y="158"/>
                    </a:lnTo>
                    <a:lnTo>
                      <a:pt x="203" y="158"/>
                    </a:lnTo>
                    <a:lnTo>
                      <a:pt x="204" y="158"/>
                    </a:lnTo>
                    <a:lnTo>
                      <a:pt x="205" y="158"/>
                    </a:lnTo>
                    <a:lnTo>
                      <a:pt x="206" y="157"/>
                    </a:lnTo>
                    <a:lnTo>
                      <a:pt x="207" y="157"/>
                    </a:lnTo>
                    <a:lnTo>
                      <a:pt x="208" y="157"/>
                    </a:lnTo>
                    <a:lnTo>
                      <a:pt x="208" y="158"/>
                    </a:lnTo>
                    <a:lnTo>
                      <a:pt x="209" y="157"/>
                    </a:lnTo>
                    <a:lnTo>
                      <a:pt x="210" y="157"/>
                    </a:lnTo>
                    <a:lnTo>
                      <a:pt x="211" y="157"/>
                    </a:lnTo>
                    <a:lnTo>
                      <a:pt x="212" y="157"/>
                    </a:lnTo>
                    <a:lnTo>
                      <a:pt x="213" y="157"/>
                    </a:lnTo>
                    <a:lnTo>
                      <a:pt x="214" y="157"/>
                    </a:lnTo>
                    <a:lnTo>
                      <a:pt x="214" y="158"/>
                    </a:lnTo>
                    <a:lnTo>
                      <a:pt x="215" y="158"/>
                    </a:lnTo>
                    <a:lnTo>
                      <a:pt x="216" y="158"/>
                    </a:lnTo>
                    <a:lnTo>
                      <a:pt x="217" y="158"/>
                    </a:lnTo>
                    <a:lnTo>
                      <a:pt x="219" y="158"/>
                    </a:lnTo>
                    <a:lnTo>
                      <a:pt x="219" y="157"/>
                    </a:lnTo>
                    <a:lnTo>
                      <a:pt x="220" y="157"/>
                    </a:lnTo>
                    <a:lnTo>
                      <a:pt x="220" y="156"/>
                    </a:lnTo>
                    <a:lnTo>
                      <a:pt x="221" y="156"/>
                    </a:lnTo>
                    <a:lnTo>
                      <a:pt x="222" y="156"/>
                    </a:lnTo>
                    <a:lnTo>
                      <a:pt x="223" y="156"/>
                    </a:lnTo>
                    <a:lnTo>
                      <a:pt x="223" y="155"/>
                    </a:lnTo>
                    <a:lnTo>
                      <a:pt x="224" y="155"/>
                    </a:lnTo>
                    <a:lnTo>
                      <a:pt x="225" y="155"/>
                    </a:lnTo>
                    <a:lnTo>
                      <a:pt x="226" y="155"/>
                    </a:lnTo>
                    <a:lnTo>
                      <a:pt x="227" y="155"/>
                    </a:lnTo>
                    <a:lnTo>
                      <a:pt x="228" y="154"/>
                    </a:lnTo>
                    <a:lnTo>
                      <a:pt x="229" y="154"/>
                    </a:lnTo>
                    <a:lnTo>
                      <a:pt x="230" y="154"/>
                    </a:lnTo>
                    <a:lnTo>
                      <a:pt x="231" y="153"/>
                    </a:lnTo>
                    <a:lnTo>
                      <a:pt x="232" y="154"/>
                    </a:lnTo>
                    <a:lnTo>
                      <a:pt x="233" y="154"/>
                    </a:lnTo>
                    <a:lnTo>
                      <a:pt x="233" y="153"/>
                    </a:lnTo>
                    <a:lnTo>
                      <a:pt x="234" y="153"/>
                    </a:lnTo>
                    <a:lnTo>
                      <a:pt x="234" y="152"/>
                    </a:lnTo>
                    <a:lnTo>
                      <a:pt x="235" y="152"/>
                    </a:lnTo>
                    <a:lnTo>
                      <a:pt x="236" y="152"/>
                    </a:lnTo>
                    <a:lnTo>
                      <a:pt x="236" y="153"/>
                    </a:lnTo>
                    <a:lnTo>
                      <a:pt x="238" y="153"/>
                    </a:lnTo>
                    <a:lnTo>
                      <a:pt x="238" y="154"/>
                    </a:lnTo>
                    <a:lnTo>
                      <a:pt x="239" y="154"/>
                    </a:lnTo>
                    <a:lnTo>
                      <a:pt x="239" y="155"/>
                    </a:lnTo>
                    <a:lnTo>
                      <a:pt x="240" y="155"/>
                    </a:lnTo>
                    <a:lnTo>
                      <a:pt x="240" y="156"/>
                    </a:lnTo>
                    <a:lnTo>
                      <a:pt x="241" y="156"/>
                    </a:lnTo>
                    <a:lnTo>
                      <a:pt x="241" y="157"/>
                    </a:lnTo>
                    <a:lnTo>
                      <a:pt x="242" y="157"/>
                    </a:lnTo>
                    <a:lnTo>
                      <a:pt x="242" y="158"/>
                    </a:lnTo>
                    <a:lnTo>
                      <a:pt x="243" y="158"/>
                    </a:lnTo>
                    <a:lnTo>
                      <a:pt x="243" y="159"/>
                    </a:lnTo>
                    <a:lnTo>
                      <a:pt x="244" y="159"/>
                    </a:lnTo>
                    <a:lnTo>
                      <a:pt x="245" y="160"/>
                    </a:lnTo>
                    <a:lnTo>
                      <a:pt x="247" y="162"/>
                    </a:lnTo>
                    <a:lnTo>
                      <a:pt x="250" y="165"/>
                    </a:lnTo>
                    <a:lnTo>
                      <a:pt x="253" y="167"/>
                    </a:lnTo>
                    <a:lnTo>
                      <a:pt x="255" y="170"/>
                    </a:lnTo>
                    <a:lnTo>
                      <a:pt x="258" y="172"/>
                    </a:lnTo>
                    <a:lnTo>
                      <a:pt x="260" y="174"/>
                    </a:lnTo>
                    <a:lnTo>
                      <a:pt x="263" y="177"/>
                    </a:lnTo>
                    <a:lnTo>
                      <a:pt x="267" y="180"/>
                    </a:lnTo>
                    <a:lnTo>
                      <a:pt x="271" y="184"/>
                    </a:lnTo>
                    <a:lnTo>
                      <a:pt x="277" y="190"/>
                    </a:lnTo>
                    <a:lnTo>
                      <a:pt x="287" y="198"/>
                    </a:lnTo>
                    <a:lnTo>
                      <a:pt x="291" y="203"/>
                    </a:lnTo>
                    <a:lnTo>
                      <a:pt x="292" y="203"/>
                    </a:lnTo>
                    <a:lnTo>
                      <a:pt x="299" y="210"/>
                    </a:lnTo>
                    <a:lnTo>
                      <a:pt x="303" y="214"/>
                    </a:lnTo>
                    <a:lnTo>
                      <a:pt x="307" y="218"/>
                    </a:lnTo>
                    <a:lnTo>
                      <a:pt x="317" y="226"/>
                    </a:lnTo>
                    <a:lnTo>
                      <a:pt x="328" y="237"/>
                    </a:lnTo>
                    <a:lnTo>
                      <a:pt x="330" y="239"/>
                    </a:lnTo>
                    <a:lnTo>
                      <a:pt x="330" y="240"/>
                    </a:lnTo>
                    <a:lnTo>
                      <a:pt x="331" y="240"/>
                    </a:lnTo>
                    <a:lnTo>
                      <a:pt x="335" y="243"/>
                    </a:lnTo>
                    <a:lnTo>
                      <a:pt x="339" y="248"/>
                    </a:lnTo>
                    <a:lnTo>
                      <a:pt x="340" y="249"/>
                    </a:lnTo>
                    <a:lnTo>
                      <a:pt x="342" y="250"/>
                    </a:lnTo>
                    <a:lnTo>
                      <a:pt x="343" y="251"/>
                    </a:lnTo>
                    <a:lnTo>
                      <a:pt x="351" y="259"/>
                    </a:lnTo>
                    <a:lnTo>
                      <a:pt x="358" y="265"/>
                    </a:lnTo>
                    <a:lnTo>
                      <a:pt x="359" y="267"/>
                    </a:lnTo>
                    <a:lnTo>
                      <a:pt x="360" y="268"/>
                    </a:lnTo>
                    <a:lnTo>
                      <a:pt x="364" y="272"/>
                    </a:lnTo>
                    <a:lnTo>
                      <a:pt x="367" y="274"/>
                    </a:lnTo>
                    <a:lnTo>
                      <a:pt x="367" y="275"/>
                    </a:lnTo>
                    <a:lnTo>
                      <a:pt x="366" y="276"/>
                    </a:lnTo>
                    <a:lnTo>
                      <a:pt x="366" y="277"/>
                    </a:lnTo>
                    <a:lnTo>
                      <a:pt x="366" y="278"/>
                    </a:lnTo>
                    <a:lnTo>
                      <a:pt x="365" y="278"/>
                    </a:lnTo>
                    <a:lnTo>
                      <a:pt x="365" y="279"/>
                    </a:lnTo>
                    <a:lnTo>
                      <a:pt x="364" y="279"/>
                    </a:lnTo>
                    <a:lnTo>
                      <a:pt x="365" y="279"/>
                    </a:lnTo>
                    <a:lnTo>
                      <a:pt x="364" y="280"/>
                    </a:lnTo>
                    <a:lnTo>
                      <a:pt x="364" y="281"/>
                    </a:lnTo>
                    <a:lnTo>
                      <a:pt x="364" y="282"/>
                    </a:lnTo>
                    <a:lnTo>
                      <a:pt x="363" y="283"/>
                    </a:lnTo>
                    <a:lnTo>
                      <a:pt x="363" y="284"/>
                    </a:lnTo>
                    <a:lnTo>
                      <a:pt x="363" y="286"/>
                    </a:lnTo>
                    <a:lnTo>
                      <a:pt x="363" y="287"/>
                    </a:lnTo>
                    <a:lnTo>
                      <a:pt x="363" y="288"/>
                    </a:lnTo>
                    <a:lnTo>
                      <a:pt x="363" y="289"/>
                    </a:lnTo>
                    <a:lnTo>
                      <a:pt x="362" y="290"/>
                    </a:lnTo>
                    <a:lnTo>
                      <a:pt x="361" y="291"/>
                    </a:lnTo>
                    <a:lnTo>
                      <a:pt x="361" y="292"/>
                    </a:lnTo>
                    <a:lnTo>
                      <a:pt x="360" y="293"/>
                    </a:lnTo>
                    <a:lnTo>
                      <a:pt x="359" y="294"/>
                    </a:lnTo>
                    <a:lnTo>
                      <a:pt x="359" y="295"/>
                    </a:lnTo>
                    <a:lnTo>
                      <a:pt x="359" y="296"/>
                    </a:lnTo>
                    <a:lnTo>
                      <a:pt x="358" y="297"/>
                    </a:lnTo>
                    <a:lnTo>
                      <a:pt x="358" y="298"/>
                    </a:lnTo>
                    <a:lnTo>
                      <a:pt x="357" y="298"/>
                    </a:lnTo>
                    <a:lnTo>
                      <a:pt x="357" y="299"/>
                    </a:lnTo>
                    <a:lnTo>
                      <a:pt x="356" y="300"/>
                    </a:lnTo>
                    <a:lnTo>
                      <a:pt x="356" y="301"/>
                    </a:lnTo>
                    <a:lnTo>
                      <a:pt x="356" y="302"/>
                    </a:lnTo>
                    <a:lnTo>
                      <a:pt x="356" y="303"/>
                    </a:lnTo>
                    <a:lnTo>
                      <a:pt x="355" y="303"/>
                    </a:lnTo>
                    <a:lnTo>
                      <a:pt x="356" y="304"/>
                    </a:lnTo>
                    <a:lnTo>
                      <a:pt x="357" y="304"/>
                    </a:lnTo>
                    <a:lnTo>
                      <a:pt x="357" y="306"/>
                    </a:lnTo>
                    <a:lnTo>
                      <a:pt x="357" y="307"/>
                    </a:lnTo>
                    <a:lnTo>
                      <a:pt x="357" y="308"/>
                    </a:lnTo>
                    <a:lnTo>
                      <a:pt x="358" y="308"/>
                    </a:lnTo>
                    <a:lnTo>
                      <a:pt x="358" y="309"/>
                    </a:lnTo>
                    <a:lnTo>
                      <a:pt x="358" y="310"/>
                    </a:lnTo>
                    <a:lnTo>
                      <a:pt x="358" y="311"/>
                    </a:lnTo>
                    <a:lnTo>
                      <a:pt x="358" y="312"/>
                    </a:lnTo>
                    <a:lnTo>
                      <a:pt x="357" y="312"/>
                    </a:lnTo>
                    <a:lnTo>
                      <a:pt x="357" y="313"/>
                    </a:lnTo>
                    <a:lnTo>
                      <a:pt x="358" y="313"/>
                    </a:lnTo>
                    <a:lnTo>
                      <a:pt x="358" y="314"/>
                    </a:lnTo>
                    <a:lnTo>
                      <a:pt x="357" y="314"/>
                    </a:lnTo>
                    <a:lnTo>
                      <a:pt x="357" y="315"/>
                    </a:lnTo>
                    <a:lnTo>
                      <a:pt x="357" y="316"/>
                    </a:lnTo>
                    <a:lnTo>
                      <a:pt x="357" y="317"/>
                    </a:lnTo>
                    <a:lnTo>
                      <a:pt x="357" y="318"/>
                    </a:lnTo>
                    <a:lnTo>
                      <a:pt x="358" y="318"/>
                    </a:lnTo>
                    <a:lnTo>
                      <a:pt x="358" y="319"/>
                    </a:lnTo>
                    <a:lnTo>
                      <a:pt x="358" y="320"/>
                    </a:lnTo>
                    <a:lnTo>
                      <a:pt x="357" y="320"/>
                    </a:lnTo>
                    <a:lnTo>
                      <a:pt x="357" y="321"/>
                    </a:lnTo>
                    <a:lnTo>
                      <a:pt x="358" y="321"/>
                    </a:lnTo>
                    <a:lnTo>
                      <a:pt x="357" y="322"/>
                    </a:lnTo>
                    <a:lnTo>
                      <a:pt x="357" y="323"/>
                    </a:lnTo>
                    <a:lnTo>
                      <a:pt x="357" y="325"/>
                    </a:lnTo>
                    <a:lnTo>
                      <a:pt x="356" y="325"/>
                    </a:lnTo>
                    <a:lnTo>
                      <a:pt x="356" y="326"/>
                    </a:lnTo>
                    <a:lnTo>
                      <a:pt x="357" y="327"/>
                    </a:lnTo>
                    <a:lnTo>
                      <a:pt x="357" y="328"/>
                    </a:lnTo>
                    <a:lnTo>
                      <a:pt x="357" y="329"/>
                    </a:lnTo>
                    <a:lnTo>
                      <a:pt x="357" y="330"/>
                    </a:lnTo>
                    <a:lnTo>
                      <a:pt x="357" y="331"/>
                    </a:lnTo>
                    <a:lnTo>
                      <a:pt x="357" y="332"/>
                    </a:lnTo>
                    <a:lnTo>
                      <a:pt x="356" y="332"/>
                    </a:lnTo>
                    <a:lnTo>
                      <a:pt x="356" y="333"/>
                    </a:lnTo>
                    <a:lnTo>
                      <a:pt x="355" y="333"/>
                    </a:lnTo>
                    <a:lnTo>
                      <a:pt x="355" y="334"/>
                    </a:lnTo>
                    <a:lnTo>
                      <a:pt x="355" y="335"/>
                    </a:lnTo>
                    <a:lnTo>
                      <a:pt x="354" y="335"/>
                    </a:lnTo>
                    <a:lnTo>
                      <a:pt x="354" y="336"/>
                    </a:lnTo>
                    <a:lnTo>
                      <a:pt x="355" y="336"/>
                    </a:lnTo>
                    <a:lnTo>
                      <a:pt x="354" y="336"/>
                    </a:lnTo>
                    <a:lnTo>
                      <a:pt x="354" y="337"/>
                    </a:lnTo>
                    <a:lnTo>
                      <a:pt x="355" y="337"/>
                    </a:lnTo>
                    <a:lnTo>
                      <a:pt x="355" y="338"/>
                    </a:lnTo>
                    <a:lnTo>
                      <a:pt x="354" y="338"/>
                    </a:lnTo>
                    <a:lnTo>
                      <a:pt x="355" y="339"/>
                    </a:lnTo>
                    <a:lnTo>
                      <a:pt x="354" y="339"/>
                    </a:lnTo>
                    <a:lnTo>
                      <a:pt x="354" y="340"/>
                    </a:lnTo>
                    <a:lnTo>
                      <a:pt x="352" y="341"/>
                    </a:lnTo>
                    <a:lnTo>
                      <a:pt x="352" y="342"/>
                    </a:lnTo>
                    <a:lnTo>
                      <a:pt x="352" y="343"/>
                    </a:lnTo>
                    <a:lnTo>
                      <a:pt x="351" y="343"/>
                    </a:lnTo>
                    <a:lnTo>
                      <a:pt x="351" y="345"/>
                    </a:lnTo>
                    <a:lnTo>
                      <a:pt x="352" y="345"/>
                    </a:lnTo>
                    <a:lnTo>
                      <a:pt x="352" y="346"/>
                    </a:lnTo>
                    <a:lnTo>
                      <a:pt x="351" y="346"/>
                    </a:lnTo>
                    <a:lnTo>
                      <a:pt x="351" y="347"/>
                    </a:lnTo>
                    <a:lnTo>
                      <a:pt x="351" y="348"/>
                    </a:lnTo>
                    <a:lnTo>
                      <a:pt x="352" y="348"/>
                    </a:lnTo>
                    <a:lnTo>
                      <a:pt x="352" y="349"/>
                    </a:lnTo>
                    <a:lnTo>
                      <a:pt x="352" y="350"/>
                    </a:lnTo>
                    <a:lnTo>
                      <a:pt x="351" y="350"/>
                    </a:lnTo>
                    <a:lnTo>
                      <a:pt x="351" y="351"/>
                    </a:lnTo>
                    <a:lnTo>
                      <a:pt x="352" y="352"/>
                    </a:lnTo>
                    <a:lnTo>
                      <a:pt x="351" y="352"/>
                    </a:lnTo>
                    <a:lnTo>
                      <a:pt x="351" y="353"/>
                    </a:lnTo>
                    <a:lnTo>
                      <a:pt x="352" y="352"/>
                    </a:lnTo>
                    <a:lnTo>
                      <a:pt x="352" y="353"/>
                    </a:lnTo>
                    <a:lnTo>
                      <a:pt x="351" y="353"/>
                    </a:lnTo>
                    <a:lnTo>
                      <a:pt x="351" y="354"/>
                    </a:lnTo>
                    <a:lnTo>
                      <a:pt x="351" y="355"/>
                    </a:lnTo>
                    <a:lnTo>
                      <a:pt x="350" y="355"/>
                    </a:lnTo>
                    <a:lnTo>
                      <a:pt x="350" y="356"/>
                    </a:lnTo>
                    <a:lnTo>
                      <a:pt x="349" y="357"/>
                    </a:lnTo>
                    <a:lnTo>
                      <a:pt x="349" y="358"/>
                    </a:lnTo>
                    <a:lnTo>
                      <a:pt x="350" y="358"/>
                    </a:lnTo>
                    <a:lnTo>
                      <a:pt x="350" y="359"/>
                    </a:lnTo>
                    <a:lnTo>
                      <a:pt x="350" y="360"/>
                    </a:lnTo>
                    <a:lnTo>
                      <a:pt x="350" y="361"/>
                    </a:lnTo>
                    <a:lnTo>
                      <a:pt x="350" y="362"/>
                    </a:lnTo>
                    <a:lnTo>
                      <a:pt x="351" y="362"/>
                    </a:lnTo>
                    <a:lnTo>
                      <a:pt x="352" y="362"/>
                    </a:lnTo>
                    <a:lnTo>
                      <a:pt x="352" y="364"/>
                    </a:lnTo>
                    <a:lnTo>
                      <a:pt x="352" y="365"/>
                    </a:lnTo>
                    <a:lnTo>
                      <a:pt x="352" y="366"/>
                    </a:lnTo>
                    <a:lnTo>
                      <a:pt x="354" y="366"/>
                    </a:lnTo>
                    <a:lnTo>
                      <a:pt x="354" y="367"/>
                    </a:lnTo>
                    <a:lnTo>
                      <a:pt x="355" y="368"/>
                    </a:lnTo>
                    <a:lnTo>
                      <a:pt x="355" y="369"/>
                    </a:lnTo>
                    <a:lnTo>
                      <a:pt x="355" y="370"/>
                    </a:lnTo>
                    <a:lnTo>
                      <a:pt x="354" y="370"/>
                    </a:lnTo>
                    <a:lnTo>
                      <a:pt x="354" y="371"/>
                    </a:lnTo>
                    <a:lnTo>
                      <a:pt x="355" y="371"/>
                    </a:lnTo>
                    <a:lnTo>
                      <a:pt x="354" y="372"/>
                    </a:lnTo>
                    <a:lnTo>
                      <a:pt x="355" y="372"/>
                    </a:lnTo>
                    <a:lnTo>
                      <a:pt x="354" y="373"/>
                    </a:lnTo>
                    <a:lnTo>
                      <a:pt x="354" y="374"/>
                    </a:lnTo>
                    <a:lnTo>
                      <a:pt x="355" y="374"/>
                    </a:lnTo>
                    <a:lnTo>
                      <a:pt x="355" y="375"/>
                    </a:lnTo>
                    <a:lnTo>
                      <a:pt x="355" y="376"/>
                    </a:lnTo>
                    <a:lnTo>
                      <a:pt x="356" y="376"/>
                    </a:lnTo>
                    <a:lnTo>
                      <a:pt x="356" y="377"/>
                    </a:lnTo>
                    <a:lnTo>
                      <a:pt x="355" y="377"/>
                    </a:lnTo>
                    <a:lnTo>
                      <a:pt x="356" y="377"/>
                    </a:lnTo>
                    <a:lnTo>
                      <a:pt x="356" y="378"/>
                    </a:lnTo>
                    <a:lnTo>
                      <a:pt x="355" y="378"/>
                    </a:lnTo>
                    <a:lnTo>
                      <a:pt x="355" y="379"/>
                    </a:lnTo>
                    <a:lnTo>
                      <a:pt x="355" y="380"/>
                    </a:lnTo>
                    <a:lnTo>
                      <a:pt x="355" y="381"/>
                    </a:lnTo>
                    <a:lnTo>
                      <a:pt x="354" y="381"/>
                    </a:lnTo>
                    <a:lnTo>
                      <a:pt x="352" y="381"/>
                    </a:lnTo>
                    <a:lnTo>
                      <a:pt x="354" y="383"/>
                    </a:lnTo>
                    <a:lnTo>
                      <a:pt x="352" y="383"/>
                    </a:lnTo>
                    <a:lnTo>
                      <a:pt x="354" y="383"/>
                    </a:lnTo>
                    <a:lnTo>
                      <a:pt x="354" y="384"/>
                    </a:lnTo>
                    <a:lnTo>
                      <a:pt x="354" y="385"/>
                    </a:lnTo>
                    <a:lnTo>
                      <a:pt x="352" y="385"/>
                    </a:lnTo>
                    <a:lnTo>
                      <a:pt x="352" y="386"/>
                    </a:lnTo>
                    <a:lnTo>
                      <a:pt x="351" y="386"/>
                    </a:lnTo>
                    <a:lnTo>
                      <a:pt x="352" y="386"/>
                    </a:lnTo>
                    <a:lnTo>
                      <a:pt x="352" y="387"/>
                    </a:lnTo>
                    <a:lnTo>
                      <a:pt x="351" y="387"/>
                    </a:lnTo>
                    <a:lnTo>
                      <a:pt x="351" y="388"/>
                    </a:lnTo>
                    <a:lnTo>
                      <a:pt x="350" y="388"/>
                    </a:lnTo>
                    <a:lnTo>
                      <a:pt x="351" y="388"/>
                    </a:lnTo>
                    <a:lnTo>
                      <a:pt x="351" y="389"/>
                    </a:lnTo>
                    <a:lnTo>
                      <a:pt x="350" y="389"/>
                    </a:lnTo>
                    <a:lnTo>
                      <a:pt x="350" y="390"/>
                    </a:lnTo>
                    <a:lnTo>
                      <a:pt x="350" y="391"/>
                    </a:lnTo>
                    <a:lnTo>
                      <a:pt x="350" y="392"/>
                    </a:lnTo>
                    <a:lnTo>
                      <a:pt x="350" y="393"/>
                    </a:lnTo>
                    <a:lnTo>
                      <a:pt x="349" y="393"/>
                    </a:lnTo>
                    <a:lnTo>
                      <a:pt x="348" y="393"/>
                    </a:lnTo>
                    <a:lnTo>
                      <a:pt x="348" y="394"/>
                    </a:lnTo>
                    <a:lnTo>
                      <a:pt x="348" y="395"/>
                    </a:lnTo>
                    <a:lnTo>
                      <a:pt x="348" y="396"/>
                    </a:lnTo>
                    <a:lnTo>
                      <a:pt x="349" y="397"/>
                    </a:lnTo>
                    <a:lnTo>
                      <a:pt x="349" y="398"/>
                    </a:lnTo>
                    <a:lnTo>
                      <a:pt x="348" y="398"/>
                    </a:lnTo>
                    <a:lnTo>
                      <a:pt x="347" y="398"/>
                    </a:lnTo>
                    <a:lnTo>
                      <a:pt x="347" y="399"/>
                    </a:lnTo>
                    <a:lnTo>
                      <a:pt x="347" y="400"/>
                    </a:lnTo>
                    <a:lnTo>
                      <a:pt x="347" y="401"/>
                    </a:lnTo>
                    <a:lnTo>
                      <a:pt x="347" y="403"/>
                    </a:lnTo>
                    <a:lnTo>
                      <a:pt x="348" y="404"/>
                    </a:lnTo>
                    <a:lnTo>
                      <a:pt x="347" y="404"/>
                    </a:lnTo>
                    <a:lnTo>
                      <a:pt x="348" y="404"/>
                    </a:lnTo>
                    <a:lnTo>
                      <a:pt x="348" y="405"/>
                    </a:lnTo>
                    <a:lnTo>
                      <a:pt x="347" y="405"/>
                    </a:lnTo>
                    <a:lnTo>
                      <a:pt x="347" y="406"/>
                    </a:lnTo>
                    <a:lnTo>
                      <a:pt x="348" y="405"/>
                    </a:lnTo>
                    <a:lnTo>
                      <a:pt x="348" y="406"/>
                    </a:lnTo>
                    <a:lnTo>
                      <a:pt x="348" y="407"/>
                    </a:lnTo>
                    <a:lnTo>
                      <a:pt x="348" y="408"/>
                    </a:lnTo>
                    <a:lnTo>
                      <a:pt x="348" y="409"/>
                    </a:lnTo>
                    <a:lnTo>
                      <a:pt x="347" y="409"/>
                    </a:lnTo>
                    <a:lnTo>
                      <a:pt x="347" y="410"/>
                    </a:lnTo>
                    <a:lnTo>
                      <a:pt x="346" y="409"/>
                    </a:lnTo>
                    <a:lnTo>
                      <a:pt x="346" y="410"/>
                    </a:lnTo>
                    <a:lnTo>
                      <a:pt x="346" y="411"/>
                    </a:lnTo>
                    <a:lnTo>
                      <a:pt x="342" y="408"/>
                    </a:lnTo>
                    <a:lnTo>
                      <a:pt x="332" y="399"/>
                    </a:lnTo>
                    <a:lnTo>
                      <a:pt x="316" y="386"/>
                    </a:lnTo>
                    <a:lnTo>
                      <a:pt x="307" y="377"/>
                    </a:lnTo>
                    <a:lnTo>
                      <a:pt x="306" y="377"/>
                    </a:lnTo>
                    <a:lnTo>
                      <a:pt x="306" y="376"/>
                    </a:lnTo>
                    <a:lnTo>
                      <a:pt x="297" y="369"/>
                    </a:lnTo>
                    <a:lnTo>
                      <a:pt x="289" y="361"/>
                    </a:lnTo>
                    <a:lnTo>
                      <a:pt x="285" y="358"/>
                    </a:lnTo>
                    <a:lnTo>
                      <a:pt x="283" y="356"/>
                    </a:lnTo>
                    <a:lnTo>
                      <a:pt x="277" y="352"/>
                    </a:lnTo>
                    <a:lnTo>
                      <a:pt x="271" y="347"/>
                    </a:lnTo>
                    <a:lnTo>
                      <a:pt x="266" y="342"/>
                    </a:lnTo>
                    <a:lnTo>
                      <a:pt x="263" y="339"/>
                    </a:lnTo>
                    <a:lnTo>
                      <a:pt x="260" y="337"/>
                    </a:lnTo>
                    <a:lnTo>
                      <a:pt x="249" y="328"/>
                    </a:lnTo>
                    <a:lnTo>
                      <a:pt x="239" y="319"/>
                    </a:lnTo>
                    <a:lnTo>
                      <a:pt x="226" y="309"/>
                    </a:lnTo>
                    <a:lnTo>
                      <a:pt x="219" y="302"/>
                    </a:lnTo>
                    <a:lnTo>
                      <a:pt x="213" y="298"/>
                    </a:lnTo>
                    <a:lnTo>
                      <a:pt x="204" y="290"/>
                    </a:lnTo>
                    <a:lnTo>
                      <a:pt x="197" y="284"/>
                    </a:lnTo>
                    <a:lnTo>
                      <a:pt x="192" y="291"/>
                    </a:lnTo>
                    <a:lnTo>
                      <a:pt x="187" y="296"/>
                    </a:lnTo>
                    <a:lnTo>
                      <a:pt x="186" y="297"/>
                    </a:lnTo>
                    <a:lnTo>
                      <a:pt x="183" y="301"/>
                    </a:lnTo>
                    <a:lnTo>
                      <a:pt x="175" y="309"/>
                    </a:lnTo>
                    <a:lnTo>
                      <a:pt x="169" y="316"/>
                    </a:lnTo>
                    <a:lnTo>
                      <a:pt x="167" y="318"/>
                    </a:lnTo>
                    <a:lnTo>
                      <a:pt x="166" y="319"/>
                    </a:lnTo>
                    <a:lnTo>
                      <a:pt x="163" y="323"/>
                    </a:lnTo>
                    <a:lnTo>
                      <a:pt x="158" y="327"/>
                    </a:lnTo>
                    <a:lnTo>
                      <a:pt x="152" y="334"/>
                    </a:lnTo>
                    <a:lnTo>
                      <a:pt x="149" y="337"/>
                    </a:lnTo>
                    <a:lnTo>
                      <a:pt x="146" y="341"/>
                    </a:lnTo>
                    <a:lnTo>
                      <a:pt x="145" y="342"/>
                    </a:lnTo>
                    <a:lnTo>
                      <a:pt x="144" y="343"/>
                    </a:lnTo>
                    <a:lnTo>
                      <a:pt x="143" y="345"/>
                    </a:lnTo>
                    <a:lnTo>
                      <a:pt x="138" y="348"/>
                    </a:lnTo>
                    <a:lnTo>
                      <a:pt x="134" y="353"/>
                    </a:lnTo>
                    <a:lnTo>
                      <a:pt x="134" y="354"/>
                    </a:lnTo>
                    <a:lnTo>
                      <a:pt x="133" y="354"/>
                    </a:lnTo>
                    <a:lnTo>
                      <a:pt x="132" y="355"/>
                    </a:lnTo>
                    <a:lnTo>
                      <a:pt x="131" y="356"/>
                    </a:lnTo>
                    <a:lnTo>
                      <a:pt x="131" y="357"/>
                    </a:lnTo>
                    <a:lnTo>
                      <a:pt x="130" y="358"/>
                    </a:lnTo>
                    <a:lnTo>
                      <a:pt x="129" y="359"/>
                    </a:lnTo>
                    <a:lnTo>
                      <a:pt x="128" y="360"/>
                    </a:lnTo>
                    <a:lnTo>
                      <a:pt x="127" y="360"/>
                    </a:lnTo>
                    <a:lnTo>
                      <a:pt x="127" y="361"/>
                    </a:lnTo>
                    <a:lnTo>
                      <a:pt x="126" y="361"/>
                    </a:lnTo>
                    <a:lnTo>
                      <a:pt x="126" y="362"/>
                    </a:lnTo>
                    <a:lnTo>
                      <a:pt x="125" y="364"/>
                    </a:lnTo>
                    <a:lnTo>
                      <a:pt x="124" y="365"/>
                    </a:lnTo>
                    <a:lnTo>
                      <a:pt x="123" y="365"/>
                    </a:lnTo>
                    <a:lnTo>
                      <a:pt x="123" y="366"/>
                    </a:lnTo>
                    <a:lnTo>
                      <a:pt x="122" y="366"/>
                    </a:lnTo>
                    <a:lnTo>
                      <a:pt x="122" y="367"/>
                    </a:lnTo>
                    <a:lnTo>
                      <a:pt x="120" y="367"/>
                    </a:lnTo>
                    <a:lnTo>
                      <a:pt x="120" y="368"/>
                    </a:lnTo>
                    <a:lnTo>
                      <a:pt x="119" y="368"/>
                    </a:lnTo>
                    <a:lnTo>
                      <a:pt x="118" y="368"/>
                    </a:lnTo>
                    <a:lnTo>
                      <a:pt x="117" y="369"/>
                    </a:lnTo>
                    <a:lnTo>
                      <a:pt x="116" y="369"/>
                    </a:lnTo>
                    <a:lnTo>
                      <a:pt x="116" y="370"/>
                    </a:lnTo>
                    <a:lnTo>
                      <a:pt x="115" y="370"/>
                    </a:lnTo>
                    <a:lnTo>
                      <a:pt x="114" y="371"/>
                    </a:lnTo>
                    <a:lnTo>
                      <a:pt x="113" y="371"/>
                    </a:lnTo>
                    <a:lnTo>
                      <a:pt x="112" y="371"/>
                    </a:lnTo>
                    <a:lnTo>
                      <a:pt x="111" y="370"/>
                    </a:lnTo>
                    <a:lnTo>
                      <a:pt x="110" y="370"/>
                    </a:lnTo>
                    <a:lnTo>
                      <a:pt x="109" y="370"/>
                    </a:lnTo>
                    <a:lnTo>
                      <a:pt x="108" y="370"/>
                    </a:lnTo>
                    <a:lnTo>
                      <a:pt x="107" y="370"/>
                    </a:lnTo>
                    <a:lnTo>
                      <a:pt x="106" y="370"/>
                    </a:lnTo>
                    <a:lnTo>
                      <a:pt x="106" y="371"/>
                    </a:lnTo>
                    <a:lnTo>
                      <a:pt x="105" y="371"/>
                    </a:lnTo>
                    <a:lnTo>
                      <a:pt x="104" y="371"/>
                    </a:lnTo>
                    <a:lnTo>
                      <a:pt x="104" y="370"/>
                    </a:lnTo>
                    <a:lnTo>
                      <a:pt x="103" y="370"/>
                    </a:lnTo>
                    <a:lnTo>
                      <a:pt x="103" y="369"/>
                    </a:lnTo>
                    <a:lnTo>
                      <a:pt x="101" y="369"/>
                    </a:lnTo>
                    <a:lnTo>
                      <a:pt x="100" y="369"/>
                    </a:lnTo>
                    <a:lnTo>
                      <a:pt x="99" y="369"/>
                    </a:lnTo>
                    <a:lnTo>
                      <a:pt x="98" y="369"/>
                    </a:lnTo>
                    <a:lnTo>
                      <a:pt x="97" y="369"/>
                    </a:lnTo>
                    <a:lnTo>
                      <a:pt x="97" y="370"/>
                    </a:lnTo>
                    <a:lnTo>
                      <a:pt x="96" y="370"/>
                    </a:lnTo>
                    <a:lnTo>
                      <a:pt x="96" y="371"/>
                    </a:lnTo>
                    <a:lnTo>
                      <a:pt x="96" y="372"/>
                    </a:lnTo>
                    <a:lnTo>
                      <a:pt x="96" y="373"/>
                    </a:lnTo>
                    <a:lnTo>
                      <a:pt x="96" y="374"/>
                    </a:lnTo>
                    <a:lnTo>
                      <a:pt x="96" y="375"/>
                    </a:lnTo>
                    <a:lnTo>
                      <a:pt x="95" y="375"/>
                    </a:lnTo>
                    <a:lnTo>
                      <a:pt x="95" y="376"/>
                    </a:lnTo>
                    <a:lnTo>
                      <a:pt x="94" y="376"/>
                    </a:lnTo>
                    <a:lnTo>
                      <a:pt x="94" y="377"/>
                    </a:lnTo>
                    <a:lnTo>
                      <a:pt x="93" y="378"/>
                    </a:lnTo>
                    <a:lnTo>
                      <a:pt x="92" y="379"/>
                    </a:lnTo>
                    <a:lnTo>
                      <a:pt x="92" y="380"/>
                    </a:lnTo>
                    <a:lnTo>
                      <a:pt x="91" y="380"/>
                    </a:lnTo>
                    <a:lnTo>
                      <a:pt x="91" y="381"/>
                    </a:lnTo>
                    <a:lnTo>
                      <a:pt x="91" y="383"/>
                    </a:lnTo>
                    <a:lnTo>
                      <a:pt x="90" y="383"/>
                    </a:lnTo>
                    <a:lnTo>
                      <a:pt x="90" y="384"/>
                    </a:lnTo>
                    <a:lnTo>
                      <a:pt x="90" y="385"/>
                    </a:lnTo>
                    <a:lnTo>
                      <a:pt x="90" y="386"/>
                    </a:lnTo>
                    <a:lnTo>
                      <a:pt x="89" y="387"/>
                    </a:lnTo>
                    <a:lnTo>
                      <a:pt x="90" y="387"/>
                    </a:lnTo>
                    <a:lnTo>
                      <a:pt x="90" y="388"/>
                    </a:lnTo>
                    <a:lnTo>
                      <a:pt x="90" y="389"/>
                    </a:lnTo>
                    <a:lnTo>
                      <a:pt x="89" y="390"/>
                    </a:lnTo>
                    <a:lnTo>
                      <a:pt x="89" y="391"/>
                    </a:lnTo>
                    <a:lnTo>
                      <a:pt x="89" y="392"/>
                    </a:lnTo>
                    <a:lnTo>
                      <a:pt x="88" y="392"/>
                    </a:lnTo>
                    <a:lnTo>
                      <a:pt x="88" y="393"/>
                    </a:lnTo>
                    <a:lnTo>
                      <a:pt x="87" y="393"/>
                    </a:lnTo>
                    <a:lnTo>
                      <a:pt x="86" y="393"/>
                    </a:lnTo>
                    <a:lnTo>
                      <a:pt x="85" y="393"/>
                    </a:lnTo>
                    <a:lnTo>
                      <a:pt x="84" y="393"/>
                    </a:lnTo>
                    <a:lnTo>
                      <a:pt x="84" y="394"/>
                    </a:lnTo>
                    <a:lnTo>
                      <a:pt x="82" y="395"/>
                    </a:lnTo>
                    <a:lnTo>
                      <a:pt x="82" y="396"/>
                    </a:lnTo>
                    <a:lnTo>
                      <a:pt x="81" y="396"/>
                    </a:lnTo>
                    <a:lnTo>
                      <a:pt x="80" y="397"/>
                    </a:lnTo>
                    <a:lnTo>
                      <a:pt x="80" y="398"/>
                    </a:lnTo>
                    <a:lnTo>
                      <a:pt x="79" y="398"/>
                    </a:lnTo>
                    <a:lnTo>
                      <a:pt x="78" y="398"/>
                    </a:lnTo>
                    <a:lnTo>
                      <a:pt x="79" y="399"/>
                    </a:lnTo>
                    <a:lnTo>
                      <a:pt x="78" y="399"/>
                    </a:lnTo>
                    <a:lnTo>
                      <a:pt x="78" y="400"/>
                    </a:lnTo>
                    <a:lnTo>
                      <a:pt x="77" y="400"/>
                    </a:lnTo>
                    <a:lnTo>
                      <a:pt x="77" y="401"/>
                    </a:lnTo>
                    <a:lnTo>
                      <a:pt x="77" y="403"/>
                    </a:lnTo>
                    <a:lnTo>
                      <a:pt x="77" y="404"/>
                    </a:lnTo>
                    <a:lnTo>
                      <a:pt x="76" y="404"/>
                    </a:lnTo>
                    <a:lnTo>
                      <a:pt x="76" y="405"/>
                    </a:lnTo>
                    <a:lnTo>
                      <a:pt x="76" y="406"/>
                    </a:lnTo>
                    <a:lnTo>
                      <a:pt x="75" y="406"/>
                    </a:lnTo>
                    <a:lnTo>
                      <a:pt x="75" y="407"/>
                    </a:lnTo>
                    <a:lnTo>
                      <a:pt x="75" y="408"/>
                    </a:lnTo>
                    <a:lnTo>
                      <a:pt x="74" y="408"/>
                    </a:lnTo>
                    <a:lnTo>
                      <a:pt x="74" y="409"/>
                    </a:lnTo>
                    <a:lnTo>
                      <a:pt x="73" y="409"/>
                    </a:lnTo>
                    <a:lnTo>
                      <a:pt x="73" y="410"/>
                    </a:lnTo>
                    <a:lnTo>
                      <a:pt x="72" y="410"/>
                    </a:lnTo>
                    <a:lnTo>
                      <a:pt x="72" y="411"/>
                    </a:lnTo>
                    <a:lnTo>
                      <a:pt x="71" y="411"/>
                    </a:lnTo>
                    <a:lnTo>
                      <a:pt x="70" y="411"/>
                    </a:lnTo>
                    <a:lnTo>
                      <a:pt x="69" y="411"/>
                    </a:lnTo>
                    <a:lnTo>
                      <a:pt x="68" y="411"/>
                    </a:lnTo>
                    <a:lnTo>
                      <a:pt x="68" y="412"/>
                    </a:lnTo>
                    <a:lnTo>
                      <a:pt x="67" y="412"/>
                    </a:lnTo>
                    <a:lnTo>
                      <a:pt x="66" y="412"/>
                    </a:lnTo>
                    <a:lnTo>
                      <a:pt x="66" y="411"/>
                    </a:lnTo>
                    <a:lnTo>
                      <a:pt x="65" y="411"/>
                    </a:lnTo>
                    <a:lnTo>
                      <a:pt x="65" y="410"/>
                    </a:lnTo>
                    <a:lnTo>
                      <a:pt x="64" y="410"/>
                    </a:lnTo>
                    <a:lnTo>
                      <a:pt x="62" y="410"/>
                    </a:lnTo>
                    <a:lnTo>
                      <a:pt x="62" y="409"/>
                    </a:lnTo>
                    <a:lnTo>
                      <a:pt x="62" y="408"/>
                    </a:lnTo>
                    <a:lnTo>
                      <a:pt x="61" y="408"/>
                    </a:lnTo>
                    <a:lnTo>
                      <a:pt x="60" y="408"/>
                    </a:lnTo>
                    <a:lnTo>
                      <a:pt x="59" y="409"/>
                    </a:lnTo>
                    <a:lnTo>
                      <a:pt x="58" y="409"/>
                    </a:lnTo>
                    <a:lnTo>
                      <a:pt x="57" y="409"/>
                    </a:lnTo>
                    <a:lnTo>
                      <a:pt x="56" y="409"/>
                    </a:lnTo>
                    <a:lnTo>
                      <a:pt x="55" y="408"/>
                    </a:lnTo>
                    <a:lnTo>
                      <a:pt x="54" y="408"/>
                    </a:lnTo>
                    <a:lnTo>
                      <a:pt x="53" y="408"/>
                    </a:lnTo>
                    <a:lnTo>
                      <a:pt x="52" y="408"/>
                    </a:lnTo>
                    <a:lnTo>
                      <a:pt x="52" y="407"/>
                    </a:lnTo>
                    <a:lnTo>
                      <a:pt x="51" y="407"/>
                    </a:lnTo>
                    <a:lnTo>
                      <a:pt x="50" y="407"/>
                    </a:lnTo>
                    <a:lnTo>
                      <a:pt x="49" y="407"/>
                    </a:lnTo>
                    <a:lnTo>
                      <a:pt x="49" y="406"/>
                    </a:lnTo>
                    <a:lnTo>
                      <a:pt x="48" y="406"/>
                    </a:lnTo>
                    <a:lnTo>
                      <a:pt x="47" y="406"/>
                    </a:lnTo>
                    <a:lnTo>
                      <a:pt x="47" y="405"/>
                    </a:lnTo>
                    <a:lnTo>
                      <a:pt x="46" y="405"/>
                    </a:lnTo>
                    <a:lnTo>
                      <a:pt x="45" y="405"/>
                    </a:lnTo>
                    <a:lnTo>
                      <a:pt x="45" y="404"/>
                    </a:lnTo>
                    <a:lnTo>
                      <a:pt x="43" y="404"/>
                    </a:lnTo>
                    <a:lnTo>
                      <a:pt x="42" y="404"/>
                    </a:lnTo>
                    <a:lnTo>
                      <a:pt x="42" y="403"/>
                    </a:lnTo>
                    <a:lnTo>
                      <a:pt x="41" y="403"/>
                    </a:lnTo>
                    <a:lnTo>
                      <a:pt x="41" y="404"/>
                    </a:lnTo>
                    <a:lnTo>
                      <a:pt x="40" y="404"/>
                    </a:lnTo>
                    <a:lnTo>
                      <a:pt x="39" y="404"/>
                    </a:lnTo>
                    <a:lnTo>
                      <a:pt x="39" y="405"/>
                    </a:lnTo>
                    <a:lnTo>
                      <a:pt x="38" y="405"/>
                    </a:lnTo>
                    <a:lnTo>
                      <a:pt x="37" y="406"/>
                    </a:lnTo>
                    <a:lnTo>
                      <a:pt x="36" y="406"/>
                    </a:lnTo>
                    <a:lnTo>
                      <a:pt x="36" y="407"/>
                    </a:lnTo>
                    <a:lnTo>
                      <a:pt x="35" y="407"/>
                    </a:lnTo>
                    <a:lnTo>
                      <a:pt x="35" y="408"/>
                    </a:lnTo>
                    <a:lnTo>
                      <a:pt x="34" y="408"/>
                    </a:lnTo>
                    <a:lnTo>
                      <a:pt x="33" y="409"/>
                    </a:lnTo>
                    <a:lnTo>
                      <a:pt x="32" y="410"/>
                    </a:lnTo>
                    <a:lnTo>
                      <a:pt x="32" y="411"/>
                    </a:lnTo>
                    <a:lnTo>
                      <a:pt x="31" y="412"/>
                    </a:lnTo>
                    <a:lnTo>
                      <a:pt x="30" y="413"/>
                    </a:lnTo>
                    <a:lnTo>
                      <a:pt x="29" y="413"/>
                    </a:lnTo>
                    <a:lnTo>
                      <a:pt x="29" y="414"/>
                    </a:lnTo>
                    <a:lnTo>
                      <a:pt x="28" y="415"/>
                    </a:lnTo>
                    <a:lnTo>
                      <a:pt x="28" y="416"/>
                    </a:lnTo>
                    <a:lnTo>
                      <a:pt x="28" y="417"/>
                    </a:lnTo>
                    <a:lnTo>
                      <a:pt x="29" y="417"/>
                    </a:lnTo>
                    <a:lnTo>
                      <a:pt x="30" y="417"/>
                    </a:lnTo>
                    <a:lnTo>
                      <a:pt x="31" y="417"/>
                    </a:lnTo>
                    <a:lnTo>
                      <a:pt x="32" y="417"/>
                    </a:lnTo>
                    <a:lnTo>
                      <a:pt x="32" y="418"/>
                    </a:lnTo>
                    <a:lnTo>
                      <a:pt x="32" y="419"/>
                    </a:lnTo>
                    <a:lnTo>
                      <a:pt x="32" y="420"/>
                    </a:lnTo>
                    <a:lnTo>
                      <a:pt x="31" y="420"/>
                    </a:lnTo>
                    <a:lnTo>
                      <a:pt x="31" y="422"/>
                    </a:lnTo>
                    <a:lnTo>
                      <a:pt x="31" y="423"/>
                    </a:lnTo>
                    <a:lnTo>
                      <a:pt x="31" y="424"/>
                    </a:lnTo>
                    <a:lnTo>
                      <a:pt x="31" y="425"/>
                    </a:lnTo>
                    <a:lnTo>
                      <a:pt x="32" y="425"/>
                    </a:lnTo>
                    <a:lnTo>
                      <a:pt x="32" y="426"/>
                    </a:lnTo>
                    <a:lnTo>
                      <a:pt x="33" y="426"/>
                    </a:lnTo>
                    <a:lnTo>
                      <a:pt x="33" y="427"/>
                    </a:lnTo>
                    <a:lnTo>
                      <a:pt x="33" y="428"/>
                    </a:lnTo>
                    <a:lnTo>
                      <a:pt x="32" y="429"/>
                    </a:lnTo>
                    <a:lnTo>
                      <a:pt x="32" y="430"/>
                    </a:lnTo>
                    <a:lnTo>
                      <a:pt x="31" y="430"/>
                    </a:lnTo>
                    <a:lnTo>
                      <a:pt x="31" y="431"/>
                    </a:lnTo>
                    <a:lnTo>
                      <a:pt x="30" y="431"/>
                    </a:lnTo>
                    <a:lnTo>
                      <a:pt x="29" y="431"/>
                    </a:lnTo>
                    <a:lnTo>
                      <a:pt x="28" y="431"/>
                    </a:lnTo>
                    <a:lnTo>
                      <a:pt x="28" y="430"/>
                    </a:lnTo>
                    <a:lnTo>
                      <a:pt x="27" y="430"/>
                    </a:lnTo>
                    <a:lnTo>
                      <a:pt x="26" y="430"/>
                    </a:lnTo>
                    <a:lnTo>
                      <a:pt x="26" y="431"/>
                    </a:lnTo>
                    <a:lnTo>
                      <a:pt x="26" y="432"/>
                    </a:lnTo>
                    <a:lnTo>
                      <a:pt x="27" y="432"/>
                    </a:lnTo>
                    <a:lnTo>
                      <a:pt x="27" y="433"/>
                    </a:lnTo>
                    <a:lnTo>
                      <a:pt x="28" y="434"/>
                    </a:lnTo>
                    <a:lnTo>
                      <a:pt x="29" y="434"/>
                    </a:lnTo>
                    <a:lnTo>
                      <a:pt x="30" y="433"/>
                    </a:lnTo>
                    <a:lnTo>
                      <a:pt x="31" y="433"/>
                    </a:lnTo>
                    <a:lnTo>
                      <a:pt x="31" y="432"/>
                    </a:lnTo>
                    <a:lnTo>
                      <a:pt x="32" y="432"/>
                    </a:lnTo>
                    <a:lnTo>
                      <a:pt x="33" y="432"/>
                    </a:lnTo>
                    <a:lnTo>
                      <a:pt x="33" y="433"/>
                    </a:lnTo>
                    <a:lnTo>
                      <a:pt x="33" y="434"/>
                    </a:lnTo>
                    <a:lnTo>
                      <a:pt x="33" y="435"/>
                    </a:lnTo>
                    <a:lnTo>
                      <a:pt x="32" y="435"/>
                    </a:lnTo>
                    <a:lnTo>
                      <a:pt x="32" y="436"/>
                    </a:lnTo>
                    <a:lnTo>
                      <a:pt x="31" y="437"/>
                    </a:lnTo>
                    <a:lnTo>
                      <a:pt x="31" y="438"/>
                    </a:lnTo>
                    <a:lnTo>
                      <a:pt x="30" y="438"/>
                    </a:lnTo>
                    <a:lnTo>
                      <a:pt x="29" y="438"/>
                    </a:lnTo>
                    <a:lnTo>
                      <a:pt x="28" y="437"/>
                    </a:lnTo>
                    <a:lnTo>
                      <a:pt x="27" y="437"/>
                    </a:lnTo>
                    <a:lnTo>
                      <a:pt x="26" y="437"/>
                    </a:lnTo>
                    <a:lnTo>
                      <a:pt x="24" y="438"/>
                    </a:lnTo>
                    <a:lnTo>
                      <a:pt x="23" y="439"/>
                    </a:lnTo>
                    <a:lnTo>
                      <a:pt x="24" y="439"/>
                    </a:lnTo>
                    <a:lnTo>
                      <a:pt x="24" y="440"/>
                    </a:lnTo>
                    <a:lnTo>
                      <a:pt x="24" y="442"/>
                    </a:lnTo>
                    <a:lnTo>
                      <a:pt x="24" y="443"/>
                    </a:lnTo>
                    <a:lnTo>
                      <a:pt x="24" y="444"/>
                    </a:lnTo>
                    <a:lnTo>
                      <a:pt x="26" y="444"/>
                    </a:lnTo>
                    <a:lnTo>
                      <a:pt x="27" y="444"/>
                    </a:lnTo>
                    <a:lnTo>
                      <a:pt x="28" y="445"/>
                    </a:lnTo>
                    <a:lnTo>
                      <a:pt x="29" y="444"/>
                    </a:lnTo>
                    <a:lnTo>
                      <a:pt x="29" y="443"/>
                    </a:lnTo>
                    <a:lnTo>
                      <a:pt x="30" y="442"/>
                    </a:lnTo>
                    <a:lnTo>
                      <a:pt x="31" y="442"/>
                    </a:lnTo>
                    <a:lnTo>
                      <a:pt x="32" y="442"/>
                    </a:lnTo>
                    <a:lnTo>
                      <a:pt x="32" y="443"/>
                    </a:lnTo>
                    <a:lnTo>
                      <a:pt x="32" y="444"/>
                    </a:lnTo>
                    <a:lnTo>
                      <a:pt x="32" y="445"/>
                    </a:lnTo>
                    <a:lnTo>
                      <a:pt x="32" y="446"/>
                    </a:lnTo>
                    <a:lnTo>
                      <a:pt x="32" y="447"/>
                    </a:lnTo>
                    <a:lnTo>
                      <a:pt x="33" y="448"/>
                    </a:lnTo>
                    <a:lnTo>
                      <a:pt x="34" y="449"/>
                    </a:lnTo>
                    <a:lnTo>
                      <a:pt x="34" y="450"/>
                    </a:lnTo>
                    <a:lnTo>
                      <a:pt x="33" y="450"/>
                    </a:lnTo>
                    <a:lnTo>
                      <a:pt x="33" y="451"/>
                    </a:lnTo>
                    <a:lnTo>
                      <a:pt x="32" y="451"/>
                    </a:lnTo>
                    <a:lnTo>
                      <a:pt x="31" y="451"/>
                    </a:lnTo>
                    <a:lnTo>
                      <a:pt x="30" y="451"/>
                    </a:lnTo>
                    <a:lnTo>
                      <a:pt x="30" y="452"/>
                    </a:lnTo>
                    <a:lnTo>
                      <a:pt x="30" y="453"/>
                    </a:lnTo>
                    <a:lnTo>
                      <a:pt x="31" y="453"/>
                    </a:lnTo>
                    <a:lnTo>
                      <a:pt x="31" y="454"/>
                    </a:lnTo>
                    <a:lnTo>
                      <a:pt x="31" y="455"/>
                    </a:lnTo>
                    <a:lnTo>
                      <a:pt x="30" y="455"/>
                    </a:lnTo>
                    <a:lnTo>
                      <a:pt x="29" y="455"/>
                    </a:lnTo>
                  </a:path>
                </a:pathLst>
              </a:custGeom>
              <a:grpFill/>
              <a:ln w="19050" cap="flat">
                <a:solidFill>
                  <a:schemeClr val="tx1"/>
                </a:solidFill>
                <a:prstDash val="solid"/>
                <a:miter lim="800000"/>
                <a:headEnd/>
                <a:tailEnd/>
              </a:ln>
            </p:spPr>
            <p:txBody>
              <a:bodyPr/>
              <a:lstStyle/>
              <a:p>
                <a:pPr eaLnBrk="1" hangingPunct="1">
                  <a:defRPr/>
                </a:pPr>
                <a:endParaRPr lang="en-US" sz="1350" dirty="0">
                  <a:latin typeface="Arial" charset="0"/>
                </a:endParaRPr>
              </a:p>
            </p:txBody>
          </p:sp>
          <p:sp>
            <p:nvSpPr>
              <p:cNvPr id="33" name="Freeform 95">
                <a:extLst>
                  <a:ext uri="{FF2B5EF4-FFF2-40B4-BE49-F238E27FC236}">
                    <a16:creationId xmlns:a16="http://schemas.microsoft.com/office/drawing/2014/main" id="{86BD53EA-C2E5-4471-8551-0819F1CBF51A}"/>
                  </a:ext>
                </a:extLst>
              </p:cNvPr>
              <p:cNvSpPr>
                <a:spLocks/>
              </p:cNvSpPr>
              <p:nvPr/>
            </p:nvSpPr>
            <p:spPr bwMode="auto">
              <a:xfrm>
                <a:off x="2988" y="2784"/>
                <a:ext cx="145" cy="487"/>
              </a:xfrm>
              <a:custGeom>
                <a:avLst/>
                <a:gdLst>
                  <a:gd name="T0" fmla="*/ 131 w 145"/>
                  <a:gd name="T1" fmla="*/ 446 h 487"/>
                  <a:gd name="T2" fmla="*/ 135 w 145"/>
                  <a:gd name="T3" fmla="*/ 456 h 487"/>
                  <a:gd name="T4" fmla="*/ 141 w 145"/>
                  <a:gd name="T5" fmla="*/ 452 h 487"/>
                  <a:gd name="T6" fmla="*/ 141 w 145"/>
                  <a:gd name="T7" fmla="*/ 460 h 487"/>
                  <a:gd name="T8" fmla="*/ 139 w 145"/>
                  <a:gd name="T9" fmla="*/ 469 h 487"/>
                  <a:gd name="T10" fmla="*/ 134 w 145"/>
                  <a:gd name="T11" fmla="*/ 473 h 487"/>
                  <a:gd name="T12" fmla="*/ 136 w 145"/>
                  <a:gd name="T13" fmla="*/ 483 h 487"/>
                  <a:gd name="T14" fmla="*/ 142 w 145"/>
                  <a:gd name="T15" fmla="*/ 485 h 487"/>
                  <a:gd name="T16" fmla="*/ 135 w 145"/>
                  <a:gd name="T17" fmla="*/ 481 h 487"/>
                  <a:gd name="T18" fmla="*/ 123 w 145"/>
                  <a:gd name="T19" fmla="*/ 477 h 487"/>
                  <a:gd name="T20" fmla="*/ 118 w 145"/>
                  <a:gd name="T21" fmla="*/ 469 h 487"/>
                  <a:gd name="T22" fmla="*/ 112 w 145"/>
                  <a:gd name="T23" fmla="*/ 461 h 487"/>
                  <a:gd name="T24" fmla="*/ 107 w 145"/>
                  <a:gd name="T25" fmla="*/ 453 h 487"/>
                  <a:gd name="T26" fmla="*/ 101 w 145"/>
                  <a:gd name="T27" fmla="*/ 442 h 487"/>
                  <a:gd name="T28" fmla="*/ 95 w 145"/>
                  <a:gd name="T29" fmla="*/ 431 h 487"/>
                  <a:gd name="T30" fmla="*/ 90 w 145"/>
                  <a:gd name="T31" fmla="*/ 421 h 487"/>
                  <a:gd name="T32" fmla="*/ 84 w 145"/>
                  <a:gd name="T33" fmla="*/ 414 h 487"/>
                  <a:gd name="T34" fmla="*/ 77 w 145"/>
                  <a:gd name="T35" fmla="*/ 414 h 487"/>
                  <a:gd name="T36" fmla="*/ 72 w 145"/>
                  <a:gd name="T37" fmla="*/ 410 h 487"/>
                  <a:gd name="T38" fmla="*/ 66 w 145"/>
                  <a:gd name="T39" fmla="*/ 406 h 487"/>
                  <a:gd name="T40" fmla="*/ 58 w 145"/>
                  <a:gd name="T41" fmla="*/ 400 h 487"/>
                  <a:gd name="T42" fmla="*/ 49 w 145"/>
                  <a:gd name="T43" fmla="*/ 397 h 487"/>
                  <a:gd name="T44" fmla="*/ 41 w 145"/>
                  <a:gd name="T45" fmla="*/ 389 h 487"/>
                  <a:gd name="T46" fmla="*/ 29 w 145"/>
                  <a:gd name="T47" fmla="*/ 387 h 487"/>
                  <a:gd name="T48" fmla="*/ 18 w 145"/>
                  <a:gd name="T49" fmla="*/ 384 h 487"/>
                  <a:gd name="T50" fmla="*/ 13 w 145"/>
                  <a:gd name="T51" fmla="*/ 373 h 487"/>
                  <a:gd name="T52" fmla="*/ 12 w 145"/>
                  <a:gd name="T53" fmla="*/ 359 h 487"/>
                  <a:gd name="T54" fmla="*/ 13 w 145"/>
                  <a:gd name="T55" fmla="*/ 344 h 487"/>
                  <a:gd name="T56" fmla="*/ 19 w 145"/>
                  <a:gd name="T57" fmla="*/ 350 h 487"/>
                  <a:gd name="T58" fmla="*/ 29 w 145"/>
                  <a:gd name="T59" fmla="*/ 349 h 487"/>
                  <a:gd name="T60" fmla="*/ 28 w 145"/>
                  <a:gd name="T61" fmla="*/ 337 h 487"/>
                  <a:gd name="T62" fmla="*/ 26 w 145"/>
                  <a:gd name="T63" fmla="*/ 323 h 487"/>
                  <a:gd name="T64" fmla="*/ 28 w 145"/>
                  <a:gd name="T65" fmla="*/ 311 h 487"/>
                  <a:gd name="T66" fmla="*/ 29 w 145"/>
                  <a:gd name="T67" fmla="*/ 297 h 487"/>
                  <a:gd name="T68" fmla="*/ 23 w 145"/>
                  <a:gd name="T69" fmla="*/ 285 h 487"/>
                  <a:gd name="T70" fmla="*/ 32 w 145"/>
                  <a:gd name="T71" fmla="*/ 275 h 487"/>
                  <a:gd name="T72" fmla="*/ 40 w 145"/>
                  <a:gd name="T73" fmla="*/ 265 h 487"/>
                  <a:gd name="T74" fmla="*/ 44 w 145"/>
                  <a:gd name="T75" fmla="*/ 254 h 487"/>
                  <a:gd name="T76" fmla="*/ 38 w 145"/>
                  <a:gd name="T77" fmla="*/ 236 h 487"/>
                  <a:gd name="T78" fmla="*/ 27 w 145"/>
                  <a:gd name="T79" fmla="*/ 230 h 487"/>
                  <a:gd name="T80" fmla="*/ 19 w 145"/>
                  <a:gd name="T81" fmla="*/ 221 h 487"/>
                  <a:gd name="T82" fmla="*/ 9 w 145"/>
                  <a:gd name="T83" fmla="*/ 216 h 487"/>
                  <a:gd name="T84" fmla="*/ 2 w 145"/>
                  <a:gd name="T85" fmla="*/ 206 h 487"/>
                  <a:gd name="T86" fmla="*/ 1 w 145"/>
                  <a:gd name="T87" fmla="*/ 194 h 487"/>
                  <a:gd name="T88" fmla="*/ 0 w 145"/>
                  <a:gd name="T89" fmla="*/ 179 h 487"/>
                  <a:gd name="T90" fmla="*/ 8 w 145"/>
                  <a:gd name="T91" fmla="*/ 167 h 487"/>
                  <a:gd name="T92" fmla="*/ 15 w 145"/>
                  <a:gd name="T93" fmla="*/ 158 h 487"/>
                  <a:gd name="T94" fmla="*/ 26 w 145"/>
                  <a:gd name="T95" fmla="*/ 154 h 487"/>
                  <a:gd name="T96" fmla="*/ 33 w 145"/>
                  <a:gd name="T97" fmla="*/ 143 h 487"/>
                  <a:gd name="T98" fmla="*/ 41 w 145"/>
                  <a:gd name="T99" fmla="*/ 134 h 487"/>
                  <a:gd name="T100" fmla="*/ 46 w 145"/>
                  <a:gd name="T101" fmla="*/ 121 h 487"/>
                  <a:gd name="T102" fmla="*/ 48 w 145"/>
                  <a:gd name="T103" fmla="*/ 107 h 487"/>
                  <a:gd name="T104" fmla="*/ 50 w 145"/>
                  <a:gd name="T105" fmla="*/ 95 h 487"/>
                  <a:gd name="T106" fmla="*/ 61 w 145"/>
                  <a:gd name="T107" fmla="*/ 88 h 487"/>
                  <a:gd name="T108" fmla="*/ 66 w 145"/>
                  <a:gd name="T109" fmla="*/ 77 h 487"/>
                  <a:gd name="T110" fmla="*/ 77 w 145"/>
                  <a:gd name="T111" fmla="*/ 73 h 487"/>
                  <a:gd name="T112" fmla="*/ 80 w 145"/>
                  <a:gd name="T113" fmla="*/ 60 h 487"/>
                  <a:gd name="T114" fmla="*/ 82 w 145"/>
                  <a:gd name="T115" fmla="*/ 48 h 487"/>
                  <a:gd name="T116" fmla="*/ 88 w 145"/>
                  <a:gd name="T117" fmla="*/ 38 h 487"/>
                  <a:gd name="T118" fmla="*/ 91 w 145"/>
                  <a:gd name="T119" fmla="*/ 24 h 487"/>
                  <a:gd name="T120" fmla="*/ 96 w 145"/>
                  <a:gd name="T121" fmla="*/ 10 h 487"/>
                  <a:gd name="T122" fmla="*/ 106 w 145"/>
                  <a:gd name="T123" fmla="*/ 3 h 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 h="487">
                    <a:moveTo>
                      <a:pt x="137" y="438"/>
                    </a:moveTo>
                    <a:lnTo>
                      <a:pt x="136" y="438"/>
                    </a:lnTo>
                    <a:lnTo>
                      <a:pt x="135" y="439"/>
                    </a:lnTo>
                    <a:lnTo>
                      <a:pt x="135" y="440"/>
                    </a:lnTo>
                    <a:lnTo>
                      <a:pt x="136" y="440"/>
                    </a:lnTo>
                    <a:lnTo>
                      <a:pt x="136" y="441"/>
                    </a:lnTo>
                    <a:lnTo>
                      <a:pt x="136" y="442"/>
                    </a:lnTo>
                    <a:lnTo>
                      <a:pt x="136" y="444"/>
                    </a:lnTo>
                    <a:lnTo>
                      <a:pt x="135" y="444"/>
                    </a:lnTo>
                    <a:lnTo>
                      <a:pt x="134" y="444"/>
                    </a:lnTo>
                    <a:lnTo>
                      <a:pt x="132" y="444"/>
                    </a:lnTo>
                    <a:lnTo>
                      <a:pt x="131" y="444"/>
                    </a:lnTo>
                    <a:lnTo>
                      <a:pt x="131" y="445"/>
                    </a:lnTo>
                    <a:lnTo>
                      <a:pt x="131" y="446"/>
                    </a:lnTo>
                    <a:lnTo>
                      <a:pt x="130" y="446"/>
                    </a:lnTo>
                    <a:lnTo>
                      <a:pt x="130" y="447"/>
                    </a:lnTo>
                    <a:lnTo>
                      <a:pt x="130" y="448"/>
                    </a:lnTo>
                    <a:lnTo>
                      <a:pt x="130" y="449"/>
                    </a:lnTo>
                    <a:lnTo>
                      <a:pt x="131" y="449"/>
                    </a:lnTo>
                    <a:lnTo>
                      <a:pt x="131" y="450"/>
                    </a:lnTo>
                    <a:lnTo>
                      <a:pt x="132" y="451"/>
                    </a:lnTo>
                    <a:lnTo>
                      <a:pt x="134" y="451"/>
                    </a:lnTo>
                    <a:lnTo>
                      <a:pt x="134" y="452"/>
                    </a:lnTo>
                    <a:lnTo>
                      <a:pt x="135" y="452"/>
                    </a:lnTo>
                    <a:lnTo>
                      <a:pt x="135" y="453"/>
                    </a:lnTo>
                    <a:lnTo>
                      <a:pt x="135" y="454"/>
                    </a:lnTo>
                    <a:lnTo>
                      <a:pt x="135" y="455"/>
                    </a:lnTo>
                    <a:lnTo>
                      <a:pt x="135" y="456"/>
                    </a:lnTo>
                    <a:lnTo>
                      <a:pt x="136" y="456"/>
                    </a:lnTo>
                    <a:lnTo>
                      <a:pt x="136" y="457"/>
                    </a:lnTo>
                    <a:lnTo>
                      <a:pt x="137" y="457"/>
                    </a:lnTo>
                    <a:lnTo>
                      <a:pt x="138" y="457"/>
                    </a:lnTo>
                    <a:lnTo>
                      <a:pt x="138" y="456"/>
                    </a:lnTo>
                    <a:lnTo>
                      <a:pt x="139" y="456"/>
                    </a:lnTo>
                    <a:lnTo>
                      <a:pt x="139" y="455"/>
                    </a:lnTo>
                    <a:lnTo>
                      <a:pt x="139" y="454"/>
                    </a:lnTo>
                    <a:lnTo>
                      <a:pt x="138" y="454"/>
                    </a:lnTo>
                    <a:lnTo>
                      <a:pt x="138" y="453"/>
                    </a:lnTo>
                    <a:lnTo>
                      <a:pt x="139" y="453"/>
                    </a:lnTo>
                    <a:lnTo>
                      <a:pt x="139" y="452"/>
                    </a:lnTo>
                    <a:lnTo>
                      <a:pt x="140" y="452"/>
                    </a:lnTo>
                    <a:lnTo>
                      <a:pt x="141" y="452"/>
                    </a:lnTo>
                    <a:lnTo>
                      <a:pt x="142" y="453"/>
                    </a:lnTo>
                    <a:lnTo>
                      <a:pt x="143" y="453"/>
                    </a:lnTo>
                    <a:lnTo>
                      <a:pt x="144" y="453"/>
                    </a:lnTo>
                    <a:lnTo>
                      <a:pt x="144" y="454"/>
                    </a:lnTo>
                    <a:lnTo>
                      <a:pt x="145" y="454"/>
                    </a:lnTo>
                    <a:lnTo>
                      <a:pt x="145" y="455"/>
                    </a:lnTo>
                    <a:lnTo>
                      <a:pt x="144" y="455"/>
                    </a:lnTo>
                    <a:lnTo>
                      <a:pt x="144" y="456"/>
                    </a:lnTo>
                    <a:lnTo>
                      <a:pt x="144" y="457"/>
                    </a:lnTo>
                    <a:lnTo>
                      <a:pt x="144" y="458"/>
                    </a:lnTo>
                    <a:lnTo>
                      <a:pt x="143" y="458"/>
                    </a:lnTo>
                    <a:lnTo>
                      <a:pt x="142" y="459"/>
                    </a:lnTo>
                    <a:lnTo>
                      <a:pt x="141" y="459"/>
                    </a:lnTo>
                    <a:lnTo>
                      <a:pt x="141" y="460"/>
                    </a:lnTo>
                    <a:lnTo>
                      <a:pt x="140" y="460"/>
                    </a:lnTo>
                    <a:lnTo>
                      <a:pt x="139" y="460"/>
                    </a:lnTo>
                    <a:lnTo>
                      <a:pt x="139" y="461"/>
                    </a:lnTo>
                    <a:lnTo>
                      <a:pt x="139" y="462"/>
                    </a:lnTo>
                    <a:lnTo>
                      <a:pt x="140" y="464"/>
                    </a:lnTo>
                    <a:lnTo>
                      <a:pt x="141" y="464"/>
                    </a:lnTo>
                    <a:lnTo>
                      <a:pt x="141" y="465"/>
                    </a:lnTo>
                    <a:lnTo>
                      <a:pt x="142" y="465"/>
                    </a:lnTo>
                    <a:lnTo>
                      <a:pt x="142" y="466"/>
                    </a:lnTo>
                    <a:lnTo>
                      <a:pt x="142" y="467"/>
                    </a:lnTo>
                    <a:lnTo>
                      <a:pt x="142" y="468"/>
                    </a:lnTo>
                    <a:lnTo>
                      <a:pt x="141" y="469"/>
                    </a:lnTo>
                    <a:lnTo>
                      <a:pt x="140" y="469"/>
                    </a:lnTo>
                    <a:lnTo>
                      <a:pt x="139" y="469"/>
                    </a:lnTo>
                    <a:lnTo>
                      <a:pt x="139" y="470"/>
                    </a:lnTo>
                    <a:lnTo>
                      <a:pt x="138" y="470"/>
                    </a:lnTo>
                    <a:lnTo>
                      <a:pt x="137" y="469"/>
                    </a:lnTo>
                    <a:lnTo>
                      <a:pt x="136" y="469"/>
                    </a:lnTo>
                    <a:lnTo>
                      <a:pt x="135" y="469"/>
                    </a:lnTo>
                    <a:lnTo>
                      <a:pt x="135" y="468"/>
                    </a:lnTo>
                    <a:lnTo>
                      <a:pt x="134" y="468"/>
                    </a:lnTo>
                    <a:lnTo>
                      <a:pt x="132" y="468"/>
                    </a:lnTo>
                    <a:lnTo>
                      <a:pt x="132" y="469"/>
                    </a:lnTo>
                    <a:lnTo>
                      <a:pt x="132" y="470"/>
                    </a:lnTo>
                    <a:lnTo>
                      <a:pt x="132" y="471"/>
                    </a:lnTo>
                    <a:lnTo>
                      <a:pt x="132" y="472"/>
                    </a:lnTo>
                    <a:lnTo>
                      <a:pt x="134" y="472"/>
                    </a:lnTo>
                    <a:lnTo>
                      <a:pt x="134" y="473"/>
                    </a:lnTo>
                    <a:lnTo>
                      <a:pt x="135" y="473"/>
                    </a:lnTo>
                    <a:lnTo>
                      <a:pt x="135" y="474"/>
                    </a:lnTo>
                    <a:lnTo>
                      <a:pt x="136" y="474"/>
                    </a:lnTo>
                    <a:lnTo>
                      <a:pt x="135" y="475"/>
                    </a:lnTo>
                    <a:lnTo>
                      <a:pt x="134" y="475"/>
                    </a:lnTo>
                    <a:lnTo>
                      <a:pt x="134" y="476"/>
                    </a:lnTo>
                    <a:lnTo>
                      <a:pt x="132" y="476"/>
                    </a:lnTo>
                    <a:lnTo>
                      <a:pt x="132" y="477"/>
                    </a:lnTo>
                    <a:lnTo>
                      <a:pt x="132" y="478"/>
                    </a:lnTo>
                    <a:lnTo>
                      <a:pt x="134" y="478"/>
                    </a:lnTo>
                    <a:lnTo>
                      <a:pt x="134" y="479"/>
                    </a:lnTo>
                    <a:lnTo>
                      <a:pt x="135" y="480"/>
                    </a:lnTo>
                    <a:lnTo>
                      <a:pt x="136" y="481"/>
                    </a:lnTo>
                    <a:lnTo>
                      <a:pt x="136" y="483"/>
                    </a:lnTo>
                    <a:lnTo>
                      <a:pt x="137" y="483"/>
                    </a:lnTo>
                    <a:lnTo>
                      <a:pt x="138" y="483"/>
                    </a:lnTo>
                    <a:lnTo>
                      <a:pt x="138" y="481"/>
                    </a:lnTo>
                    <a:lnTo>
                      <a:pt x="138" y="480"/>
                    </a:lnTo>
                    <a:lnTo>
                      <a:pt x="138" y="479"/>
                    </a:lnTo>
                    <a:lnTo>
                      <a:pt x="139" y="478"/>
                    </a:lnTo>
                    <a:lnTo>
                      <a:pt x="140" y="478"/>
                    </a:lnTo>
                    <a:lnTo>
                      <a:pt x="141" y="479"/>
                    </a:lnTo>
                    <a:lnTo>
                      <a:pt x="141" y="480"/>
                    </a:lnTo>
                    <a:lnTo>
                      <a:pt x="142" y="480"/>
                    </a:lnTo>
                    <a:lnTo>
                      <a:pt x="142" y="481"/>
                    </a:lnTo>
                    <a:lnTo>
                      <a:pt x="142" y="483"/>
                    </a:lnTo>
                    <a:lnTo>
                      <a:pt x="142" y="484"/>
                    </a:lnTo>
                    <a:lnTo>
                      <a:pt x="142" y="485"/>
                    </a:lnTo>
                    <a:lnTo>
                      <a:pt x="143" y="487"/>
                    </a:lnTo>
                    <a:lnTo>
                      <a:pt x="142" y="487"/>
                    </a:lnTo>
                    <a:lnTo>
                      <a:pt x="142" y="486"/>
                    </a:lnTo>
                    <a:lnTo>
                      <a:pt x="141" y="487"/>
                    </a:lnTo>
                    <a:lnTo>
                      <a:pt x="141" y="486"/>
                    </a:lnTo>
                    <a:lnTo>
                      <a:pt x="140" y="487"/>
                    </a:lnTo>
                    <a:lnTo>
                      <a:pt x="139" y="487"/>
                    </a:lnTo>
                    <a:lnTo>
                      <a:pt x="138" y="487"/>
                    </a:lnTo>
                    <a:lnTo>
                      <a:pt x="137" y="487"/>
                    </a:lnTo>
                    <a:lnTo>
                      <a:pt x="137" y="486"/>
                    </a:lnTo>
                    <a:lnTo>
                      <a:pt x="137" y="485"/>
                    </a:lnTo>
                    <a:lnTo>
                      <a:pt x="137" y="484"/>
                    </a:lnTo>
                    <a:lnTo>
                      <a:pt x="137" y="483"/>
                    </a:lnTo>
                    <a:lnTo>
                      <a:pt x="135" y="481"/>
                    </a:lnTo>
                    <a:lnTo>
                      <a:pt x="135" y="480"/>
                    </a:lnTo>
                    <a:lnTo>
                      <a:pt x="134" y="480"/>
                    </a:lnTo>
                    <a:lnTo>
                      <a:pt x="132" y="478"/>
                    </a:lnTo>
                    <a:lnTo>
                      <a:pt x="131" y="478"/>
                    </a:lnTo>
                    <a:lnTo>
                      <a:pt x="130" y="478"/>
                    </a:lnTo>
                    <a:lnTo>
                      <a:pt x="129" y="478"/>
                    </a:lnTo>
                    <a:lnTo>
                      <a:pt x="128" y="479"/>
                    </a:lnTo>
                    <a:lnTo>
                      <a:pt x="127" y="479"/>
                    </a:lnTo>
                    <a:lnTo>
                      <a:pt x="126" y="479"/>
                    </a:lnTo>
                    <a:lnTo>
                      <a:pt x="125" y="479"/>
                    </a:lnTo>
                    <a:lnTo>
                      <a:pt x="125" y="478"/>
                    </a:lnTo>
                    <a:lnTo>
                      <a:pt x="124" y="478"/>
                    </a:lnTo>
                    <a:lnTo>
                      <a:pt x="123" y="478"/>
                    </a:lnTo>
                    <a:lnTo>
                      <a:pt x="123" y="477"/>
                    </a:lnTo>
                    <a:lnTo>
                      <a:pt x="122" y="477"/>
                    </a:lnTo>
                    <a:lnTo>
                      <a:pt x="121" y="476"/>
                    </a:lnTo>
                    <a:lnTo>
                      <a:pt x="121" y="475"/>
                    </a:lnTo>
                    <a:lnTo>
                      <a:pt x="120" y="475"/>
                    </a:lnTo>
                    <a:lnTo>
                      <a:pt x="120" y="474"/>
                    </a:lnTo>
                    <a:lnTo>
                      <a:pt x="120" y="473"/>
                    </a:lnTo>
                    <a:lnTo>
                      <a:pt x="120" y="472"/>
                    </a:lnTo>
                    <a:lnTo>
                      <a:pt x="119" y="472"/>
                    </a:lnTo>
                    <a:lnTo>
                      <a:pt x="119" y="471"/>
                    </a:lnTo>
                    <a:lnTo>
                      <a:pt x="118" y="471"/>
                    </a:lnTo>
                    <a:lnTo>
                      <a:pt x="117" y="470"/>
                    </a:lnTo>
                    <a:lnTo>
                      <a:pt x="118" y="470"/>
                    </a:lnTo>
                    <a:lnTo>
                      <a:pt x="117" y="470"/>
                    </a:lnTo>
                    <a:lnTo>
                      <a:pt x="118" y="469"/>
                    </a:lnTo>
                    <a:lnTo>
                      <a:pt x="118" y="468"/>
                    </a:lnTo>
                    <a:lnTo>
                      <a:pt x="117" y="468"/>
                    </a:lnTo>
                    <a:lnTo>
                      <a:pt x="117" y="467"/>
                    </a:lnTo>
                    <a:lnTo>
                      <a:pt x="116" y="467"/>
                    </a:lnTo>
                    <a:lnTo>
                      <a:pt x="115" y="467"/>
                    </a:lnTo>
                    <a:lnTo>
                      <a:pt x="115" y="466"/>
                    </a:lnTo>
                    <a:lnTo>
                      <a:pt x="115" y="465"/>
                    </a:lnTo>
                    <a:lnTo>
                      <a:pt x="115" y="464"/>
                    </a:lnTo>
                    <a:lnTo>
                      <a:pt x="114" y="464"/>
                    </a:lnTo>
                    <a:lnTo>
                      <a:pt x="112" y="464"/>
                    </a:lnTo>
                    <a:lnTo>
                      <a:pt x="111" y="464"/>
                    </a:lnTo>
                    <a:lnTo>
                      <a:pt x="111" y="462"/>
                    </a:lnTo>
                    <a:lnTo>
                      <a:pt x="112" y="462"/>
                    </a:lnTo>
                    <a:lnTo>
                      <a:pt x="112" y="461"/>
                    </a:lnTo>
                    <a:lnTo>
                      <a:pt x="112" y="460"/>
                    </a:lnTo>
                    <a:lnTo>
                      <a:pt x="111" y="460"/>
                    </a:lnTo>
                    <a:lnTo>
                      <a:pt x="110" y="460"/>
                    </a:lnTo>
                    <a:lnTo>
                      <a:pt x="110" y="459"/>
                    </a:lnTo>
                    <a:lnTo>
                      <a:pt x="109" y="459"/>
                    </a:lnTo>
                    <a:lnTo>
                      <a:pt x="109" y="458"/>
                    </a:lnTo>
                    <a:lnTo>
                      <a:pt x="108" y="458"/>
                    </a:lnTo>
                    <a:lnTo>
                      <a:pt x="108" y="457"/>
                    </a:lnTo>
                    <a:lnTo>
                      <a:pt x="109" y="457"/>
                    </a:lnTo>
                    <a:lnTo>
                      <a:pt x="109" y="456"/>
                    </a:lnTo>
                    <a:lnTo>
                      <a:pt x="109" y="455"/>
                    </a:lnTo>
                    <a:lnTo>
                      <a:pt x="108" y="454"/>
                    </a:lnTo>
                    <a:lnTo>
                      <a:pt x="107" y="454"/>
                    </a:lnTo>
                    <a:lnTo>
                      <a:pt x="107" y="453"/>
                    </a:lnTo>
                    <a:lnTo>
                      <a:pt x="107" y="452"/>
                    </a:lnTo>
                    <a:lnTo>
                      <a:pt x="106" y="452"/>
                    </a:lnTo>
                    <a:lnTo>
                      <a:pt x="105" y="451"/>
                    </a:lnTo>
                    <a:lnTo>
                      <a:pt x="105" y="450"/>
                    </a:lnTo>
                    <a:lnTo>
                      <a:pt x="105" y="449"/>
                    </a:lnTo>
                    <a:lnTo>
                      <a:pt x="104" y="448"/>
                    </a:lnTo>
                    <a:lnTo>
                      <a:pt x="103" y="448"/>
                    </a:lnTo>
                    <a:lnTo>
                      <a:pt x="103" y="447"/>
                    </a:lnTo>
                    <a:lnTo>
                      <a:pt x="102" y="447"/>
                    </a:lnTo>
                    <a:lnTo>
                      <a:pt x="102" y="446"/>
                    </a:lnTo>
                    <a:lnTo>
                      <a:pt x="102" y="445"/>
                    </a:lnTo>
                    <a:lnTo>
                      <a:pt x="101" y="444"/>
                    </a:lnTo>
                    <a:lnTo>
                      <a:pt x="102" y="444"/>
                    </a:lnTo>
                    <a:lnTo>
                      <a:pt x="101" y="442"/>
                    </a:lnTo>
                    <a:lnTo>
                      <a:pt x="99" y="441"/>
                    </a:lnTo>
                    <a:lnTo>
                      <a:pt x="99" y="440"/>
                    </a:lnTo>
                    <a:lnTo>
                      <a:pt x="99" y="439"/>
                    </a:lnTo>
                    <a:lnTo>
                      <a:pt x="99" y="438"/>
                    </a:lnTo>
                    <a:lnTo>
                      <a:pt x="98" y="438"/>
                    </a:lnTo>
                    <a:lnTo>
                      <a:pt x="98" y="437"/>
                    </a:lnTo>
                    <a:lnTo>
                      <a:pt x="98" y="436"/>
                    </a:lnTo>
                    <a:lnTo>
                      <a:pt x="97" y="435"/>
                    </a:lnTo>
                    <a:lnTo>
                      <a:pt x="96" y="435"/>
                    </a:lnTo>
                    <a:lnTo>
                      <a:pt x="96" y="434"/>
                    </a:lnTo>
                    <a:lnTo>
                      <a:pt x="95" y="434"/>
                    </a:lnTo>
                    <a:lnTo>
                      <a:pt x="95" y="433"/>
                    </a:lnTo>
                    <a:lnTo>
                      <a:pt x="96" y="432"/>
                    </a:lnTo>
                    <a:lnTo>
                      <a:pt x="95" y="431"/>
                    </a:lnTo>
                    <a:lnTo>
                      <a:pt x="95" y="430"/>
                    </a:lnTo>
                    <a:lnTo>
                      <a:pt x="95" y="429"/>
                    </a:lnTo>
                    <a:lnTo>
                      <a:pt x="93" y="430"/>
                    </a:lnTo>
                    <a:lnTo>
                      <a:pt x="93" y="429"/>
                    </a:lnTo>
                    <a:lnTo>
                      <a:pt x="95" y="429"/>
                    </a:lnTo>
                    <a:lnTo>
                      <a:pt x="95" y="428"/>
                    </a:lnTo>
                    <a:lnTo>
                      <a:pt x="93" y="427"/>
                    </a:lnTo>
                    <a:lnTo>
                      <a:pt x="93" y="426"/>
                    </a:lnTo>
                    <a:lnTo>
                      <a:pt x="93" y="425"/>
                    </a:lnTo>
                    <a:lnTo>
                      <a:pt x="92" y="425"/>
                    </a:lnTo>
                    <a:lnTo>
                      <a:pt x="91" y="425"/>
                    </a:lnTo>
                    <a:lnTo>
                      <a:pt x="91" y="423"/>
                    </a:lnTo>
                    <a:lnTo>
                      <a:pt x="91" y="422"/>
                    </a:lnTo>
                    <a:lnTo>
                      <a:pt x="90" y="421"/>
                    </a:lnTo>
                    <a:lnTo>
                      <a:pt x="90" y="420"/>
                    </a:lnTo>
                    <a:lnTo>
                      <a:pt x="90" y="419"/>
                    </a:lnTo>
                    <a:lnTo>
                      <a:pt x="90" y="418"/>
                    </a:lnTo>
                    <a:lnTo>
                      <a:pt x="89" y="417"/>
                    </a:lnTo>
                    <a:lnTo>
                      <a:pt x="88" y="416"/>
                    </a:lnTo>
                    <a:lnTo>
                      <a:pt x="89" y="416"/>
                    </a:lnTo>
                    <a:lnTo>
                      <a:pt x="88" y="415"/>
                    </a:lnTo>
                    <a:lnTo>
                      <a:pt x="88" y="414"/>
                    </a:lnTo>
                    <a:lnTo>
                      <a:pt x="87" y="414"/>
                    </a:lnTo>
                    <a:lnTo>
                      <a:pt x="87" y="413"/>
                    </a:lnTo>
                    <a:lnTo>
                      <a:pt x="86" y="413"/>
                    </a:lnTo>
                    <a:lnTo>
                      <a:pt x="85" y="413"/>
                    </a:lnTo>
                    <a:lnTo>
                      <a:pt x="85" y="414"/>
                    </a:lnTo>
                    <a:lnTo>
                      <a:pt x="84" y="414"/>
                    </a:lnTo>
                    <a:lnTo>
                      <a:pt x="83" y="414"/>
                    </a:lnTo>
                    <a:lnTo>
                      <a:pt x="83" y="413"/>
                    </a:lnTo>
                    <a:lnTo>
                      <a:pt x="83" y="414"/>
                    </a:lnTo>
                    <a:lnTo>
                      <a:pt x="82" y="414"/>
                    </a:lnTo>
                    <a:lnTo>
                      <a:pt x="81" y="414"/>
                    </a:lnTo>
                    <a:lnTo>
                      <a:pt x="81" y="415"/>
                    </a:lnTo>
                    <a:lnTo>
                      <a:pt x="81" y="416"/>
                    </a:lnTo>
                    <a:lnTo>
                      <a:pt x="80" y="416"/>
                    </a:lnTo>
                    <a:lnTo>
                      <a:pt x="80" y="415"/>
                    </a:lnTo>
                    <a:lnTo>
                      <a:pt x="79" y="414"/>
                    </a:lnTo>
                    <a:lnTo>
                      <a:pt x="78" y="414"/>
                    </a:lnTo>
                    <a:lnTo>
                      <a:pt x="77" y="414"/>
                    </a:lnTo>
                    <a:lnTo>
                      <a:pt x="77" y="415"/>
                    </a:lnTo>
                    <a:lnTo>
                      <a:pt x="77" y="414"/>
                    </a:lnTo>
                    <a:lnTo>
                      <a:pt x="76" y="414"/>
                    </a:lnTo>
                    <a:lnTo>
                      <a:pt x="76" y="413"/>
                    </a:lnTo>
                    <a:lnTo>
                      <a:pt x="74" y="413"/>
                    </a:lnTo>
                    <a:lnTo>
                      <a:pt x="73" y="413"/>
                    </a:lnTo>
                    <a:lnTo>
                      <a:pt x="72" y="413"/>
                    </a:lnTo>
                    <a:lnTo>
                      <a:pt x="72" y="412"/>
                    </a:lnTo>
                    <a:lnTo>
                      <a:pt x="72" y="411"/>
                    </a:lnTo>
                    <a:lnTo>
                      <a:pt x="71" y="411"/>
                    </a:lnTo>
                    <a:lnTo>
                      <a:pt x="70" y="411"/>
                    </a:lnTo>
                    <a:lnTo>
                      <a:pt x="69" y="411"/>
                    </a:lnTo>
                    <a:lnTo>
                      <a:pt x="70" y="411"/>
                    </a:lnTo>
                    <a:lnTo>
                      <a:pt x="70" y="410"/>
                    </a:lnTo>
                    <a:lnTo>
                      <a:pt x="71" y="410"/>
                    </a:lnTo>
                    <a:lnTo>
                      <a:pt x="72" y="410"/>
                    </a:lnTo>
                    <a:lnTo>
                      <a:pt x="72" y="409"/>
                    </a:lnTo>
                    <a:lnTo>
                      <a:pt x="72" y="408"/>
                    </a:lnTo>
                    <a:lnTo>
                      <a:pt x="71" y="408"/>
                    </a:lnTo>
                    <a:lnTo>
                      <a:pt x="71" y="409"/>
                    </a:lnTo>
                    <a:lnTo>
                      <a:pt x="70" y="409"/>
                    </a:lnTo>
                    <a:lnTo>
                      <a:pt x="69" y="409"/>
                    </a:lnTo>
                    <a:lnTo>
                      <a:pt x="69" y="410"/>
                    </a:lnTo>
                    <a:lnTo>
                      <a:pt x="68" y="410"/>
                    </a:lnTo>
                    <a:lnTo>
                      <a:pt x="68" y="409"/>
                    </a:lnTo>
                    <a:lnTo>
                      <a:pt x="67" y="408"/>
                    </a:lnTo>
                    <a:lnTo>
                      <a:pt x="66" y="408"/>
                    </a:lnTo>
                    <a:lnTo>
                      <a:pt x="66" y="407"/>
                    </a:lnTo>
                    <a:lnTo>
                      <a:pt x="65" y="406"/>
                    </a:lnTo>
                    <a:lnTo>
                      <a:pt x="66" y="406"/>
                    </a:lnTo>
                    <a:lnTo>
                      <a:pt x="66" y="405"/>
                    </a:lnTo>
                    <a:lnTo>
                      <a:pt x="65" y="405"/>
                    </a:lnTo>
                    <a:lnTo>
                      <a:pt x="65" y="403"/>
                    </a:lnTo>
                    <a:lnTo>
                      <a:pt x="65" y="402"/>
                    </a:lnTo>
                    <a:lnTo>
                      <a:pt x="64" y="402"/>
                    </a:lnTo>
                    <a:lnTo>
                      <a:pt x="64" y="401"/>
                    </a:lnTo>
                    <a:lnTo>
                      <a:pt x="64" y="402"/>
                    </a:lnTo>
                    <a:lnTo>
                      <a:pt x="63" y="402"/>
                    </a:lnTo>
                    <a:lnTo>
                      <a:pt x="63" y="401"/>
                    </a:lnTo>
                    <a:lnTo>
                      <a:pt x="62" y="401"/>
                    </a:lnTo>
                    <a:lnTo>
                      <a:pt x="61" y="401"/>
                    </a:lnTo>
                    <a:lnTo>
                      <a:pt x="60" y="400"/>
                    </a:lnTo>
                    <a:lnTo>
                      <a:pt x="59" y="400"/>
                    </a:lnTo>
                    <a:lnTo>
                      <a:pt x="58" y="400"/>
                    </a:lnTo>
                    <a:lnTo>
                      <a:pt x="57" y="400"/>
                    </a:lnTo>
                    <a:lnTo>
                      <a:pt x="57" y="401"/>
                    </a:lnTo>
                    <a:lnTo>
                      <a:pt x="56" y="401"/>
                    </a:lnTo>
                    <a:lnTo>
                      <a:pt x="54" y="402"/>
                    </a:lnTo>
                    <a:lnTo>
                      <a:pt x="54" y="401"/>
                    </a:lnTo>
                    <a:lnTo>
                      <a:pt x="54" y="400"/>
                    </a:lnTo>
                    <a:lnTo>
                      <a:pt x="54" y="399"/>
                    </a:lnTo>
                    <a:lnTo>
                      <a:pt x="54" y="398"/>
                    </a:lnTo>
                    <a:lnTo>
                      <a:pt x="53" y="398"/>
                    </a:lnTo>
                    <a:lnTo>
                      <a:pt x="52" y="398"/>
                    </a:lnTo>
                    <a:lnTo>
                      <a:pt x="51" y="398"/>
                    </a:lnTo>
                    <a:lnTo>
                      <a:pt x="50" y="398"/>
                    </a:lnTo>
                    <a:lnTo>
                      <a:pt x="50" y="397"/>
                    </a:lnTo>
                    <a:lnTo>
                      <a:pt x="49" y="397"/>
                    </a:lnTo>
                    <a:lnTo>
                      <a:pt x="49" y="396"/>
                    </a:lnTo>
                    <a:lnTo>
                      <a:pt x="48" y="396"/>
                    </a:lnTo>
                    <a:lnTo>
                      <a:pt x="48" y="395"/>
                    </a:lnTo>
                    <a:lnTo>
                      <a:pt x="48" y="394"/>
                    </a:lnTo>
                    <a:lnTo>
                      <a:pt x="48" y="393"/>
                    </a:lnTo>
                    <a:lnTo>
                      <a:pt x="48" y="392"/>
                    </a:lnTo>
                    <a:lnTo>
                      <a:pt x="47" y="391"/>
                    </a:lnTo>
                    <a:lnTo>
                      <a:pt x="47" y="390"/>
                    </a:lnTo>
                    <a:lnTo>
                      <a:pt x="46" y="389"/>
                    </a:lnTo>
                    <a:lnTo>
                      <a:pt x="45" y="389"/>
                    </a:lnTo>
                    <a:lnTo>
                      <a:pt x="44" y="389"/>
                    </a:lnTo>
                    <a:lnTo>
                      <a:pt x="43" y="389"/>
                    </a:lnTo>
                    <a:lnTo>
                      <a:pt x="42" y="389"/>
                    </a:lnTo>
                    <a:lnTo>
                      <a:pt x="41" y="389"/>
                    </a:lnTo>
                    <a:lnTo>
                      <a:pt x="40" y="389"/>
                    </a:lnTo>
                    <a:lnTo>
                      <a:pt x="39" y="389"/>
                    </a:lnTo>
                    <a:lnTo>
                      <a:pt x="39" y="388"/>
                    </a:lnTo>
                    <a:lnTo>
                      <a:pt x="38" y="388"/>
                    </a:lnTo>
                    <a:lnTo>
                      <a:pt x="38" y="387"/>
                    </a:lnTo>
                    <a:lnTo>
                      <a:pt x="37" y="387"/>
                    </a:lnTo>
                    <a:lnTo>
                      <a:pt x="35" y="388"/>
                    </a:lnTo>
                    <a:lnTo>
                      <a:pt x="35" y="387"/>
                    </a:lnTo>
                    <a:lnTo>
                      <a:pt x="34" y="387"/>
                    </a:lnTo>
                    <a:lnTo>
                      <a:pt x="33" y="387"/>
                    </a:lnTo>
                    <a:lnTo>
                      <a:pt x="32" y="387"/>
                    </a:lnTo>
                    <a:lnTo>
                      <a:pt x="31" y="387"/>
                    </a:lnTo>
                    <a:lnTo>
                      <a:pt x="30" y="387"/>
                    </a:lnTo>
                    <a:lnTo>
                      <a:pt x="29" y="387"/>
                    </a:lnTo>
                    <a:lnTo>
                      <a:pt x="28" y="387"/>
                    </a:lnTo>
                    <a:lnTo>
                      <a:pt x="27" y="387"/>
                    </a:lnTo>
                    <a:lnTo>
                      <a:pt x="26" y="387"/>
                    </a:lnTo>
                    <a:lnTo>
                      <a:pt x="25" y="387"/>
                    </a:lnTo>
                    <a:lnTo>
                      <a:pt x="24" y="387"/>
                    </a:lnTo>
                    <a:lnTo>
                      <a:pt x="23" y="387"/>
                    </a:lnTo>
                    <a:lnTo>
                      <a:pt x="23" y="386"/>
                    </a:lnTo>
                    <a:lnTo>
                      <a:pt x="22" y="386"/>
                    </a:lnTo>
                    <a:lnTo>
                      <a:pt x="22" y="387"/>
                    </a:lnTo>
                    <a:lnTo>
                      <a:pt x="21" y="387"/>
                    </a:lnTo>
                    <a:lnTo>
                      <a:pt x="20" y="387"/>
                    </a:lnTo>
                    <a:lnTo>
                      <a:pt x="19" y="386"/>
                    </a:lnTo>
                    <a:lnTo>
                      <a:pt x="19" y="384"/>
                    </a:lnTo>
                    <a:lnTo>
                      <a:pt x="18" y="384"/>
                    </a:lnTo>
                    <a:lnTo>
                      <a:pt x="18" y="383"/>
                    </a:lnTo>
                    <a:lnTo>
                      <a:pt x="16" y="382"/>
                    </a:lnTo>
                    <a:lnTo>
                      <a:pt x="16" y="381"/>
                    </a:lnTo>
                    <a:lnTo>
                      <a:pt x="15" y="381"/>
                    </a:lnTo>
                    <a:lnTo>
                      <a:pt x="15" y="380"/>
                    </a:lnTo>
                    <a:lnTo>
                      <a:pt x="15" y="379"/>
                    </a:lnTo>
                    <a:lnTo>
                      <a:pt x="14" y="379"/>
                    </a:lnTo>
                    <a:lnTo>
                      <a:pt x="14" y="378"/>
                    </a:lnTo>
                    <a:lnTo>
                      <a:pt x="14" y="377"/>
                    </a:lnTo>
                    <a:lnTo>
                      <a:pt x="13" y="377"/>
                    </a:lnTo>
                    <a:lnTo>
                      <a:pt x="13" y="376"/>
                    </a:lnTo>
                    <a:lnTo>
                      <a:pt x="13" y="375"/>
                    </a:lnTo>
                    <a:lnTo>
                      <a:pt x="13" y="374"/>
                    </a:lnTo>
                    <a:lnTo>
                      <a:pt x="13" y="373"/>
                    </a:lnTo>
                    <a:lnTo>
                      <a:pt x="13" y="372"/>
                    </a:lnTo>
                    <a:lnTo>
                      <a:pt x="13" y="371"/>
                    </a:lnTo>
                    <a:lnTo>
                      <a:pt x="12" y="371"/>
                    </a:lnTo>
                    <a:lnTo>
                      <a:pt x="12" y="370"/>
                    </a:lnTo>
                    <a:lnTo>
                      <a:pt x="12" y="369"/>
                    </a:lnTo>
                    <a:lnTo>
                      <a:pt x="12" y="368"/>
                    </a:lnTo>
                    <a:lnTo>
                      <a:pt x="12" y="367"/>
                    </a:lnTo>
                    <a:lnTo>
                      <a:pt x="12" y="366"/>
                    </a:lnTo>
                    <a:lnTo>
                      <a:pt x="12" y="364"/>
                    </a:lnTo>
                    <a:lnTo>
                      <a:pt x="12" y="363"/>
                    </a:lnTo>
                    <a:lnTo>
                      <a:pt x="12" y="362"/>
                    </a:lnTo>
                    <a:lnTo>
                      <a:pt x="12" y="361"/>
                    </a:lnTo>
                    <a:lnTo>
                      <a:pt x="12" y="360"/>
                    </a:lnTo>
                    <a:lnTo>
                      <a:pt x="12" y="359"/>
                    </a:lnTo>
                    <a:lnTo>
                      <a:pt x="12" y="358"/>
                    </a:lnTo>
                    <a:lnTo>
                      <a:pt x="12" y="357"/>
                    </a:lnTo>
                    <a:lnTo>
                      <a:pt x="12" y="356"/>
                    </a:lnTo>
                    <a:lnTo>
                      <a:pt x="12" y="355"/>
                    </a:lnTo>
                    <a:lnTo>
                      <a:pt x="13" y="354"/>
                    </a:lnTo>
                    <a:lnTo>
                      <a:pt x="13" y="353"/>
                    </a:lnTo>
                    <a:lnTo>
                      <a:pt x="13" y="352"/>
                    </a:lnTo>
                    <a:lnTo>
                      <a:pt x="13" y="351"/>
                    </a:lnTo>
                    <a:lnTo>
                      <a:pt x="13" y="350"/>
                    </a:lnTo>
                    <a:lnTo>
                      <a:pt x="13" y="349"/>
                    </a:lnTo>
                    <a:lnTo>
                      <a:pt x="13" y="348"/>
                    </a:lnTo>
                    <a:lnTo>
                      <a:pt x="13" y="347"/>
                    </a:lnTo>
                    <a:lnTo>
                      <a:pt x="13" y="345"/>
                    </a:lnTo>
                    <a:lnTo>
                      <a:pt x="13" y="344"/>
                    </a:lnTo>
                    <a:lnTo>
                      <a:pt x="13" y="343"/>
                    </a:lnTo>
                    <a:lnTo>
                      <a:pt x="13" y="342"/>
                    </a:lnTo>
                    <a:lnTo>
                      <a:pt x="14" y="342"/>
                    </a:lnTo>
                    <a:lnTo>
                      <a:pt x="15" y="342"/>
                    </a:lnTo>
                    <a:lnTo>
                      <a:pt x="18" y="341"/>
                    </a:lnTo>
                    <a:lnTo>
                      <a:pt x="18" y="342"/>
                    </a:lnTo>
                    <a:lnTo>
                      <a:pt x="18" y="343"/>
                    </a:lnTo>
                    <a:lnTo>
                      <a:pt x="19" y="343"/>
                    </a:lnTo>
                    <a:lnTo>
                      <a:pt x="19" y="344"/>
                    </a:lnTo>
                    <a:lnTo>
                      <a:pt x="19" y="345"/>
                    </a:lnTo>
                    <a:lnTo>
                      <a:pt x="19" y="347"/>
                    </a:lnTo>
                    <a:lnTo>
                      <a:pt x="19" y="348"/>
                    </a:lnTo>
                    <a:lnTo>
                      <a:pt x="19" y="349"/>
                    </a:lnTo>
                    <a:lnTo>
                      <a:pt x="19" y="350"/>
                    </a:lnTo>
                    <a:lnTo>
                      <a:pt x="19" y="351"/>
                    </a:lnTo>
                    <a:lnTo>
                      <a:pt x="20" y="351"/>
                    </a:lnTo>
                    <a:lnTo>
                      <a:pt x="21" y="351"/>
                    </a:lnTo>
                    <a:lnTo>
                      <a:pt x="22" y="351"/>
                    </a:lnTo>
                    <a:lnTo>
                      <a:pt x="22" y="352"/>
                    </a:lnTo>
                    <a:lnTo>
                      <a:pt x="23" y="352"/>
                    </a:lnTo>
                    <a:lnTo>
                      <a:pt x="24" y="352"/>
                    </a:lnTo>
                    <a:lnTo>
                      <a:pt x="24" y="351"/>
                    </a:lnTo>
                    <a:lnTo>
                      <a:pt x="25" y="351"/>
                    </a:lnTo>
                    <a:lnTo>
                      <a:pt x="25" y="350"/>
                    </a:lnTo>
                    <a:lnTo>
                      <a:pt x="26" y="350"/>
                    </a:lnTo>
                    <a:lnTo>
                      <a:pt x="27" y="350"/>
                    </a:lnTo>
                    <a:lnTo>
                      <a:pt x="28" y="349"/>
                    </a:lnTo>
                    <a:lnTo>
                      <a:pt x="29" y="349"/>
                    </a:lnTo>
                    <a:lnTo>
                      <a:pt x="29" y="348"/>
                    </a:lnTo>
                    <a:lnTo>
                      <a:pt x="30" y="348"/>
                    </a:lnTo>
                    <a:lnTo>
                      <a:pt x="29" y="348"/>
                    </a:lnTo>
                    <a:lnTo>
                      <a:pt x="30" y="347"/>
                    </a:lnTo>
                    <a:lnTo>
                      <a:pt x="29" y="345"/>
                    </a:lnTo>
                    <a:lnTo>
                      <a:pt x="29" y="344"/>
                    </a:lnTo>
                    <a:lnTo>
                      <a:pt x="29" y="343"/>
                    </a:lnTo>
                    <a:lnTo>
                      <a:pt x="29" y="342"/>
                    </a:lnTo>
                    <a:lnTo>
                      <a:pt x="28" y="341"/>
                    </a:lnTo>
                    <a:lnTo>
                      <a:pt x="28" y="340"/>
                    </a:lnTo>
                    <a:lnTo>
                      <a:pt x="28" y="339"/>
                    </a:lnTo>
                    <a:lnTo>
                      <a:pt x="29" y="338"/>
                    </a:lnTo>
                    <a:lnTo>
                      <a:pt x="28" y="338"/>
                    </a:lnTo>
                    <a:lnTo>
                      <a:pt x="28" y="337"/>
                    </a:lnTo>
                    <a:lnTo>
                      <a:pt x="27" y="337"/>
                    </a:lnTo>
                    <a:lnTo>
                      <a:pt x="27" y="336"/>
                    </a:lnTo>
                    <a:lnTo>
                      <a:pt x="27" y="335"/>
                    </a:lnTo>
                    <a:lnTo>
                      <a:pt x="26" y="334"/>
                    </a:lnTo>
                    <a:lnTo>
                      <a:pt x="26" y="333"/>
                    </a:lnTo>
                    <a:lnTo>
                      <a:pt x="26" y="332"/>
                    </a:lnTo>
                    <a:lnTo>
                      <a:pt x="26" y="331"/>
                    </a:lnTo>
                    <a:lnTo>
                      <a:pt x="26" y="330"/>
                    </a:lnTo>
                    <a:lnTo>
                      <a:pt x="26" y="329"/>
                    </a:lnTo>
                    <a:lnTo>
                      <a:pt x="26" y="328"/>
                    </a:lnTo>
                    <a:lnTo>
                      <a:pt x="26" y="326"/>
                    </a:lnTo>
                    <a:lnTo>
                      <a:pt x="26" y="325"/>
                    </a:lnTo>
                    <a:lnTo>
                      <a:pt x="26" y="324"/>
                    </a:lnTo>
                    <a:lnTo>
                      <a:pt x="26" y="323"/>
                    </a:lnTo>
                    <a:lnTo>
                      <a:pt x="27" y="322"/>
                    </a:lnTo>
                    <a:lnTo>
                      <a:pt x="27" y="321"/>
                    </a:lnTo>
                    <a:lnTo>
                      <a:pt x="27" y="320"/>
                    </a:lnTo>
                    <a:lnTo>
                      <a:pt x="28" y="320"/>
                    </a:lnTo>
                    <a:lnTo>
                      <a:pt x="28" y="319"/>
                    </a:lnTo>
                    <a:lnTo>
                      <a:pt x="29" y="318"/>
                    </a:lnTo>
                    <a:lnTo>
                      <a:pt x="29" y="317"/>
                    </a:lnTo>
                    <a:lnTo>
                      <a:pt x="29" y="316"/>
                    </a:lnTo>
                    <a:lnTo>
                      <a:pt x="28" y="316"/>
                    </a:lnTo>
                    <a:lnTo>
                      <a:pt x="28" y="315"/>
                    </a:lnTo>
                    <a:lnTo>
                      <a:pt x="28" y="314"/>
                    </a:lnTo>
                    <a:lnTo>
                      <a:pt x="28" y="313"/>
                    </a:lnTo>
                    <a:lnTo>
                      <a:pt x="28" y="312"/>
                    </a:lnTo>
                    <a:lnTo>
                      <a:pt x="28" y="311"/>
                    </a:lnTo>
                    <a:lnTo>
                      <a:pt x="29" y="311"/>
                    </a:lnTo>
                    <a:lnTo>
                      <a:pt x="29" y="310"/>
                    </a:lnTo>
                    <a:lnTo>
                      <a:pt x="29" y="309"/>
                    </a:lnTo>
                    <a:lnTo>
                      <a:pt x="29" y="308"/>
                    </a:lnTo>
                    <a:lnTo>
                      <a:pt x="29" y="306"/>
                    </a:lnTo>
                    <a:lnTo>
                      <a:pt x="29" y="305"/>
                    </a:lnTo>
                    <a:lnTo>
                      <a:pt x="29" y="304"/>
                    </a:lnTo>
                    <a:lnTo>
                      <a:pt x="29" y="303"/>
                    </a:lnTo>
                    <a:lnTo>
                      <a:pt x="29" y="302"/>
                    </a:lnTo>
                    <a:lnTo>
                      <a:pt x="29" y="301"/>
                    </a:lnTo>
                    <a:lnTo>
                      <a:pt x="29" y="300"/>
                    </a:lnTo>
                    <a:lnTo>
                      <a:pt x="29" y="299"/>
                    </a:lnTo>
                    <a:lnTo>
                      <a:pt x="29" y="298"/>
                    </a:lnTo>
                    <a:lnTo>
                      <a:pt x="29" y="297"/>
                    </a:lnTo>
                    <a:lnTo>
                      <a:pt x="29" y="296"/>
                    </a:lnTo>
                    <a:lnTo>
                      <a:pt x="29" y="295"/>
                    </a:lnTo>
                    <a:lnTo>
                      <a:pt x="28" y="294"/>
                    </a:lnTo>
                    <a:lnTo>
                      <a:pt x="27" y="293"/>
                    </a:lnTo>
                    <a:lnTo>
                      <a:pt x="26" y="293"/>
                    </a:lnTo>
                    <a:lnTo>
                      <a:pt x="25" y="293"/>
                    </a:lnTo>
                    <a:lnTo>
                      <a:pt x="25" y="292"/>
                    </a:lnTo>
                    <a:lnTo>
                      <a:pt x="24" y="291"/>
                    </a:lnTo>
                    <a:lnTo>
                      <a:pt x="24" y="290"/>
                    </a:lnTo>
                    <a:lnTo>
                      <a:pt x="23" y="290"/>
                    </a:lnTo>
                    <a:lnTo>
                      <a:pt x="23" y="289"/>
                    </a:lnTo>
                    <a:lnTo>
                      <a:pt x="23" y="287"/>
                    </a:lnTo>
                    <a:lnTo>
                      <a:pt x="23" y="286"/>
                    </a:lnTo>
                    <a:lnTo>
                      <a:pt x="23" y="285"/>
                    </a:lnTo>
                    <a:lnTo>
                      <a:pt x="24" y="285"/>
                    </a:lnTo>
                    <a:lnTo>
                      <a:pt x="24" y="284"/>
                    </a:lnTo>
                    <a:lnTo>
                      <a:pt x="25" y="284"/>
                    </a:lnTo>
                    <a:lnTo>
                      <a:pt x="25" y="283"/>
                    </a:lnTo>
                    <a:lnTo>
                      <a:pt x="26" y="283"/>
                    </a:lnTo>
                    <a:lnTo>
                      <a:pt x="26" y="282"/>
                    </a:lnTo>
                    <a:lnTo>
                      <a:pt x="27" y="281"/>
                    </a:lnTo>
                    <a:lnTo>
                      <a:pt x="28" y="280"/>
                    </a:lnTo>
                    <a:lnTo>
                      <a:pt x="29" y="279"/>
                    </a:lnTo>
                    <a:lnTo>
                      <a:pt x="30" y="279"/>
                    </a:lnTo>
                    <a:lnTo>
                      <a:pt x="30" y="278"/>
                    </a:lnTo>
                    <a:lnTo>
                      <a:pt x="31" y="277"/>
                    </a:lnTo>
                    <a:lnTo>
                      <a:pt x="32" y="276"/>
                    </a:lnTo>
                    <a:lnTo>
                      <a:pt x="32" y="275"/>
                    </a:lnTo>
                    <a:lnTo>
                      <a:pt x="33" y="275"/>
                    </a:lnTo>
                    <a:lnTo>
                      <a:pt x="33" y="274"/>
                    </a:lnTo>
                    <a:lnTo>
                      <a:pt x="34" y="274"/>
                    </a:lnTo>
                    <a:lnTo>
                      <a:pt x="34" y="273"/>
                    </a:lnTo>
                    <a:lnTo>
                      <a:pt x="35" y="273"/>
                    </a:lnTo>
                    <a:lnTo>
                      <a:pt x="35" y="272"/>
                    </a:lnTo>
                    <a:lnTo>
                      <a:pt x="37" y="272"/>
                    </a:lnTo>
                    <a:lnTo>
                      <a:pt x="37" y="271"/>
                    </a:lnTo>
                    <a:lnTo>
                      <a:pt x="37" y="270"/>
                    </a:lnTo>
                    <a:lnTo>
                      <a:pt x="38" y="270"/>
                    </a:lnTo>
                    <a:lnTo>
                      <a:pt x="38" y="269"/>
                    </a:lnTo>
                    <a:lnTo>
                      <a:pt x="39" y="267"/>
                    </a:lnTo>
                    <a:lnTo>
                      <a:pt x="39" y="266"/>
                    </a:lnTo>
                    <a:lnTo>
                      <a:pt x="40" y="265"/>
                    </a:lnTo>
                    <a:lnTo>
                      <a:pt x="40" y="264"/>
                    </a:lnTo>
                    <a:lnTo>
                      <a:pt x="40" y="263"/>
                    </a:lnTo>
                    <a:lnTo>
                      <a:pt x="41" y="263"/>
                    </a:lnTo>
                    <a:lnTo>
                      <a:pt x="41" y="262"/>
                    </a:lnTo>
                    <a:lnTo>
                      <a:pt x="41" y="261"/>
                    </a:lnTo>
                    <a:lnTo>
                      <a:pt x="42" y="260"/>
                    </a:lnTo>
                    <a:lnTo>
                      <a:pt x="42" y="259"/>
                    </a:lnTo>
                    <a:lnTo>
                      <a:pt x="42" y="258"/>
                    </a:lnTo>
                    <a:lnTo>
                      <a:pt x="43" y="258"/>
                    </a:lnTo>
                    <a:lnTo>
                      <a:pt x="43" y="257"/>
                    </a:lnTo>
                    <a:lnTo>
                      <a:pt x="43" y="256"/>
                    </a:lnTo>
                    <a:lnTo>
                      <a:pt x="44" y="256"/>
                    </a:lnTo>
                    <a:lnTo>
                      <a:pt x="44" y="255"/>
                    </a:lnTo>
                    <a:lnTo>
                      <a:pt x="44" y="254"/>
                    </a:lnTo>
                    <a:lnTo>
                      <a:pt x="44" y="253"/>
                    </a:lnTo>
                    <a:lnTo>
                      <a:pt x="44" y="252"/>
                    </a:lnTo>
                    <a:lnTo>
                      <a:pt x="44" y="247"/>
                    </a:lnTo>
                    <a:lnTo>
                      <a:pt x="44" y="244"/>
                    </a:lnTo>
                    <a:lnTo>
                      <a:pt x="44" y="241"/>
                    </a:lnTo>
                    <a:lnTo>
                      <a:pt x="43" y="241"/>
                    </a:lnTo>
                    <a:lnTo>
                      <a:pt x="43" y="240"/>
                    </a:lnTo>
                    <a:lnTo>
                      <a:pt x="42" y="240"/>
                    </a:lnTo>
                    <a:lnTo>
                      <a:pt x="42" y="239"/>
                    </a:lnTo>
                    <a:lnTo>
                      <a:pt x="42" y="238"/>
                    </a:lnTo>
                    <a:lnTo>
                      <a:pt x="41" y="238"/>
                    </a:lnTo>
                    <a:lnTo>
                      <a:pt x="40" y="237"/>
                    </a:lnTo>
                    <a:lnTo>
                      <a:pt x="39" y="236"/>
                    </a:lnTo>
                    <a:lnTo>
                      <a:pt x="38" y="236"/>
                    </a:lnTo>
                    <a:lnTo>
                      <a:pt x="38" y="235"/>
                    </a:lnTo>
                    <a:lnTo>
                      <a:pt x="37" y="235"/>
                    </a:lnTo>
                    <a:lnTo>
                      <a:pt x="35" y="235"/>
                    </a:lnTo>
                    <a:lnTo>
                      <a:pt x="34" y="235"/>
                    </a:lnTo>
                    <a:lnTo>
                      <a:pt x="33" y="235"/>
                    </a:lnTo>
                    <a:lnTo>
                      <a:pt x="32" y="235"/>
                    </a:lnTo>
                    <a:lnTo>
                      <a:pt x="32" y="234"/>
                    </a:lnTo>
                    <a:lnTo>
                      <a:pt x="31" y="234"/>
                    </a:lnTo>
                    <a:lnTo>
                      <a:pt x="30" y="234"/>
                    </a:lnTo>
                    <a:lnTo>
                      <a:pt x="29" y="234"/>
                    </a:lnTo>
                    <a:lnTo>
                      <a:pt x="29" y="233"/>
                    </a:lnTo>
                    <a:lnTo>
                      <a:pt x="28" y="232"/>
                    </a:lnTo>
                    <a:lnTo>
                      <a:pt x="27" y="231"/>
                    </a:lnTo>
                    <a:lnTo>
                      <a:pt x="27" y="230"/>
                    </a:lnTo>
                    <a:lnTo>
                      <a:pt x="26" y="230"/>
                    </a:lnTo>
                    <a:lnTo>
                      <a:pt x="26" y="228"/>
                    </a:lnTo>
                    <a:lnTo>
                      <a:pt x="25" y="227"/>
                    </a:lnTo>
                    <a:lnTo>
                      <a:pt x="24" y="227"/>
                    </a:lnTo>
                    <a:lnTo>
                      <a:pt x="24" y="226"/>
                    </a:lnTo>
                    <a:lnTo>
                      <a:pt x="23" y="226"/>
                    </a:lnTo>
                    <a:lnTo>
                      <a:pt x="23" y="225"/>
                    </a:lnTo>
                    <a:lnTo>
                      <a:pt x="22" y="225"/>
                    </a:lnTo>
                    <a:lnTo>
                      <a:pt x="21" y="224"/>
                    </a:lnTo>
                    <a:lnTo>
                      <a:pt x="21" y="223"/>
                    </a:lnTo>
                    <a:lnTo>
                      <a:pt x="21" y="222"/>
                    </a:lnTo>
                    <a:lnTo>
                      <a:pt x="20" y="222"/>
                    </a:lnTo>
                    <a:lnTo>
                      <a:pt x="19" y="222"/>
                    </a:lnTo>
                    <a:lnTo>
                      <a:pt x="19" y="221"/>
                    </a:lnTo>
                    <a:lnTo>
                      <a:pt x="18" y="221"/>
                    </a:lnTo>
                    <a:lnTo>
                      <a:pt x="16" y="221"/>
                    </a:lnTo>
                    <a:lnTo>
                      <a:pt x="15" y="221"/>
                    </a:lnTo>
                    <a:lnTo>
                      <a:pt x="15" y="220"/>
                    </a:lnTo>
                    <a:lnTo>
                      <a:pt x="14" y="220"/>
                    </a:lnTo>
                    <a:lnTo>
                      <a:pt x="14" y="219"/>
                    </a:lnTo>
                    <a:lnTo>
                      <a:pt x="13" y="219"/>
                    </a:lnTo>
                    <a:lnTo>
                      <a:pt x="13" y="218"/>
                    </a:lnTo>
                    <a:lnTo>
                      <a:pt x="12" y="218"/>
                    </a:lnTo>
                    <a:lnTo>
                      <a:pt x="11" y="218"/>
                    </a:lnTo>
                    <a:lnTo>
                      <a:pt x="11" y="217"/>
                    </a:lnTo>
                    <a:lnTo>
                      <a:pt x="10" y="217"/>
                    </a:lnTo>
                    <a:lnTo>
                      <a:pt x="10" y="216"/>
                    </a:lnTo>
                    <a:lnTo>
                      <a:pt x="9" y="216"/>
                    </a:lnTo>
                    <a:lnTo>
                      <a:pt x="9" y="215"/>
                    </a:lnTo>
                    <a:lnTo>
                      <a:pt x="8" y="214"/>
                    </a:lnTo>
                    <a:lnTo>
                      <a:pt x="7" y="213"/>
                    </a:lnTo>
                    <a:lnTo>
                      <a:pt x="6" y="213"/>
                    </a:lnTo>
                    <a:lnTo>
                      <a:pt x="5" y="213"/>
                    </a:lnTo>
                    <a:lnTo>
                      <a:pt x="5" y="212"/>
                    </a:lnTo>
                    <a:lnTo>
                      <a:pt x="5" y="211"/>
                    </a:lnTo>
                    <a:lnTo>
                      <a:pt x="5" y="209"/>
                    </a:lnTo>
                    <a:lnTo>
                      <a:pt x="4" y="209"/>
                    </a:lnTo>
                    <a:lnTo>
                      <a:pt x="4" y="208"/>
                    </a:lnTo>
                    <a:lnTo>
                      <a:pt x="3" y="208"/>
                    </a:lnTo>
                    <a:lnTo>
                      <a:pt x="3" y="207"/>
                    </a:lnTo>
                    <a:lnTo>
                      <a:pt x="3" y="206"/>
                    </a:lnTo>
                    <a:lnTo>
                      <a:pt x="2" y="206"/>
                    </a:lnTo>
                    <a:lnTo>
                      <a:pt x="2" y="205"/>
                    </a:lnTo>
                    <a:lnTo>
                      <a:pt x="2" y="204"/>
                    </a:lnTo>
                    <a:lnTo>
                      <a:pt x="2" y="203"/>
                    </a:lnTo>
                    <a:lnTo>
                      <a:pt x="1" y="202"/>
                    </a:lnTo>
                    <a:lnTo>
                      <a:pt x="1" y="201"/>
                    </a:lnTo>
                    <a:lnTo>
                      <a:pt x="2" y="201"/>
                    </a:lnTo>
                    <a:lnTo>
                      <a:pt x="2" y="200"/>
                    </a:lnTo>
                    <a:lnTo>
                      <a:pt x="2" y="199"/>
                    </a:lnTo>
                    <a:lnTo>
                      <a:pt x="2" y="198"/>
                    </a:lnTo>
                    <a:lnTo>
                      <a:pt x="2" y="197"/>
                    </a:lnTo>
                    <a:lnTo>
                      <a:pt x="1" y="197"/>
                    </a:lnTo>
                    <a:lnTo>
                      <a:pt x="1" y="196"/>
                    </a:lnTo>
                    <a:lnTo>
                      <a:pt x="1" y="195"/>
                    </a:lnTo>
                    <a:lnTo>
                      <a:pt x="1" y="194"/>
                    </a:lnTo>
                    <a:lnTo>
                      <a:pt x="1" y="193"/>
                    </a:lnTo>
                    <a:lnTo>
                      <a:pt x="1" y="192"/>
                    </a:lnTo>
                    <a:lnTo>
                      <a:pt x="0" y="192"/>
                    </a:lnTo>
                    <a:lnTo>
                      <a:pt x="0" y="191"/>
                    </a:lnTo>
                    <a:lnTo>
                      <a:pt x="0" y="189"/>
                    </a:lnTo>
                    <a:lnTo>
                      <a:pt x="0" y="188"/>
                    </a:lnTo>
                    <a:lnTo>
                      <a:pt x="0" y="187"/>
                    </a:lnTo>
                    <a:lnTo>
                      <a:pt x="0" y="186"/>
                    </a:lnTo>
                    <a:lnTo>
                      <a:pt x="0" y="185"/>
                    </a:lnTo>
                    <a:lnTo>
                      <a:pt x="0" y="184"/>
                    </a:lnTo>
                    <a:lnTo>
                      <a:pt x="0" y="183"/>
                    </a:lnTo>
                    <a:lnTo>
                      <a:pt x="0" y="182"/>
                    </a:lnTo>
                    <a:lnTo>
                      <a:pt x="0" y="180"/>
                    </a:lnTo>
                    <a:lnTo>
                      <a:pt x="0" y="179"/>
                    </a:lnTo>
                    <a:lnTo>
                      <a:pt x="0" y="178"/>
                    </a:lnTo>
                    <a:lnTo>
                      <a:pt x="1" y="177"/>
                    </a:lnTo>
                    <a:lnTo>
                      <a:pt x="1" y="176"/>
                    </a:lnTo>
                    <a:lnTo>
                      <a:pt x="1" y="175"/>
                    </a:lnTo>
                    <a:lnTo>
                      <a:pt x="2" y="175"/>
                    </a:lnTo>
                    <a:lnTo>
                      <a:pt x="2" y="174"/>
                    </a:lnTo>
                    <a:lnTo>
                      <a:pt x="2" y="173"/>
                    </a:lnTo>
                    <a:lnTo>
                      <a:pt x="3" y="173"/>
                    </a:lnTo>
                    <a:lnTo>
                      <a:pt x="3" y="172"/>
                    </a:lnTo>
                    <a:lnTo>
                      <a:pt x="4" y="170"/>
                    </a:lnTo>
                    <a:lnTo>
                      <a:pt x="5" y="169"/>
                    </a:lnTo>
                    <a:lnTo>
                      <a:pt x="6" y="168"/>
                    </a:lnTo>
                    <a:lnTo>
                      <a:pt x="7" y="168"/>
                    </a:lnTo>
                    <a:lnTo>
                      <a:pt x="8" y="167"/>
                    </a:lnTo>
                    <a:lnTo>
                      <a:pt x="9" y="167"/>
                    </a:lnTo>
                    <a:lnTo>
                      <a:pt x="10" y="167"/>
                    </a:lnTo>
                    <a:lnTo>
                      <a:pt x="10" y="166"/>
                    </a:lnTo>
                    <a:lnTo>
                      <a:pt x="11" y="165"/>
                    </a:lnTo>
                    <a:lnTo>
                      <a:pt x="11" y="164"/>
                    </a:lnTo>
                    <a:lnTo>
                      <a:pt x="12" y="164"/>
                    </a:lnTo>
                    <a:lnTo>
                      <a:pt x="12" y="163"/>
                    </a:lnTo>
                    <a:lnTo>
                      <a:pt x="13" y="163"/>
                    </a:lnTo>
                    <a:lnTo>
                      <a:pt x="13" y="162"/>
                    </a:lnTo>
                    <a:lnTo>
                      <a:pt x="14" y="161"/>
                    </a:lnTo>
                    <a:lnTo>
                      <a:pt x="14" y="160"/>
                    </a:lnTo>
                    <a:lnTo>
                      <a:pt x="15" y="160"/>
                    </a:lnTo>
                    <a:lnTo>
                      <a:pt x="15" y="159"/>
                    </a:lnTo>
                    <a:lnTo>
                      <a:pt x="15" y="158"/>
                    </a:lnTo>
                    <a:lnTo>
                      <a:pt x="16" y="158"/>
                    </a:lnTo>
                    <a:lnTo>
                      <a:pt x="16" y="157"/>
                    </a:lnTo>
                    <a:lnTo>
                      <a:pt x="18" y="158"/>
                    </a:lnTo>
                    <a:lnTo>
                      <a:pt x="19" y="157"/>
                    </a:lnTo>
                    <a:lnTo>
                      <a:pt x="20" y="157"/>
                    </a:lnTo>
                    <a:lnTo>
                      <a:pt x="21" y="157"/>
                    </a:lnTo>
                    <a:lnTo>
                      <a:pt x="21" y="156"/>
                    </a:lnTo>
                    <a:lnTo>
                      <a:pt x="22" y="156"/>
                    </a:lnTo>
                    <a:lnTo>
                      <a:pt x="23" y="156"/>
                    </a:lnTo>
                    <a:lnTo>
                      <a:pt x="24" y="156"/>
                    </a:lnTo>
                    <a:lnTo>
                      <a:pt x="24" y="155"/>
                    </a:lnTo>
                    <a:lnTo>
                      <a:pt x="25" y="155"/>
                    </a:lnTo>
                    <a:lnTo>
                      <a:pt x="25" y="154"/>
                    </a:lnTo>
                    <a:lnTo>
                      <a:pt x="26" y="154"/>
                    </a:lnTo>
                    <a:lnTo>
                      <a:pt x="26" y="153"/>
                    </a:lnTo>
                    <a:lnTo>
                      <a:pt x="27" y="153"/>
                    </a:lnTo>
                    <a:lnTo>
                      <a:pt x="27" y="152"/>
                    </a:lnTo>
                    <a:lnTo>
                      <a:pt x="28" y="152"/>
                    </a:lnTo>
                    <a:lnTo>
                      <a:pt x="28" y="150"/>
                    </a:lnTo>
                    <a:lnTo>
                      <a:pt x="29" y="149"/>
                    </a:lnTo>
                    <a:lnTo>
                      <a:pt x="29" y="148"/>
                    </a:lnTo>
                    <a:lnTo>
                      <a:pt x="30" y="148"/>
                    </a:lnTo>
                    <a:lnTo>
                      <a:pt x="30" y="147"/>
                    </a:lnTo>
                    <a:lnTo>
                      <a:pt x="31" y="147"/>
                    </a:lnTo>
                    <a:lnTo>
                      <a:pt x="31" y="146"/>
                    </a:lnTo>
                    <a:lnTo>
                      <a:pt x="31" y="145"/>
                    </a:lnTo>
                    <a:lnTo>
                      <a:pt x="32" y="144"/>
                    </a:lnTo>
                    <a:lnTo>
                      <a:pt x="33" y="143"/>
                    </a:lnTo>
                    <a:lnTo>
                      <a:pt x="33" y="142"/>
                    </a:lnTo>
                    <a:lnTo>
                      <a:pt x="34" y="142"/>
                    </a:lnTo>
                    <a:lnTo>
                      <a:pt x="34" y="141"/>
                    </a:lnTo>
                    <a:lnTo>
                      <a:pt x="35" y="140"/>
                    </a:lnTo>
                    <a:lnTo>
                      <a:pt x="35" y="139"/>
                    </a:lnTo>
                    <a:lnTo>
                      <a:pt x="37" y="139"/>
                    </a:lnTo>
                    <a:lnTo>
                      <a:pt x="37" y="138"/>
                    </a:lnTo>
                    <a:lnTo>
                      <a:pt x="38" y="138"/>
                    </a:lnTo>
                    <a:lnTo>
                      <a:pt x="38" y="137"/>
                    </a:lnTo>
                    <a:lnTo>
                      <a:pt x="39" y="137"/>
                    </a:lnTo>
                    <a:lnTo>
                      <a:pt x="39" y="136"/>
                    </a:lnTo>
                    <a:lnTo>
                      <a:pt x="40" y="136"/>
                    </a:lnTo>
                    <a:lnTo>
                      <a:pt x="40" y="135"/>
                    </a:lnTo>
                    <a:lnTo>
                      <a:pt x="41" y="134"/>
                    </a:lnTo>
                    <a:lnTo>
                      <a:pt x="42" y="133"/>
                    </a:lnTo>
                    <a:lnTo>
                      <a:pt x="42" y="131"/>
                    </a:lnTo>
                    <a:lnTo>
                      <a:pt x="43" y="130"/>
                    </a:lnTo>
                    <a:lnTo>
                      <a:pt x="43" y="129"/>
                    </a:lnTo>
                    <a:lnTo>
                      <a:pt x="44" y="129"/>
                    </a:lnTo>
                    <a:lnTo>
                      <a:pt x="44" y="128"/>
                    </a:lnTo>
                    <a:lnTo>
                      <a:pt x="44" y="127"/>
                    </a:lnTo>
                    <a:lnTo>
                      <a:pt x="45" y="126"/>
                    </a:lnTo>
                    <a:lnTo>
                      <a:pt x="45" y="125"/>
                    </a:lnTo>
                    <a:lnTo>
                      <a:pt x="45" y="124"/>
                    </a:lnTo>
                    <a:lnTo>
                      <a:pt x="46" y="124"/>
                    </a:lnTo>
                    <a:lnTo>
                      <a:pt x="46" y="123"/>
                    </a:lnTo>
                    <a:lnTo>
                      <a:pt x="46" y="122"/>
                    </a:lnTo>
                    <a:lnTo>
                      <a:pt x="46" y="121"/>
                    </a:lnTo>
                    <a:lnTo>
                      <a:pt x="46" y="120"/>
                    </a:lnTo>
                    <a:lnTo>
                      <a:pt x="47" y="120"/>
                    </a:lnTo>
                    <a:lnTo>
                      <a:pt x="47" y="119"/>
                    </a:lnTo>
                    <a:lnTo>
                      <a:pt x="47" y="118"/>
                    </a:lnTo>
                    <a:lnTo>
                      <a:pt x="47" y="117"/>
                    </a:lnTo>
                    <a:lnTo>
                      <a:pt x="47" y="116"/>
                    </a:lnTo>
                    <a:lnTo>
                      <a:pt x="47" y="115"/>
                    </a:lnTo>
                    <a:lnTo>
                      <a:pt x="47" y="114"/>
                    </a:lnTo>
                    <a:lnTo>
                      <a:pt x="48" y="111"/>
                    </a:lnTo>
                    <a:lnTo>
                      <a:pt x="48" y="110"/>
                    </a:lnTo>
                    <a:lnTo>
                      <a:pt x="48" y="109"/>
                    </a:lnTo>
                    <a:lnTo>
                      <a:pt x="49" y="108"/>
                    </a:lnTo>
                    <a:lnTo>
                      <a:pt x="48" y="108"/>
                    </a:lnTo>
                    <a:lnTo>
                      <a:pt x="48" y="107"/>
                    </a:lnTo>
                    <a:lnTo>
                      <a:pt x="48" y="106"/>
                    </a:lnTo>
                    <a:lnTo>
                      <a:pt x="48" y="105"/>
                    </a:lnTo>
                    <a:lnTo>
                      <a:pt x="48" y="104"/>
                    </a:lnTo>
                    <a:lnTo>
                      <a:pt x="48" y="103"/>
                    </a:lnTo>
                    <a:lnTo>
                      <a:pt x="48" y="102"/>
                    </a:lnTo>
                    <a:lnTo>
                      <a:pt x="48" y="101"/>
                    </a:lnTo>
                    <a:lnTo>
                      <a:pt x="48" y="100"/>
                    </a:lnTo>
                    <a:lnTo>
                      <a:pt x="48" y="99"/>
                    </a:lnTo>
                    <a:lnTo>
                      <a:pt x="48" y="98"/>
                    </a:lnTo>
                    <a:lnTo>
                      <a:pt x="49" y="98"/>
                    </a:lnTo>
                    <a:lnTo>
                      <a:pt x="49" y="97"/>
                    </a:lnTo>
                    <a:lnTo>
                      <a:pt x="49" y="96"/>
                    </a:lnTo>
                    <a:lnTo>
                      <a:pt x="50" y="96"/>
                    </a:lnTo>
                    <a:lnTo>
                      <a:pt x="50" y="95"/>
                    </a:lnTo>
                    <a:lnTo>
                      <a:pt x="51" y="95"/>
                    </a:lnTo>
                    <a:lnTo>
                      <a:pt x="51" y="94"/>
                    </a:lnTo>
                    <a:lnTo>
                      <a:pt x="52" y="94"/>
                    </a:lnTo>
                    <a:lnTo>
                      <a:pt x="53" y="92"/>
                    </a:lnTo>
                    <a:lnTo>
                      <a:pt x="54" y="92"/>
                    </a:lnTo>
                    <a:lnTo>
                      <a:pt x="56" y="92"/>
                    </a:lnTo>
                    <a:lnTo>
                      <a:pt x="56" y="91"/>
                    </a:lnTo>
                    <a:lnTo>
                      <a:pt x="57" y="91"/>
                    </a:lnTo>
                    <a:lnTo>
                      <a:pt x="58" y="91"/>
                    </a:lnTo>
                    <a:lnTo>
                      <a:pt x="58" y="90"/>
                    </a:lnTo>
                    <a:lnTo>
                      <a:pt x="59" y="90"/>
                    </a:lnTo>
                    <a:lnTo>
                      <a:pt x="60" y="90"/>
                    </a:lnTo>
                    <a:lnTo>
                      <a:pt x="61" y="89"/>
                    </a:lnTo>
                    <a:lnTo>
                      <a:pt x="61" y="88"/>
                    </a:lnTo>
                    <a:lnTo>
                      <a:pt x="62" y="86"/>
                    </a:lnTo>
                    <a:lnTo>
                      <a:pt x="62" y="85"/>
                    </a:lnTo>
                    <a:lnTo>
                      <a:pt x="63" y="84"/>
                    </a:lnTo>
                    <a:lnTo>
                      <a:pt x="63" y="83"/>
                    </a:lnTo>
                    <a:lnTo>
                      <a:pt x="63" y="82"/>
                    </a:lnTo>
                    <a:lnTo>
                      <a:pt x="64" y="82"/>
                    </a:lnTo>
                    <a:lnTo>
                      <a:pt x="64" y="81"/>
                    </a:lnTo>
                    <a:lnTo>
                      <a:pt x="65" y="80"/>
                    </a:lnTo>
                    <a:lnTo>
                      <a:pt x="65" y="79"/>
                    </a:lnTo>
                    <a:lnTo>
                      <a:pt x="66" y="79"/>
                    </a:lnTo>
                    <a:lnTo>
                      <a:pt x="66" y="78"/>
                    </a:lnTo>
                    <a:lnTo>
                      <a:pt x="65" y="78"/>
                    </a:lnTo>
                    <a:lnTo>
                      <a:pt x="66" y="78"/>
                    </a:lnTo>
                    <a:lnTo>
                      <a:pt x="66" y="77"/>
                    </a:lnTo>
                    <a:lnTo>
                      <a:pt x="66" y="76"/>
                    </a:lnTo>
                    <a:lnTo>
                      <a:pt x="67" y="76"/>
                    </a:lnTo>
                    <a:lnTo>
                      <a:pt x="67" y="75"/>
                    </a:lnTo>
                    <a:lnTo>
                      <a:pt x="68" y="73"/>
                    </a:lnTo>
                    <a:lnTo>
                      <a:pt x="69" y="72"/>
                    </a:lnTo>
                    <a:lnTo>
                      <a:pt x="70" y="72"/>
                    </a:lnTo>
                    <a:lnTo>
                      <a:pt x="70" y="71"/>
                    </a:lnTo>
                    <a:lnTo>
                      <a:pt x="71" y="71"/>
                    </a:lnTo>
                    <a:lnTo>
                      <a:pt x="72" y="71"/>
                    </a:lnTo>
                    <a:lnTo>
                      <a:pt x="73" y="71"/>
                    </a:lnTo>
                    <a:lnTo>
                      <a:pt x="73" y="72"/>
                    </a:lnTo>
                    <a:lnTo>
                      <a:pt x="74" y="73"/>
                    </a:lnTo>
                    <a:lnTo>
                      <a:pt x="76" y="73"/>
                    </a:lnTo>
                    <a:lnTo>
                      <a:pt x="77" y="73"/>
                    </a:lnTo>
                    <a:lnTo>
                      <a:pt x="78" y="73"/>
                    </a:lnTo>
                    <a:lnTo>
                      <a:pt x="79" y="72"/>
                    </a:lnTo>
                    <a:lnTo>
                      <a:pt x="80" y="72"/>
                    </a:lnTo>
                    <a:lnTo>
                      <a:pt x="80" y="71"/>
                    </a:lnTo>
                    <a:lnTo>
                      <a:pt x="80" y="70"/>
                    </a:lnTo>
                    <a:lnTo>
                      <a:pt x="80" y="69"/>
                    </a:lnTo>
                    <a:lnTo>
                      <a:pt x="80" y="68"/>
                    </a:lnTo>
                    <a:lnTo>
                      <a:pt x="81" y="67"/>
                    </a:lnTo>
                    <a:lnTo>
                      <a:pt x="80" y="65"/>
                    </a:lnTo>
                    <a:lnTo>
                      <a:pt x="80" y="64"/>
                    </a:lnTo>
                    <a:lnTo>
                      <a:pt x="80" y="63"/>
                    </a:lnTo>
                    <a:lnTo>
                      <a:pt x="80" y="62"/>
                    </a:lnTo>
                    <a:lnTo>
                      <a:pt x="80" y="61"/>
                    </a:lnTo>
                    <a:lnTo>
                      <a:pt x="80" y="60"/>
                    </a:lnTo>
                    <a:lnTo>
                      <a:pt x="80" y="59"/>
                    </a:lnTo>
                    <a:lnTo>
                      <a:pt x="81" y="59"/>
                    </a:lnTo>
                    <a:lnTo>
                      <a:pt x="81" y="58"/>
                    </a:lnTo>
                    <a:lnTo>
                      <a:pt x="81" y="57"/>
                    </a:lnTo>
                    <a:lnTo>
                      <a:pt x="82" y="56"/>
                    </a:lnTo>
                    <a:lnTo>
                      <a:pt x="82" y="55"/>
                    </a:lnTo>
                    <a:lnTo>
                      <a:pt x="82" y="53"/>
                    </a:lnTo>
                    <a:lnTo>
                      <a:pt x="82" y="52"/>
                    </a:lnTo>
                    <a:lnTo>
                      <a:pt x="81" y="52"/>
                    </a:lnTo>
                    <a:lnTo>
                      <a:pt x="81" y="51"/>
                    </a:lnTo>
                    <a:lnTo>
                      <a:pt x="81" y="50"/>
                    </a:lnTo>
                    <a:lnTo>
                      <a:pt x="81" y="49"/>
                    </a:lnTo>
                    <a:lnTo>
                      <a:pt x="82" y="49"/>
                    </a:lnTo>
                    <a:lnTo>
                      <a:pt x="82" y="48"/>
                    </a:lnTo>
                    <a:lnTo>
                      <a:pt x="82" y="47"/>
                    </a:lnTo>
                    <a:lnTo>
                      <a:pt x="83" y="47"/>
                    </a:lnTo>
                    <a:lnTo>
                      <a:pt x="83" y="46"/>
                    </a:lnTo>
                    <a:lnTo>
                      <a:pt x="83" y="45"/>
                    </a:lnTo>
                    <a:lnTo>
                      <a:pt x="84" y="44"/>
                    </a:lnTo>
                    <a:lnTo>
                      <a:pt x="84" y="43"/>
                    </a:lnTo>
                    <a:lnTo>
                      <a:pt x="85" y="43"/>
                    </a:lnTo>
                    <a:lnTo>
                      <a:pt x="85" y="42"/>
                    </a:lnTo>
                    <a:lnTo>
                      <a:pt x="86" y="41"/>
                    </a:lnTo>
                    <a:lnTo>
                      <a:pt x="86" y="40"/>
                    </a:lnTo>
                    <a:lnTo>
                      <a:pt x="86" y="39"/>
                    </a:lnTo>
                    <a:lnTo>
                      <a:pt x="87" y="39"/>
                    </a:lnTo>
                    <a:lnTo>
                      <a:pt x="87" y="38"/>
                    </a:lnTo>
                    <a:lnTo>
                      <a:pt x="88" y="38"/>
                    </a:lnTo>
                    <a:lnTo>
                      <a:pt x="88" y="37"/>
                    </a:lnTo>
                    <a:lnTo>
                      <a:pt x="88" y="36"/>
                    </a:lnTo>
                    <a:lnTo>
                      <a:pt x="88" y="34"/>
                    </a:lnTo>
                    <a:lnTo>
                      <a:pt x="88" y="33"/>
                    </a:lnTo>
                    <a:lnTo>
                      <a:pt x="89" y="32"/>
                    </a:lnTo>
                    <a:lnTo>
                      <a:pt x="89" y="31"/>
                    </a:lnTo>
                    <a:lnTo>
                      <a:pt x="89" y="30"/>
                    </a:lnTo>
                    <a:lnTo>
                      <a:pt x="90" y="30"/>
                    </a:lnTo>
                    <a:lnTo>
                      <a:pt x="90" y="29"/>
                    </a:lnTo>
                    <a:lnTo>
                      <a:pt x="90" y="28"/>
                    </a:lnTo>
                    <a:lnTo>
                      <a:pt x="91" y="27"/>
                    </a:lnTo>
                    <a:lnTo>
                      <a:pt x="91" y="26"/>
                    </a:lnTo>
                    <a:lnTo>
                      <a:pt x="91" y="25"/>
                    </a:lnTo>
                    <a:lnTo>
                      <a:pt x="91" y="24"/>
                    </a:lnTo>
                    <a:lnTo>
                      <a:pt x="92" y="23"/>
                    </a:lnTo>
                    <a:lnTo>
                      <a:pt x="92" y="22"/>
                    </a:lnTo>
                    <a:lnTo>
                      <a:pt x="92" y="21"/>
                    </a:lnTo>
                    <a:lnTo>
                      <a:pt x="93" y="21"/>
                    </a:lnTo>
                    <a:lnTo>
                      <a:pt x="93" y="20"/>
                    </a:lnTo>
                    <a:lnTo>
                      <a:pt x="93" y="19"/>
                    </a:lnTo>
                    <a:lnTo>
                      <a:pt x="93" y="18"/>
                    </a:lnTo>
                    <a:lnTo>
                      <a:pt x="93" y="17"/>
                    </a:lnTo>
                    <a:lnTo>
                      <a:pt x="93" y="16"/>
                    </a:lnTo>
                    <a:lnTo>
                      <a:pt x="93" y="14"/>
                    </a:lnTo>
                    <a:lnTo>
                      <a:pt x="93" y="13"/>
                    </a:lnTo>
                    <a:lnTo>
                      <a:pt x="95" y="12"/>
                    </a:lnTo>
                    <a:lnTo>
                      <a:pt x="96" y="11"/>
                    </a:lnTo>
                    <a:lnTo>
                      <a:pt x="96" y="10"/>
                    </a:lnTo>
                    <a:lnTo>
                      <a:pt x="97" y="10"/>
                    </a:lnTo>
                    <a:lnTo>
                      <a:pt x="98" y="9"/>
                    </a:lnTo>
                    <a:lnTo>
                      <a:pt x="99" y="9"/>
                    </a:lnTo>
                    <a:lnTo>
                      <a:pt x="100" y="9"/>
                    </a:lnTo>
                    <a:lnTo>
                      <a:pt x="101" y="9"/>
                    </a:lnTo>
                    <a:lnTo>
                      <a:pt x="101" y="8"/>
                    </a:lnTo>
                    <a:lnTo>
                      <a:pt x="102" y="8"/>
                    </a:lnTo>
                    <a:lnTo>
                      <a:pt x="102" y="7"/>
                    </a:lnTo>
                    <a:lnTo>
                      <a:pt x="103" y="7"/>
                    </a:lnTo>
                    <a:lnTo>
                      <a:pt x="104" y="6"/>
                    </a:lnTo>
                    <a:lnTo>
                      <a:pt x="104" y="5"/>
                    </a:lnTo>
                    <a:lnTo>
                      <a:pt x="105" y="5"/>
                    </a:lnTo>
                    <a:lnTo>
                      <a:pt x="105" y="4"/>
                    </a:lnTo>
                    <a:lnTo>
                      <a:pt x="106" y="3"/>
                    </a:lnTo>
                    <a:lnTo>
                      <a:pt x="107" y="3"/>
                    </a:lnTo>
                    <a:lnTo>
                      <a:pt x="107" y="2"/>
                    </a:lnTo>
                    <a:lnTo>
                      <a:pt x="108" y="1"/>
                    </a:lnTo>
                    <a:lnTo>
                      <a:pt x="108" y="0"/>
                    </a:lnTo>
                  </a:path>
                </a:pathLst>
              </a:custGeom>
              <a:grpFill/>
              <a:ln w="19050" cap="flat">
                <a:solidFill>
                  <a:schemeClr val="tx1"/>
                </a:solidFill>
                <a:prstDash val="solid"/>
                <a:miter lim="800000"/>
                <a:headEnd/>
                <a:tailEnd/>
              </a:ln>
            </p:spPr>
            <p:txBody>
              <a:bodyPr/>
              <a:lstStyle/>
              <a:p>
                <a:pPr eaLnBrk="1" hangingPunct="1">
                  <a:defRPr/>
                </a:pPr>
                <a:endParaRPr lang="en-US" sz="1350" dirty="0">
                  <a:latin typeface="Arial" charset="0"/>
                </a:endParaRPr>
              </a:p>
            </p:txBody>
          </p:sp>
        </p:grpSp>
        <p:sp>
          <p:nvSpPr>
            <p:cNvPr id="25" name="Freeform 97">
              <a:extLst>
                <a:ext uri="{FF2B5EF4-FFF2-40B4-BE49-F238E27FC236}">
                  <a16:creationId xmlns:a16="http://schemas.microsoft.com/office/drawing/2014/main" id="{86A8B508-DB7D-46F2-9E9C-35DD7ED77ED5}"/>
                </a:ext>
              </a:extLst>
            </p:cNvPr>
            <p:cNvSpPr>
              <a:spLocks/>
            </p:cNvSpPr>
            <p:nvPr/>
          </p:nvSpPr>
          <p:spPr bwMode="auto">
            <a:xfrm>
              <a:off x="4289757" y="1771485"/>
              <a:ext cx="676275" cy="620561"/>
            </a:xfrm>
            <a:custGeom>
              <a:avLst/>
              <a:gdLst>
                <a:gd name="T0" fmla="*/ 124425 w 587"/>
                <a:gd name="T1" fmla="*/ 373164 h 567"/>
                <a:gd name="T2" fmla="*/ 135178 w 587"/>
                <a:gd name="T3" fmla="*/ 349376 h 567"/>
                <a:gd name="T4" fmla="*/ 153612 w 587"/>
                <a:gd name="T5" fmla="*/ 333022 h 567"/>
                <a:gd name="T6" fmla="*/ 165901 w 587"/>
                <a:gd name="T7" fmla="*/ 306262 h 567"/>
                <a:gd name="T8" fmla="*/ 178189 w 587"/>
                <a:gd name="T9" fmla="*/ 278014 h 567"/>
                <a:gd name="T10" fmla="*/ 192014 w 587"/>
                <a:gd name="T11" fmla="*/ 255714 h 567"/>
                <a:gd name="T12" fmla="*/ 181262 w 587"/>
                <a:gd name="T13" fmla="*/ 236386 h 567"/>
                <a:gd name="T14" fmla="*/ 190478 w 587"/>
                <a:gd name="T15" fmla="*/ 215573 h 567"/>
                <a:gd name="T16" fmla="*/ 204303 w 587"/>
                <a:gd name="T17" fmla="*/ 196245 h 567"/>
                <a:gd name="T18" fmla="*/ 211984 w 587"/>
                <a:gd name="T19" fmla="*/ 176918 h 567"/>
                <a:gd name="T20" fmla="*/ 221201 w 587"/>
                <a:gd name="T21" fmla="*/ 159078 h 567"/>
                <a:gd name="T22" fmla="*/ 233490 w 587"/>
                <a:gd name="T23" fmla="*/ 135290 h 567"/>
                <a:gd name="T24" fmla="*/ 248851 w 587"/>
                <a:gd name="T25" fmla="*/ 115963 h 567"/>
                <a:gd name="T26" fmla="*/ 267284 w 587"/>
                <a:gd name="T27" fmla="*/ 101096 h 567"/>
                <a:gd name="T28" fmla="*/ 285718 w 587"/>
                <a:gd name="T29" fmla="*/ 89202 h 567"/>
                <a:gd name="T30" fmla="*/ 284181 w 587"/>
                <a:gd name="T31" fmla="*/ 72849 h 567"/>
                <a:gd name="T32" fmla="*/ 305687 w 587"/>
                <a:gd name="T33" fmla="*/ 60955 h 567"/>
                <a:gd name="T34" fmla="*/ 327193 w 587"/>
                <a:gd name="T35" fmla="*/ 52035 h 567"/>
                <a:gd name="T36" fmla="*/ 339482 w 587"/>
                <a:gd name="T37" fmla="*/ 28247 h 567"/>
                <a:gd name="T38" fmla="*/ 364059 w 587"/>
                <a:gd name="T39" fmla="*/ 20814 h 567"/>
                <a:gd name="T40" fmla="*/ 403998 w 587"/>
                <a:gd name="T41" fmla="*/ 13380 h 567"/>
                <a:gd name="T42" fmla="*/ 433185 w 587"/>
                <a:gd name="T43" fmla="*/ 4460 h 567"/>
                <a:gd name="T44" fmla="*/ 695860 w 587"/>
                <a:gd name="T45" fmla="*/ 159078 h 567"/>
                <a:gd name="T46" fmla="*/ 867905 w 587"/>
                <a:gd name="T47" fmla="*/ 263147 h 567"/>
                <a:gd name="T48" fmla="*/ 889411 w 587"/>
                <a:gd name="T49" fmla="*/ 279501 h 567"/>
                <a:gd name="T50" fmla="*/ 769594 w 587"/>
                <a:gd name="T51" fmla="*/ 428172 h 567"/>
                <a:gd name="T52" fmla="*/ 728119 w 587"/>
                <a:gd name="T53" fmla="*/ 474260 h 567"/>
                <a:gd name="T54" fmla="*/ 669747 w 587"/>
                <a:gd name="T55" fmla="*/ 538188 h 567"/>
                <a:gd name="T56" fmla="*/ 643633 w 587"/>
                <a:gd name="T57" fmla="*/ 569409 h 567"/>
                <a:gd name="T58" fmla="*/ 588332 w 587"/>
                <a:gd name="T59" fmla="*/ 631851 h 567"/>
                <a:gd name="T60" fmla="*/ 540713 w 587"/>
                <a:gd name="T61" fmla="*/ 680912 h 567"/>
                <a:gd name="T62" fmla="*/ 516135 w 587"/>
                <a:gd name="T63" fmla="*/ 713619 h 567"/>
                <a:gd name="T64" fmla="*/ 503846 w 587"/>
                <a:gd name="T65" fmla="*/ 734433 h 567"/>
                <a:gd name="T66" fmla="*/ 513063 w 587"/>
                <a:gd name="T67" fmla="*/ 750787 h 567"/>
                <a:gd name="T68" fmla="*/ 506918 w 587"/>
                <a:gd name="T69" fmla="*/ 773088 h 567"/>
                <a:gd name="T70" fmla="*/ 486949 w 587"/>
                <a:gd name="T71" fmla="*/ 792415 h 567"/>
                <a:gd name="T72" fmla="*/ 477732 w 587"/>
                <a:gd name="T73" fmla="*/ 807282 h 567"/>
                <a:gd name="T74" fmla="*/ 459299 w 587"/>
                <a:gd name="T75" fmla="*/ 817689 h 567"/>
                <a:gd name="T76" fmla="*/ 445474 w 587"/>
                <a:gd name="T77" fmla="*/ 825123 h 567"/>
                <a:gd name="T78" fmla="*/ 433185 w 587"/>
                <a:gd name="T79" fmla="*/ 835529 h 567"/>
                <a:gd name="T80" fmla="*/ 414751 w 587"/>
                <a:gd name="T81" fmla="*/ 838503 h 567"/>
                <a:gd name="T82" fmla="*/ 402462 w 587"/>
                <a:gd name="T83" fmla="*/ 834043 h 567"/>
                <a:gd name="T84" fmla="*/ 393246 w 587"/>
                <a:gd name="T85" fmla="*/ 817689 h 567"/>
                <a:gd name="T86" fmla="*/ 377884 w 587"/>
                <a:gd name="T87" fmla="*/ 808769 h 567"/>
                <a:gd name="T88" fmla="*/ 360987 w 587"/>
                <a:gd name="T89" fmla="*/ 805795 h 567"/>
                <a:gd name="T90" fmla="*/ 345626 w 587"/>
                <a:gd name="T91" fmla="*/ 811742 h 567"/>
                <a:gd name="T92" fmla="*/ 330265 w 587"/>
                <a:gd name="T93" fmla="*/ 817689 h 567"/>
                <a:gd name="T94" fmla="*/ 298006 w 587"/>
                <a:gd name="T95" fmla="*/ 793902 h 567"/>
                <a:gd name="T96" fmla="*/ 254995 w 587"/>
                <a:gd name="T97" fmla="*/ 741867 h 567"/>
                <a:gd name="T98" fmla="*/ 192014 w 587"/>
                <a:gd name="T99" fmla="*/ 666045 h 567"/>
                <a:gd name="T100" fmla="*/ 153612 w 587"/>
                <a:gd name="T101" fmla="*/ 624417 h 567"/>
                <a:gd name="T102" fmla="*/ 75270 w 587"/>
                <a:gd name="T103" fmla="*/ 527781 h 567"/>
                <a:gd name="T104" fmla="*/ 33795 w 587"/>
                <a:gd name="T105" fmla="*/ 480206 h 567"/>
                <a:gd name="T106" fmla="*/ 12289 w 587"/>
                <a:gd name="T107" fmla="*/ 493587 h 567"/>
                <a:gd name="T108" fmla="*/ 3072 w 587"/>
                <a:gd name="T109" fmla="*/ 483180 h 567"/>
                <a:gd name="T110" fmla="*/ 13825 w 587"/>
                <a:gd name="T111" fmla="*/ 463853 h 567"/>
                <a:gd name="T112" fmla="*/ 26114 w 587"/>
                <a:gd name="T113" fmla="*/ 450472 h 567"/>
                <a:gd name="T114" fmla="*/ 47620 w 587"/>
                <a:gd name="T115" fmla="*/ 441552 h 567"/>
                <a:gd name="T116" fmla="*/ 64517 w 587"/>
                <a:gd name="T117" fmla="*/ 429658 h 567"/>
                <a:gd name="T118" fmla="*/ 92167 w 587"/>
                <a:gd name="T119" fmla="*/ 408844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7" h="567">
                  <a:moveTo>
                    <a:pt x="70" y="265"/>
                  </a:moveTo>
                  <a:lnTo>
                    <a:pt x="70" y="264"/>
                  </a:lnTo>
                  <a:lnTo>
                    <a:pt x="71" y="263"/>
                  </a:lnTo>
                  <a:lnTo>
                    <a:pt x="72" y="262"/>
                  </a:lnTo>
                  <a:lnTo>
                    <a:pt x="73" y="261"/>
                  </a:lnTo>
                  <a:lnTo>
                    <a:pt x="74" y="260"/>
                  </a:lnTo>
                  <a:lnTo>
                    <a:pt x="75" y="258"/>
                  </a:lnTo>
                  <a:lnTo>
                    <a:pt x="76" y="257"/>
                  </a:lnTo>
                  <a:lnTo>
                    <a:pt x="76" y="256"/>
                  </a:lnTo>
                  <a:lnTo>
                    <a:pt x="77" y="255"/>
                  </a:lnTo>
                  <a:lnTo>
                    <a:pt x="78" y="254"/>
                  </a:lnTo>
                  <a:lnTo>
                    <a:pt x="79" y="253"/>
                  </a:lnTo>
                  <a:lnTo>
                    <a:pt x="79" y="252"/>
                  </a:lnTo>
                  <a:lnTo>
                    <a:pt x="80" y="251"/>
                  </a:lnTo>
                  <a:lnTo>
                    <a:pt x="81" y="251"/>
                  </a:lnTo>
                  <a:lnTo>
                    <a:pt x="82" y="249"/>
                  </a:lnTo>
                  <a:lnTo>
                    <a:pt x="82" y="248"/>
                  </a:lnTo>
                  <a:lnTo>
                    <a:pt x="83" y="248"/>
                  </a:lnTo>
                  <a:lnTo>
                    <a:pt x="83" y="247"/>
                  </a:lnTo>
                  <a:lnTo>
                    <a:pt x="85" y="246"/>
                  </a:lnTo>
                  <a:lnTo>
                    <a:pt x="85" y="245"/>
                  </a:lnTo>
                  <a:lnTo>
                    <a:pt x="85" y="244"/>
                  </a:lnTo>
                  <a:lnTo>
                    <a:pt x="86" y="244"/>
                  </a:lnTo>
                  <a:lnTo>
                    <a:pt x="86" y="243"/>
                  </a:lnTo>
                  <a:lnTo>
                    <a:pt x="86" y="242"/>
                  </a:lnTo>
                  <a:lnTo>
                    <a:pt x="86" y="240"/>
                  </a:lnTo>
                  <a:lnTo>
                    <a:pt x="87" y="238"/>
                  </a:lnTo>
                  <a:lnTo>
                    <a:pt x="87" y="237"/>
                  </a:lnTo>
                  <a:lnTo>
                    <a:pt x="88" y="236"/>
                  </a:lnTo>
                  <a:lnTo>
                    <a:pt x="88" y="235"/>
                  </a:lnTo>
                  <a:lnTo>
                    <a:pt x="89" y="235"/>
                  </a:lnTo>
                  <a:lnTo>
                    <a:pt x="90" y="234"/>
                  </a:lnTo>
                  <a:lnTo>
                    <a:pt x="90" y="233"/>
                  </a:lnTo>
                  <a:lnTo>
                    <a:pt x="91" y="233"/>
                  </a:lnTo>
                  <a:lnTo>
                    <a:pt x="92" y="233"/>
                  </a:lnTo>
                  <a:lnTo>
                    <a:pt x="92" y="232"/>
                  </a:lnTo>
                  <a:lnTo>
                    <a:pt x="93" y="231"/>
                  </a:lnTo>
                  <a:lnTo>
                    <a:pt x="94" y="230"/>
                  </a:lnTo>
                  <a:lnTo>
                    <a:pt x="95" y="229"/>
                  </a:lnTo>
                  <a:lnTo>
                    <a:pt x="96" y="228"/>
                  </a:lnTo>
                  <a:lnTo>
                    <a:pt x="97" y="227"/>
                  </a:lnTo>
                  <a:lnTo>
                    <a:pt x="98" y="227"/>
                  </a:lnTo>
                  <a:lnTo>
                    <a:pt x="98" y="226"/>
                  </a:lnTo>
                  <a:lnTo>
                    <a:pt x="99" y="225"/>
                  </a:lnTo>
                  <a:lnTo>
                    <a:pt x="100" y="224"/>
                  </a:lnTo>
                  <a:lnTo>
                    <a:pt x="101" y="223"/>
                  </a:lnTo>
                  <a:lnTo>
                    <a:pt x="102" y="221"/>
                  </a:lnTo>
                  <a:lnTo>
                    <a:pt x="104" y="219"/>
                  </a:lnTo>
                  <a:lnTo>
                    <a:pt x="104" y="218"/>
                  </a:lnTo>
                  <a:lnTo>
                    <a:pt x="105" y="217"/>
                  </a:lnTo>
                  <a:lnTo>
                    <a:pt x="105" y="216"/>
                  </a:lnTo>
                  <a:lnTo>
                    <a:pt x="105" y="215"/>
                  </a:lnTo>
                  <a:lnTo>
                    <a:pt x="106" y="214"/>
                  </a:lnTo>
                  <a:lnTo>
                    <a:pt x="107" y="212"/>
                  </a:lnTo>
                  <a:lnTo>
                    <a:pt x="107" y="211"/>
                  </a:lnTo>
                  <a:lnTo>
                    <a:pt x="108" y="210"/>
                  </a:lnTo>
                  <a:lnTo>
                    <a:pt x="108" y="209"/>
                  </a:lnTo>
                  <a:lnTo>
                    <a:pt x="108" y="208"/>
                  </a:lnTo>
                  <a:lnTo>
                    <a:pt x="108" y="207"/>
                  </a:lnTo>
                  <a:lnTo>
                    <a:pt x="108" y="206"/>
                  </a:lnTo>
                  <a:lnTo>
                    <a:pt x="109" y="205"/>
                  </a:lnTo>
                  <a:lnTo>
                    <a:pt x="109" y="204"/>
                  </a:lnTo>
                  <a:lnTo>
                    <a:pt x="109" y="203"/>
                  </a:lnTo>
                  <a:lnTo>
                    <a:pt x="110" y="200"/>
                  </a:lnTo>
                  <a:lnTo>
                    <a:pt x="111" y="199"/>
                  </a:lnTo>
                  <a:lnTo>
                    <a:pt x="111" y="197"/>
                  </a:lnTo>
                  <a:lnTo>
                    <a:pt x="112" y="197"/>
                  </a:lnTo>
                  <a:lnTo>
                    <a:pt x="112" y="196"/>
                  </a:lnTo>
                  <a:lnTo>
                    <a:pt x="113" y="195"/>
                  </a:lnTo>
                  <a:lnTo>
                    <a:pt x="114" y="193"/>
                  </a:lnTo>
                  <a:lnTo>
                    <a:pt x="114" y="192"/>
                  </a:lnTo>
                  <a:lnTo>
                    <a:pt x="115" y="191"/>
                  </a:lnTo>
                  <a:lnTo>
                    <a:pt x="115" y="190"/>
                  </a:lnTo>
                  <a:lnTo>
                    <a:pt x="116" y="188"/>
                  </a:lnTo>
                  <a:lnTo>
                    <a:pt x="116" y="187"/>
                  </a:lnTo>
                  <a:lnTo>
                    <a:pt x="117" y="186"/>
                  </a:lnTo>
                  <a:lnTo>
                    <a:pt x="118" y="185"/>
                  </a:lnTo>
                  <a:lnTo>
                    <a:pt x="118" y="184"/>
                  </a:lnTo>
                  <a:lnTo>
                    <a:pt x="119" y="183"/>
                  </a:lnTo>
                  <a:lnTo>
                    <a:pt x="119" y="182"/>
                  </a:lnTo>
                  <a:lnTo>
                    <a:pt x="120" y="182"/>
                  </a:lnTo>
                  <a:lnTo>
                    <a:pt x="120" y="180"/>
                  </a:lnTo>
                  <a:lnTo>
                    <a:pt x="121" y="179"/>
                  </a:lnTo>
                  <a:lnTo>
                    <a:pt x="121" y="178"/>
                  </a:lnTo>
                  <a:lnTo>
                    <a:pt x="123" y="177"/>
                  </a:lnTo>
                  <a:lnTo>
                    <a:pt x="123" y="176"/>
                  </a:lnTo>
                  <a:lnTo>
                    <a:pt x="124" y="175"/>
                  </a:lnTo>
                  <a:lnTo>
                    <a:pt x="124" y="174"/>
                  </a:lnTo>
                  <a:lnTo>
                    <a:pt x="125" y="173"/>
                  </a:lnTo>
                  <a:lnTo>
                    <a:pt x="125" y="172"/>
                  </a:lnTo>
                  <a:lnTo>
                    <a:pt x="126" y="172"/>
                  </a:lnTo>
                  <a:lnTo>
                    <a:pt x="126" y="171"/>
                  </a:lnTo>
                  <a:lnTo>
                    <a:pt x="126" y="170"/>
                  </a:lnTo>
                  <a:lnTo>
                    <a:pt x="126" y="169"/>
                  </a:lnTo>
                  <a:lnTo>
                    <a:pt x="125" y="169"/>
                  </a:lnTo>
                  <a:lnTo>
                    <a:pt x="125" y="168"/>
                  </a:lnTo>
                  <a:lnTo>
                    <a:pt x="124" y="167"/>
                  </a:lnTo>
                  <a:lnTo>
                    <a:pt x="123" y="166"/>
                  </a:lnTo>
                  <a:lnTo>
                    <a:pt x="121" y="165"/>
                  </a:lnTo>
                  <a:lnTo>
                    <a:pt x="120" y="164"/>
                  </a:lnTo>
                  <a:lnTo>
                    <a:pt x="119" y="164"/>
                  </a:lnTo>
                  <a:lnTo>
                    <a:pt x="119" y="163"/>
                  </a:lnTo>
                  <a:lnTo>
                    <a:pt x="118" y="161"/>
                  </a:lnTo>
                  <a:lnTo>
                    <a:pt x="118" y="160"/>
                  </a:lnTo>
                  <a:lnTo>
                    <a:pt x="118" y="159"/>
                  </a:lnTo>
                  <a:lnTo>
                    <a:pt x="118" y="158"/>
                  </a:lnTo>
                  <a:lnTo>
                    <a:pt x="118" y="157"/>
                  </a:lnTo>
                  <a:lnTo>
                    <a:pt x="118" y="156"/>
                  </a:lnTo>
                  <a:lnTo>
                    <a:pt x="119" y="155"/>
                  </a:lnTo>
                  <a:lnTo>
                    <a:pt x="119" y="154"/>
                  </a:lnTo>
                  <a:lnTo>
                    <a:pt x="120" y="153"/>
                  </a:lnTo>
                  <a:lnTo>
                    <a:pt x="120" y="152"/>
                  </a:lnTo>
                  <a:lnTo>
                    <a:pt x="121" y="152"/>
                  </a:lnTo>
                  <a:lnTo>
                    <a:pt x="121" y="151"/>
                  </a:lnTo>
                  <a:lnTo>
                    <a:pt x="121" y="150"/>
                  </a:lnTo>
                  <a:lnTo>
                    <a:pt x="123" y="149"/>
                  </a:lnTo>
                  <a:lnTo>
                    <a:pt x="124" y="148"/>
                  </a:lnTo>
                  <a:lnTo>
                    <a:pt x="124" y="147"/>
                  </a:lnTo>
                  <a:lnTo>
                    <a:pt x="124" y="146"/>
                  </a:lnTo>
                  <a:lnTo>
                    <a:pt x="124" y="145"/>
                  </a:lnTo>
                  <a:lnTo>
                    <a:pt x="124" y="144"/>
                  </a:lnTo>
                  <a:lnTo>
                    <a:pt x="124" y="143"/>
                  </a:lnTo>
                  <a:lnTo>
                    <a:pt x="124" y="141"/>
                  </a:lnTo>
                  <a:lnTo>
                    <a:pt x="125" y="140"/>
                  </a:lnTo>
                  <a:lnTo>
                    <a:pt x="125" y="139"/>
                  </a:lnTo>
                  <a:lnTo>
                    <a:pt x="126" y="138"/>
                  </a:lnTo>
                  <a:lnTo>
                    <a:pt x="126" y="137"/>
                  </a:lnTo>
                  <a:lnTo>
                    <a:pt x="127" y="136"/>
                  </a:lnTo>
                  <a:lnTo>
                    <a:pt x="127" y="135"/>
                  </a:lnTo>
                  <a:lnTo>
                    <a:pt x="128" y="134"/>
                  </a:lnTo>
                  <a:lnTo>
                    <a:pt x="129" y="133"/>
                  </a:lnTo>
                  <a:lnTo>
                    <a:pt x="130" y="132"/>
                  </a:lnTo>
                  <a:lnTo>
                    <a:pt x="131" y="132"/>
                  </a:lnTo>
                  <a:lnTo>
                    <a:pt x="132" y="132"/>
                  </a:lnTo>
                  <a:lnTo>
                    <a:pt x="133" y="132"/>
                  </a:lnTo>
                  <a:lnTo>
                    <a:pt x="134" y="132"/>
                  </a:lnTo>
                  <a:lnTo>
                    <a:pt x="135" y="132"/>
                  </a:lnTo>
                  <a:lnTo>
                    <a:pt x="136" y="131"/>
                  </a:lnTo>
                  <a:lnTo>
                    <a:pt x="136" y="130"/>
                  </a:lnTo>
                  <a:lnTo>
                    <a:pt x="137" y="130"/>
                  </a:lnTo>
                  <a:lnTo>
                    <a:pt x="137" y="129"/>
                  </a:lnTo>
                  <a:lnTo>
                    <a:pt x="137" y="128"/>
                  </a:lnTo>
                  <a:lnTo>
                    <a:pt x="138" y="127"/>
                  </a:lnTo>
                  <a:lnTo>
                    <a:pt x="138" y="126"/>
                  </a:lnTo>
                  <a:lnTo>
                    <a:pt x="138" y="125"/>
                  </a:lnTo>
                  <a:lnTo>
                    <a:pt x="139" y="124"/>
                  </a:lnTo>
                  <a:lnTo>
                    <a:pt x="139" y="122"/>
                  </a:lnTo>
                  <a:lnTo>
                    <a:pt x="138" y="121"/>
                  </a:lnTo>
                  <a:lnTo>
                    <a:pt x="138" y="120"/>
                  </a:lnTo>
                  <a:lnTo>
                    <a:pt x="138" y="119"/>
                  </a:lnTo>
                  <a:lnTo>
                    <a:pt x="137" y="118"/>
                  </a:lnTo>
                  <a:lnTo>
                    <a:pt x="137" y="117"/>
                  </a:lnTo>
                  <a:lnTo>
                    <a:pt x="138" y="117"/>
                  </a:lnTo>
                  <a:lnTo>
                    <a:pt x="138" y="116"/>
                  </a:lnTo>
                  <a:lnTo>
                    <a:pt x="138" y="115"/>
                  </a:lnTo>
                  <a:lnTo>
                    <a:pt x="139" y="114"/>
                  </a:lnTo>
                  <a:lnTo>
                    <a:pt x="139" y="113"/>
                  </a:lnTo>
                  <a:lnTo>
                    <a:pt x="140" y="113"/>
                  </a:lnTo>
                  <a:lnTo>
                    <a:pt x="140" y="111"/>
                  </a:lnTo>
                  <a:lnTo>
                    <a:pt x="141" y="111"/>
                  </a:lnTo>
                  <a:lnTo>
                    <a:pt x="141" y="110"/>
                  </a:lnTo>
                  <a:lnTo>
                    <a:pt x="141" y="109"/>
                  </a:lnTo>
                  <a:lnTo>
                    <a:pt x="143" y="108"/>
                  </a:lnTo>
                  <a:lnTo>
                    <a:pt x="143" y="107"/>
                  </a:lnTo>
                  <a:lnTo>
                    <a:pt x="144" y="107"/>
                  </a:lnTo>
                  <a:lnTo>
                    <a:pt x="144" y="106"/>
                  </a:lnTo>
                  <a:lnTo>
                    <a:pt x="144" y="105"/>
                  </a:lnTo>
                  <a:lnTo>
                    <a:pt x="144" y="104"/>
                  </a:lnTo>
                  <a:lnTo>
                    <a:pt x="144" y="102"/>
                  </a:lnTo>
                  <a:lnTo>
                    <a:pt x="145" y="101"/>
                  </a:lnTo>
                  <a:lnTo>
                    <a:pt x="145" y="100"/>
                  </a:lnTo>
                  <a:lnTo>
                    <a:pt x="146" y="99"/>
                  </a:lnTo>
                  <a:lnTo>
                    <a:pt x="146" y="98"/>
                  </a:lnTo>
                  <a:lnTo>
                    <a:pt x="147" y="97"/>
                  </a:lnTo>
                  <a:lnTo>
                    <a:pt x="148" y="96"/>
                  </a:lnTo>
                  <a:lnTo>
                    <a:pt x="149" y="95"/>
                  </a:lnTo>
                  <a:lnTo>
                    <a:pt x="150" y="94"/>
                  </a:lnTo>
                  <a:lnTo>
                    <a:pt x="150" y="93"/>
                  </a:lnTo>
                  <a:lnTo>
                    <a:pt x="151" y="92"/>
                  </a:lnTo>
                  <a:lnTo>
                    <a:pt x="152" y="91"/>
                  </a:lnTo>
                  <a:lnTo>
                    <a:pt x="152" y="90"/>
                  </a:lnTo>
                  <a:lnTo>
                    <a:pt x="152" y="89"/>
                  </a:lnTo>
                  <a:lnTo>
                    <a:pt x="153" y="88"/>
                  </a:lnTo>
                  <a:lnTo>
                    <a:pt x="153" y="87"/>
                  </a:lnTo>
                  <a:lnTo>
                    <a:pt x="154" y="86"/>
                  </a:lnTo>
                  <a:lnTo>
                    <a:pt x="155" y="85"/>
                  </a:lnTo>
                  <a:lnTo>
                    <a:pt x="156" y="85"/>
                  </a:lnTo>
                  <a:lnTo>
                    <a:pt x="156" y="83"/>
                  </a:lnTo>
                  <a:lnTo>
                    <a:pt x="157" y="83"/>
                  </a:lnTo>
                  <a:lnTo>
                    <a:pt x="157" y="82"/>
                  </a:lnTo>
                  <a:lnTo>
                    <a:pt x="158" y="81"/>
                  </a:lnTo>
                  <a:lnTo>
                    <a:pt x="158" y="80"/>
                  </a:lnTo>
                  <a:lnTo>
                    <a:pt x="159" y="79"/>
                  </a:lnTo>
                  <a:lnTo>
                    <a:pt x="160" y="79"/>
                  </a:lnTo>
                  <a:lnTo>
                    <a:pt x="162" y="78"/>
                  </a:lnTo>
                  <a:lnTo>
                    <a:pt x="163" y="78"/>
                  </a:lnTo>
                  <a:lnTo>
                    <a:pt x="164" y="77"/>
                  </a:lnTo>
                  <a:lnTo>
                    <a:pt x="165" y="77"/>
                  </a:lnTo>
                  <a:lnTo>
                    <a:pt x="166" y="76"/>
                  </a:lnTo>
                  <a:lnTo>
                    <a:pt x="167" y="76"/>
                  </a:lnTo>
                  <a:lnTo>
                    <a:pt x="167" y="75"/>
                  </a:lnTo>
                  <a:lnTo>
                    <a:pt x="168" y="75"/>
                  </a:lnTo>
                  <a:lnTo>
                    <a:pt x="169" y="74"/>
                  </a:lnTo>
                  <a:lnTo>
                    <a:pt x="170" y="74"/>
                  </a:lnTo>
                  <a:lnTo>
                    <a:pt x="170" y="73"/>
                  </a:lnTo>
                  <a:lnTo>
                    <a:pt x="171" y="72"/>
                  </a:lnTo>
                  <a:lnTo>
                    <a:pt x="172" y="71"/>
                  </a:lnTo>
                  <a:lnTo>
                    <a:pt x="172" y="70"/>
                  </a:lnTo>
                  <a:lnTo>
                    <a:pt x="173" y="69"/>
                  </a:lnTo>
                  <a:lnTo>
                    <a:pt x="174" y="68"/>
                  </a:lnTo>
                  <a:lnTo>
                    <a:pt x="175" y="68"/>
                  </a:lnTo>
                  <a:lnTo>
                    <a:pt x="175" y="67"/>
                  </a:lnTo>
                  <a:lnTo>
                    <a:pt x="176" y="67"/>
                  </a:lnTo>
                  <a:lnTo>
                    <a:pt x="176" y="66"/>
                  </a:lnTo>
                  <a:lnTo>
                    <a:pt x="177" y="66"/>
                  </a:lnTo>
                  <a:lnTo>
                    <a:pt x="178" y="65"/>
                  </a:lnTo>
                  <a:lnTo>
                    <a:pt x="179" y="65"/>
                  </a:lnTo>
                  <a:lnTo>
                    <a:pt x="179" y="63"/>
                  </a:lnTo>
                  <a:lnTo>
                    <a:pt x="181" y="63"/>
                  </a:lnTo>
                  <a:lnTo>
                    <a:pt x="182" y="62"/>
                  </a:lnTo>
                  <a:lnTo>
                    <a:pt x="183" y="62"/>
                  </a:lnTo>
                  <a:lnTo>
                    <a:pt x="183" y="61"/>
                  </a:lnTo>
                  <a:lnTo>
                    <a:pt x="184" y="61"/>
                  </a:lnTo>
                  <a:lnTo>
                    <a:pt x="185" y="61"/>
                  </a:lnTo>
                  <a:lnTo>
                    <a:pt x="186" y="60"/>
                  </a:lnTo>
                  <a:lnTo>
                    <a:pt x="187" y="60"/>
                  </a:lnTo>
                  <a:lnTo>
                    <a:pt x="187" y="59"/>
                  </a:lnTo>
                  <a:lnTo>
                    <a:pt x="188" y="59"/>
                  </a:lnTo>
                  <a:lnTo>
                    <a:pt x="188" y="58"/>
                  </a:lnTo>
                  <a:lnTo>
                    <a:pt x="189" y="57"/>
                  </a:lnTo>
                  <a:lnTo>
                    <a:pt x="189" y="56"/>
                  </a:lnTo>
                  <a:lnTo>
                    <a:pt x="189" y="55"/>
                  </a:lnTo>
                  <a:lnTo>
                    <a:pt x="189" y="54"/>
                  </a:lnTo>
                  <a:lnTo>
                    <a:pt x="188" y="54"/>
                  </a:lnTo>
                  <a:lnTo>
                    <a:pt x="188" y="53"/>
                  </a:lnTo>
                  <a:lnTo>
                    <a:pt x="187" y="52"/>
                  </a:lnTo>
                  <a:lnTo>
                    <a:pt x="187" y="51"/>
                  </a:lnTo>
                  <a:lnTo>
                    <a:pt x="186" y="50"/>
                  </a:lnTo>
                  <a:lnTo>
                    <a:pt x="186" y="49"/>
                  </a:lnTo>
                  <a:lnTo>
                    <a:pt x="185" y="49"/>
                  </a:lnTo>
                  <a:lnTo>
                    <a:pt x="185" y="48"/>
                  </a:lnTo>
                  <a:lnTo>
                    <a:pt x="186" y="48"/>
                  </a:lnTo>
                  <a:lnTo>
                    <a:pt x="186" y="47"/>
                  </a:lnTo>
                  <a:lnTo>
                    <a:pt x="187" y="46"/>
                  </a:lnTo>
                  <a:lnTo>
                    <a:pt x="187" y="44"/>
                  </a:lnTo>
                  <a:lnTo>
                    <a:pt x="188" y="44"/>
                  </a:lnTo>
                  <a:lnTo>
                    <a:pt x="189" y="43"/>
                  </a:lnTo>
                  <a:lnTo>
                    <a:pt x="190" y="43"/>
                  </a:lnTo>
                  <a:lnTo>
                    <a:pt x="192" y="42"/>
                  </a:lnTo>
                  <a:lnTo>
                    <a:pt x="193" y="42"/>
                  </a:lnTo>
                  <a:lnTo>
                    <a:pt x="194" y="42"/>
                  </a:lnTo>
                  <a:lnTo>
                    <a:pt x="195" y="41"/>
                  </a:lnTo>
                  <a:lnTo>
                    <a:pt x="197" y="41"/>
                  </a:lnTo>
                  <a:lnTo>
                    <a:pt x="198" y="41"/>
                  </a:lnTo>
                  <a:lnTo>
                    <a:pt x="199" y="41"/>
                  </a:lnTo>
                  <a:lnTo>
                    <a:pt x="201" y="41"/>
                  </a:lnTo>
                  <a:lnTo>
                    <a:pt x="202" y="41"/>
                  </a:lnTo>
                  <a:lnTo>
                    <a:pt x="203" y="41"/>
                  </a:lnTo>
                  <a:lnTo>
                    <a:pt x="204" y="41"/>
                  </a:lnTo>
                  <a:lnTo>
                    <a:pt x="205" y="41"/>
                  </a:lnTo>
                  <a:lnTo>
                    <a:pt x="206" y="41"/>
                  </a:lnTo>
                  <a:lnTo>
                    <a:pt x="207" y="41"/>
                  </a:lnTo>
                  <a:lnTo>
                    <a:pt x="208" y="40"/>
                  </a:lnTo>
                  <a:lnTo>
                    <a:pt x="209" y="40"/>
                  </a:lnTo>
                  <a:lnTo>
                    <a:pt x="209" y="39"/>
                  </a:lnTo>
                  <a:lnTo>
                    <a:pt x="210" y="38"/>
                  </a:lnTo>
                  <a:lnTo>
                    <a:pt x="211" y="37"/>
                  </a:lnTo>
                  <a:lnTo>
                    <a:pt x="212" y="36"/>
                  </a:lnTo>
                  <a:lnTo>
                    <a:pt x="213" y="36"/>
                  </a:lnTo>
                  <a:lnTo>
                    <a:pt x="213" y="35"/>
                  </a:lnTo>
                  <a:lnTo>
                    <a:pt x="214" y="34"/>
                  </a:lnTo>
                  <a:lnTo>
                    <a:pt x="215" y="33"/>
                  </a:lnTo>
                  <a:lnTo>
                    <a:pt x="215" y="32"/>
                  </a:lnTo>
                  <a:lnTo>
                    <a:pt x="216" y="31"/>
                  </a:lnTo>
                  <a:lnTo>
                    <a:pt x="216" y="30"/>
                  </a:lnTo>
                  <a:lnTo>
                    <a:pt x="216" y="29"/>
                  </a:lnTo>
                  <a:lnTo>
                    <a:pt x="216" y="28"/>
                  </a:lnTo>
                  <a:lnTo>
                    <a:pt x="217" y="25"/>
                  </a:lnTo>
                  <a:lnTo>
                    <a:pt x="217" y="24"/>
                  </a:lnTo>
                  <a:lnTo>
                    <a:pt x="217" y="23"/>
                  </a:lnTo>
                  <a:lnTo>
                    <a:pt x="218" y="22"/>
                  </a:lnTo>
                  <a:lnTo>
                    <a:pt x="218" y="21"/>
                  </a:lnTo>
                  <a:lnTo>
                    <a:pt x="220" y="20"/>
                  </a:lnTo>
                  <a:lnTo>
                    <a:pt x="220" y="19"/>
                  </a:lnTo>
                  <a:lnTo>
                    <a:pt x="221" y="19"/>
                  </a:lnTo>
                  <a:lnTo>
                    <a:pt x="221" y="18"/>
                  </a:lnTo>
                  <a:lnTo>
                    <a:pt x="222" y="18"/>
                  </a:lnTo>
                  <a:lnTo>
                    <a:pt x="222" y="17"/>
                  </a:lnTo>
                  <a:lnTo>
                    <a:pt x="223" y="16"/>
                  </a:lnTo>
                  <a:lnTo>
                    <a:pt x="223" y="15"/>
                  </a:lnTo>
                  <a:lnTo>
                    <a:pt x="224" y="15"/>
                  </a:lnTo>
                  <a:lnTo>
                    <a:pt x="225" y="14"/>
                  </a:lnTo>
                  <a:lnTo>
                    <a:pt x="226" y="14"/>
                  </a:lnTo>
                  <a:lnTo>
                    <a:pt x="227" y="14"/>
                  </a:lnTo>
                  <a:lnTo>
                    <a:pt x="228" y="14"/>
                  </a:lnTo>
                  <a:lnTo>
                    <a:pt x="230" y="14"/>
                  </a:lnTo>
                  <a:lnTo>
                    <a:pt x="231" y="14"/>
                  </a:lnTo>
                  <a:lnTo>
                    <a:pt x="233" y="14"/>
                  </a:lnTo>
                  <a:lnTo>
                    <a:pt x="235" y="14"/>
                  </a:lnTo>
                  <a:lnTo>
                    <a:pt x="237" y="14"/>
                  </a:lnTo>
                  <a:lnTo>
                    <a:pt x="239" y="14"/>
                  </a:lnTo>
                  <a:lnTo>
                    <a:pt x="241" y="14"/>
                  </a:lnTo>
                  <a:lnTo>
                    <a:pt x="242" y="14"/>
                  </a:lnTo>
                  <a:lnTo>
                    <a:pt x="243" y="14"/>
                  </a:lnTo>
                  <a:lnTo>
                    <a:pt x="245" y="14"/>
                  </a:lnTo>
                  <a:lnTo>
                    <a:pt x="246" y="15"/>
                  </a:lnTo>
                  <a:lnTo>
                    <a:pt x="248" y="15"/>
                  </a:lnTo>
                  <a:lnTo>
                    <a:pt x="250" y="14"/>
                  </a:lnTo>
                  <a:lnTo>
                    <a:pt x="252" y="14"/>
                  </a:lnTo>
                  <a:lnTo>
                    <a:pt x="254" y="13"/>
                  </a:lnTo>
                  <a:lnTo>
                    <a:pt x="256" y="13"/>
                  </a:lnTo>
                  <a:lnTo>
                    <a:pt x="259" y="12"/>
                  </a:lnTo>
                  <a:lnTo>
                    <a:pt x="261" y="11"/>
                  </a:lnTo>
                  <a:lnTo>
                    <a:pt x="262" y="10"/>
                  </a:lnTo>
                  <a:lnTo>
                    <a:pt x="263" y="9"/>
                  </a:lnTo>
                  <a:lnTo>
                    <a:pt x="264" y="8"/>
                  </a:lnTo>
                  <a:lnTo>
                    <a:pt x="266" y="7"/>
                  </a:lnTo>
                  <a:lnTo>
                    <a:pt x="267" y="7"/>
                  </a:lnTo>
                  <a:lnTo>
                    <a:pt x="269" y="5"/>
                  </a:lnTo>
                  <a:lnTo>
                    <a:pt x="270" y="5"/>
                  </a:lnTo>
                  <a:lnTo>
                    <a:pt x="271" y="4"/>
                  </a:lnTo>
                  <a:lnTo>
                    <a:pt x="273" y="4"/>
                  </a:lnTo>
                  <a:lnTo>
                    <a:pt x="274" y="4"/>
                  </a:lnTo>
                  <a:lnTo>
                    <a:pt x="275" y="3"/>
                  </a:lnTo>
                  <a:lnTo>
                    <a:pt x="276" y="3"/>
                  </a:lnTo>
                  <a:lnTo>
                    <a:pt x="276" y="2"/>
                  </a:lnTo>
                  <a:lnTo>
                    <a:pt x="278" y="1"/>
                  </a:lnTo>
                  <a:lnTo>
                    <a:pt x="279" y="0"/>
                  </a:lnTo>
                  <a:lnTo>
                    <a:pt x="280" y="1"/>
                  </a:lnTo>
                  <a:lnTo>
                    <a:pt x="282" y="3"/>
                  </a:lnTo>
                  <a:lnTo>
                    <a:pt x="290" y="8"/>
                  </a:lnTo>
                  <a:lnTo>
                    <a:pt x="305" y="17"/>
                  </a:lnTo>
                  <a:lnTo>
                    <a:pt x="319" y="25"/>
                  </a:lnTo>
                  <a:lnTo>
                    <a:pt x="322" y="28"/>
                  </a:lnTo>
                  <a:lnTo>
                    <a:pt x="326" y="30"/>
                  </a:lnTo>
                  <a:lnTo>
                    <a:pt x="333" y="34"/>
                  </a:lnTo>
                  <a:lnTo>
                    <a:pt x="340" y="38"/>
                  </a:lnTo>
                  <a:lnTo>
                    <a:pt x="345" y="40"/>
                  </a:lnTo>
                  <a:lnTo>
                    <a:pt x="347" y="42"/>
                  </a:lnTo>
                  <a:lnTo>
                    <a:pt x="352" y="46"/>
                  </a:lnTo>
                  <a:lnTo>
                    <a:pt x="395" y="71"/>
                  </a:lnTo>
                  <a:lnTo>
                    <a:pt x="416" y="83"/>
                  </a:lnTo>
                  <a:lnTo>
                    <a:pt x="427" y="91"/>
                  </a:lnTo>
                  <a:lnTo>
                    <a:pt x="435" y="95"/>
                  </a:lnTo>
                  <a:lnTo>
                    <a:pt x="453" y="107"/>
                  </a:lnTo>
                  <a:lnTo>
                    <a:pt x="462" y="112"/>
                  </a:lnTo>
                  <a:lnTo>
                    <a:pt x="465" y="114"/>
                  </a:lnTo>
                  <a:lnTo>
                    <a:pt x="475" y="120"/>
                  </a:lnTo>
                  <a:lnTo>
                    <a:pt x="488" y="129"/>
                  </a:lnTo>
                  <a:lnTo>
                    <a:pt x="497" y="134"/>
                  </a:lnTo>
                  <a:lnTo>
                    <a:pt x="498" y="134"/>
                  </a:lnTo>
                  <a:lnTo>
                    <a:pt x="504" y="138"/>
                  </a:lnTo>
                  <a:lnTo>
                    <a:pt x="530" y="154"/>
                  </a:lnTo>
                  <a:lnTo>
                    <a:pt x="559" y="173"/>
                  </a:lnTo>
                  <a:lnTo>
                    <a:pt x="559" y="174"/>
                  </a:lnTo>
                  <a:lnTo>
                    <a:pt x="560" y="174"/>
                  </a:lnTo>
                  <a:lnTo>
                    <a:pt x="561" y="175"/>
                  </a:lnTo>
                  <a:lnTo>
                    <a:pt x="562" y="176"/>
                  </a:lnTo>
                  <a:lnTo>
                    <a:pt x="563" y="176"/>
                  </a:lnTo>
                  <a:lnTo>
                    <a:pt x="565" y="177"/>
                  </a:lnTo>
                  <a:lnTo>
                    <a:pt x="566" y="178"/>
                  </a:lnTo>
                  <a:lnTo>
                    <a:pt x="568" y="179"/>
                  </a:lnTo>
                  <a:lnTo>
                    <a:pt x="569" y="180"/>
                  </a:lnTo>
                  <a:lnTo>
                    <a:pt x="570" y="180"/>
                  </a:lnTo>
                  <a:lnTo>
                    <a:pt x="571" y="182"/>
                  </a:lnTo>
                  <a:lnTo>
                    <a:pt x="572" y="183"/>
                  </a:lnTo>
                  <a:lnTo>
                    <a:pt x="573" y="184"/>
                  </a:lnTo>
                  <a:lnTo>
                    <a:pt x="574" y="184"/>
                  </a:lnTo>
                  <a:lnTo>
                    <a:pt x="575" y="185"/>
                  </a:lnTo>
                  <a:lnTo>
                    <a:pt x="576" y="185"/>
                  </a:lnTo>
                  <a:lnTo>
                    <a:pt x="576" y="186"/>
                  </a:lnTo>
                  <a:lnTo>
                    <a:pt x="577" y="186"/>
                  </a:lnTo>
                  <a:lnTo>
                    <a:pt x="577" y="187"/>
                  </a:lnTo>
                  <a:lnTo>
                    <a:pt x="578" y="187"/>
                  </a:lnTo>
                  <a:lnTo>
                    <a:pt x="579" y="188"/>
                  </a:lnTo>
                  <a:lnTo>
                    <a:pt x="587" y="192"/>
                  </a:lnTo>
                  <a:lnTo>
                    <a:pt x="587" y="193"/>
                  </a:lnTo>
                  <a:lnTo>
                    <a:pt x="585" y="193"/>
                  </a:lnTo>
                  <a:lnTo>
                    <a:pt x="584" y="194"/>
                  </a:lnTo>
                  <a:lnTo>
                    <a:pt x="583" y="195"/>
                  </a:lnTo>
                  <a:lnTo>
                    <a:pt x="582" y="197"/>
                  </a:lnTo>
                  <a:lnTo>
                    <a:pt x="581" y="198"/>
                  </a:lnTo>
                  <a:lnTo>
                    <a:pt x="580" y="199"/>
                  </a:lnTo>
                  <a:lnTo>
                    <a:pt x="578" y="202"/>
                  </a:lnTo>
                  <a:lnTo>
                    <a:pt x="577" y="204"/>
                  </a:lnTo>
                  <a:lnTo>
                    <a:pt x="565" y="216"/>
                  </a:lnTo>
                  <a:lnTo>
                    <a:pt x="536" y="249"/>
                  </a:lnTo>
                  <a:lnTo>
                    <a:pt x="522" y="264"/>
                  </a:lnTo>
                  <a:lnTo>
                    <a:pt x="503" y="285"/>
                  </a:lnTo>
                  <a:lnTo>
                    <a:pt x="501" y="288"/>
                  </a:lnTo>
                  <a:lnTo>
                    <a:pt x="499" y="290"/>
                  </a:lnTo>
                  <a:lnTo>
                    <a:pt x="496" y="293"/>
                  </a:lnTo>
                  <a:lnTo>
                    <a:pt x="494" y="295"/>
                  </a:lnTo>
                  <a:lnTo>
                    <a:pt x="492" y="299"/>
                  </a:lnTo>
                  <a:lnTo>
                    <a:pt x="489" y="302"/>
                  </a:lnTo>
                  <a:lnTo>
                    <a:pt x="487" y="303"/>
                  </a:lnTo>
                  <a:lnTo>
                    <a:pt x="486" y="304"/>
                  </a:lnTo>
                  <a:lnTo>
                    <a:pt x="486" y="305"/>
                  </a:lnTo>
                  <a:lnTo>
                    <a:pt x="484" y="307"/>
                  </a:lnTo>
                  <a:lnTo>
                    <a:pt x="482" y="309"/>
                  </a:lnTo>
                  <a:lnTo>
                    <a:pt x="481" y="310"/>
                  </a:lnTo>
                  <a:lnTo>
                    <a:pt x="479" y="312"/>
                  </a:lnTo>
                  <a:lnTo>
                    <a:pt x="478" y="314"/>
                  </a:lnTo>
                  <a:lnTo>
                    <a:pt x="476" y="316"/>
                  </a:lnTo>
                  <a:lnTo>
                    <a:pt x="474" y="319"/>
                  </a:lnTo>
                  <a:lnTo>
                    <a:pt x="471" y="323"/>
                  </a:lnTo>
                  <a:lnTo>
                    <a:pt x="467" y="326"/>
                  </a:lnTo>
                  <a:lnTo>
                    <a:pt x="466" y="328"/>
                  </a:lnTo>
                  <a:lnTo>
                    <a:pt x="463" y="331"/>
                  </a:lnTo>
                  <a:lnTo>
                    <a:pt x="462" y="333"/>
                  </a:lnTo>
                  <a:lnTo>
                    <a:pt x="460" y="335"/>
                  </a:lnTo>
                  <a:lnTo>
                    <a:pt x="459" y="336"/>
                  </a:lnTo>
                  <a:lnTo>
                    <a:pt x="457" y="339"/>
                  </a:lnTo>
                  <a:lnTo>
                    <a:pt x="454" y="342"/>
                  </a:lnTo>
                  <a:lnTo>
                    <a:pt x="447" y="349"/>
                  </a:lnTo>
                  <a:lnTo>
                    <a:pt x="445" y="351"/>
                  </a:lnTo>
                  <a:lnTo>
                    <a:pt x="443" y="353"/>
                  </a:lnTo>
                  <a:lnTo>
                    <a:pt x="440" y="357"/>
                  </a:lnTo>
                  <a:lnTo>
                    <a:pt x="438" y="360"/>
                  </a:lnTo>
                  <a:lnTo>
                    <a:pt x="436" y="362"/>
                  </a:lnTo>
                  <a:lnTo>
                    <a:pt x="434" y="365"/>
                  </a:lnTo>
                  <a:lnTo>
                    <a:pt x="430" y="368"/>
                  </a:lnTo>
                  <a:lnTo>
                    <a:pt x="429" y="369"/>
                  </a:lnTo>
                  <a:lnTo>
                    <a:pt x="429" y="370"/>
                  </a:lnTo>
                  <a:lnTo>
                    <a:pt x="428" y="370"/>
                  </a:lnTo>
                  <a:lnTo>
                    <a:pt x="428" y="371"/>
                  </a:lnTo>
                  <a:lnTo>
                    <a:pt x="427" y="371"/>
                  </a:lnTo>
                  <a:lnTo>
                    <a:pt x="427" y="372"/>
                  </a:lnTo>
                  <a:lnTo>
                    <a:pt x="426" y="372"/>
                  </a:lnTo>
                  <a:lnTo>
                    <a:pt x="426" y="373"/>
                  </a:lnTo>
                  <a:lnTo>
                    <a:pt x="425" y="374"/>
                  </a:lnTo>
                  <a:lnTo>
                    <a:pt x="424" y="377"/>
                  </a:lnTo>
                  <a:lnTo>
                    <a:pt x="422" y="379"/>
                  </a:lnTo>
                  <a:lnTo>
                    <a:pt x="420" y="381"/>
                  </a:lnTo>
                  <a:lnTo>
                    <a:pt x="419" y="383"/>
                  </a:lnTo>
                  <a:lnTo>
                    <a:pt x="417" y="384"/>
                  </a:lnTo>
                  <a:lnTo>
                    <a:pt x="416" y="386"/>
                  </a:lnTo>
                  <a:lnTo>
                    <a:pt x="415" y="388"/>
                  </a:lnTo>
                  <a:lnTo>
                    <a:pt x="415" y="389"/>
                  </a:lnTo>
                  <a:lnTo>
                    <a:pt x="414" y="390"/>
                  </a:lnTo>
                  <a:lnTo>
                    <a:pt x="414" y="391"/>
                  </a:lnTo>
                  <a:lnTo>
                    <a:pt x="410" y="394"/>
                  </a:lnTo>
                  <a:lnTo>
                    <a:pt x="407" y="398"/>
                  </a:lnTo>
                  <a:lnTo>
                    <a:pt x="405" y="401"/>
                  </a:lnTo>
                  <a:lnTo>
                    <a:pt x="402" y="404"/>
                  </a:lnTo>
                  <a:lnTo>
                    <a:pt x="399" y="407"/>
                  </a:lnTo>
                  <a:lnTo>
                    <a:pt x="396" y="410"/>
                  </a:lnTo>
                  <a:lnTo>
                    <a:pt x="391" y="416"/>
                  </a:lnTo>
                  <a:lnTo>
                    <a:pt x="387" y="420"/>
                  </a:lnTo>
                  <a:lnTo>
                    <a:pt x="383" y="425"/>
                  </a:lnTo>
                  <a:lnTo>
                    <a:pt x="379" y="429"/>
                  </a:lnTo>
                  <a:lnTo>
                    <a:pt x="376" y="433"/>
                  </a:lnTo>
                  <a:lnTo>
                    <a:pt x="371" y="437"/>
                  </a:lnTo>
                  <a:lnTo>
                    <a:pt x="368" y="440"/>
                  </a:lnTo>
                  <a:lnTo>
                    <a:pt x="367" y="442"/>
                  </a:lnTo>
                  <a:lnTo>
                    <a:pt x="366" y="443"/>
                  </a:lnTo>
                  <a:lnTo>
                    <a:pt x="364" y="445"/>
                  </a:lnTo>
                  <a:lnTo>
                    <a:pt x="362" y="447"/>
                  </a:lnTo>
                  <a:lnTo>
                    <a:pt x="360" y="449"/>
                  </a:lnTo>
                  <a:lnTo>
                    <a:pt x="359" y="450"/>
                  </a:lnTo>
                  <a:lnTo>
                    <a:pt x="358" y="451"/>
                  </a:lnTo>
                  <a:lnTo>
                    <a:pt x="356" y="454"/>
                  </a:lnTo>
                  <a:lnTo>
                    <a:pt x="356" y="455"/>
                  </a:lnTo>
                  <a:lnTo>
                    <a:pt x="355" y="456"/>
                  </a:lnTo>
                  <a:lnTo>
                    <a:pt x="352" y="458"/>
                  </a:lnTo>
                  <a:lnTo>
                    <a:pt x="350" y="460"/>
                  </a:lnTo>
                  <a:lnTo>
                    <a:pt x="348" y="464"/>
                  </a:lnTo>
                  <a:lnTo>
                    <a:pt x="346" y="466"/>
                  </a:lnTo>
                  <a:lnTo>
                    <a:pt x="344" y="468"/>
                  </a:lnTo>
                  <a:lnTo>
                    <a:pt x="341" y="472"/>
                  </a:lnTo>
                  <a:lnTo>
                    <a:pt x="340" y="474"/>
                  </a:lnTo>
                  <a:lnTo>
                    <a:pt x="340" y="475"/>
                  </a:lnTo>
                  <a:lnTo>
                    <a:pt x="339" y="475"/>
                  </a:lnTo>
                  <a:lnTo>
                    <a:pt x="339" y="476"/>
                  </a:lnTo>
                  <a:lnTo>
                    <a:pt x="338" y="476"/>
                  </a:lnTo>
                  <a:lnTo>
                    <a:pt x="338" y="477"/>
                  </a:lnTo>
                  <a:lnTo>
                    <a:pt x="338" y="478"/>
                  </a:lnTo>
                  <a:lnTo>
                    <a:pt x="337" y="478"/>
                  </a:lnTo>
                  <a:lnTo>
                    <a:pt x="337" y="479"/>
                  </a:lnTo>
                  <a:lnTo>
                    <a:pt x="336" y="480"/>
                  </a:lnTo>
                  <a:lnTo>
                    <a:pt x="334" y="480"/>
                  </a:lnTo>
                  <a:lnTo>
                    <a:pt x="334" y="481"/>
                  </a:lnTo>
                  <a:lnTo>
                    <a:pt x="333" y="482"/>
                  </a:lnTo>
                  <a:lnTo>
                    <a:pt x="333" y="483"/>
                  </a:lnTo>
                  <a:lnTo>
                    <a:pt x="332" y="484"/>
                  </a:lnTo>
                  <a:lnTo>
                    <a:pt x="331" y="485"/>
                  </a:lnTo>
                  <a:lnTo>
                    <a:pt x="330" y="486"/>
                  </a:lnTo>
                  <a:lnTo>
                    <a:pt x="329" y="487"/>
                  </a:lnTo>
                  <a:lnTo>
                    <a:pt x="328" y="488"/>
                  </a:lnTo>
                  <a:lnTo>
                    <a:pt x="328" y="489"/>
                  </a:lnTo>
                  <a:lnTo>
                    <a:pt x="327" y="490"/>
                  </a:lnTo>
                  <a:lnTo>
                    <a:pt x="327" y="491"/>
                  </a:lnTo>
                  <a:lnTo>
                    <a:pt x="327" y="493"/>
                  </a:lnTo>
                  <a:lnTo>
                    <a:pt x="327" y="494"/>
                  </a:lnTo>
                  <a:lnTo>
                    <a:pt x="328" y="494"/>
                  </a:lnTo>
                  <a:lnTo>
                    <a:pt x="328" y="495"/>
                  </a:lnTo>
                  <a:lnTo>
                    <a:pt x="328" y="496"/>
                  </a:lnTo>
                  <a:lnTo>
                    <a:pt x="329" y="496"/>
                  </a:lnTo>
                  <a:lnTo>
                    <a:pt x="329" y="497"/>
                  </a:lnTo>
                  <a:lnTo>
                    <a:pt x="330" y="497"/>
                  </a:lnTo>
                  <a:lnTo>
                    <a:pt x="330" y="498"/>
                  </a:lnTo>
                  <a:lnTo>
                    <a:pt x="331" y="499"/>
                  </a:lnTo>
                  <a:lnTo>
                    <a:pt x="332" y="500"/>
                  </a:lnTo>
                  <a:lnTo>
                    <a:pt x="332" y="501"/>
                  </a:lnTo>
                  <a:lnTo>
                    <a:pt x="333" y="501"/>
                  </a:lnTo>
                  <a:lnTo>
                    <a:pt x="333" y="502"/>
                  </a:lnTo>
                  <a:lnTo>
                    <a:pt x="333" y="503"/>
                  </a:lnTo>
                  <a:lnTo>
                    <a:pt x="334" y="503"/>
                  </a:lnTo>
                  <a:lnTo>
                    <a:pt x="334" y="504"/>
                  </a:lnTo>
                  <a:lnTo>
                    <a:pt x="334" y="505"/>
                  </a:lnTo>
                  <a:lnTo>
                    <a:pt x="334" y="506"/>
                  </a:lnTo>
                  <a:lnTo>
                    <a:pt x="334" y="507"/>
                  </a:lnTo>
                  <a:lnTo>
                    <a:pt x="334" y="508"/>
                  </a:lnTo>
                  <a:lnTo>
                    <a:pt x="334" y="509"/>
                  </a:lnTo>
                  <a:lnTo>
                    <a:pt x="334" y="510"/>
                  </a:lnTo>
                  <a:lnTo>
                    <a:pt x="334" y="511"/>
                  </a:lnTo>
                  <a:lnTo>
                    <a:pt x="333" y="513"/>
                  </a:lnTo>
                  <a:lnTo>
                    <a:pt x="333" y="514"/>
                  </a:lnTo>
                  <a:lnTo>
                    <a:pt x="333" y="515"/>
                  </a:lnTo>
                  <a:lnTo>
                    <a:pt x="333" y="516"/>
                  </a:lnTo>
                  <a:lnTo>
                    <a:pt x="332" y="517"/>
                  </a:lnTo>
                  <a:lnTo>
                    <a:pt x="332" y="518"/>
                  </a:lnTo>
                  <a:lnTo>
                    <a:pt x="331" y="518"/>
                  </a:lnTo>
                  <a:lnTo>
                    <a:pt x="331" y="519"/>
                  </a:lnTo>
                  <a:lnTo>
                    <a:pt x="330" y="520"/>
                  </a:lnTo>
                  <a:lnTo>
                    <a:pt x="329" y="521"/>
                  </a:lnTo>
                  <a:lnTo>
                    <a:pt x="328" y="522"/>
                  </a:lnTo>
                  <a:lnTo>
                    <a:pt x="327" y="523"/>
                  </a:lnTo>
                  <a:lnTo>
                    <a:pt x="326" y="524"/>
                  </a:lnTo>
                  <a:lnTo>
                    <a:pt x="325" y="524"/>
                  </a:lnTo>
                  <a:lnTo>
                    <a:pt x="324" y="525"/>
                  </a:lnTo>
                  <a:lnTo>
                    <a:pt x="323" y="526"/>
                  </a:lnTo>
                  <a:lnTo>
                    <a:pt x="322" y="526"/>
                  </a:lnTo>
                  <a:lnTo>
                    <a:pt x="321" y="527"/>
                  </a:lnTo>
                  <a:lnTo>
                    <a:pt x="320" y="528"/>
                  </a:lnTo>
                  <a:lnTo>
                    <a:pt x="319" y="529"/>
                  </a:lnTo>
                  <a:lnTo>
                    <a:pt x="318" y="530"/>
                  </a:lnTo>
                  <a:lnTo>
                    <a:pt x="318" y="532"/>
                  </a:lnTo>
                  <a:lnTo>
                    <a:pt x="317" y="532"/>
                  </a:lnTo>
                  <a:lnTo>
                    <a:pt x="317" y="533"/>
                  </a:lnTo>
                  <a:lnTo>
                    <a:pt x="317" y="534"/>
                  </a:lnTo>
                  <a:lnTo>
                    <a:pt x="317" y="535"/>
                  </a:lnTo>
                  <a:lnTo>
                    <a:pt x="318" y="535"/>
                  </a:lnTo>
                  <a:lnTo>
                    <a:pt x="318" y="536"/>
                  </a:lnTo>
                  <a:lnTo>
                    <a:pt x="319" y="537"/>
                  </a:lnTo>
                  <a:lnTo>
                    <a:pt x="319" y="538"/>
                  </a:lnTo>
                  <a:lnTo>
                    <a:pt x="319" y="539"/>
                  </a:lnTo>
                  <a:lnTo>
                    <a:pt x="318" y="540"/>
                  </a:lnTo>
                  <a:lnTo>
                    <a:pt x="317" y="540"/>
                  </a:lnTo>
                  <a:lnTo>
                    <a:pt x="317" y="541"/>
                  </a:lnTo>
                  <a:lnTo>
                    <a:pt x="315" y="541"/>
                  </a:lnTo>
                  <a:lnTo>
                    <a:pt x="314" y="541"/>
                  </a:lnTo>
                  <a:lnTo>
                    <a:pt x="313" y="542"/>
                  </a:lnTo>
                  <a:lnTo>
                    <a:pt x="312" y="542"/>
                  </a:lnTo>
                  <a:lnTo>
                    <a:pt x="311" y="543"/>
                  </a:lnTo>
                  <a:lnTo>
                    <a:pt x="310" y="543"/>
                  </a:lnTo>
                  <a:lnTo>
                    <a:pt x="309" y="544"/>
                  </a:lnTo>
                  <a:lnTo>
                    <a:pt x="308" y="544"/>
                  </a:lnTo>
                  <a:lnTo>
                    <a:pt x="307" y="545"/>
                  </a:lnTo>
                  <a:lnTo>
                    <a:pt x="306" y="545"/>
                  </a:lnTo>
                  <a:lnTo>
                    <a:pt x="305" y="546"/>
                  </a:lnTo>
                  <a:lnTo>
                    <a:pt x="305" y="547"/>
                  </a:lnTo>
                  <a:lnTo>
                    <a:pt x="304" y="547"/>
                  </a:lnTo>
                  <a:lnTo>
                    <a:pt x="303" y="547"/>
                  </a:lnTo>
                  <a:lnTo>
                    <a:pt x="303" y="548"/>
                  </a:lnTo>
                  <a:lnTo>
                    <a:pt x="302" y="549"/>
                  </a:lnTo>
                  <a:lnTo>
                    <a:pt x="301" y="549"/>
                  </a:lnTo>
                  <a:lnTo>
                    <a:pt x="301" y="550"/>
                  </a:lnTo>
                  <a:lnTo>
                    <a:pt x="300" y="550"/>
                  </a:lnTo>
                  <a:lnTo>
                    <a:pt x="299" y="550"/>
                  </a:lnTo>
                  <a:lnTo>
                    <a:pt x="299" y="552"/>
                  </a:lnTo>
                  <a:lnTo>
                    <a:pt x="299" y="553"/>
                  </a:lnTo>
                  <a:lnTo>
                    <a:pt x="298" y="553"/>
                  </a:lnTo>
                  <a:lnTo>
                    <a:pt x="297" y="553"/>
                  </a:lnTo>
                  <a:lnTo>
                    <a:pt x="295" y="553"/>
                  </a:lnTo>
                  <a:lnTo>
                    <a:pt x="295" y="554"/>
                  </a:lnTo>
                  <a:lnTo>
                    <a:pt x="294" y="554"/>
                  </a:lnTo>
                  <a:lnTo>
                    <a:pt x="294" y="555"/>
                  </a:lnTo>
                  <a:lnTo>
                    <a:pt x="293" y="555"/>
                  </a:lnTo>
                  <a:lnTo>
                    <a:pt x="293" y="556"/>
                  </a:lnTo>
                  <a:lnTo>
                    <a:pt x="292" y="556"/>
                  </a:lnTo>
                  <a:lnTo>
                    <a:pt x="291" y="556"/>
                  </a:lnTo>
                  <a:lnTo>
                    <a:pt x="290" y="556"/>
                  </a:lnTo>
                  <a:lnTo>
                    <a:pt x="291" y="555"/>
                  </a:lnTo>
                  <a:lnTo>
                    <a:pt x="290" y="555"/>
                  </a:lnTo>
                  <a:lnTo>
                    <a:pt x="290" y="554"/>
                  </a:lnTo>
                  <a:lnTo>
                    <a:pt x="289" y="554"/>
                  </a:lnTo>
                  <a:lnTo>
                    <a:pt x="288" y="555"/>
                  </a:lnTo>
                  <a:lnTo>
                    <a:pt x="287" y="555"/>
                  </a:lnTo>
                  <a:lnTo>
                    <a:pt x="286" y="555"/>
                  </a:lnTo>
                  <a:lnTo>
                    <a:pt x="285" y="555"/>
                  </a:lnTo>
                  <a:lnTo>
                    <a:pt x="285" y="556"/>
                  </a:lnTo>
                  <a:lnTo>
                    <a:pt x="284" y="557"/>
                  </a:lnTo>
                  <a:lnTo>
                    <a:pt x="284" y="558"/>
                  </a:lnTo>
                  <a:lnTo>
                    <a:pt x="284" y="559"/>
                  </a:lnTo>
                  <a:lnTo>
                    <a:pt x="284" y="560"/>
                  </a:lnTo>
                  <a:lnTo>
                    <a:pt x="284" y="561"/>
                  </a:lnTo>
                  <a:lnTo>
                    <a:pt x="283" y="561"/>
                  </a:lnTo>
                  <a:lnTo>
                    <a:pt x="283" y="562"/>
                  </a:lnTo>
                  <a:lnTo>
                    <a:pt x="282" y="562"/>
                  </a:lnTo>
                  <a:lnTo>
                    <a:pt x="281" y="561"/>
                  </a:lnTo>
                  <a:lnTo>
                    <a:pt x="280" y="560"/>
                  </a:lnTo>
                  <a:lnTo>
                    <a:pt x="279" y="559"/>
                  </a:lnTo>
                  <a:lnTo>
                    <a:pt x="278" y="559"/>
                  </a:lnTo>
                  <a:lnTo>
                    <a:pt x="276" y="559"/>
                  </a:lnTo>
                  <a:lnTo>
                    <a:pt x="275" y="559"/>
                  </a:lnTo>
                  <a:lnTo>
                    <a:pt x="275" y="560"/>
                  </a:lnTo>
                  <a:lnTo>
                    <a:pt x="274" y="560"/>
                  </a:lnTo>
                  <a:lnTo>
                    <a:pt x="274" y="561"/>
                  </a:lnTo>
                  <a:lnTo>
                    <a:pt x="273" y="561"/>
                  </a:lnTo>
                  <a:lnTo>
                    <a:pt x="272" y="561"/>
                  </a:lnTo>
                  <a:lnTo>
                    <a:pt x="271" y="562"/>
                  </a:lnTo>
                  <a:lnTo>
                    <a:pt x="271" y="563"/>
                  </a:lnTo>
                  <a:lnTo>
                    <a:pt x="270" y="563"/>
                  </a:lnTo>
                  <a:lnTo>
                    <a:pt x="270" y="564"/>
                  </a:lnTo>
                  <a:lnTo>
                    <a:pt x="269" y="564"/>
                  </a:lnTo>
                  <a:lnTo>
                    <a:pt x="267" y="565"/>
                  </a:lnTo>
                  <a:lnTo>
                    <a:pt x="266" y="565"/>
                  </a:lnTo>
                  <a:lnTo>
                    <a:pt x="265" y="565"/>
                  </a:lnTo>
                  <a:lnTo>
                    <a:pt x="265" y="566"/>
                  </a:lnTo>
                  <a:lnTo>
                    <a:pt x="264" y="567"/>
                  </a:lnTo>
                  <a:lnTo>
                    <a:pt x="263" y="567"/>
                  </a:lnTo>
                  <a:lnTo>
                    <a:pt x="262" y="567"/>
                  </a:lnTo>
                  <a:lnTo>
                    <a:pt x="261" y="567"/>
                  </a:lnTo>
                  <a:lnTo>
                    <a:pt x="261" y="566"/>
                  </a:lnTo>
                  <a:lnTo>
                    <a:pt x="261" y="565"/>
                  </a:lnTo>
                  <a:lnTo>
                    <a:pt x="261" y="564"/>
                  </a:lnTo>
                  <a:lnTo>
                    <a:pt x="261" y="563"/>
                  </a:lnTo>
                  <a:lnTo>
                    <a:pt x="262" y="562"/>
                  </a:lnTo>
                  <a:lnTo>
                    <a:pt x="262" y="561"/>
                  </a:lnTo>
                  <a:lnTo>
                    <a:pt x="262" y="560"/>
                  </a:lnTo>
                  <a:lnTo>
                    <a:pt x="262" y="559"/>
                  </a:lnTo>
                  <a:lnTo>
                    <a:pt x="262" y="558"/>
                  </a:lnTo>
                  <a:lnTo>
                    <a:pt x="262" y="557"/>
                  </a:lnTo>
                  <a:lnTo>
                    <a:pt x="262" y="556"/>
                  </a:lnTo>
                  <a:lnTo>
                    <a:pt x="261" y="556"/>
                  </a:lnTo>
                  <a:lnTo>
                    <a:pt x="261" y="555"/>
                  </a:lnTo>
                  <a:lnTo>
                    <a:pt x="260" y="555"/>
                  </a:lnTo>
                  <a:lnTo>
                    <a:pt x="259" y="555"/>
                  </a:lnTo>
                  <a:lnTo>
                    <a:pt x="259" y="554"/>
                  </a:lnTo>
                  <a:lnTo>
                    <a:pt x="257" y="554"/>
                  </a:lnTo>
                  <a:lnTo>
                    <a:pt x="257" y="553"/>
                  </a:lnTo>
                  <a:lnTo>
                    <a:pt x="256" y="553"/>
                  </a:lnTo>
                  <a:lnTo>
                    <a:pt x="256" y="552"/>
                  </a:lnTo>
                  <a:lnTo>
                    <a:pt x="256" y="550"/>
                  </a:lnTo>
                  <a:lnTo>
                    <a:pt x="255" y="550"/>
                  </a:lnTo>
                  <a:lnTo>
                    <a:pt x="254" y="550"/>
                  </a:lnTo>
                  <a:lnTo>
                    <a:pt x="254" y="549"/>
                  </a:lnTo>
                  <a:lnTo>
                    <a:pt x="253" y="549"/>
                  </a:lnTo>
                  <a:lnTo>
                    <a:pt x="253" y="548"/>
                  </a:lnTo>
                  <a:lnTo>
                    <a:pt x="252" y="548"/>
                  </a:lnTo>
                  <a:lnTo>
                    <a:pt x="251" y="548"/>
                  </a:lnTo>
                  <a:lnTo>
                    <a:pt x="250" y="548"/>
                  </a:lnTo>
                  <a:lnTo>
                    <a:pt x="250" y="547"/>
                  </a:lnTo>
                  <a:lnTo>
                    <a:pt x="249" y="547"/>
                  </a:lnTo>
                  <a:lnTo>
                    <a:pt x="248" y="547"/>
                  </a:lnTo>
                  <a:lnTo>
                    <a:pt x="248" y="546"/>
                  </a:lnTo>
                  <a:lnTo>
                    <a:pt x="247" y="546"/>
                  </a:lnTo>
                  <a:lnTo>
                    <a:pt x="247" y="545"/>
                  </a:lnTo>
                  <a:lnTo>
                    <a:pt x="246" y="544"/>
                  </a:lnTo>
                  <a:lnTo>
                    <a:pt x="246" y="543"/>
                  </a:lnTo>
                  <a:lnTo>
                    <a:pt x="245" y="542"/>
                  </a:lnTo>
                  <a:lnTo>
                    <a:pt x="245" y="541"/>
                  </a:lnTo>
                  <a:lnTo>
                    <a:pt x="244" y="541"/>
                  </a:lnTo>
                  <a:lnTo>
                    <a:pt x="243" y="541"/>
                  </a:lnTo>
                  <a:lnTo>
                    <a:pt x="242" y="541"/>
                  </a:lnTo>
                  <a:lnTo>
                    <a:pt x="242" y="542"/>
                  </a:lnTo>
                  <a:lnTo>
                    <a:pt x="241" y="542"/>
                  </a:lnTo>
                  <a:lnTo>
                    <a:pt x="240" y="542"/>
                  </a:lnTo>
                  <a:lnTo>
                    <a:pt x="240" y="543"/>
                  </a:lnTo>
                  <a:lnTo>
                    <a:pt x="239" y="543"/>
                  </a:lnTo>
                  <a:lnTo>
                    <a:pt x="237" y="543"/>
                  </a:lnTo>
                  <a:lnTo>
                    <a:pt x="237" y="542"/>
                  </a:lnTo>
                  <a:lnTo>
                    <a:pt x="236" y="542"/>
                  </a:lnTo>
                  <a:lnTo>
                    <a:pt x="235" y="542"/>
                  </a:lnTo>
                  <a:lnTo>
                    <a:pt x="235" y="541"/>
                  </a:lnTo>
                  <a:lnTo>
                    <a:pt x="234" y="542"/>
                  </a:lnTo>
                  <a:lnTo>
                    <a:pt x="233" y="542"/>
                  </a:lnTo>
                  <a:lnTo>
                    <a:pt x="232" y="542"/>
                  </a:lnTo>
                  <a:lnTo>
                    <a:pt x="231" y="542"/>
                  </a:lnTo>
                  <a:lnTo>
                    <a:pt x="230" y="542"/>
                  </a:lnTo>
                  <a:lnTo>
                    <a:pt x="229" y="542"/>
                  </a:lnTo>
                  <a:lnTo>
                    <a:pt x="228" y="542"/>
                  </a:lnTo>
                  <a:lnTo>
                    <a:pt x="228" y="543"/>
                  </a:lnTo>
                  <a:lnTo>
                    <a:pt x="227" y="543"/>
                  </a:lnTo>
                  <a:lnTo>
                    <a:pt x="227" y="544"/>
                  </a:lnTo>
                  <a:lnTo>
                    <a:pt x="226" y="544"/>
                  </a:lnTo>
                  <a:lnTo>
                    <a:pt x="226" y="545"/>
                  </a:lnTo>
                  <a:lnTo>
                    <a:pt x="225" y="545"/>
                  </a:lnTo>
                  <a:lnTo>
                    <a:pt x="225" y="546"/>
                  </a:lnTo>
                  <a:lnTo>
                    <a:pt x="225" y="547"/>
                  </a:lnTo>
                  <a:lnTo>
                    <a:pt x="224" y="547"/>
                  </a:lnTo>
                  <a:lnTo>
                    <a:pt x="224" y="548"/>
                  </a:lnTo>
                  <a:lnTo>
                    <a:pt x="223" y="548"/>
                  </a:lnTo>
                  <a:lnTo>
                    <a:pt x="223" y="549"/>
                  </a:lnTo>
                  <a:lnTo>
                    <a:pt x="222" y="549"/>
                  </a:lnTo>
                  <a:lnTo>
                    <a:pt x="221" y="549"/>
                  </a:lnTo>
                  <a:lnTo>
                    <a:pt x="220" y="549"/>
                  </a:lnTo>
                  <a:lnTo>
                    <a:pt x="218" y="549"/>
                  </a:lnTo>
                  <a:lnTo>
                    <a:pt x="217" y="549"/>
                  </a:lnTo>
                  <a:lnTo>
                    <a:pt x="217" y="550"/>
                  </a:lnTo>
                  <a:lnTo>
                    <a:pt x="216" y="550"/>
                  </a:lnTo>
                  <a:lnTo>
                    <a:pt x="216" y="552"/>
                  </a:lnTo>
                  <a:lnTo>
                    <a:pt x="215" y="552"/>
                  </a:lnTo>
                  <a:lnTo>
                    <a:pt x="215" y="550"/>
                  </a:lnTo>
                  <a:lnTo>
                    <a:pt x="214" y="549"/>
                  </a:lnTo>
                  <a:lnTo>
                    <a:pt x="214" y="550"/>
                  </a:lnTo>
                  <a:lnTo>
                    <a:pt x="213" y="550"/>
                  </a:lnTo>
                  <a:lnTo>
                    <a:pt x="213" y="552"/>
                  </a:lnTo>
                  <a:lnTo>
                    <a:pt x="212" y="552"/>
                  </a:lnTo>
                  <a:lnTo>
                    <a:pt x="212" y="550"/>
                  </a:lnTo>
                  <a:lnTo>
                    <a:pt x="211" y="550"/>
                  </a:lnTo>
                  <a:lnTo>
                    <a:pt x="210" y="552"/>
                  </a:lnTo>
                  <a:lnTo>
                    <a:pt x="209" y="552"/>
                  </a:lnTo>
                  <a:lnTo>
                    <a:pt x="206" y="547"/>
                  </a:lnTo>
                  <a:lnTo>
                    <a:pt x="204" y="544"/>
                  </a:lnTo>
                  <a:lnTo>
                    <a:pt x="202" y="542"/>
                  </a:lnTo>
                  <a:lnTo>
                    <a:pt x="199" y="539"/>
                  </a:lnTo>
                  <a:lnTo>
                    <a:pt x="196" y="536"/>
                  </a:lnTo>
                  <a:lnTo>
                    <a:pt x="194" y="534"/>
                  </a:lnTo>
                  <a:lnTo>
                    <a:pt x="193" y="532"/>
                  </a:lnTo>
                  <a:lnTo>
                    <a:pt x="191" y="529"/>
                  </a:lnTo>
                  <a:lnTo>
                    <a:pt x="190" y="527"/>
                  </a:lnTo>
                  <a:lnTo>
                    <a:pt x="189" y="527"/>
                  </a:lnTo>
                  <a:lnTo>
                    <a:pt x="189" y="526"/>
                  </a:lnTo>
                  <a:lnTo>
                    <a:pt x="188" y="525"/>
                  </a:lnTo>
                  <a:lnTo>
                    <a:pt x="186" y="523"/>
                  </a:lnTo>
                  <a:lnTo>
                    <a:pt x="185" y="521"/>
                  </a:lnTo>
                  <a:lnTo>
                    <a:pt x="182" y="518"/>
                  </a:lnTo>
                  <a:lnTo>
                    <a:pt x="178" y="514"/>
                  </a:lnTo>
                  <a:lnTo>
                    <a:pt x="175" y="510"/>
                  </a:lnTo>
                  <a:lnTo>
                    <a:pt x="172" y="506"/>
                  </a:lnTo>
                  <a:lnTo>
                    <a:pt x="170" y="504"/>
                  </a:lnTo>
                  <a:lnTo>
                    <a:pt x="168" y="501"/>
                  </a:lnTo>
                  <a:lnTo>
                    <a:pt x="166" y="499"/>
                  </a:lnTo>
                  <a:lnTo>
                    <a:pt x="164" y="496"/>
                  </a:lnTo>
                  <a:lnTo>
                    <a:pt x="162" y="494"/>
                  </a:lnTo>
                  <a:lnTo>
                    <a:pt x="160" y="491"/>
                  </a:lnTo>
                  <a:lnTo>
                    <a:pt x="159" y="491"/>
                  </a:lnTo>
                  <a:lnTo>
                    <a:pt x="158" y="490"/>
                  </a:lnTo>
                  <a:lnTo>
                    <a:pt x="155" y="486"/>
                  </a:lnTo>
                  <a:lnTo>
                    <a:pt x="150" y="480"/>
                  </a:lnTo>
                  <a:lnTo>
                    <a:pt x="145" y="474"/>
                  </a:lnTo>
                  <a:lnTo>
                    <a:pt x="140" y="469"/>
                  </a:lnTo>
                  <a:lnTo>
                    <a:pt x="136" y="463"/>
                  </a:lnTo>
                  <a:lnTo>
                    <a:pt x="134" y="461"/>
                  </a:lnTo>
                  <a:lnTo>
                    <a:pt x="131" y="457"/>
                  </a:lnTo>
                  <a:lnTo>
                    <a:pt x="128" y="454"/>
                  </a:lnTo>
                  <a:lnTo>
                    <a:pt x="126" y="450"/>
                  </a:lnTo>
                  <a:lnTo>
                    <a:pt x="125" y="448"/>
                  </a:lnTo>
                  <a:lnTo>
                    <a:pt x="124" y="448"/>
                  </a:lnTo>
                  <a:lnTo>
                    <a:pt x="124" y="447"/>
                  </a:lnTo>
                  <a:lnTo>
                    <a:pt x="123" y="446"/>
                  </a:lnTo>
                  <a:lnTo>
                    <a:pt x="120" y="445"/>
                  </a:lnTo>
                  <a:lnTo>
                    <a:pt x="119" y="443"/>
                  </a:lnTo>
                  <a:lnTo>
                    <a:pt x="118" y="442"/>
                  </a:lnTo>
                  <a:lnTo>
                    <a:pt x="118" y="441"/>
                  </a:lnTo>
                  <a:lnTo>
                    <a:pt x="115" y="438"/>
                  </a:lnTo>
                  <a:lnTo>
                    <a:pt x="111" y="432"/>
                  </a:lnTo>
                  <a:lnTo>
                    <a:pt x="110" y="431"/>
                  </a:lnTo>
                  <a:lnTo>
                    <a:pt x="107" y="427"/>
                  </a:lnTo>
                  <a:lnTo>
                    <a:pt x="106" y="426"/>
                  </a:lnTo>
                  <a:lnTo>
                    <a:pt x="105" y="425"/>
                  </a:lnTo>
                  <a:lnTo>
                    <a:pt x="104" y="423"/>
                  </a:lnTo>
                  <a:lnTo>
                    <a:pt x="100" y="420"/>
                  </a:lnTo>
                  <a:lnTo>
                    <a:pt x="100" y="419"/>
                  </a:lnTo>
                  <a:lnTo>
                    <a:pt x="99" y="418"/>
                  </a:lnTo>
                  <a:lnTo>
                    <a:pt x="94" y="411"/>
                  </a:lnTo>
                  <a:lnTo>
                    <a:pt x="91" y="407"/>
                  </a:lnTo>
                  <a:lnTo>
                    <a:pt x="88" y="404"/>
                  </a:lnTo>
                  <a:lnTo>
                    <a:pt x="86" y="401"/>
                  </a:lnTo>
                  <a:lnTo>
                    <a:pt x="79" y="393"/>
                  </a:lnTo>
                  <a:lnTo>
                    <a:pt x="73" y="385"/>
                  </a:lnTo>
                  <a:lnTo>
                    <a:pt x="68" y="379"/>
                  </a:lnTo>
                  <a:lnTo>
                    <a:pt x="65" y="375"/>
                  </a:lnTo>
                  <a:lnTo>
                    <a:pt x="61" y="370"/>
                  </a:lnTo>
                  <a:lnTo>
                    <a:pt x="58" y="367"/>
                  </a:lnTo>
                  <a:lnTo>
                    <a:pt x="55" y="363"/>
                  </a:lnTo>
                  <a:lnTo>
                    <a:pt x="52" y="359"/>
                  </a:lnTo>
                  <a:lnTo>
                    <a:pt x="49" y="355"/>
                  </a:lnTo>
                  <a:lnTo>
                    <a:pt x="49" y="354"/>
                  </a:lnTo>
                  <a:lnTo>
                    <a:pt x="46" y="351"/>
                  </a:lnTo>
                  <a:lnTo>
                    <a:pt x="43" y="348"/>
                  </a:lnTo>
                  <a:lnTo>
                    <a:pt x="41" y="346"/>
                  </a:lnTo>
                  <a:lnTo>
                    <a:pt x="37" y="341"/>
                  </a:lnTo>
                  <a:lnTo>
                    <a:pt x="33" y="335"/>
                  </a:lnTo>
                  <a:lnTo>
                    <a:pt x="30" y="331"/>
                  </a:lnTo>
                  <a:lnTo>
                    <a:pt x="27" y="328"/>
                  </a:lnTo>
                  <a:lnTo>
                    <a:pt x="26" y="326"/>
                  </a:lnTo>
                  <a:lnTo>
                    <a:pt x="24" y="326"/>
                  </a:lnTo>
                  <a:lnTo>
                    <a:pt x="24" y="325"/>
                  </a:lnTo>
                  <a:lnTo>
                    <a:pt x="24" y="324"/>
                  </a:lnTo>
                  <a:lnTo>
                    <a:pt x="23" y="324"/>
                  </a:lnTo>
                  <a:lnTo>
                    <a:pt x="23" y="323"/>
                  </a:lnTo>
                  <a:lnTo>
                    <a:pt x="22" y="323"/>
                  </a:lnTo>
                  <a:lnTo>
                    <a:pt x="21" y="323"/>
                  </a:lnTo>
                  <a:lnTo>
                    <a:pt x="20" y="323"/>
                  </a:lnTo>
                  <a:lnTo>
                    <a:pt x="19" y="324"/>
                  </a:lnTo>
                  <a:lnTo>
                    <a:pt x="18" y="324"/>
                  </a:lnTo>
                  <a:lnTo>
                    <a:pt x="17" y="325"/>
                  </a:lnTo>
                  <a:lnTo>
                    <a:pt x="16" y="325"/>
                  </a:lnTo>
                  <a:lnTo>
                    <a:pt x="16" y="326"/>
                  </a:lnTo>
                  <a:lnTo>
                    <a:pt x="15" y="326"/>
                  </a:lnTo>
                  <a:lnTo>
                    <a:pt x="14" y="327"/>
                  </a:lnTo>
                  <a:lnTo>
                    <a:pt x="13" y="328"/>
                  </a:lnTo>
                  <a:lnTo>
                    <a:pt x="12" y="329"/>
                  </a:lnTo>
                  <a:lnTo>
                    <a:pt x="11" y="330"/>
                  </a:lnTo>
                  <a:lnTo>
                    <a:pt x="10" y="331"/>
                  </a:lnTo>
                  <a:lnTo>
                    <a:pt x="9" y="332"/>
                  </a:lnTo>
                  <a:lnTo>
                    <a:pt x="8" y="332"/>
                  </a:lnTo>
                  <a:lnTo>
                    <a:pt x="7" y="332"/>
                  </a:lnTo>
                  <a:lnTo>
                    <a:pt x="5" y="332"/>
                  </a:lnTo>
                  <a:lnTo>
                    <a:pt x="4" y="332"/>
                  </a:lnTo>
                  <a:lnTo>
                    <a:pt x="3" y="332"/>
                  </a:lnTo>
                  <a:lnTo>
                    <a:pt x="2" y="332"/>
                  </a:lnTo>
                  <a:lnTo>
                    <a:pt x="1" y="332"/>
                  </a:lnTo>
                  <a:lnTo>
                    <a:pt x="1" y="331"/>
                  </a:lnTo>
                  <a:lnTo>
                    <a:pt x="0" y="331"/>
                  </a:lnTo>
                  <a:lnTo>
                    <a:pt x="0" y="330"/>
                  </a:lnTo>
                  <a:lnTo>
                    <a:pt x="0" y="329"/>
                  </a:lnTo>
                  <a:lnTo>
                    <a:pt x="1" y="329"/>
                  </a:lnTo>
                  <a:lnTo>
                    <a:pt x="1" y="328"/>
                  </a:lnTo>
                  <a:lnTo>
                    <a:pt x="1" y="327"/>
                  </a:lnTo>
                  <a:lnTo>
                    <a:pt x="1" y="326"/>
                  </a:lnTo>
                  <a:lnTo>
                    <a:pt x="2" y="325"/>
                  </a:lnTo>
                  <a:lnTo>
                    <a:pt x="3" y="324"/>
                  </a:lnTo>
                  <a:lnTo>
                    <a:pt x="3" y="323"/>
                  </a:lnTo>
                  <a:lnTo>
                    <a:pt x="3" y="322"/>
                  </a:lnTo>
                  <a:lnTo>
                    <a:pt x="4" y="322"/>
                  </a:lnTo>
                  <a:lnTo>
                    <a:pt x="4" y="321"/>
                  </a:lnTo>
                  <a:lnTo>
                    <a:pt x="4" y="320"/>
                  </a:lnTo>
                  <a:lnTo>
                    <a:pt x="5" y="319"/>
                  </a:lnTo>
                  <a:lnTo>
                    <a:pt x="5" y="318"/>
                  </a:lnTo>
                  <a:lnTo>
                    <a:pt x="5" y="316"/>
                  </a:lnTo>
                  <a:lnTo>
                    <a:pt x="7" y="316"/>
                  </a:lnTo>
                  <a:lnTo>
                    <a:pt x="7" y="315"/>
                  </a:lnTo>
                  <a:lnTo>
                    <a:pt x="7" y="314"/>
                  </a:lnTo>
                  <a:lnTo>
                    <a:pt x="8" y="314"/>
                  </a:lnTo>
                  <a:lnTo>
                    <a:pt x="8" y="313"/>
                  </a:lnTo>
                  <a:lnTo>
                    <a:pt x="9" y="312"/>
                  </a:lnTo>
                  <a:lnTo>
                    <a:pt x="9" y="311"/>
                  </a:lnTo>
                  <a:lnTo>
                    <a:pt x="10" y="310"/>
                  </a:lnTo>
                  <a:lnTo>
                    <a:pt x="10" y="309"/>
                  </a:lnTo>
                  <a:lnTo>
                    <a:pt x="10" y="308"/>
                  </a:lnTo>
                  <a:lnTo>
                    <a:pt x="11" y="307"/>
                  </a:lnTo>
                  <a:lnTo>
                    <a:pt x="11" y="306"/>
                  </a:lnTo>
                  <a:lnTo>
                    <a:pt x="12" y="306"/>
                  </a:lnTo>
                  <a:lnTo>
                    <a:pt x="12" y="305"/>
                  </a:lnTo>
                  <a:lnTo>
                    <a:pt x="13" y="305"/>
                  </a:lnTo>
                  <a:lnTo>
                    <a:pt x="14" y="305"/>
                  </a:lnTo>
                  <a:lnTo>
                    <a:pt x="14" y="304"/>
                  </a:lnTo>
                  <a:lnTo>
                    <a:pt x="15" y="304"/>
                  </a:lnTo>
                  <a:lnTo>
                    <a:pt x="16" y="304"/>
                  </a:lnTo>
                  <a:lnTo>
                    <a:pt x="16" y="303"/>
                  </a:lnTo>
                  <a:lnTo>
                    <a:pt x="17" y="303"/>
                  </a:lnTo>
                  <a:lnTo>
                    <a:pt x="17" y="302"/>
                  </a:lnTo>
                  <a:lnTo>
                    <a:pt x="18" y="302"/>
                  </a:lnTo>
                  <a:lnTo>
                    <a:pt x="19" y="302"/>
                  </a:lnTo>
                  <a:lnTo>
                    <a:pt x="20" y="302"/>
                  </a:lnTo>
                  <a:lnTo>
                    <a:pt x="21" y="301"/>
                  </a:lnTo>
                  <a:lnTo>
                    <a:pt x="22" y="301"/>
                  </a:lnTo>
                  <a:lnTo>
                    <a:pt x="23" y="301"/>
                  </a:lnTo>
                  <a:lnTo>
                    <a:pt x="24" y="301"/>
                  </a:lnTo>
                  <a:lnTo>
                    <a:pt x="26" y="301"/>
                  </a:lnTo>
                  <a:lnTo>
                    <a:pt x="27" y="301"/>
                  </a:lnTo>
                  <a:lnTo>
                    <a:pt x="28" y="301"/>
                  </a:lnTo>
                  <a:lnTo>
                    <a:pt x="28" y="300"/>
                  </a:lnTo>
                  <a:lnTo>
                    <a:pt x="29" y="300"/>
                  </a:lnTo>
                  <a:lnTo>
                    <a:pt x="30" y="299"/>
                  </a:lnTo>
                  <a:lnTo>
                    <a:pt x="31" y="297"/>
                  </a:lnTo>
                  <a:lnTo>
                    <a:pt x="32" y="296"/>
                  </a:lnTo>
                  <a:lnTo>
                    <a:pt x="33" y="295"/>
                  </a:lnTo>
                  <a:lnTo>
                    <a:pt x="34" y="295"/>
                  </a:lnTo>
                  <a:lnTo>
                    <a:pt x="34" y="294"/>
                  </a:lnTo>
                  <a:lnTo>
                    <a:pt x="35" y="294"/>
                  </a:lnTo>
                  <a:lnTo>
                    <a:pt x="36" y="294"/>
                  </a:lnTo>
                  <a:lnTo>
                    <a:pt x="36" y="293"/>
                  </a:lnTo>
                  <a:lnTo>
                    <a:pt x="37" y="293"/>
                  </a:lnTo>
                  <a:lnTo>
                    <a:pt x="38" y="292"/>
                  </a:lnTo>
                  <a:lnTo>
                    <a:pt x="39" y="292"/>
                  </a:lnTo>
                  <a:lnTo>
                    <a:pt x="39" y="291"/>
                  </a:lnTo>
                  <a:lnTo>
                    <a:pt x="40" y="291"/>
                  </a:lnTo>
                  <a:lnTo>
                    <a:pt x="40" y="290"/>
                  </a:lnTo>
                  <a:lnTo>
                    <a:pt x="41" y="290"/>
                  </a:lnTo>
                  <a:lnTo>
                    <a:pt x="42" y="289"/>
                  </a:lnTo>
                  <a:lnTo>
                    <a:pt x="42" y="288"/>
                  </a:lnTo>
                  <a:lnTo>
                    <a:pt x="42" y="287"/>
                  </a:lnTo>
                  <a:lnTo>
                    <a:pt x="42" y="286"/>
                  </a:lnTo>
                  <a:lnTo>
                    <a:pt x="42" y="285"/>
                  </a:lnTo>
                  <a:lnTo>
                    <a:pt x="43" y="284"/>
                  </a:lnTo>
                  <a:lnTo>
                    <a:pt x="44" y="283"/>
                  </a:lnTo>
                  <a:lnTo>
                    <a:pt x="47" y="282"/>
                  </a:lnTo>
                  <a:lnTo>
                    <a:pt x="48" y="282"/>
                  </a:lnTo>
                  <a:lnTo>
                    <a:pt x="49" y="281"/>
                  </a:lnTo>
                  <a:lnTo>
                    <a:pt x="51" y="280"/>
                  </a:lnTo>
                  <a:lnTo>
                    <a:pt x="52" y="280"/>
                  </a:lnTo>
                  <a:lnTo>
                    <a:pt x="55" y="279"/>
                  </a:lnTo>
                  <a:lnTo>
                    <a:pt x="57" y="277"/>
                  </a:lnTo>
                  <a:lnTo>
                    <a:pt x="59" y="276"/>
                  </a:lnTo>
                  <a:lnTo>
                    <a:pt x="60" y="275"/>
                  </a:lnTo>
                  <a:lnTo>
                    <a:pt x="61" y="274"/>
                  </a:lnTo>
                  <a:lnTo>
                    <a:pt x="62" y="273"/>
                  </a:lnTo>
                  <a:lnTo>
                    <a:pt x="63" y="273"/>
                  </a:lnTo>
                  <a:lnTo>
                    <a:pt x="65" y="272"/>
                  </a:lnTo>
                  <a:lnTo>
                    <a:pt x="65" y="271"/>
                  </a:lnTo>
                  <a:lnTo>
                    <a:pt x="66" y="270"/>
                  </a:lnTo>
                  <a:lnTo>
                    <a:pt x="67" y="269"/>
                  </a:lnTo>
                  <a:lnTo>
                    <a:pt x="67" y="268"/>
                  </a:lnTo>
                  <a:lnTo>
                    <a:pt x="68" y="267"/>
                  </a:lnTo>
                  <a:lnTo>
                    <a:pt x="69" y="266"/>
                  </a:lnTo>
                  <a:lnTo>
                    <a:pt x="69" y="265"/>
                  </a:lnTo>
                  <a:lnTo>
                    <a:pt x="70" y="265"/>
                  </a:lnTo>
                </a:path>
              </a:pathLst>
            </a:custGeom>
            <a:solidFill>
              <a:schemeClr val="accent2">
                <a:lumMod val="75000"/>
              </a:schemeClr>
            </a:solidFill>
            <a:ln w="19050" cap="flat">
              <a:solidFill>
                <a:schemeClr val="tx1"/>
              </a:solidFill>
              <a:prstDash val="solid"/>
              <a:miter lim="800000"/>
              <a:headEnd/>
              <a:tailEnd/>
            </a:ln>
          </p:spPr>
          <p:txBody>
            <a:bodyPr/>
            <a:lstStyle/>
            <a:p>
              <a:endParaRPr lang="en-US" sz="1350" dirty="0"/>
            </a:p>
          </p:txBody>
        </p:sp>
        <p:grpSp>
          <p:nvGrpSpPr>
            <p:cNvPr id="26" name="Group 25">
              <a:extLst>
                <a:ext uri="{FF2B5EF4-FFF2-40B4-BE49-F238E27FC236}">
                  <a16:creationId xmlns:a16="http://schemas.microsoft.com/office/drawing/2014/main" id="{895E60CC-869D-46F0-A056-89BA1A2B4855}"/>
                </a:ext>
              </a:extLst>
            </p:cNvPr>
            <p:cNvGrpSpPr>
              <a:grpSpLocks/>
            </p:cNvGrpSpPr>
            <p:nvPr/>
          </p:nvGrpSpPr>
          <p:grpSpPr bwMode="auto">
            <a:xfrm>
              <a:off x="4509218" y="2601501"/>
              <a:ext cx="427434" cy="531019"/>
              <a:chOff x="4480928" y="2329161"/>
              <a:chExt cx="570139" cy="708422"/>
            </a:xfrm>
            <a:solidFill>
              <a:srgbClr val="FFFF00"/>
            </a:solidFill>
          </p:grpSpPr>
          <p:sp>
            <p:nvSpPr>
              <p:cNvPr id="30" name="Freeform 99">
                <a:extLst>
                  <a:ext uri="{FF2B5EF4-FFF2-40B4-BE49-F238E27FC236}">
                    <a16:creationId xmlns:a16="http://schemas.microsoft.com/office/drawing/2014/main" id="{D414CE25-17E6-4208-B554-2F1237AA1591}"/>
                  </a:ext>
                </a:extLst>
              </p:cNvPr>
              <p:cNvSpPr>
                <a:spLocks/>
              </p:cNvSpPr>
              <p:nvPr/>
            </p:nvSpPr>
            <p:spPr bwMode="auto">
              <a:xfrm>
                <a:off x="4580818" y="2329161"/>
                <a:ext cx="470249" cy="708422"/>
              </a:xfrm>
              <a:custGeom>
                <a:avLst/>
                <a:gdLst>
                  <a:gd name="T0" fmla="*/ 2147483646 w 306"/>
                  <a:gd name="T1" fmla="*/ 2147483646 h 476"/>
                  <a:gd name="T2" fmla="*/ 2147483646 w 306"/>
                  <a:gd name="T3" fmla="*/ 2147483646 h 476"/>
                  <a:gd name="T4" fmla="*/ 2147483646 w 306"/>
                  <a:gd name="T5" fmla="*/ 2147483646 h 476"/>
                  <a:gd name="T6" fmla="*/ 2147483646 w 306"/>
                  <a:gd name="T7" fmla="*/ 2147483646 h 476"/>
                  <a:gd name="T8" fmla="*/ 2147483646 w 306"/>
                  <a:gd name="T9" fmla="*/ 2147483646 h 476"/>
                  <a:gd name="T10" fmla="*/ 2147483646 w 306"/>
                  <a:gd name="T11" fmla="*/ 2147483646 h 476"/>
                  <a:gd name="T12" fmla="*/ 2147483646 w 306"/>
                  <a:gd name="T13" fmla="*/ 2147483646 h 476"/>
                  <a:gd name="T14" fmla="*/ 2147483646 w 306"/>
                  <a:gd name="T15" fmla="*/ 2147483646 h 476"/>
                  <a:gd name="T16" fmla="*/ 2147483646 w 306"/>
                  <a:gd name="T17" fmla="*/ 2147483646 h 476"/>
                  <a:gd name="T18" fmla="*/ 2147483646 w 306"/>
                  <a:gd name="T19" fmla="*/ 2147483646 h 476"/>
                  <a:gd name="T20" fmla="*/ 2147483646 w 306"/>
                  <a:gd name="T21" fmla="*/ 2147483646 h 476"/>
                  <a:gd name="T22" fmla="*/ 2147483646 w 306"/>
                  <a:gd name="T23" fmla="*/ 2147483646 h 476"/>
                  <a:gd name="T24" fmla="*/ 2147483646 w 306"/>
                  <a:gd name="T25" fmla="*/ 2147483646 h 476"/>
                  <a:gd name="T26" fmla="*/ 2147483646 w 306"/>
                  <a:gd name="T27" fmla="*/ 2147483646 h 476"/>
                  <a:gd name="T28" fmla="*/ 2147483646 w 306"/>
                  <a:gd name="T29" fmla="*/ 2147483646 h 476"/>
                  <a:gd name="T30" fmla="*/ 2147483646 w 306"/>
                  <a:gd name="T31" fmla="*/ 2147483646 h 476"/>
                  <a:gd name="T32" fmla="*/ 2147483646 w 306"/>
                  <a:gd name="T33" fmla="*/ 2147483646 h 476"/>
                  <a:gd name="T34" fmla="*/ 2147483646 w 306"/>
                  <a:gd name="T35" fmla="*/ 2147483646 h 476"/>
                  <a:gd name="T36" fmla="*/ 2147483646 w 306"/>
                  <a:gd name="T37" fmla="*/ 2147483646 h 476"/>
                  <a:gd name="T38" fmla="*/ 2147483646 w 306"/>
                  <a:gd name="T39" fmla="*/ 2147483646 h 476"/>
                  <a:gd name="T40" fmla="*/ 2147483646 w 306"/>
                  <a:gd name="T41" fmla="*/ 2147483646 h 476"/>
                  <a:gd name="T42" fmla="*/ 2147483646 w 306"/>
                  <a:gd name="T43" fmla="*/ 2147483646 h 476"/>
                  <a:gd name="T44" fmla="*/ 2147483646 w 306"/>
                  <a:gd name="T45" fmla="*/ 2147483646 h 476"/>
                  <a:gd name="T46" fmla="*/ 2147483646 w 306"/>
                  <a:gd name="T47" fmla="*/ 2147483646 h 476"/>
                  <a:gd name="T48" fmla="*/ 2147483646 w 306"/>
                  <a:gd name="T49" fmla="*/ 2147483646 h 476"/>
                  <a:gd name="T50" fmla="*/ 2147483646 w 306"/>
                  <a:gd name="T51" fmla="*/ 2147483646 h 476"/>
                  <a:gd name="T52" fmla="*/ 2147483646 w 306"/>
                  <a:gd name="T53" fmla="*/ 2147483646 h 476"/>
                  <a:gd name="T54" fmla="*/ 2147483646 w 306"/>
                  <a:gd name="T55" fmla="*/ 2147483646 h 476"/>
                  <a:gd name="T56" fmla="*/ 2147483646 w 306"/>
                  <a:gd name="T57" fmla="*/ 2147483646 h 476"/>
                  <a:gd name="T58" fmla="*/ 2147483646 w 306"/>
                  <a:gd name="T59" fmla="*/ 2147483646 h 476"/>
                  <a:gd name="T60" fmla="*/ 2147483646 w 306"/>
                  <a:gd name="T61" fmla="*/ 2147483646 h 476"/>
                  <a:gd name="T62" fmla="*/ 2147483646 w 306"/>
                  <a:gd name="T63" fmla="*/ 2147483646 h 476"/>
                  <a:gd name="T64" fmla="*/ 2147483646 w 306"/>
                  <a:gd name="T65" fmla="*/ 2147483646 h 476"/>
                  <a:gd name="T66" fmla="*/ 2147483646 w 306"/>
                  <a:gd name="T67" fmla="*/ 2147483646 h 476"/>
                  <a:gd name="T68" fmla="*/ 2147483646 w 306"/>
                  <a:gd name="T69" fmla="*/ 2147483646 h 476"/>
                  <a:gd name="T70" fmla="*/ 2147483646 w 306"/>
                  <a:gd name="T71" fmla="*/ 2147483646 h 476"/>
                  <a:gd name="T72" fmla="*/ 2147483646 w 306"/>
                  <a:gd name="T73" fmla="*/ 2147483646 h 476"/>
                  <a:gd name="T74" fmla="*/ 2147483646 w 306"/>
                  <a:gd name="T75" fmla="*/ 2147483646 h 476"/>
                  <a:gd name="T76" fmla="*/ 2147483646 w 306"/>
                  <a:gd name="T77" fmla="*/ 2147483646 h 476"/>
                  <a:gd name="T78" fmla="*/ 2147483646 w 306"/>
                  <a:gd name="T79" fmla="*/ 2147483646 h 476"/>
                  <a:gd name="T80" fmla="*/ 2147483646 w 306"/>
                  <a:gd name="T81" fmla="*/ 2147483646 h 476"/>
                  <a:gd name="T82" fmla="*/ 2147483646 w 306"/>
                  <a:gd name="T83" fmla="*/ 2147483646 h 476"/>
                  <a:gd name="T84" fmla="*/ 2147483646 w 306"/>
                  <a:gd name="T85" fmla="*/ 2147483646 h 476"/>
                  <a:gd name="T86" fmla="*/ 2147483646 w 306"/>
                  <a:gd name="T87" fmla="*/ 2147483646 h 476"/>
                  <a:gd name="T88" fmla="*/ 2147483646 w 306"/>
                  <a:gd name="T89" fmla="*/ 2147483646 h 476"/>
                  <a:gd name="T90" fmla="*/ 2147483646 w 306"/>
                  <a:gd name="T91" fmla="*/ 2147483646 h 476"/>
                  <a:gd name="T92" fmla="*/ 2147483646 w 306"/>
                  <a:gd name="T93" fmla="*/ 2147483646 h 476"/>
                  <a:gd name="T94" fmla="*/ 2147483646 w 306"/>
                  <a:gd name="T95" fmla="*/ 2147483646 h 476"/>
                  <a:gd name="T96" fmla="*/ 2147483646 w 306"/>
                  <a:gd name="T97" fmla="*/ 2147483646 h 476"/>
                  <a:gd name="T98" fmla="*/ 2147483646 w 306"/>
                  <a:gd name="T99" fmla="*/ 2147483646 h 476"/>
                  <a:gd name="T100" fmla="*/ 2147483646 w 306"/>
                  <a:gd name="T101" fmla="*/ 2147483646 h 476"/>
                  <a:gd name="T102" fmla="*/ 2147483646 w 306"/>
                  <a:gd name="T103" fmla="*/ 2147483646 h 476"/>
                  <a:gd name="T104" fmla="*/ 2147483646 w 306"/>
                  <a:gd name="T105" fmla="*/ 2147483646 h 476"/>
                  <a:gd name="T106" fmla="*/ 2147483646 w 306"/>
                  <a:gd name="T107" fmla="*/ 2147483646 h 476"/>
                  <a:gd name="T108" fmla="*/ 2147483646 w 306"/>
                  <a:gd name="T109" fmla="*/ 2147483646 h 476"/>
                  <a:gd name="T110" fmla="*/ 2147483646 w 306"/>
                  <a:gd name="T111" fmla="*/ 2147483646 h 476"/>
                  <a:gd name="T112" fmla="*/ 2147483646 w 306"/>
                  <a:gd name="T113" fmla="*/ 2147483646 h 476"/>
                  <a:gd name="T114" fmla="*/ 2147483646 w 306"/>
                  <a:gd name="T115" fmla="*/ 2147483646 h 476"/>
                  <a:gd name="T116" fmla="*/ 2147483646 w 306"/>
                  <a:gd name="T117" fmla="*/ 2147483646 h 476"/>
                  <a:gd name="T118" fmla="*/ 2147483646 w 306"/>
                  <a:gd name="T119" fmla="*/ 2147483646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6" h="476">
                    <a:moveTo>
                      <a:pt x="0" y="47"/>
                    </a:moveTo>
                    <a:lnTo>
                      <a:pt x="1" y="47"/>
                    </a:lnTo>
                    <a:lnTo>
                      <a:pt x="20" y="41"/>
                    </a:lnTo>
                    <a:lnTo>
                      <a:pt x="41" y="35"/>
                    </a:lnTo>
                    <a:lnTo>
                      <a:pt x="53" y="32"/>
                    </a:lnTo>
                    <a:lnTo>
                      <a:pt x="64" y="29"/>
                    </a:lnTo>
                    <a:lnTo>
                      <a:pt x="71" y="27"/>
                    </a:lnTo>
                    <a:lnTo>
                      <a:pt x="78" y="25"/>
                    </a:lnTo>
                    <a:lnTo>
                      <a:pt x="85" y="22"/>
                    </a:lnTo>
                    <a:lnTo>
                      <a:pt x="90" y="21"/>
                    </a:lnTo>
                    <a:lnTo>
                      <a:pt x="93" y="20"/>
                    </a:lnTo>
                    <a:lnTo>
                      <a:pt x="96" y="19"/>
                    </a:lnTo>
                    <a:lnTo>
                      <a:pt x="101" y="17"/>
                    </a:lnTo>
                    <a:lnTo>
                      <a:pt x="112" y="14"/>
                    </a:lnTo>
                    <a:lnTo>
                      <a:pt x="125" y="11"/>
                    </a:lnTo>
                    <a:lnTo>
                      <a:pt x="127" y="10"/>
                    </a:lnTo>
                    <a:lnTo>
                      <a:pt x="147" y="5"/>
                    </a:lnTo>
                    <a:lnTo>
                      <a:pt x="160" y="0"/>
                    </a:lnTo>
                    <a:lnTo>
                      <a:pt x="161" y="1"/>
                    </a:lnTo>
                    <a:lnTo>
                      <a:pt x="161" y="2"/>
                    </a:lnTo>
                    <a:lnTo>
                      <a:pt x="162" y="2"/>
                    </a:lnTo>
                    <a:lnTo>
                      <a:pt x="163" y="2"/>
                    </a:lnTo>
                    <a:lnTo>
                      <a:pt x="163" y="4"/>
                    </a:lnTo>
                    <a:lnTo>
                      <a:pt x="163" y="5"/>
                    </a:lnTo>
                    <a:lnTo>
                      <a:pt x="165" y="5"/>
                    </a:lnTo>
                    <a:lnTo>
                      <a:pt x="165" y="6"/>
                    </a:lnTo>
                    <a:lnTo>
                      <a:pt x="165" y="7"/>
                    </a:lnTo>
                    <a:lnTo>
                      <a:pt x="165" y="8"/>
                    </a:lnTo>
                    <a:lnTo>
                      <a:pt x="165" y="9"/>
                    </a:lnTo>
                    <a:lnTo>
                      <a:pt x="166" y="9"/>
                    </a:lnTo>
                    <a:lnTo>
                      <a:pt x="165" y="10"/>
                    </a:lnTo>
                    <a:lnTo>
                      <a:pt x="163" y="11"/>
                    </a:lnTo>
                    <a:lnTo>
                      <a:pt x="163" y="12"/>
                    </a:lnTo>
                    <a:lnTo>
                      <a:pt x="165" y="12"/>
                    </a:lnTo>
                    <a:lnTo>
                      <a:pt x="165" y="13"/>
                    </a:lnTo>
                    <a:lnTo>
                      <a:pt x="166" y="13"/>
                    </a:lnTo>
                    <a:lnTo>
                      <a:pt x="166" y="14"/>
                    </a:lnTo>
                    <a:lnTo>
                      <a:pt x="167" y="14"/>
                    </a:lnTo>
                    <a:lnTo>
                      <a:pt x="168" y="14"/>
                    </a:lnTo>
                    <a:lnTo>
                      <a:pt x="168" y="15"/>
                    </a:lnTo>
                    <a:lnTo>
                      <a:pt x="167" y="16"/>
                    </a:lnTo>
                    <a:lnTo>
                      <a:pt x="167" y="17"/>
                    </a:lnTo>
                    <a:lnTo>
                      <a:pt x="167" y="18"/>
                    </a:lnTo>
                    <a:lnTo>
                      <a:pt x="167" y="19"/>
                    </a:lnTo>
                    <a:lnTo>
                      <a:pt x="168" y="19"/>
                    </a:lnTo>
                    <a:lnTo>
                      <a:pt x="168" y="20"/>
                    </a:lnTo>
                    <a:lnTo>
                      <a:pt x="168" y="21"/>
                    </a:lnTo>
                    <a:lnTo>
                      <a:pt x="168" y="22"/>
                    </a:lnTo>
                    <a:lnTo>
                      <a:pt x="168" y="24"/>
                    </a:lnTo>
                    <a:lnTo>
                      <a:pt x="168" y="25"/>
                    </a:lnTo>
                    <a:lnTo>
                      <a:pt x="169" y="25"/>
                    </a:lnTo>
                    <a:lnTo>
                      <a:pt x="168" y="26"/>
                    </a:lnTo>
                    <a:lnTo>
                      <a:pt x="169" y="26"/>
                    </a:lnTo>
                    <a:lnTo>
                      <a:pt x="169" y="27"/>
                    </a:lnTo>
                    <a:lnTo>
                      <a:pt x="168" y="27"/>
                    </a:lnTo>
                    <a:lnTo>
                      <a:pt x="168" y="28"/>
                    </a:lnTo>
                    <a:lnTo>
                      <a:pt x="168" y="29"/>
                    </a:lnTo>
                    <a:lnTo>
                      <a:pt x="167" y="29"/>
                    </a:lnTo>
                    <a:lnTo>
                      <a:pt x="167" y="30"/>
                    </a:lnTo>
                    <a:lnTo>
                      <a:pt x="168" y="31"/>
                    </a:lnTo>
                    <a:lnTo>
                      <a:pt x="168" y="30"/>
                    </a:lnTo>
                    <a:lnTo>
                      <a:pt x="169" y="30"/>
                    </a:lnTo>
                    <a:lnTo>
                      <a:pt x="170" y="30"/>
                    </a:lnTo>
                    <a:lnTo>
                      <a:pt x="171" y="30"/>
                    </a:lnTo>
                    <a:lnTo>
                      <a:pt x="172" y="30"/>
                    </a:lnTo>
                    <a:lnTo>
                      <a:pt x="173" y="30"/>
                    </a:lnTo>
                    <a:lnTo>
                      <a:pt x="174" y="30"/>
                    </a:lnTo>
                    <a:lnTo>
                      <a:pt x="174" y="31"/>
                    </a:lnTo>
                    <a:lnTo>
                      <a:pt x="175" y="31"/>
                    </a:lnTo>
                    <a:lnTo>
                      <a:pt x="175" y="30"/>
                    </a:lnTo>
                    <a:lnTo>
                      <a:pt x="176" y="31"/>
                    </a:lnTo>
                    <a:lnTo>
                      <a:pt x="177" y="32"/>
                    </a:lnTo>
                    <a:lnTo>
                      <a:pt x="177" y="33"/>
                    </a:lnTo>
                    <a:lnTo>
                      <a:pt x="178" y="33"/>
                    </a:lnTo>
                    <a:lnTo>
                      <a:pt x="179" y="33"/>
                    </a:lnTo>
                    <a:lnTo>
                      <a:pt x="179" y="34"/>
                    </a:lnTo>
                    <a:lnTo>
                      <a:pt x="179" y="33"/>
                    </a:lnTo>
                    <a:lnTo>
                      <a:pt x="180" y="34"/>
                    </a:lnTo>
                    <a:lnTo>
                      <a:pt x="181" y="35"/>
                    </a:lnTo>
                    <a:lnTo>
                      <a:pt x="182" y="35"/>
                    </a:lnTo>
                    <a:lnTo>
                      <a:pt x="183" y="35"/>
                    </a:lnTo>
                    <a:lnTo>
                      <a:pt x="185" y="35"/>
                    </a:lnTo>
                    <a:lnTo>
                      <a:pt x="185" y="36"/>
                    </a:lnTo>
                    <a:lnTo>
                      <a:pt x="185" y="37"/>
                    </a:lnTo>
                    <a:lnTo>
                      <a:pt x="185" y="38"/>
                    </a:lnTo>
                    <a:lnTo>
                      <a:pt x="186" y="39"/>
                    </a:lnTo>
                    <a:lnTo>
                      <a:pt x="185" y="39"/>
                    </a:lnTo>
                    <a:lnTo>
                      <a:pt x="185" y="40"/>
                    </a:lnTo>
                    <a:lnTo>
                      <a:pt x="185" y="41"/>
                    </a:lnTo>
                    <a:lnTo>
                      <a:pt x="185" y="43"/>
                    </a:lnTo>
                    <a:lnTo>
                      <a:pt x="185" y="44"/>
                    </a:lnTo>
                    <a:lnTo>
                      <a:pt x="183" y="45"/>
                    </a:lnTo>
                    <a:lnTo>
                      <a:pt x="185" y="45"/>
                    </a:lnTo>
                    <a:lnTo>
                      <a:pt x="183" y="46"/>
                    </a:lnTo>
                    <a:lnTo>
                      <a:pt x="183" y="47"/>
                    </a:lnTo>
                    <a:lnTo>
                      <a:pt x="183" y="48"/>
                    </a:lnTo>
                    <a:lnTo>
                      <a:pt x="185" y="48"/>
                    </a:lnTo>
                    <a:lnTo>
                      <a:pt x="186" y="48"/>
                    </a:lnTo>
                    <a:lnTo>
                      <a:pt x="186" y="49"/>
                    </a:lnTo>
                    <a:lnTo>
                      <a:pt x="186" y="50"/>
                    </a:lnTo>
                    <a:lnTo>
                      <a:pt x="187" y="50"/>
                    </a:lnTo>
                    <a:lnTo>
                      <a:pt x="187" y="51"/>
                    </a:lnTo>
                    <a:lnTo>
                      <a:pt x="187" y="50"/>
                    </a:lnTo>
                    <a:lnTo>
                      <a:pt x="188" y="50"/>
                    </a:lnTo>
                    <a:lnTo>
                      <a:pt x="188" y="51"/>
                    </a:lnTo>
                    <a:lnTo>
                      <a:pt x="188" y="52"/>
                    </a:lnTo>
                    <a:lnTo>
                      <a:pt x="189" y="52"/>
                    </a:lnTo>
                    <a:lnTo>
                      <a:pt x="189" y="53"/>
                    </a:lnTo>
                    <a:lnTo>
                      <a:pt x="190" y="53"/>
                    </a:lnTo>
                    <a:lnTo>
                      <a:pt x="190" y="52"/>
                    </a:lnTo>
                    <a:lnTo>
                      <a:pt x="191" y="53"/>
                    </a:lnTo>
                    <a:lnTo>
                      <a:pt x="191" y="54"/>
                    </a:lnTo>
                    <a:lnTo>
                      <a:pt x="191" y="55"/>
                    </a:lnTo>
                    <a:lnTo>
                      <a:pt x="191" y="56"/>
                    </a:lnTo>
                    <a:lnTo>
                      <a:pt x="190" y="56"/>
                    </a:lnTo>
                    <a:lnTo>
                      <a:pt x="190" y="57"/>
                    </a:lnTo>
                    <a:lnTo>
                      <a:pt x="189" y="57"/>
                    </a:lnTo>
                    <a:lnTo>
                      <a:pt x="189" y="58"/>
                    </a:lnTo>
                    <a:lnTo>
                      <a:pt x="188" y="58"/>
                    </a:lnTo>
                    <a:lnTo>
                      <a:pt x="189" y="59"/>
                    </a:lnTo>
                    <a:lnTo>
                      <a:pt x="190" y="59"/>
                    </a:lnTo>
                    <a:lnTo>
                      <a:pt x="189" y="60"/>
                    </a:lnTo>
                    <a:lnTo>
                      <a:pt x="190" y="60"/>
                    </a:lnTo>
                    <a:lnTo>
                      <a:pt x="190" y="62"/>
                    </a:lnTo>
                    <a:lnTo>
                      <a:pt x="191" y="62"/>
                    </a:lnTo>
                    <a:lnTo>
                      <a:pt x="192" y="62"/>
                    </a:lnTo>
                    <a:lnTo>
                      <a:pt x="193" y="62"/>
                    </a:lnTo>
                    <a:lnTo>
                      <a:pt x="193" y="63"/>
                    </a:lnTo>
                    <a:lnTo>
                      <a:pt x="194" y="63"/>
                    </a:lnTo>
                    <a:lnTo>
                      <a:pt x="194" y="64"/>
                    </a:lnTo>
                    <a:lnTo>
                      <a:pt x="195" y="64"/>
                    </a:lnTo>
                    <a:lnTo>
                      <a:pt x="195" y="65"/>
                    </a:lnTo>
                    <a:lnTo>
                      <a:pt x="196" y="65"/>
                    </a:lnTo>
                    <a:lnTo>
                      <a:pt x="196" y="66"/>
                    </a:lnTo>
                    <a:lnTo>
                      <a:pt x="196" y="67"/>
                    </a:lnTo>
                    <a:lnTo>
                      <a:pt x="197" y="67"/>
                    </a:lnTo>
                    <a:lnTo>
                      <a:pt x="197" y="68"/>
                    </a:lnTo>
                    <a:lnTo>
                      <a:pt x="197" y="69"/>
                    </a:lnTo>
                    <a:lnTo>
                      <a:pt x="197" y="70"/>
                    </a:lnTo>
                    <a:lnTo>
                      <a:pt x="198" y="70"/>
                    </a:lnTo>
                    <a:lnTo>
                      <a:pt x="198" y="69"/>
                    </a:lnTo>
                    <a:lnTo>
                      <a:pt x="199" y="70"/>
                    </a:lnTo>
                    <a:lnTo>
                      <a:pt x="200" y="71"/>
                    </a:lnTo>
                    <a:lnTo>
                      <a:pt x="200" y="72"/>
                    </a:lnTo>
                    <a:lnTo>
                      <a:pt x="199" y="72"/>
                    </a:lnTo>
                    <a:lnTo>
                      <a:pt x="200" y="72"/>
                    </a:lnTo>
                    <a:lnTo>
                      <a:pt x="200" y="73"/>
                    </a:lnTo>
                    <a:lnTo>
                      <a:pt x="200" y="74"/>
                    </a:lnTo>
                    <a:lnTo>
                      <a:pt x="200" y="75"/>
                    </a:lnTo>
                    <a:lnTo>
                      <a:pt x="200" y="76"/>
                    </a:lnTo>
                    <a:lnTo>
                      <a:pt x="199" y="77"/>
                    </a:lnTo>
                    <a:lnTo>
                      <a:pt x="199" y="78"/>
                    </a:lnTo>
                    <a:lnTo>
                      <a:pt x="200" y="79"/>
                    </a:lnTo>
                    <a:lnTo>
                      <a:pt x="199" y="79"/>
                    </a:lnTo>
                    <a:lnTo>
                      <a:pt x="198" y="80"/>
                    </a:lnTo>
                    <a:lnTo>
                      <a:pt x="197" y="80"/>
                    </a:lnTo>
                    <a:lnTo>
                      <a:pt x="196" y="80"/>
                    </a:lnTo>
                    <a:lnTo>
                      <a:pt x="196" y="79"/>
                    </a:lnTo>
                    <a:lnTo>
                      <a:pt x="195" y="80"/>
                    </a:lnTo>
                    <a:lnTo>
                      <a:pt x="195" y="82"/>
                    </a:lnTo>
                    <a:lnTo>
                      <a:pt x="195" y="83"/>
                    </a:lnTo>
                    <a:lnTo>
                      <a:pt x="196" y="83"/>
                    </a:lnTo>
                    <a:lnTo>
                      <a:pt x="197" y="84"/>
                    </a:lnTo>
                    <a:lnTo>
                      <a:pt x="197" y="85"/>
                    </a:lnTo>
                    <a:lnTo>
                      <a:pt x="197" y="86"/>
                    </a:lnTo>
                    <a:lnTo>
                      <a:pt x="197" y="87"/>
                    </a:lnTo>
                    <a:lnTo>
                      <a:pt x="196" y="87"/>
                    </a:lnTo>
                    <a:lnTo>
                      <a:pt x="195" y="87"/>
                    </a:lnTo>
                    <a:lnTo>
                      <a:pt x="194" y="87"/>
                    </a:lnTo>
                    <a:lnTo>
                      <a:pt x="193" y="87"/>
                    </a:lnTo>
                    <a:lnTo>
                      <a:pt x="193" y="86"/>
                    </a:lnTo>
                    <a:lnTo>
                      <a:pt x="192" y="86"/>
                    </a:lnTo>
                    <a:lnTo>
                      <a:pt x="191" y="85"/>
                    </a:lnTo>
                    <a:lnTo>
                      <a:pt x="191" y="86"/>
                    </a:lnTo>
                    <a:lnTo>
                      <a:pt x="190" y="86"/>
                    </a:lnTo>
                    <a:lnTo>
                      <a:pt x="190" y="87"/>
                    </a:lnTo>
                    <a:lnTo>
                      <a:pt x="190" y="88"/>
                    </a:lnTo>
                    <a:lnTo>
                      <a:pt x="189" y="88"/>
                    </a:lnTo>
                    <a:lnTo>
                      <a:pt x="189" y="89"/>
                    </a:lnTo>
                    <a:lnTo>
                      <a:pt x="189" y="90"/>
                    </a:lnTo>
                    <a:lnTo>
                      <a:pt x="189" y="91"/>
                    </a:lnTo>
                    <a:lnTo>
                      <a:pt x="188" y="91"/>
                    </a:lnTo>
                    <a:lnTo>
                      <a:pt x="187" y="92"/>
                    </a:lnTo>
                    <a:lnTo>
                      <a:pt x="187" y="93"/>
                    </a:lnTo>
                    <a:lnTo>
                      <a:pt x="187" y="94"/>
                    </a:lnTo>
                    <a:lnTo>
                      <a:pt x="187" y="95"/>
                    </a:lnTo>
                    <a:lnTo>
                      <a:pt x="187" y="96"/>
                    </a:lnTo>
                    <a:lnTo>
                      <a:pt x="187" y="97"/>
                    </a:lnTo>
                    <a:lnTo>
                      <a:pt x="187" y="98"/>
                    </a:lnTo>
                    <a:lnTo>
                      <a:pt x="187" y="99"/>
                    </a:lnTo>
                    <a:lnTo>
                      <a:pt x="187" y="101"/>
                    </a:lnTo>
                    <a:lnTo>
                      <a:pt x="188" y="101"/>
                    </a:lnTo>
                    <a:lnTo>
                      <a:pt x="188" y="102"/>
                    </a:lnTo>
                    <a:lnTo>
                      <a:pt x="188" y="103"/>
                    </a:lnTo>
                    <a:lnTo>
                      <a:pt x="188" y="104"/>
                    </a:lnTo>
                    <a:lnTo>
                      <a:pt x="189" y="104"/>
                    </a:lnTo>
                    <a:lnTo>
                      <a:pt x="189" y="105"/>
                    </a:lnTo>
                    <a:lnTo>
                      <a:pt x="189" y="106"/>
                    </a:lnTo>
                    <a:lnTo>
                      <a:pt x="189" y="107"/>
                    </a:lnTo>
                    <a:lnTo>
                      <a:pt x="189" y="108"/>
                    </a:lnTo>
                    <a:lnTo>
                      <a:pt x="189" y="109"/>
                    </a:lnTo>
                    <a:lnTo>
                      <a:pt x="189" y="110"/>
                    </a:lnTo>
                    <a:lnTo>
                      <a:pt x="187" y="110"/>
                    </a:lnTo>
                    <a:lnTo>
                      <a:pt x="186" y="110"/>
                    </a:lnTo>
                    <a:lnTo>
                      <a:pt x="186" y="111"/>
                    </a:lnTo>
                    <a:lnTo>
                      <a:pt x="186" y="112"/>
                    </a:lnTo>
                    <a:lnTo>
                      <a:pt x="185" y="113"/>
                    </a:lnTo>
                    <a:lnTo>
                      <a:pt x="183" y="113"/>
                    </a:lnTo>
                    <a:lnTo>
                      <a:pt x="182" y="113"/>
                    </a:lnTo>
                    <a:lnTo>
                      <a:pt x="182" y="112"/>
                    </a:lnTo>
                    <a:lnTo>
                      <a:pt x="181" y="112"/>
                    </a:lnTo>
                    <a:lnTo>
                      <a:pt x="181" y="113"/>
                    </a:lnTo>
                    <a:lnTo>
                      <a:pt x="181" y="114"/>
                    </a:lnTo>
                    <a:lnTo>
                      <a:pt x="181" y="115"/>
                    </a:lnTo>
                    <a:lnTo>
                      <a:pt x="182" y="115"/>
                    </a:lnTo>
                    <a:lnTo>
                      <a:pt x="182" y="114"/>
                    </a:lnTo>
                    <a:lnTo>
                      <a:pt x="183" y="114"/>
                    </a:lnTo>
                    <a:lnTo>
                      <a:pt x="183" y="115"/>
                    </a:lnTo>
                    <a:lnTo>
                      <a:pt x="185" y="115"/>
                    </a:lnTo>
                    <a:lnTo>
                      <a:pt x="186" y="116"/>
                    </a:lnTo>
                    <a:lnTo>
                      <a:pt x="186" y="117"/>
                    </a:lnTo>
                    <a:lnTo>
                      <a:pt x="186" y="118"/>
                    </a:lnTo>
                    <a:lnTo>
                      <a:pt x="187" y="118"/>
                    </a:lnTo>
                    <a:lnTo>
                      <a:pt x="187" y="119"/>
                    </a:lnTo>
                    <a:lnTo>
                      <a:pt x="188" y="119"/>
                    </a:lnTo>
                    <a:lnTo>
                      <a:pt x="188" y="121"/>
                    </a:lnTo>
                    <a:lnTo>
                      <a:pt x="189" y="121"/>
                    </a:lnTo>
                    <a:lnTo>
                      <a:pt x="189" y="122"/>
                    </a:lnTo>
                    <a:lnTo>
                      <a:pt x="188" y="122"/>
                    </a:lnTo>
                    <a:lnTo>
                      <a:pt x="188" y="123"/>
                    </a:lnTo>
                    <a:lnTo>
                      <a:pt x="188" y="124"/>
                    </a:lnTo>
                    <a:lnTo>
                      <a:pt x="189" y="124"/>
                    </a:lnTo>
                    <a:lnTo>
                      <a:pt x="189" y="125"/>
                    </a:lnTo>
                    <a:lnTo>
                      <a:pt x="189" y="126"/>
                    </a:lnTo>
                    <a:lnTo>
                      <a:pt x="189" y="127"/>
                    </a:lnTo>
                    <a:lnTo>
                      <a:pt x="189" y="128"/>
                    </a:lnTo>
                    <a:lnTo>
                      <a:pt x="189" y="129"/>
                    </a:lnTo>
                    <a:lnTo>
                      <a:pt x="190" y="129"/>
                    </a:lnTo>
                    <a:lnTo>
                      <a:pt x="191" y="129"/>
                    </a:lnTo>
                    <a:lnTo>
                      <a:pt x="191" y="130"/>
                    </a:lnTo>
                    <a:lnTo>
                      <a:pt x="190" y="130"/>
                    </a:lnTo>
                    <a:lnTo>
                      <a:pt x="190" y="131"/>
                    </a:lnTo>
                    <a:lnTo>
                      <a:pt x="189" y="131"/>
                    </a:lnTo>
                    <a:lnTo>
                      <a:pt x="189" y="132"/>
                    </a:lnTo>
                    <a:lnTo>
                      <a:pt x="190" y="132"/>
                    </a:lnTo>
                    <a:lnTo>
                      <a:pt x="191" y="132"/>
                    </a:lnTo>
                    <a:lnTo>
                      <a:pt x="192" y="132"/>
                    </a:lnTo>
                    <a:lnTo>
                      <a:pt x="192" y="133"/>
                    </a:lnTo>
                    <a:lnTo>
                      <a:pt x="191" y="133"/>
                    </a:lnTo>
                    <a:lnTo>
                      <a:pt x="191" y="134"/>
                    </a:lnTo>
                    <a:lnTo>
                      <a:pt x="191" y="135"/>
                    </a:lnTo>
                    <a:lnTo>
                      <a:pt x="192" y="135"/>
                    </a:lnTo>
                    <a:lnTo>
                      <a:pt x="193" y="135"/>
                    </a:lnTo>
                    <a:lnTo>
                      <a:pt x="193" y="134"/>
                    </a:lnTo>
                    <a:lnTo>
                      <a:pt x="194" y="134"/>
                    </a:lnTo>
                    <a:lnTo>
                      <a:pt x="195" y="135"/>
                    </a:lnTo>
                    <a:lnTo>
                      <a:pt x="195" y="136"/>
                    </a:lnTo>
                    <a:lnTo>
                      <a:pt x="196" y="136"/>
                    </a:lnTo>
                    <a:lnTo>
                      <a:pt x="196" y="135"/>
                    </a:lnTo>
                    <a:lnTo>
                      <a:pt x="196" y="134"/>
                    </a:lnTo>
                    <a:lnTo>
                      <a:pt x="197" y="134"/>
                    </a:lnTo>
                    <a:lnTo>
                      <a:pt x="198" y="134"/>
                    </a:lnTo>
                    <a:lnTo>
                      <a:pt x="198" y="133"/>
                    </a:lnTo>
                    <a:lnTo>
                      <a:pt x="199" y="133"/>
                    </a:lnTo>
                    <a:lnTo>
                      <a:pt x="200" y="133"/>
                    </a:lnTo>
                    <a:lnTo>
                      <a:pt x="200" y="134"/>
                    </a:lnTo>
                    <a:lnTo>
                      <a:pt x="201" y="134"/>
                    </a:lnTo>
                    <a:lnTo>
                      <a:pt x="202" y="134"/>
                    </a:lnTo>
                    <a:lnTo>
                      <a:pt x="204" y="134"/>
                    </a:lnTo>
                    <a:lnTo>
                      <a:pt x="204" y="133"/>
                    </a:lnTo>
                    <a:lnTo>
                      <a:pt x="204" y="132"/>
                    </a:lnTo>
                    <a:lnTo>
                      <a:pt x="205" y="132"/>
                    </a:lnTo>
                    <a:lnTo>
                      <a:pt x="205" y="131"/>
                    </a:lnTo>
                    <a:lnTo>
                      <a:pt x="206" y="131"/>
                    </a:lnTo>
                    <a:lnTo>
                      <a:pt x="207" y="131"/>
                    </a:lnTo>
                    <a:lnTo>
                      <a:pt x="207" y="130"/>
                    </a:lnTo>
                    <a:lnTo>
                      <a:pt x="207" y="129"/>
                    </a:lnTo>
                    <a:lnTo>
                      <a:pt x="207" y="128"/>
                    </a:lnTo>
                    <a:lnTo>
                      <a:pt x="208" y="127"/>
                    </a:lnTo>
                    <a:lnTo>
                      <a:pt x="209" y="127"/>
                    </a:lnTo>
                    <a:lnTo>
                      <a:pt x="209" y="126"/>
                    </a:lnTo>
                    <a:lnTo>
                      <a:pt x="209" y="125"/>
                    </a:lnTo>
                    <a:lnTo>
                      <a:pt x="208" y="125"/>
                    </a:lnTo>
                    <a:lnTo>
                      <a:pt x="208" y="124"/>
                    </a:lnTo>
                    <a:lnTo>
                      <a:pt x="209" y="124"/>
                    </a:lnTo>
                    <a:lnTo>
                      <a:pt x="209" y="123"/>
                    </a:lnTo>
                    <a:lnTo>
                      <a:pt x="210" y="123"/>
                    </a:lnTo>
                    <a:lnTo>
                      <a:pt x="211" y="123"/>
                    </a:lnTo>
                    <a:lnTo>
                      <a:pt x="211" y="124"/>
                    </a:lnTo>
                    <a:lnTo>
                      <a:pt x="212" y="124"/>
                    </a:lnTo>
                    <a:lnTo>
                      <a:pt x="213" y="123"/>
                    </a:lnTo>
                    <a:lnTo>
                      <a:pt x="214" y="123"/>
                    </a:lnTo>
                    <a:lnTo>
                      <a:pt x="215" y="123"/>
                    </a:lnTo>
                    <a:lnTo>
                      <a:pt x="215" y="122"/>
                    </a:lnTo>
                    <a:lnTo>
                      <a:pt x="214" y="122"/>
                    </a:lnTo>
                    <a:lnTo>
                      <a:pt x="214" y="121"/>
                    </a:lnTo>
                    <a:lnTo>
                      <a:pt x="214" y="119"/>
                    </a:lnTo>
                    <a:lnTo>
                      <a:pt x="215" y="119"/>
                    </a:lnTo>
                    <a:lnTo>
                      <a:pt x="215" y="121"/>
                    </a:lnTo>
                    <a:lnTo>
                      <a:pt x="216" y="121"/>
                    </a:lnTo>
                    <a:lnTo>
                      <a:pt x="216" y="119"/>
                    </a:lnTo>
                    <a:lnTo>
                      <a:pt x="217" y="119"/>
                    </a:lnTo>
                    <a:lnTo>
                      <a:pt x="218" y="119"/>
                    </a:lnTo>
                    <a:lnTo>
                      <a:pt x="218" y="121"/>
                    </a:lnTo>
                    <a:lnTo>
                      <a:pt x="219" y="121"/>
                    </a:lnTo>
                    <a:lnTo>
                      <a:pt x="220" y="121"/>
                    </a:lnTo>
                    <a:lnTo>
                      <a:pt x="220" y="119"/>
                    </a:lnTo>
                    <a:lnTo>
                      <a:pt x="221" y="119"/>
                    </a:lnTo>
                    <a:lnTo>
                      <a:pt x="221" y="118"/>
                    </a:lnTo>
                    <a:lnTo>
                      <a:pt x="221" y="117"/>
                    </a:lnTo>
                    <a:lnTo>
                      <a:pt x="223" y="117"/>
                    </a:lnTo>
                    <a:lnTo>
                      <a:pt x="224" y="117"/>
                    </a:lnTo>
                    <a:lnTo>
                      <a:pt x="225" y="117"/>
                    </a:lnTo>
                    <a:lnTo>
                      <a:pt x="226" y="117"/>
                    </a:lnTo>
                    <a:lnTo>
                      <a:pt x="226" y="118"/>
                    </a:lnTo>
                    <a:lnTo>
                      <a:pt x="227" y="118"/>
                    </a:lnTo>
                    <a:lnTo>
                      <a:pt x="228" y="118"/>
                    </a:lnTo>
                    <a:lnTo>
                      <a:pt x="228" y="117"/>
                    </a:lnTo>
                    <a:lnTo>
                      <a:pt x="229" y="117"/>
                    </a:lnTo>
                    <a:lnTo>
                      <a:pt x="228" y="117"/>
                    </a:lnTo>
                    <a:lnTo>
                      <a:pt x="228" y="116"/>
                    </a:lnTo>
                    <a:lnTo>
                      <a:pt x="228" y="115"/>
                    </a:lnTo>
                    <a:lnTo>
                      <a:pt x="228" y="114"/>
                    </a:lnTo>
                    <a:lnTo>
                      <a:pt x="229" y="114"/>
                    </a:lnTo>
                    <a:lnTo>
                      <a:pt x="230" y="114"/>
                    </a:lnTo>
                    <a:lnTo>
                      <a:pt x="231" y="114"/>
                    </a:lnTo>
                    <a:lnTo>
                      <a:pt x="232" y="114"/>
                    </a:lnTo>
                    <a:lnTo>
                      <a:pt x="233" y="114"/>
                    </a:lnTo>
                    <a:lnTo>
                      <a:pt x="234" y="114"/>
                    </a:lnTo>
                    <a:lnTo>
                      <a:pt x="235" y="114"/>
                    </a:lnTo>
                    <a:lnTo>
                      <a:pt x="235" y="113"/>
                    </a:lnTo>
                    <a:lnTo>
                      <a:pt x="236" y="113"/>
                    </a:lnTo>
                    <a:lnTo>
                      <a:pt x="236" y="112"/>
                    </a:lnTo>
                    <a:lnTo>
                      <a:pt x="237" y="112"/>
                    </a:lnTo>
                    <a:lnTo>
                      <a:pt x="237" y="111"/>
                    </a:lnTo>
                    <a:lnTo>
                      <a:pt x="237" y="110"/>
                    </a:lnTo>
                    <a:lnTo>
                      <a:pt x="238" y="110"/>
                    </a:lnTo>
                    <a:lnTo>
                      <a:pt x="239" y="110"/>
                    </a:lnTo>
                    <a:lnTo>
                      <a:pt x="239" y="111"/>
                    </a:lnTo>
                    <a:lnTo>
                      <a:pt x="240" y="111"/>
                    </a:lnTo>
                    <a:lnTo>
                      <a:pt x="241" y="112"/>
                    </a:lnTo>
                    <a:lnTo>
                      <a:pt x="243" y="112"/>
                    </a:lnTo>
                    <a:lnTo>
                      <a:pt x="243" y="111"/>
                    </a:lnTo>
                    <a:lnTo>
                      <a:pt x="244" y="111"/>
                    </a:lnTo>
                    <a:lnTo>
                      <a:pt x="244" y="110"/>
                    </a:lnTo>
                    <a:lnTo>
                      <a:pt x="245" y="110"/>
                    </a:lnTo>
                    <a:lnTo>
                      <a:pt x="246" y="110"/>
                    </a:lnTo>
                    <a:lnTo>
                      <a:pt x="246" y="109"/>
                    </a:lnTo>
                    <a:lnTo>
                      <a:pt x="247" y="109"/>
                    </a:lnTo>
                    <a:lnTo>
                      <a:pt x="248" y="108"/>
                    </a:lnTo>
                    <a:lnTo>
                      <a:pt x="249" y="108"/>
                    </a:lnTo>
                    <a:lnTo>
                      <a:pt x="249" y="107"/>
                    </a:lnTo>
                    <a:lnTo>
                      <a:pt x="250" y="106"/>
                    </a:lnTo>
                    <a:lnTo>
                      <a:pt x="250" y="105"/>
                    </a:lnTo>
                    <a:lnTo>
                      <a:pt x="251" y="104"/>
                    </a:lnTo>
                    <a:lnTo>
                      <a:pt x="253" y="112"/>
                    </a:lnTo>
                    <a:lnTo>
                      <a:pt x="256" y="122"/>
                    </a:lnTo>
                    <a:lnTo>
                      <a:pt x="258" y="128"/>
                    </a:lnTo>
                    <a:lnTo>
                      <a:pt x="259" y="129"/>
                    </a:lnTo>
                    <a:lnTo>
                      <a:pt x="266" y="125"/>
                    </a:lnTo>
                    <a:lnTo>
                      <a:pt x="267" y="125"/>
                    </a:lnTo>
                    <a:lnTo>
                      <a:pt x="267" y="124"/>
                    </a:lnTo>
                    <a:lnTo>
                      <a:pt x="268" y="124"/>
                    </a:lnTo>
                    <a:lnTo>
                      <a:pt x="269" y="123"/>
                    </a:lnTo>
                    <a:lnTo>
                      <a:pt x="269" y="122"/>
                    </a:lnTo>
                    <a:lnTo>
                      <a:pt x="270" y="122"/>
                    </a:lnTo>
                    <a:lnTo>
                      <a:pt x="270" y="121"/>
                    </a:lnTo>
                    <a:lnTo>
                      <a:pt x="271" y="121"/>
                    </a:lnTo>
                    <a:lnTo>
                      <a:pt x="271" y="119"/>
                    </a:lnTo>
                    <a:lnTo>
                      <a:pt x="272" y="119"/>
                    </a:lnTo>
                    <a:lnTo>
                      <a:pt x="272" y="118"/>
                    </a:lnTo>
                    <a:lnTo>
                      <a:pt x="273" y="118"/>
                    </a:lnTo>
                    <a:lnTo>
                      <a:pt x="273" y="117"/>
                    </a:lnTo>
                    <a:lnTo>
                      <a:pt x="274" y="117"/>
                    </a:lnTo>
                    <a:lnTo>
                      <a:pt x="275" y="117"/>
                    </a:lnTo>
                    <a:lnTo>
                      <a:pt x="275" y="116"/>
                    </a:lnTo>
                    <a:lnTo>
                      <a:pt x="276" y="116"/>
                    </a:lnTo>
                    <a:lnTo>
                      <a:pt x="276" y="115"/>
                    </a:lnTo>
                    <a:lnTo>
                      <a:pt x="277" y="115"/>
                    </a:lnTo>
                    <a:lnTo>
                      <a:pt x="278" y="115"/>
                    </a:lnTo>
                    <a:lnTo>
                      <a:pt x="279" y="115"/>
                    </a:lnTo>
                    <a:lnTo>
                      <a:pt x="281" y="116"/>
                    </a:lnTo>
                    <a:lnTo>
                      <a:pt x="281" y="117"/>
                    </a:lnTo>
                    <a:lnTo>
                      <a:pt x="282" y="117"/>
                    </a:lnTo>
                    <a:lnTo>
                      <a:pt x="283" y="117"/>
                    </a:lnTo>
                    <a:lnTo>
                      <a:pt x="283" y="118"/>
                    </a:lnTo>
                    <a:lnTo>
                      <a:pt x="284" y="118"/>
                    </a:lnTo>
                    <a:lnTo>
                      <a:pt x="284" y="119"/>
                    </a:lnTo>
                    <a:lnTo>
                      <a:pt x="285" y="121"/>
                    </a:lnTo>
                    <a:lnTo>
                      <a:pt x="285" y="122"/>
                    </a:lnTo>
                    <a:lnTo>
                      <a:pt x="286" y="122"/>
                    </a:lnTo>
                    <a:lnTo>
                      <a:pt x="286" y="123"/>
                    </a:lnTo>
                    <a:lnTo>
                      <a:pt x="287" y="123"/>
                    </a:lnTo>
                    <a:lnTo>
                      <a:pt x="287" y="124"/>
                    </a:lnTo>
                    <a:lnTo>
                      <a:pt x="288" y="124"/>
                    </a:lnTo>
                    <a:lnTo>
                      <a:pt x="288" y="125"/>
                    </a:lnTo>
                    <a:lnTo>
                      <a:pt x="289" y="125"/>
                    </a:lnTo>
                    <a:lnTo>
                      <a:pt x="289" y="124"/>
                    </a:lnTo>
                    <a:lnTo>
                      <a:pt x="290" y="124"/>
                    </a:lnTo>
                    <a:lnTo>
                      <a:pt x="290" y="123"/>
                    </a:lnTo>
                    <a:lnTo>
                      <a:pt x="291" y="123"/>
                    </a:lnTo>
                    <a:lnTo>
                      <a:pt x="291" y="122"/>
                    </a:lnTo>
                    <a:lnTo>
                      <a:pt x="291" y="121"/>
                    </a:lnTo>
                    <a:lnTo>
                      <a:pt x="292" y="121"/>
                    </a:lnTo>
                    <a:lnTo>
                      <a:pt x="292" y="119"/>
                    </a:lnTo>
                    <a:lnTo>
                      <a:pt x="293" y="119"/>
                    </a:lnTo>
                    <a:lnTo>
                      <a:pt x="294" y="119"/>
                    </a:lnTo>
                    <a:lnTo>
                      <a:pt x="294" y="118"/>
                    </a:lnTo>
                    <a:lnTo>
                      <a:pt x="294" y="119"/>
                    </a:lnTo>
                    <a:lnTo>
                      <a:pt x="295" y="119"/>
                    </a:lnTo>
                    <a:lnTo>
                      <a:pt x="295" y="118"/>
                    </a:lnTo>
                    <a:lnTo>
                      <a:pt x="296" y="118"/>
                    </a:lnTo>
                    <a:lnTo>
                      <a:pt x="296" y="117"/>
                    </a:lnTo>
                    <a:lnTo>
                      <a:pt x="297" y="117"/>
                    </a:lnTo>
                    <a:lnTo>
                      <a:pt x="297" y="116"/>
                    </a:lnTo>
                    <a:lnTo>
                      <a:pt x="298" y="115"/>
                    </a:lnTo>
                    <a:lnTo>
                      <a:pt x="298" y="114"/>
                    </a:lnTo>
                    <a:lnTo>
                      <a:pt x="299" y="114"/>
                    </a:lnTo>
                    <a:lnTo>
                      <a:pt x="299" y="113"/>
                    </a:lnTo>
                    <a:lnTo>
                      <a:pt x="301" y="113"/>
                    </a:lnTo>
                    <a:lnTo>
                      <a:pt x="302" y="113"/>
                    </a:lnTo>
                    <a:lnTo>
                      <a:pt x="302" y="112"/>
                    </a:lnTo>
                    <a:lnTo>
                      <a:pt x="303" y="112"/>
                    </a:lnTo>
                    <a:lnTo>
                      <a:pt x="304" y="113"/>
                    </a:lnTo>
                    <a:lnTo>
                      <a:pt x="305" y="113"/>
                    </a:lnTo>
                    <a:lnTo>
                      <a:pt x="305" y="114"/>
                    </a:lnTo>
                    <a:lnTo>
                      <a:pt x="305" y="115"/>
                    </a:lnTo>
                    <a:lnTo>
                      <a:pt x="306" y="115"/>
                    </a:lnTo>
                    <a:lnTo>
                      <a:pt x="306" y="116"/>
                    </a:lnTo>
                    <a:lnTo>
                      <a:pt x="306" y="117"/>
                    </a:lnTo>
                    <a:lnTo>
                      <a:pt x="306" y="118"/>
                    </a:lnTo>
                    <a:lnTo>
                      <a:pt x="305" y="119"/>
                    </a:lnTo>
                    <a:lnTo>
                      <a:pt x="305" y="121"/>
                    </a:lnTo>
                    <a:lnTo>
                      <a:pt x="305" y="122"/>
                    </a:lnTo>
                    <a:lnTo>
                      <a:pt x="305" y="123"/>
                    </a:lnTo>
                    <a:lnTo>
                      <a:pt x="305" y="124"/>
                    </a:lnTo>
                    <a:lnTo>
                      <a:pt x="305" y="125"/>
                    </a:lnTo>
                    <a:lnTo>
                      <a:pt x="305" y="126"/>
                    </a:lnTo>
                    <a:lnTo>
                      <a:pt x="305" y="127"/>
                    </a:lnTo>
                    <a:lnTo>
                      <a:pt x="304" y="127"/>
                    </a:lnTo>
                    <a:lnTo>
                      <a:pt x="304" y="128"/>
                    </a:lnTo>
                    <a:lnTo>
                      <a:pt x="305" y="128"/>
                    </a:lnTo>
                    <a:lnTo>
                      <a:pt x="304" y="128"/>
                    </a:lnTo>
                    <a:lnTo>
                      <a:pt x="304" y="129"/>
                    </a:lnTo>
                    <a:lnTo>
                      <a:pt x="303" y="130"/>
                    </a:lnTo>
                    <a:lnTo>
                      <a:pt x="303" y="131"/>
                    </a:lnTo>
                    <a:lnTo>
                      <a:pt x="303" y="132"/>
                    </a:lnTo>
                    <a:lnTo>
                      <a:pt x="302" y="132"/>
                    </a:lnTo>
                    <a:lnTo>
                      <a:pt x="302" y="133"/>
                    </a:lnTo>
                    <a:lnTo>
                      <a:pt x="301" y="133"/>
                    </a:lnTo>
                    <a:lnTo>
                      <a:pt x="302" y="133"/>
                    </a:lnTo>
                    <a:lnTo>
                      <a:pt x="301" y="133"/>
                    </a:lnTo>
                    <a:lnTo>
                      <a:pt x="301" y="134"/>
                    </a:lnTo>
                    <a:lnTo>
                      <a:pt x="302" y="135"/>
                    </a:lnTo>
                    <a:lnTo>
                      <a:pt x="302" y="136"/>
                    </a:lnTo>
                    <a:lnTo>
                      <a:pt x="302" y="137"/>
                    </a:lnTo>
                    <a:lnTo>
                      <a:pt x="301" y="138"/>
                    </a:lnTo>
                    <a:lnTo>
                      <a:pt x="301" y="140"/>
                    </a:lnTo>
                    <a:lnTo>
                      <a:pt x="301" y="141"/>
                    </a:lnTo>
                    <a:lnTo>
                      <a:pt x="299" y="141"/>
                    </a:lnTo>
                    <a:lnTo>
                      <a:pt x="299" y="142"/>
                    </a:lnTo>
                    <a:lnTo>
                      <a:pt x="299" y="143"/>
                    </a:lnTo>
                    <a:lnTo>
                      <a:pt x="298" y="143"/>
                    </a:lnTo>
                    <a:lnTo>
                      <a:pt x="297" y="143"/>
                    </a:lnTo>
                    <a:lnTo>
                      <a:pt x="296" y="144"/>
                    </a:lnTo>
                    <a:lnTo>
                      <a:pt x="295" y="144"/>
                    </a:lnTo>
                    <a:lnTo>
                      <a:pt x="295" y="145"/>
                    </a:lnTo>
                    <a:lnTo>
                      <a:pt x="294" y="145"/>
                    </a:lnTo>
                    <a:lnTo>
                      <a:pt x="294" y="146"/>
                    </a:lnTo>
                    <a:lnTo>
                      <a:pt x="294" y="147"/>
                    </a:lnTo>
                    <a:lnTo>
                      <a:pt x="294" y="148"/>
                    </a:lnTo>
                    <a:lnTo>
                      <a:pt x="294" y="147"/>
                    </a:lnTo>
                    <a:lnTo>
                      <a:pt x="294" y="148"/>
                    </a:lnTo>
                    <a:lnTo>
                      <a:pt x="293" y="148"/>
                    </a:lnTo>
                    <a:lnTo>
                      <a:pt x="293" y="149"/>
                    </a:lnTo>
                    <a:lnTo>
                      <a:pt x="293" y="150"/>
                    </a:lnTo>
                    <a:lnTo>
                      <a:pt x="293" y="151"/>
                    </a:lnTo>
                    <a:lnTo>
                      <a:pt x="293" y="152"/>
                    </a:lnTo>
                    <a:lnTo>
                      <a:pt x="293" y="153"/>
                    </a:lnTo>
                    <a:lnTo>
                      <a:pt x="293" y="154"/>
                    </a:lnTo>
                    <a:lnTo>
                      <a:pt x="293" y="155"/>
                    </a:lnTo>
                    <a:lnTo>
                      <a:pt x="293" y="156"/>
                    </a:lnTo>
                    <a:lnTo>
                      <a:pt x="292" y="156"/>
                    </a:lnTo>
                    <a:lnTo>
                      <a:pt x="292" y="157"/>
                    </a:lnTo>
                    <a:lnTo>
                      <a:pt x="292" y="158"/>
                    </a:lnTo>
                    <a:lnTo>
                      <a:pt x="292" y="160"/>
                    </a:lnTo>
                    <a:lnTo>
                      <a:pt x="292" y="161"/>
                    </a:lnTo>
                    <a:lnTo>
                      <a:pt x="291" y="161"/>
                    </a:lnTo>
                    <a:lnTo>
                      <a:pt x="291" y="162"/>
                    </a:lnTo>
                    <a:lnTo>
                      <a:pt x="290" y="162"/>
                    </a:lnTo>
                    <a:lnTo>
                      <a:pt x="290" y="163"/>
                    </a:lnTo>
                    <a:lnTo>
                      <a:pt x="289" y="163"/>
                    </a:lnTo>
                    <a:lnTo>
                      <a:pt x="288" y="163"/>
                    </a:lnTo>
                    <a:lnTo>
                      <a:pt x="288" y="164"/>
                    </a:lnTo>
                    <a:lnTo>
                      <a:pt x="287" y="164"/>
                    </a:lnTo>
                    <a:lnTo>
                      <a:pt x="287" y="165"/>
                    </a:lnTo>
                    <a:lnTo>
                      <a:pt x="286" y="165"/>
                    </a:lnTo>
                    <a:lnTo>
                      <a:pt x="286" y="166"/>
                    </a:lnTo>
                    <a:lnTo>
                      <a:pt x="286" y="167"/>
                    </a:lnTo>
                    <a:lnTo>
                      <a:pt x="286" y="168"/>
                    </a:lnTo>
                    <a:lnTo>
                      <a:pt x="286" y="169"/>
                    </a:lnTo>
                    <a:lnTo>
                      <a:pt x="286" y="170"/>
                    </a:lnTo>
                    <a:lnTo>
                      <a:pt x="285" y="170"/>
                    </a:lnTo>
                    <a:lnTo>
                      <a:pt x="285" y="171"/>
                    </a:lnTo>
                    <a:lnTo>
                      <a:pt x="285" y="172"/>
                    </a:lnTo>
                    <a:lnTo>
                      <a:pt x="284" y="172"/>
                    </a:lnTo>
                    <a:lnTo>
                      <a:pt x="284" y="173"/>
                    </a:lnTo>
                    <a:lnTo>
                      <a:pt x="283" y="173"/>
                    </a:lnTo>
                    <a:lnTo>
                      <a:pt x="283" y="174"/>
                    </a:lnTo>
                    <a:lnTo>
                      <a:pt x="282" y="175"/>
                    </a:lnTo>
                    <a:lnTo>
                      <a:pt x="281" y="175"/>
                    </a:lnTo>
                    <a:lnTo>
                      <a:pt x="279" y="176"/>
                    </a:lnTo>
                    <a:lnTo>
                      <a:pt x="278" y="176"/>
                    </a:lnTo>
                    <a:lnTo>
                      <a:pt x="277" y="177"/>
                    </a:lnTo>
                    <a:lnTo>
                      <a:pt x="277" y="179"/>
                    </a:lnTo>
                    <a:lnTo>
                      <a:pt x="276" y="179"/>
                    </a:lnTo>
                    <a:lnTo>
                      <a:pt x="276" y="180"/>
                    </a:lnTo>
                    <a:lnTo>
                      <a:pt x="275" y="180"/>
                    </a:lnTo>
                    <a:lnTo>
                      <a:pt x="274" y="180"/>
                    </a:lnTo>
                    <a:lnTo>
                      <a:pt x="274" y="181"/>
                    </a:lnTo>
                    <a:lnTo>
                      <a:pt x="273" y="181"/>
                    </a:lnTo>
                    <a:lnTo>
                      <a:pt x="273" y="182"/>
                    </a:lnTo>
                    <a:lnTo>
                      <a:pt x="273" y="183"/>
                    </a:lnTo>
                    <a:lnTo>
                      <a:pt x="273" y="184"/>
                    </a:lnTo>
                    <a:lnTo>
                      <a:pt x="272" y="184"/>
                    </a:lnTo>
                    <a:lnTo>
                      <a:pt x="271" y="184"/>
                    </a:lnTo>
                    <a:lnTo>
                      <a:pt x="270" y="184"/>
                    </a:lnTo>
                    <a:lnTo>
                      <a:pt x="270" y="185"/>
                    </a:lnTo>
                    <a:lnTo>
                      <a:pt x="269" y="185"/>
                    </a:lnTo>
                    <a:lnTo>
                      <a:pt x="269" y="184"/>
                    </a:lnTo>
                    <a:lnTo>
                      <a:pt x="268" y="184"/>
                    </a:lnTo>
                    <a:lnTo>
                      <a:pt x="268" y="185"/>
                    </a:lnTo>
                    <a:lnTo>
                      <a:pt x="267" y="185"/>
                    </a:lnTo>
                    <a:lnTo>
                      <a:pt x="266" y="185"/>
                    </a:lnTo>
                    <a:lnTo>
                      <a:pt x="265" y="185"/>
                    </a:lnTo>
                    <a:lnTo>
                      <a:pt x="264" y="186"/>
                    </a:lnTo>
                    <a:lnTo>
                      <a:pt x="263" y="186"/>
                    </a:lnTo>
                    <a:lnTo>
                      <a:pt x="262" y="187"/>
                    </a:lnTo>
                    <a:lnTo>
                      <a:pt x="262" y="188"/>
                    </a:lnTo>
                    <a:lnTo>
                      <a:pt x="262" y="189"/>
                    </a:lnTo>
                    <a:lnTo>
                      <a:pt x="260" y="189"/>
                    </a:lnTo>
                    <a:lnTo>
                      <a:pt x="260" y="190"/>
                    </a:lnTo>
                    <a:lnTo>
                      <a:pt x="260" y="191"/>
                    </a:lnTo>
                    <a:lnTo>
                      <a:pt x="259" y="191"/>
                    </a:lnTo>
                    <a:lnTo>
                      <a:pt x="259" y="190"/>
                    </a:lnTo>
                    <a:lnTo>
                      <a:pt x="259" y="191"/>
                    </a:lnTo>
                    <a:lnTo>
                      <a:pt x="258" y="191"/>
                    </a:lnTo>
                    <a:lnTo>
                      <a:pt x="257" y="191"/>
                    </a:lnTo>
                    <a:lnTo>
                      <a:pt x="256" y="191"/>
                    </a:lnTo>
                    <a:lnTo>
                      <a:pt x="256" y="192"/>
                    </a:lnTo>
                    <a:lnTo>
                      <a:pt x="255" y="192"/>
                    </a:lnTo>
                    <a:lnTo>
                      <a:pt x="255" y="193"/>
                    </a:lnTo>
                    <a:lnTo>
                      <a:pt x="254" y="193"/>
                    </a:lnTo>
                    <a:lnTo>
                      <a:pt x="253" y="193"/>
                    </a:lnTo>
                    <a:lnTo>
                      <a:pt x="252" y="194"/>
                    </a:lnTo>
                    <a:lnTo>
                      <a:pt x="251" y="194"/>
                    </a:lnTo>
                    <a:lnTo>
                      <a:pt x="251" y="195"/>
                    </a:lnTo>
                    <a:lnTo>
                      <a:pt x="251" y="196"/>
                    </a:lnTo>
                    <a:lnTo>
                      <a:pt x="250" y="196"/>
                    </a:lnTo>
                    <a:lnTo>
                      <a:pt x="249" y="196"/>
                    </a:lnTo>
                    <a:lnTo>
                      <a:pt x="248" y="196"/>
                    </a:lnTo>
                    <a:lnTo>
                      <a:pt x="248" y="197"/>
                    </a:lnTo>
                    <a:lnTo>
                      <a:pt x="247" y="196"/>
                    </a:lnTo>
                    <a:lnTo>
                      <a:pt x="247" y="197"/>
                    </a:lnTo>
                    <a:lnTo>
                      <a:pt x="246" y="197"/>
                    </a:lnTo>
                    <a:lnTo>
                      <a:pt x="245" y="197"/>
                    </a:lnTo>
                    <a:lnTo>
                      <a:pt x="246" y="197"/>
                    </a:lnTo>
                    <a:lnTo>
                      <a:pt x="246" y="199"/>
                    </a:lnTo>
                    <a:lnTo>
                      <a:pt x="245" y="199"/>
                    </a:lnTo>
                    <a:lnTo>
                      <a:pt x="245" y="197"/>
                    </a:lnTo>
                    <a:lnTo>
                      <a:pt x="244" y="199"/>
                    </a:lnTo>
                    <a:lnTo>
                      <a:pt x="244" y="197"/>
                    </a:lnTo>
                    <a:lnTo>
                      <a:pt x="243" y="197"/>
                    </a:lnTo>
                    <a:lnTo>
                      <a:pt x="241" y="197"/>
                    </a:lnTo>
                    <a:lnTo>
                      <a:pt x="241" y="199"/>
                    </a:lnTo>
                    <a:lnTo>
                      <a:pt x="240" y="199"/>
                    </a:lnTo>
                    <a:lnTo>
                      <a:pt x="239" y="199"/>
                    </a:lnTo>
                    <a:lnTo>
                      <a:pt x="239" y="200"/>
                    </a:lnTo>
                    <a:lnTo>
                      <a:pt x="238" y="200"/>
                    </a:lnTo>
                    <a:lnTo>
                      <a:pt x="237" y="200"/>
                    </a:lnTo>
                    <a:lnTo>
                      <a:pt x="237" y="201"/>
                    </a:lnTo>
                    <a:lnTo>
                      <a:pt x="236" y="201"/>
                    </a:lnTo>
                    <a:lnTo>
                      <a:pt x="236" y="202"/>
                    </a:lnTo>
                    <a:lnTo>
                      <a:pt x="235" y="202"/>
                    </a:lnTo>
                    <a:lnTo>
                      <a:pt x="235" y="203"/>
                    </a:lnTo>
                    <a:lnTo>
                      <a:pt x="234" y="204"/>
                    </a:lnTo>
                    <a:lnTo>
                      <a:pt x="234" y="205"/>
                    </a:lnTo>
                    <a:lnTo>
                      <a:pt x="233" y="205"/>
                    </a:lnTo>
                    <a:lnTo>
                      <a:pt x="233" y="206"/>
                    </a:lnTo>
                    <a:lnTo>
                      <a:pt x="232" y="206"/>
                    </a:lnTo>
                    <a:lnTo>
                      <a:pt x="232" y="207"/>
                    </a:lnTo>
                    <a:lnTo>
                      <a:pt x="231" y="207"/>
                    </a:lnTo>
                    <a:lnTo>
                      <a:pt x="231" y="208"/>
                    </a:lnTo>
                    <a:lnTo>
                      <a:pt x="230" y="208"/>
                    </a:lnTo>
                    <a:lnTo>
                      <a:pt x="230" y="209"/>
                    </a:lnTo>
                    <a:lnTo>
                      <a:pt x="229" y="209"/>
                    </a:lnTo>
                    <a:lnTo>
                      <a:pt x="228" y="209"/>
                    </a:lnTo>
                    <a:lnTo>
                      <a:pt x="227" y="210"/>
                    </a:lnTo>
                    <a:lnTo>
                      <a:pt x="226" y="210"/>
                    </a:lnTo>
                    <a:lnTo>
                      <a:pt x="225" y="210"/>
                    </a:lnTo>
                    <a:lnTo>
                      <a:pt x="225" y="211"/>
                    </a:lnTo>
                    <a:lnTo>
                      <a:pt x="224" y="211"/>
                    </a:lnTo>
                    <a:lnTo>
                      <a:pt x="224" y="212"/>
                    </a:lnTo>
                    <a:lnTo>
                      <a:pt x="223" y="211"/>
                    </a:lnTo>
                    <a:lnTo>
                      <a:pt x="223" y="212"/>
                    </a:lnTo>
                    <a:lnTo>
                      <a:pt x="221" y="212"/>
                    </a:lnTo>
                    <a:lnTo>
                      <a:pt x="221" y="211"/>
                    </a:lnTo>
                    <a:lnTo>
                      <a:pt x="220" y="211"/>
                    </a:lnTo>
                    <a:lnTo>
                      <a:pt x="219" y="211"/>
                    </a:lnTo>
                    <a:lnTo>
                      <a:pt x="219" y="212"/>
                    </a:lnTo>
                    <a:lnTo>
                      <a:pt x="218" y="212"/>
                    </a:lnTo>
                    <a:lnTo>
                      <a:pt x="217" y="212"/>
                    </a:lnTo>
                    <a:lnTo>
                      <a:pt x="217" y="213"/>
                    </a:lnTo>
                    <a:lnTo>
                      <a:pt x="216" y="213"/>
                    </a:lnTo>
                    <a:lnTo>
                      <a:pt x="215" y="213"/>
                    </a:lnTo>
                    <a:lnTo>
                      <a:pt x="214" y="213"/>
                    </a:lnTo>
                    <a:lnTo>
                      <a:pt x="214" y="212"/>
                    </a:lnTo>
                    <a:lnTo>
                      <a:pt x="213" y="212"/>
                    </a:lnTo>
                    <a:lnTo>
                      <a:pt x="213" y="213"/>
                    </a:lnTo>
                    <a:lnTo>
                      <a:pt x="212" y="213"/>
                    </a:lnTo>
                    <a:lnTo>
                      <a:pt x="212" y="214"/>
                    </a:lnTo>
                    <a:lnTo>
                      <a:pt x="212" y="215"/>
                    </a:lnTo>
                    <a:lnTo>
                      <a:pt x="211" y="215"/>
                    </a:lnTo>
                    <a:lnTo>
                      <a:pt x="211" y="214"/>
                    </a:lnTo>
                    <a:lnTo>
                      <a:pt x="210" y="214"/>
                    </a:lnTo>
                    <a:lnTo>
                      <a:pt x="210" y="213"/>
                    </a:lnTo>
                    <a:lnTo>
                      <a:pt x="209" y="213"/>
                    </a:lnTo>
                    <a:lnTo>
                      <a:pt x="208" y="213"/>
                    </a:lnTo>
                    <a:lnTo>
                      <a:pt x="207" y="213"/>
                    </a:lnTo>
                    <a:lnTo>
                      <a:pt x="207" y="214"/>
                    </a:lnTo>
                    <a:lnTo>
                      <a:pt x="206" y="214"/>
                    </a:lnTo>
                    <a:lnTo>
                      <a:pt x="205" y="214"/>
                    </a:lnTo>
                    <a:lnTo>
                      <a:pt x="205" y="215"/>
                    </a:lnTo>
                    <a:lnTo>
                      <a:pt x="204" y="215"/>
                    </a:lnTo>
                    <a:lnTo>
                      <a:pt x="204" y="216"/>
                    </a:lnTo>
                    <a:lnTo>
                      <a:pt x="204" y="218"/>
                    </a:lnTo>
                    <a:lnTo>
                      <a:pt x="202" y="218"/>
                    </a:lnTo>
                    <a:lnTo>
                      <a:pt x="201" y="219"/>
                    </a:lnTo>
                    <a:lnTo>
                      <a:pt x="200" y="219"/>
                    </a:lnTo>
                    <a:lnTo>
                      <a:pt x="200" y="220"/>
                    </a:lnTo>
                    <a:lnTo>
                      <a:pt x="199" y="220"/>
                    </a:lnTo>
                    <a:lnTo>
                      <a:pt x="199" y="219"/>
                    </a:lnTo>
                    <a:lnTo>
                      <a:pt x="198" y="219"/>
                    </a:lnTo>
                    <a:lnTo>
                      <a:pt x="198" y="220"/>
                    </a:lnTo>
                    <a:lnTo>
                      <a:pt x="197" y="220"/>
                    </a:lnTo>
                    <a:lnTo>
                      <a:pt x="198" y="220"/>
                    </a:lnTo>
                    <a:lnTo>
                      <a:pt x="198" y="221"/>
                    </a:lnTo>
                    <a:lnTo>
                      <a:pt x="199" y="221"/>
                    </a:lnTo>
                    <a:lnTo>
                      <a:pt x="198" y="222"/>
                    </a:lnTo>
                    <a:lnTo>
                      <a:pt x="198" y="223"/>
                    </a:lnTo>
                    <a:lnTo>
                      <a:pt x="197" y="223"/>
                    </a:lnTo>
                    <a:lnTo>
                      <a:pt x="197" y="224"/>
                    </a:lnTo>
                    <a:lnTo>
                      <a:pt x="196" y="225"/>
                    </a:lnTo>
                    <a:lnTo>
                      <a:pt x="195" y="226"/>
                    </a:lnTo>
                    <a:lnTo>
                      <a:pt x="194" y="227"/>
                    </a:lnTo>
                    <a:lnTo>
                      <a:pt x="194" y="228"/>
                    </a:lnTo>
                    <a:lnTo>
                      <a:pt x="193" y="228"/>
                    </a:lnTo>
                    <a:lnTo>
                      <a:pt x="192" y="228"/>
                    </a:lnTo>
                    <a:lnTo>
                      <a:pt x="192" y="229"/>
                    </a:lnTo>
                    <a:lnTo>
                      <a:pt x="193" y="230"/>
                    </a:lnTo>
                    <a:lnTo>
                      <a:pt x="192" y="230"/>
                    </a:lnTo>
                    <a:lnTo>
                      <a:pt x="192" y="231"/>
                    </a:lnTo>
                    <a:lnTo>
                      <a:pt x="191" y="231"/>
                    </a:lnTo>
                    <a:lnTo>
                      <a:pt x="191" y="232"/>
                    </a:lnTo>
                    <a:lnTo>
                      <a:pt x="192" y="232"/>
                    </a:lnTo>
                    <a:lnTo>
                      <a:pt x="191" y="233"/>
                    </a:lnTo>
                    <a:lnTo>
                      <a:pt x="191" y="234"/>
                    </a:lnTo>
                    <a:lnTo>
                      <a:pt x="190" y="234"/>
                    </a:lnTo>
                    <a:lnTo>
                      <a:pt x="189" y="234"/>
                    </a:lnTo>
                    <a:lnTo>
                      <a:pt x="189" y="235"/>
                    </a:lnTo>
                    <a:lnTo>
                      <a:pt x="189" y="237"/>
                    </a:lnTo>
                    <a:lnTo>
                      <a:pt x="189" y="238"/>
                    </a:lnTo>
                    <a:lnTo>
                      <a:pt x="190" y="238"/>
                    </a:lnTo>
                    <a:lnTo>
                      <a:pt x="190" y="239"/>
                    </a:lnTo>
                    <a:lnTo>
                      <a:pt x="190" y="240"/>
                    </a:lnTo>
                    <a:lnTo>
                      <a:pt x="190" y="241"/>
                    </a:lnTo>
                    <a:lnTo>
                      <a:pt x="190" y="242"/>
                    </a:lnTo>
                    <a:lnTo>
                      <a:pt x="190" y="243"/>
                    </a:lnTo>
                    <a:lnTo>
                      <a:pt x="190" y="244"/>
                    </a:lnTo>
                    <a:lnTo>
                      <a:pt x="190" y="245"/>
                    </a:lnTo>
                    <a:lnTo>
                      <a:pt x="190" y="246"/>
                    </a:lnTo>
                    <a:lnTo>
                      <a:pt x="190" y="247"/>
                    </a:lnTo>
                    <a:lnTo>
                      <a:pt x="191" y="247"/>
                    </a:lnTo>
                    <a:lnTo>
                      <a:pt x="192" y="248"/>
                    </a:lnTo>
                    <a:lnTo>
                      <a:pt x="193" y="248"/>
                    </a:lnTo>
                    <a:lnTo>
                      <a:pt x="194" y="249"/>
                    </a:lnTo>
                    <a:lnTo>
                      <a:pt x="195" y="251"/>
                    </a:lnTo>
                    <a:lnTo>
                      <a:pt x="196" y="252"/>
                    </a:lnTo>
                    <a:lnTo>
                      <a:pt x="196" y="253"/>
                    </a:lnTo>
                    <a:lnTo>
                      <a:pt x="197" y="254"/>
                    </a:lnTo>
                    <a:lnTo>
                      <a:pt x="197" y="255"/>
                    </a:lnTo>
                    <a:lnTo>
                      <a:pt x="197" y="257"/>
                    </a:lnTo>
                    <a:lnTo>
                      <a:pt x="197" y="258"/>
                    </a:lnTo>
                    <a:lnTo>
                      <a:pt x="197" y="261"/>
                    </a:lnTo>
                    <a:lnTo>
                      <a:pt x="198" y="263"/>
                    </a:lnTo>
                    <a:lnTo>
                      <a:pt x="198" y="264"/>
                    </a:lnTo>
                    <a:lnTo>
                      <a:pt x="198" y="265"/>
                    </a:lnTo>
                    <a:lnTo>
                      <a:pt x="199" y="267"/>
                    </a:lnTo>
                    <a:lnTo>
                      <a:pt x="200" y="268"/>
                    </a:lnTo>
                    <a:lnTo>
                      <a:pt x="201" y="269"/>
                    </a:lnTo>
                    <a:lnTo>
                      <a:pt x="201" y="270"/>
                    </a:lnTo>
                    <a:lnTo>
                      <a:pt x="202" y="270"/>
                    </a:lnTo>
                    <a:lnTo>
                      <a:pt x="204" y="271"/>
                    </a:lnTo>
                    <a:lnTo>
                      <a:pt x="206" y="273"/>
                    </a:lnTo>
                    <a:lnTo>
                      <a:pt x="209" y="276"/>
                    </a:lnTo>
                    <a:lnTo>
                      <a:pt x="211" y="278"/>
                    </a:lnTo>
                    <a:lnTo>
                      <a:pt x="213" y="279"/>
                    </a:lnTo>
                    <a:lnTo>
                      <a:pt x="214" y="280"/>
                    </a:lnTo>
                    <a:lnTo>
                      <a:pt x="215" y="281"/>
                    </a:lnTo>
                    <a:lnTo>
                      <a:pt x="216" y="282"/>
                    </a:lnTo>
                    <a:lnTo>
                      <a:pt x="217" y="283"/>
                    </a:lnTo>
                    <a:lnTo>
                      <a:pt x="218" y="284"/>
                    </a:lnTo>
                    <a:lnTo>
                      <a:pt x="218" y="285"/>
                    </a:lnTo>
                    <a:lnTo>
                      <a:pt x="219" y="286"/>
                    </a:lnTo>
                    <a:lnTo>
                      <a:pt x="220" y="287"/>
                    </a:lnTo>
                    <a:lnTo>
                      <a:pt x="220" y="288"/>
                    </a:lnTo>
                    <a:lnTo>
                      <a:pt x="221" y="289"/>
                    </a:lnTo>
                    <a:lnTo>
                      <a:pt x="221" y="290"/>
                    </a:lnTo>
                    <a:lnTo>
                      <a:pt x="223" y="291"/>
                    </a:lnTo>
                    <a:lnTo>
                      <a:pt x="223" y="292"/>
                    </a:lnTo>
                    <a:lnTo>
                      <a:pt x="224" y="293"/>
                    </a:lnTo>
                    <a:lnTo>
                      <a:pt x="225" y="294"/>
                    </a:lnTo>
                    <a:lnTo>
                      <a:pt x="225" y="296"/>
                    </a:lnTo>
                    <a:lnTo>
                      <a:pt x="226" y="297"/>
                    </a:lnTo>
                    <a:lnTo>
                      <a:pt x="226" y="298"/>
                    </a:lnTo>
                    <a:lnTo>
                      <a:pt x="226" y="299"/>
                    </a:lnTo>
                    <a:lnTo>
                      <a:pt x="227" y="300"/>
                    </a:lnTo>
                    <a:lnTo>
                      <a:pt x="227" y="301"/>
                    </a:lnTo>
                    <a:lnTo>
                      <a:pt x="228" y="301"/>
                    </a:lnTo>
                    <a:lnTo>
                      <a:pt x="228" y="302"/>
                    </a:lnTo>
                    <a:lnTo>
                      <a:pt x="229" y="303"/>
                    </a:lnTo>
                    <a:lnTo>
                      <a:pt x="230" y="304"/>
                    </a:lnTo>
                    <a:lnTo>
                      <a:pt x="230" y="305"/>
                    </a:lnTo>
                    <a:lnTo>
                      <a:pt x="231" y="305"/>
                    </a:lnTo>
                    <a:lnTo>
                      <a:pt x="232" y="306"/>
                    </a:lnTo>
                    <a:lnTo>
                      <a:pt x="233" y="306"/>
                    </a:lnTo>
                    <a:lnTo>
                      <a:pt x="234" y="306"/>
                    </a:lnTo>
                    <a:lnTo>
                      <a:pt x="235" y="306"/>
                    </a:lnTo>
                    <a:lnTo>
                      <a:pt x="236" y="306"/>
                    </a:lnTo>
                    <a:lnTo>
                      <a:pt x="237" y="306"/>
                    </a:lnTo>
                    <a:lnTo>
                      <a:pt x="239" y="307"/>
                    </a:lnTo>
                    <a:lnTo>
                      <a:pt x="240" y="307"/>
                    </a:lnTo>
                    <a:lnTo>
                      <a:pt x="241" y="307"/>
                    </a:lnTo>
                    <a:lnTo>
                      <a:pt x="243" y="308"/>
                    </a:lnTo>
                    <a:lnTo>
                      <a:pt x="244" y="308"/>
                    </a:lnTo>
                    <a:lnTo>
                      <a:pt x="245" y="309"/>
                    </a:lnTo>
                    <a:lnTo>
                      <a:pt x="244" y="310"/>
                    </a:lnTo>
                    <a:lnTo>
                      <a:pt x="245" y="310"/>
                    </a:lnTo>
                    <a:lnTo>
                      <a:pt x="245" y="311"/>
                    </a:lnTo>
                    <a:lnTo>
                      <a:pt x="245" y="312"/>
                    </a:lnTo>
                    <a:lnTo>
                      <a:pt x="245" y="313"/>
                    </a:lnTo>
                    <a:lnTo>
                      <a:pt x="245" y="315"/>
                    </a:lnTo>
                    <a:lnTo>
                      <a:pt x="245" y="316"/>
                    </a:lnTo>
                    <a:lnTo>
                      <a:pt x="245" y="317"/>
                    </a:lnTo>
                    <a:lnTo>
                      <a:pt x="246" y="318"/>
                    </a:lnTo>
                    <a:lnTo>
                      <a:pt x="247" y="318"/>
                    </a:lnTo>
                    <a:lnTo>
                      <a:pt x="247" y="319"/>
                    </a:lnTo>
                    <a:lnTo>
                      <a:pt x="248" y="319"/>
                    </a:lnTo>
                    <a:lnTo>
                      <a:pt x="249" y="319"/>
                    </a:lnTo>
                    <a:lnTo>
                      <a:pt x="249" y="320"/>
                    </a:lnTo>
                    <a:lnTo>
                      <a:pt x="250" y="321"/>
                    </a:lnTo>
                    <a:lnTo>
                      <a:pt x="250" y="322"/>
                    </a:lnTo>
                    <a:lnTo>
                      <a:pt x="251" y="322"/>
                    </a:lnTo>
                    <a:lnTo>
                      <a:pt x="251" y="323"/>
                    </a:lnTo>
                    <a:lnTo>
                      <a:pt x="252" y="323"/>
                    </a:lnTo>
                    <a:lnTo>
                      <a:pt x="252" y="324"/>
                    </a:lnTo>
                    <a:lnTo>
                      <a:pt x="252" y="325"/>
                    </a:lnTo>
                    <a:lnTo>
                      <a:pt x="252" y="326"/>
                    </a:lnTo>
                    <a:lnTo>
                      <a:pt x="251" y="326"/>
                    </a:lnTo>
                    <a:lnTo>
                      <a:pt x="251" y="327"/>
                    </a:lnTo>
                    <a:lnTo>
                      <a:pt x="251" y="328"/>
                    </a:lnTo>
                    <a:lnTo>
                      <a:pt x="251" y="329"/>
                    </a:lnTo>
                    <a:lnTo>
                      <a:pt x="251" y="330"/>
                    </a:lnTo>
                    <a:lnTo>
                      <a:pt x="251" y="331"/>
                    </a:lnTo>
                    <a:lnTo>
                      <a:pt x="250" y="331"/>
                    </a:lnTo>
                    <a:lnTo>
                      <a:pt x="250" y="332"/>
                    </a:lnTo>
                    <a:lnTo>
                      <a:pt x="249" y="332"/>
                    </a:lnTo>
                    <a:lnTo>
                      <a:pt x="248" y="333"/>
                    </a:lnTo>
                    <a:lnTo>
                      <a:pt x="247" y="333"/>
                    </a:lnTo>
                    <a:lnTo>
                      <a:pt x="246" y="335"/>
                    </a:lnTo>
                    <a:lnTo>
                      <a:pt x="245" y="335"/>
                    </a:lnTo>
                    <a:lnTo>
                      <a:pt x="244" y="336"/>
                    </a:lnTo>
                    <a:lnTo>
                      <a:pt x="243" y="337"/>
                    </a:lnTo>
                    <a:lnTo>
                      <a:pt x="241" y="337"/>
                    </a:lnTo>
                    <a:lnTo>
                      <a:pt x="240" y="337"/>
                    </a:lnTo>
                    <a:lnTo>
                      <a:pt x="239" y="338"/>
                    </a:lnTo>
                    <a:lnTo>
                      <a:pt x="238" y="338"/>
                    </a:lnTo>
                    <a:lnTo>
                      <a:pt x="237" y="338"/>
                    </a:lnTo>
                    <a:lnTo>
                      <a:pt x="236" y="339"/>
                    </a:lnTo>
                    <a:lnTo>
                      <a:pt x="235" y="339"/>
                    </a:lnTo>
                    <a:lnTo>
                      <a:pt x="234" y="340"/>
                    </a:lnTo>
                    <a:lnTo>
                      <a:pt x="233" y="340"/>
                    </a:lnTo>
                    <a:lnTo>
                      <a:pt x="232" y="340"/>
                    </a:lnTo>
                    <a:lnTo>
                      <a:pt x="232" y="341"/>
                    </a:lnTo>
                    <a:lnTo>
                      <a:pt x="231" y="341"/>
                    </a:lnTo>
                    <a:lnTo>
                      <a:pt x="230" y="342"/>
                    </a:lnTo>
                    <a:lnTo>
                      <a:pt x="229" y="343"/>
                    </a:lnTo>
                    <a:lnTo>
                      <a:pt x="229" y="344"/>
                    </a:lnTo>
                    <a:lnTo>
                      <a:pt x="228" y="344"/>
                    </a:lnTo>
                    <a:lnTo>
                      <a:pt x="228" y="345"/>
                    </a:lnTo>
                    <a:lnTo>
                      <a:pt x="227" y="345"/>
                    </a:lnTo>
                    <a:lnTo>
                      <a:pt x="227" y="346"/>
                    </a:lnTo>
                    <a:lnTo>
                      <a:pt x="226" y="347"/>
                    </a:lnTo>
                    <a:lnTo>
                      <a:pt x="225" y="348"/>
                    </a:lnTo>
                    <a:lnTo>
                      <a:pt x="225" y="349"/>
                    </a:lnTo>
                    <a:lnTo>
                      <a:pt x="224" y="350"/>
                    </a:lnTo>
                    <a:lnTo>
                      <a:pt x="224" y="351"/>
                    </a:lnTo>
                    <a:lnTo>
                      <a:pt x="223" y="351"/>
                    </a:lnTo>
                    <a:lnTo>
                      <a:pt x="223" y="352"/>
                    </a:lnTo>
                    <a:lnTo>
                      <a:pt x="221" y="354"/>
                    </a:lnTo>
                    <a:lnTo>
                      <a:pt x="220" y="355"/>
                    </a:lnTo>
                    <a:lnTo>
                      <a:pt x="219" y="356"/>
                    </a:lnTo>
                    <a:lnTo>
                      <a:pt x="219" y="357"/>
                    </a:lnTo>
                    <a:lnTo>
                      <a:pt x="218" y="358"/>
                    </a:lnTo>
                    <a:lnTo>
                      <a:pt x="217" y="358"/>
                    </a:lnTo>
                    <a:lnTo>
                      <a:pt x="217" y="359"/>
                    </a:lnTo>
                    <a:lnTo>
                      <a:pt x="216" y="359"/>
                    </a:lnTo>
                    <a:lnTo>
                      <a:pt x="216" y="360"/>
                    </a:lnTo>
                    <a:lnTo>
                      <a:pt x="214" y="361"/>
                    </a:lnTo>
                    <a:lnTo>
                      <a:pt x="214" y="362"/>
                    </a:lnTo>
                    <a:lnTo>
                      <a:pt x="213" y="362"/>
                    </a:lnTo>
                    <a:lnTo>
                      <a:pt x="212" y="363"/>
                    </a:lnTo>
                    <a:lnTo>
                      <a:pt x="210" y="364"/>
                    </a:lnTo>
                    <a:lnTo>
                      <a:pt x="209" y="365"/>
                    </a:lnTo>
                    <a:lnTo>
                      <a:pt x="208" y="366"/>
                    </a:lnTo>
                    <a:lnTo>
                      <a:pt x="208" y="367"/>
                    </a:lnTo>
                    <a:lnTo>
                      <a:pt x="207" y="367"/>
                    </a:lnTo>
                    <a:lnTo>
                      <a:pt x="206" y="368"/>
                    </a:lnTo>
                    <a:lnTo>
                      <a:pt x="205" y="369"/>
                    </a:lnTo>
                    <a:lnTo>
                      <a:pt x="204" y="370"/>
                    </a:lnTo>
                    <a:lnTo>
                      <a:pt x="204" y="371"/>
                    </a:lnTo>
                    <a:lnTo>
                      <a:pt x="202" y="371"/>
                    </a:lnTo>
                    <a:lnTo>
                      <a:pt x="202" y="372"/>
                    </a:lnTo>
                    <a:lnTo>
                      <a:pt x="201" y="374"/>
                    </a:lnTo>
                    <a:lnTo>
                      <a:pt x="200" y="375"/>
                    </a:lnTo>
                    <a:lnTo>
                      <a:pt x="199" y="376"/>
                    </a:lnTo>
                    <a:lnTo>
                      <a:pt x="198" y="376"/>
                    </a:lnTo>
                    <a:lnTo>
                      <a:pt x="197" y="377"/>
                    </a:lnTo>
                    <a:lnTo>
                      <a:pt x="196" y="378"/>
                    </a:lnTo>
                    <a:lnTo>
                      <a:pt x="195" y="379"/>
                    </a:lnTo>
                    <a:lnTo>
                      <a:pt x="194" y="380"/>
                    </a:lnTo>
                    <a:lnTo>
                      <a:pt x="193" y="381"/>
                    </a:lnTo>
                    <a:lnTo>
                      <a:pt x="193" y="382"/>
                    </a:lnTo>
                    <a:lnTo>
                      <a:pt x="192" y="383"/>
                    </a:lnTo>
                    <a:lnTo>
                      <a:pt x="191" y="383"/>
                    </a:lnTo>
                    <a:lnTo>
                      <a:pt x="191" y="384"/>
                    </a:lnTo>
                    <a:lnTo>
                      <a:pt x="190" y="385"/>
                    </a:lnTo>
                    <a:lnTo>
                      <a:pt x="190" y="386"/>
                    </a:lnTo>
                    <a:lnTo>
                      <a:pt x="189" y="387"/>
                    </a:lnTo>
                    <a:lnTo>
                      <a:pt x="188" y="387"/>
                    </a:lnTo>
                    <a:lnTo>
                      <a:pt x="188" y="388"/>
                    </a:lnTo>
                    <a:lnTo>
                      <a:pt x="187" y="389"/>
                    </a:lnTo>
                    <a:lnTo>
                      <a:pt x="186" y="390"/>
                    </a:lnTo>
                    <a:lnTo>
                      <a:pt x="185" y="391"/>
                    </a:lnTo>
                    <a:lnTo>
                      <a:pt x="183" y="391"/>
                    </a:lnTo>
                    <a:lnTo>
                      <a:pt x="183" y="393"/>
                    </a:lnTo>
                    <a:lnTo>
                      <a:pt x="182" y="393"/>
                    </a:lnTo>
                    <a:lnTo>
                      <a:pt x="182" y="394"/>
                    </a:lnTo>
                    <a:lnTo>
                      <a:pt x="180" y="395"/>
                    </a:lnTo>
                    <a:lnTo>
                      <a:pt x="179" y="396"/>
                    </a:lnTo>
                    <a:lnTo>
                      <a:pt x="178" y="397"/>
                    </a:lnTo>
                    <a:lnTo>
                      <a:pt x="177" y="397"/>
                    </a:lnTo>
                    <a:lnTo>
                      <a:pt x="175" y="398"/>
                    </a:lnTo>
                    <a:lnTo>
                      <a:pt x="173" y="400"/>
                    </a:lnTo>
                    <a:lnTo>
                      <a:pt x="172" y="401"/>
                    </a:lnTo>
                    <a:lnTo>
                      <a:pt x="170" y="401"/>
                    </a:lnTo>
                    <a:lnTo>
                      <a:pt x="169" y="402"/>
                    </a:lnTo>
                    <a:lnTo>
                      <a:pt x="167" y="403"/>
                    </a:lnTo>
                    <a:lnTo>
                      <a:pt x="166" y="404"/>
                    </a:lnTo>
                    <a:lnTo>
                      <a:pt x="163" y="405"/>
                    </a:lnTo>
                    <a:lnTo>
                      <a:pt x="161" y="406"/>
                    </a:lnTo>
                    <a:lnTo>
                      <a:pt x="159" y="407"/>
                    </a:lnTo>
                    <a:lnTo>
                      <a:pt x="158" y="407"/>
                    </a:lnTo>
                    <a:lnTo>
                      <a:pt x="157" y="408"/>
                    </a:lnTo>
                    <a:lnTo>
                      <a:pt x="155" y="409"/>
                    </a:lnTo>
                    <a:lnTo>
                      <a:pt x="152" y="410"/>
                    </a:lnTo>
                    <a:lnTo>
                      <a:pt x="150" y="411"/>
                    </a:lnTo>
                    <a:lnTo>
                      <a:pt x="149" y="413"/>
                    </a:lnTo>
                    <a:lnTo>
                      <a:pt x="147" y="414"/>
                    </a:lnTo>
                    <a:lnTo>
                      <a:pt x="146" y="414"/>
                    </a:lnTo>
                    <a:lnTo>
                      <a:pt x="143" y="415"/>
                    </a:lnTo>
                    <a:lnTo>
                      <a:pt x="141" y="416"/>
                    </a:lnTo>
                    <a:lnTo>
                      <a:pt x="140" y="416"/>
                    </a:lnTo>
                    <a:lnTo>
                      <a:pt x="139" y="417"/>
                    </a:lnTo>
                    <a:lnTo>
                      <a:pt x="138" y="418"/>
                    </a:lnTo>
                    <a:lnTo>
                      <a:pt x="136" y="419"/>
                    </a:lnTo>
                    <a:lnTo>
                      <a:pt x="135" y="420"/>
                    </a:lnTo>
                    <a:lnTo>
                      <a:pt x="134" y="420"/>
                    </a:lnTo>
                    <a:lnTo>
                      <a:pt x="133" y="420"/>
                    </a:lnTo>
                    <a:lnTo>
                      <a:pt x="133" y="421"/>
                    </a:lnTo>
                    <a:lnTo>
                      <a:pt x="132" y="422"/>
                    </a:lnTo>
                    <a:lnTo>
                      <a:pt x="132" y="423"/>
                    </a:lnTo>
                    <a:lnTo>
                      <a:pt x="132" y="424"/>
                    </a:lnTo>
                    <a:lnTo>
                      <a:pt x="132" y="425"/>
                    </a:lnTo>
                    <a:lnTo>
                      <a:pt x="132" y="426"/>
                    </a:lnTo>
                    <a:lnTo>
                      <a:pt x="132" y="427"/>
                    </a:lnTo>
                    <a:lnTo>
                      <a:pt x="133" y="428"/>
                    </a:lnTo>
                    <a:lnTo>
                      <a:pt x="133" y="429"/>
                    </a:lnTo>
                    <a:lnTo>
                      <a:pt x="133" y="430"/>
                    </a:lnTo>
                    <a:lnTo>
                      <a:pt x="133" y="432"/>
                    </a:lnTo>
                    <a:lnTo>
                      <a:pt x="132" y="433"/>
                    </a:lnTo>
                    <a:lnTo>
                      <a:pt x="132" y="434"/>
                    </a:lnTo>
                    <a:lnTo>
                      <a:pt x="132" y="435"/>
                    </a:lnTo>
                    <a:lnTo>
                      <a:pt x="132" y="436"/>
                    </a:lnTo>
                    <a:lnTo>
                      <a:pt x="132" y="437"/>
                    </a:lnTo>
                    <a:lnTo>
                      <a:pt x="132" y="438"/>
                    </a:lnTo>
                    <a:lnTo>
                      <a:pt x="132" y="439"/>
                    </a:lnTo>
                    <a:lnTo>
                      <a:pt x="132" y="440"/>
                    </a:lnTo>
                    <a:lnTo>
                      <a:pt x="132" y="441"/>
                    </a:lnTo>
                    <a:lnTo>
                      <a:pt x="132" y="442"/>
                    </a:lnTo>
                    <a:lnTo>
                      <a:pt x="131" y="443"/>
                    </a:lnTo>
                    <a:lnTo>
                      <a:pt x="131" y="444"/>
                    </a:lnTo>
                    <a:lnTo>
                      <a:pt x="131" y="445"/>
                    </a:lnTo>
                    <a:lnTo>
                      <a:pt x="131" y="446"/>
                    </a:lnTo>
                    <a:lnTo>
                      <a:pt x="130" y="446"/>
                    </a:lnTo>
                    <a:lnTo>
                      <a:pt x="131" y="447"/>
                    </a:lnTo>
                    <a:lnTo>
                      <a:pt x="131" y="448"/>
                    </a:lnTo>
                    <a:lnTo>
                      <a:pt x="131" y="449"/>
                    </a:lnTo>
                    <a:lnTo>
                      <a:pt x="130" y="451"/>
                    </a:lnTo>
                    <a:lnTo>
                      <a:pt x="130" y="452"/>
                    </a:lnTo>
                    <a:lnTo>
                      <a:pt x="129" y="452"/>
                    </a:lnTo>
                    <a:lnTo>
                      <a:pt x="129" y="453"/>
                    </a:lnTo>
                    <a:lnTo>
                      <a:pt x="128" y="453"/>
                    </a:lnTo>
                    <a:lnTo>
                      <a:pt x="127" y="453"/>
                    </a:lnTo>
                    <a:lnTo>
                      <a:pt x="127" y="454"/>
                    </a:lnTo>
                    <a:lnTo>
                      <a:pt x="125" y="454"/>
                    </a:lnTo>
                    <a:lnTo>
                      <a:pt x="125" y="455"/>
                    </a:lnTo>
                    <a:lnTo>
                      <a:pt x="125" y="456"/>
                    </a:lnTo>
                    <a:lnTo>
                      <a:pt x="124" y="457"/>
                    </a:lnTo>
                    <a:lnTo>
                      <a:pt x="124" y="458"/>
                    </a:lnTo>
                    <a:lnTo>
                      <a:pt x="123" y="458"/>
                    </a:lnTo>
                    <a:lnTo>
                      <a:pt x="123" y="459"/>
                    </a:lnTo>
                    <a:lnTo>
                      <a:pt x="123" y="460"/>
                    </a:lnTo>
                    <a:lnTo>
                      <a:pt x="122" y="461"/>
                    </a:lnTo>
                    <a:lnTo>
                      <a:pt x="121" y="462"/>
                    </a:lnTo>
                    <a:lnTo>
                      <a:pt x="120" y="463"/>
                    </a:lnTo>
                    <a:lnTo>
                      <a:pt x="119" y="464"/>
                    </a:lnTo>
                    <a:lnTo>
                      <a:pt x="118" y="465"/>
                    </a:lnTo>
                    <a:lnTo>
                      <a:pt x="117" y="466"/>
                    </a:lnTo>
                    <a:lnTo>
                      <a:pt x="116" y="466"/>
                    </a:lnTo>
                    <a:lnTo>
                      <a:pt x="115" y="467"/>
                    </a:lnTo>
                    <a:lnTo>
                      <a:pt x="114" y="468"/>
                    </a:lnTo>
                    <a:lnTo>
                      <a:pt x="113" y="469"/>
                    </a:lnTo>
                    <a:lnTo>
                      <a:pt x="112" y="469"/>
                    </a:lnTo>
                    <a:lnTo>
                      <a:pt x="111" y="471"/>
                    </a:lnTo>
                    <a:lnTo>
                      <a:pt x="110" y="471"/>
                    </a:lnTo>
                    <a:lnTo>
                      <a:pt x="109" y="472"/>
                    </a:lnTo>
                    <a:lnTo>
                      <a:pt x="108" y="473"/>
                    </a:lnTo>
                    <a:lnTo>
                      <a:pt x="107" y="473"/>
                    </a:lnTo>
                    <a:lnTo>
                      <a:pt x="107" y="474"/>
                    </a:lnTo>
                    <a:lnTo>
                      <a:pt x="105" y="474"/>
                    </a:lnTo>
                    <a:lnTo>
                      <a:pt x="104" y="474"/>
                    </a:lnTo>
                    <a:lnTo>
                      <a:pt x="104" y="475"/>
                    </a:lnTo>
                    <a:lnTo>
                      <a:pt x="103" y="475"/>
                    </a:lnTo>
                    <a:lnTo>
                      <a:pt x="102" y="475"/>
                    </a:lnTo>
                    <a:lnTo>
                      <a:pt x="101" y="476"/>
                    </a:lnTo>
                    <a:lnTo>
                      <a:pt x="100" y="476"/>
                    </a:lnTo>
                    <a:lnTo>
                      <a:pt x="99" y="476"/>
                    </a:lnTo>
                    <a:lnTo>
                      <a:pt x="100" y="476"/>
                    </a:lnTo>
                    <a:lnTo>
                      <a:pt x="100" y="475"/>
                    </a:lnTo>
                    <a:lnTo>
                      <a:pt x="100" y="474"/>
                    </a:lnTo>
                    <a:lnTo>
                      <a:pt x="101" y="474"/>
                    </a:lnTo>
                    <a:lnTo>
                      <a:pt x="101" y="473"/>
                    </a:lnTo>
                    <a:lnTo>
                      <a:pt x="101" y="472"/>
                    </a:lnTo>
                    <a:lnTo>
                      <a:pt x="102" y="472"/>
                    </a:lnTo>
                    <a:lnTo>
                      <a:pt x="102" y="471"/>
                    </a:lnTo>
                    <a:lnTo>
                      <a:pt x="101" y="469"/>
                    </a:lnTo>
                    <a:lnTo>
                      <a:pt x="101" y="468"/>
                    </a:lnTo>
                    <a:lnTo>
                      <a:pt x="101" y="467"/>
                    </a:lnTo>
                    <a:lnTo>
                      <a:pt x="100" y="467"/>
                    </a:lnTo>
                    <a:lnTo>
                      <a:pt x="100" y="466"/>
                    </a:lnTo>
                    <a:lnTo>
                      <a:pt x="100" y="465"/>
                    </a:lnTo>
                    <a:lnTo>
                      <a:pt x="99" y="465"/>
                    </a:lnTo>
                    <a:lnTo>
                      <a:pt x="99" y="464"/>
                    </a:lnTo>
                    <a:lnTo>
                      <a:pt x="98" y="464"/>
                    </a:lnTo>
                    <a:lnTo>
                      <a:pt x="98" y="463"/>
                    </a:lnTo>
                    <a:lnTo>
                      <a:pt x="97" y="463"/>
                    </a:lnTo>
                    <a:lnTo>
                      <a:pt x="97" y="462"/>
                    </a:lnTo>
                    <a:lnTo>
                      <a:pt x="96" y="462"/>
                    </a:lnTo>
                    <a:lnTo>
                      <a:pt x="95" y="462"/>
                    </a:lnTo>
                    <a:lnTo>
                      <a:pt x="94" y="461"/>
                    </a:lnTo>
                    <a:lnTo>
                      <a:pt x="92" y="461"/>
                    </a:lnTo>
                    <a:lnTo>
                      <a:pt x="90" y="460"/>
                    </a:lnTo>
                    <a:lnTo>
                      <a:pt x="88" y="459"/>
                    </a:lnTo>
                    <a:lnTo>
                      <a:pt x="85" y="458"/>
                    </a:lnTo>
                    <a:lnTo>
                      <a:pt x="82" y="458"/>
                    </a:lnTo>
                    <a:lnTo>
                      <a:pt x="79" y="457"/>
                    </a:lnTo>
                    <a:lnTo>
                      <a:pt x="78" y="456"/>
                    </a:lnTo>
                    <a:lnTo>
                      <a:pt x="76" y="456"/>
                    </a:lnTo>
                    <a:lnTo>
                      <a:pt x="75" y="455"/>
                    </a:lnTo>
                    <a:lnTo>
                      <a:pt x="72" y="454"/>
                    </a:lnTo>
                    <a:lnTo>
                      <a:pt x="71" y="454"/>
                    </a:lnTo>
                    <a:lnTo>
                      <a:pt x="70" y="454"/>
                    </a:lnTo>
                    <a:lnTo>
                      <a:pt x="69" y="454"/>
                    </a:lnTo>
                    <a:lnTo>
                      <a:pt x="67" y="455"/>
                    </a:lnTo>
                    <a:lnTo>
                      <a:pt x="66" y="455"/>
                    </a:lnTo>
                    <a:lnTo>
                      <a:pt x="64" y="456"/>
                    </a:lnTo>
                    <a:lnTo>
                      <a:pt x="62" y="457"/>
                    </a:lnTo>
                    <a:lnTo>
                      <a:pt x="61" y="457"/>
                    </a:lnTo>
                    <a:lnTo>
                      <a:pt x="58" y="458"/>
                    </a:lnTo>
                    <a:lnTo>
                      <a:pt x="56" y="459"/>
                    </a:lnTo>
                    <a:lnTo>
                      <a:pt x="54" y="460"/>
                    </a:lnTo>
                    <a:lnTo>
                      <a:pt x="53" y="460"/>
                    </a:lnTo>
                    <a:lnTo>
                      <a:pt x="52" y="460"/>
                    </a:lnTo>
                    <a:lnTo>
                      <a:pt x="51" y="461"/>
                    </a:lnTo>
                    <a:lnTo>
                      <a:pt x="50" y="462"/>
                    </a:lnTo>
                    <a:lnTo>
                      <a:pt x="49" y="462"/>
                    </a:lnTo>
                    <a:lnTo>
                      <a:pt x="49" y="463"/>
                    </a:lnTo>
                    <a:lnTo>
                      <a:pt x="47" y="463"/>
                    </a:lnTo>
                    <a:lnTo>
                      <a:pt x="46" y="463"/>
                    </a:lnTo>
                    <a:lnTo>
                      <a:pt x="45" y="463"/>
                    </a:lnTo>
                    <a:lnTo>
                      <a:pt x="44" y="463"/>
                    </a:lnTo>
                    <a:lnTo>
                      <a:pt x="43" y="463"/>
                    </a:lnTo>
                    <a:lnTo>
                      <a:pt x="42" y="463"/>
                    </a:lnTo>
                    <a:lnTo>
                      <a:pt x="41" y="464"/>
                    </a:lnTo>
                    <a:lnTo>
                      <a:pt x="40" y="464"/>
                    </a:lnTo>
                    <a:lnTo>
                      <a:pt x="39" y="464"/>
                    </a:lnTo>
                    <a:lnTo>
                      <a:pt x="38" y="464"/>
                    </a:lnTo>
                    <a:lnTo>
                      <a:pt x="37" y="464"/>
                    </a:lnTo>
                    <a:lnTo>
                      <a:pt x="36" y="464"/>
                    </a:lnTo>
                    <a:lnTo>
                      <a:pt x="36" y="465"/>
                    </a:lnTo>
                    <a:lnTo>
                      <a:pt x="34" y="465"/>
                    </a:lnTo>
                    <a:lnTo>
                      <a:pt x="33" y="465"/>
                    </a:lnTo>
                    <a:lnTo>
                      <a:pt x="32" y="465"/>
                    </a:lnTo>
                  </a:path>
                </a:pathLst>
              </a:custGeom>
              <a:grpFill/>
              <a:ln w="19050" cap="flat">
                <a:solidFill>
                  <a:schemeClr val="tx1"/>
                </a:solidFill>
                <a:prstDash val="solid"/>
                <a:miter lim="800000"/>
                <a:headEnd/>
                <a:tailEnd/>
              </a:ln>
            </p:spPr>
            <p:txBody>
              <a:bodyPr/>
              <a:lstStyle/>
              <a:p>
                <a:endParaRPr lang="en-US" sz="1350" dirty="0"/>
              </a:p>
            </p:txBody>
          </p:sp>
          <p:sp>
            <p:nvSpPr>
              <p:cNvPr id="31" name="Freeform 100">
                <a:extLst>
                  <a:ext uri="{FF2B5EF4-FFF2-40B4-BE49-F238E27FC236}">
                    <a16:creationId xmlns:a16="http://schemas.microsoft.com/office/drawing/2014/main" id="{D340AE3A-6B07-4C09-AA53-CDC29C9BE65E}"/>
                  </a:ext>
                </a:extLst>
              </p:cNvPr>
              <p:cNvSpPr>
                <a:spLocks/>
              </p:cNvSpPr>
              <p:nvPr/>
            </p:nvSpPr>
            <p:spPr bwMode="auto">
              <a:xfrm>
                <a:off x="4480928" y="2399110"/>
                <a:ext cx="152140" cy="635496"/>
              </a:xfrm>
              <a:custGeom>
                <a:avLst/>
                <a:gdLst>
                  <a:gd name="T0" fmla="*/ 2147483646 w 99"/>
                  <a:gd name="T1" fmla="*/ 2147483646 h 427"/>
                  <a:gd name="T2" fmla="*/ 2147483646 w 99"/>
                  <a:gd name="T3" fmla="*/ 2147483646 h 427"/>
                  <a:gd name="T4" fmla="*/ 2147483646 w 99"/>
                  <a:gd name="T5" fmla="*/ 2147483646 h 427"/>
                  <a:gd name="T6" fmla="*/ 2147483646 w 99"/>
                  <a:gd name="T7" fmla="*/ 2147483646 h 427"/>
                  <a:gd name="T8" fmla="*/ 2147483646 w 99"/>
                  <a:gd name="T9" fmla="*/ 2147483646 h 427"/>
                  <a:gd name="T10" fmla="*/ 2147483646 w 99"/>
                  <a:gd name="T11" fmla="*/ 2147483646 h 427"/>
                  <a:gd name="T12" fmla="*/ 2147483646 w 99"/>
                  <a:gd name="T13" fmla="*/ 2147483646 h 427"/>
                  <a:gd name="T14" fmla="*/ 2147483646 w 99"/>
                  <a:gd name="T15" fmla="*/ 2147483646 h 427"/>
                  <a:gd name="T16" fmla="*/ 2147483646 w 99"/>
                  <a:gd name="T17" fmla="*/ 2147483646 h 427"/>
                  <a:gd name="T18" fmla="*/ 2147483646 w 99"/>
                  <a:gd name="T19" fmla="*/ 2147483646 h 427"/>
                  <a:gd name="T20" fmla="*/ 2147483646 w 99"/>
                  <a:gd name="T21" fmla="*/ 2147483646 h 427"/>
                  <a:gd name="T22" fmla="*/ 2147483646 w 99"/>
                  <a:gd name="T23" fmla="*/ 2147483646 h 427"/>
                  <a:gd name="T24" fmla="*/ 2147483646 w 99"/>
                  <a:gd name="T25" fmla="*/ 2147483646 h 427"/>
                  <a:gd name="T26" fmla="*/ 2147483646 w 99"/>
                  <a:gd name="T27" fmla="*/ 2147483646 h 427"/>
                  <a:gd name="T28" fmla="*/ 2147483646 w 99"/>
                  <a:gd name="T29" fmla="*/ 2147483646 h 427"/>
                  <a:gd name="T30" fmla="*/ 2147483646 w 99"/>
                  <a:gd name="T31" fmla="*/ 2147483646 h 427"/>
                  <a:gd name="T32" fmla="*/ 2147483646 w 99"/>
                  <a:gd name="T33" fmla="*/ 2147483646 h 427"/>
                  <a:gd name="T34" fmla="*/ 2147483646 w 99"/>
                  <a:gd name="T35" fmla="*/ 2147483646 h 427"/>
                  <a:gd name="T36" fmla="*/ 2147483646 w 99"/>
                  <a:gd name="T37" fmla="*/ 2147483646 h 427"/>
                  <a:gd name="T38" fmla="*/ 2147483646 w 99"/>
                  <a:gd name="T39" fmla="*/ 2147483646 h 427"/>
                  <a:gd name="T40" fmla="*/ 2147483646 w 99"/>
                  <a:gd name="T41" fmla="*/ 2147483646 h 427"/>
                  <a:gd name="T42" fmla="*/ 2147483646 w 99"/>
                  <a:gd name="T43" fmla="*/ 2147483646 h 427"/>
                  <a:gd name="T44" fmla="*/ 2147483646 w 99"/>
                  <a:gd name="T45" fmla="*/ 2147483646 h 427"/>
                  <a:gd name="T46" fmla="*/ 2147483646 w 99"/>
                  <a:gd name="T47" fmla="*/ 2147483646 h 427"/>
                  <a:gd name="T48" fmla="*/ 2147483646 w 99"/>
                  <a:gd name="T49" fmla="*/ 2147483646 h 427"/>
                  <a:gd name="T50" fmla="*/ 2147483646 w 99"/>
                  <a:gd name="T51" fmla="*/ 2147483646 h 427"/>
                  <a:gd name="T52" fmla="*/ 2147483646 w 99"/>
                  <a:gd name="T53" fmla="*/ 2147483646 h 427"/>
                  <a:gd name="T54" fmla="*/ 2147483646 w 99"/>
                  <a:gd name="T55" fmla="*/ 2147483646 h 427"/>
                  <a:gd name="T56" fmla="*/ 2147483646 w 99"/>
                  <a:gd name="T57" fmla="*/ 2147483646 h 427"/>
                  <a:gd name="T58" fmla="*/ 2147483646 w 99"/>
                  <a:gd name="T59" fmla="*/ 2147483646 h 427"/>
                  <a:gd name="T60" fmla="*/ 2147483646 w 99"/>
                  <a:gd name="T61" fmla="*/ 2147483646 h 427"/>
                  <a:gd name="T62" fmla="*/ 2147483646 w 99"/>
                  <a:gd name="T63" fmla="*/ 2147483646 h 427"/>
                  <a:gd name="T64" fmla="*/ 2147483646 w 99"/>
                  <a:gd name="T65" fmla="*/ 2147483646 h 427"/>
                  <a:gd name="T66" fmla="*/ 2147483646 w 99"/>
                  <a:gd name="T67" fmla="*/ 2147483646 h 427"/>
                  <a:gd name="T68" fmla="*/ 2147483646 w 99"/>
                  <a:gd name="T69" fmla="*/ 2147483646 h 427"/>
                  <a:gd name="T70" fmla="*/ 2147483646 w 99"/>
                  <a:gd name="T71" fmla="*/ 2147483646 h 427"/>
                  <a:gd name="T72" fmla="*/ 2147483646 w 99"/>
                  <a:gd name="T73" fmla="*/ 2147483646 h 427"/>
                  <a:gd name="T74" fmla="*/ 2147483646 w 99"/>
                  <a:gd name="T75" fmla="*/ 2147483646 h 427"/>
                  <a:gd name="T76" fmla="*/ 2147483646 w 99"/>
                  <a:gd name="T77" fmla="*/ 2147483646 h 427"/>
                  <a:gd name="T78" fmla="*/ 2147483646 w 99"/>
                  <a:gd name="T79" fmla="*/ 2147483646 h 427"/>
                  <a:gd name="T80" fmla="*/ 2147483646 w 99"/>
                  <a:gd name="T81" fmla="*/ 2147483646 h 427"/>
                  <a:gd name="T82" fmla="*/ 2147483646 w 99"/>
                  <a:gd name="T83" fmla="*/ 2147483646 h 427"/>
                  <a:gd name="T84" fmla="*/ 2147483646 w 99"/>
                  <a:gd name="T85" fmla="*/ 2147483646 h 427"/>
                  <a:gd name="T86" fmla="*/ 2147483646 w 99"/>
                  <a:gd name="T87" fmla="*/ 2147483646 h 427"/>
                  <a:gd name="T88" fmla="*/ 2147483646 w 99"/>
                  <a:gd name="T89" fmla="*/ 2147483646 h 427"/>
                  <a:gd name="T90" fmla="*/ 2147483646 w 99"/>
                  <a:gd name="T91" fmla="*/ 2147483646 h 427"/>
                  <a:gd name="T92" fmla="*/ 2147483646 w 99"/>
                  <a:gd name="T93" fmla="*/ 2147483646 h 427"/>
                  <a:gd name="T94" fmla="*/ 2147483646 w 99"/>
                  <a:gd name="T95" fmla="*/ 2147483646 h 427"/>
                  <a:gd name="T96" fmla="*/ 2147483646 w 99"/>
                  <a:gd name="T97" fmla="*/ 2147483646 h 427"/>
                  <a:gd name="T98" fmla="*/ 2147483646 w 99"/>
                  <a:gd name="T99" fmla="*/ 2147483646 h 427"/>
                  <a:gd name="T100" fmla="*/ 2147483646 w 99"/>
                  <a:gd name="T101" fmla="*/ 2147483646 h 427"/>
                  <a:gd name="T102" fmla="*/ 2147483646 w 99"/>
                  <a:gd name="T103" fmla="*/ 2147483646 h 427"/>
                  <a:gd name="T104" fmla="*/ 2147483646 w 99"/>
                  <a:gd name="T105" fmla="*/ 2147483646 h 427"/>
                  <a:gd name="T106" fmla="*/ 2147483646 w 99"/>
                  <a:gd name="T107" fmla="*/ 2147483646 h 427"/>
                  <a:gd name="T108" fmla="*/ 2147483646 w 99"/>
                  <a:gd name="T109" fmla="*/ 2147483646 h 427"/>
                  <a:gd name="T110" fmla="*/ 2147483646 w 99"/>
                  <a:gd name="T111" fmla="*/ 2147483646 h 427"/>
                  <a:gd name="T112" fmla="*/ 2147483646 w 99"/>
                  <a:gd name="T113" fmla="*/ 2147483646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9" h="427">
                    <a:moveTo>
                      <a:pt x="99" y="418"/>
                    </a:moveTo>
                    <a:lnTo>
                      <a:pt x="98" y="419"/>
                    </a:lnTo>
                    <a:lnTo>
                      <a:pt x="97" y="419"/>
                    </a:lnTo>
                    <a:lnTo>
                      <a:pt x="95" y="419"/>
                    </a:lnTo>
                    <a:lnTo>
                      <a:pt x="94" y="419"/>
                    </a:lnTo>
                    <a:lnTo>
                      <a:pt x="93" y="419"/>
                    </a:lnTo>
                    <a:lnTo>
                      <a:pt x="92" y="420"/>
                    </a:lnTo>
                    <a:lnTo>
                      <a:pt x="91" y="420"/>
                    </a:lnTo>
                    <a:lnTo>
                      <a:pt x="90" y="420"/>
                    </a:lnTo>
                    <a:lnTo>
                      <a:pt x="89" y="420"/>
                    </a:lnTo>
                    <a:lnTo>
                      <a:pt x="88" y="420"/>
                    </a:lnTo>
                    <a:lnTo>
                      <a:pt x="87" y="421"/>
                    </a:lnTo>
                    <a:lnTo>
                      <a:pt x="86" y="421"/>
                    </a:lnTo>
                    <a:lnTo>
                      <a:pt x="85" y="421"/>
                    </a:lnTo>
                    <a:lnTo>
                      <a:pt x="84" y="421"/>
                    </a:lnTo>
                    <a:lnTo>
                      <a:pt x="83" y="422"/>
                    </a:lnTo>
                    <a:lnTo>
                      <a:pt x="82" y="422"/>
                    </a:lnTo>
                    <a:lnTo>
                      <a:pt x="81" y="424"/>
                    </a:lnTo>
                    <a:lnTo>
                      <a:pt x="80" y="424"/>
                    </a:lnTo>
                    <a:lnTo>
                      <a:pt x="79" y="424"/>
                    </a:lnTo>
                    <a:lnTo>
                      <a:pt x="78" y="424"/>
                    </a:lnTo>
                    <a:lnTo>
                      <a:pt x="76" y="425"/>
                    </a:lnTo>
                    <a:lnTo>
                      <a:pt x="75" y="425"/>
                    </a:lnTo>
                    <a:lnTo>
                      <a:pt x="74" y="425"/>
                    </a:lnTo>
                    <a:lnTo>
                      <a:pt x="73" y="425"/>
                    </a:lnTo>
                    <a:lnTo>
                      <a:pt x="72" y="426"/>
                    </a:lnTo>
                    <a:lnTo>
                      <a:pt x="71" y="426"/>
                    </a:lnTo>
                    <a:lnTo>
                      <a:pt x="70" y="427"/>
                    </a:lnTo>
                    <a:lnTo>
                      <a:pt x="69" y="426"/>
                    </a:lnTo>
                    <a:lnTo>
                      <a:pt x="68" y="422"/>
                    </a:lnTo>
                    <a:lnTo>
                      <a:pt x="67" y="420"/>
                    </a:lnTo>
                    <a:lnTo>
                      <a:pt x="66" y="417"/>
                    </a:lnTo>
                    <a:lnTo>
                      <a:pt x="66" y="416"/>
                    </a:lnTo>
                    <a:lnTo>
                      <a:pt x="65" y="414"/>
                    </a:lnTo>
                    <a:lnTo>
                      <a:pt x="64" y="412"/>
                    </a:lnTo>
                    <a:lnTo>
                      <a:pt x="63" y="410"/>
                    </a:lnTo>
                    <a:lnTo>
                      <a:pt x="63" y="408"/>
                    </a:lnTo>
                    <a:lnTo>
                      <a:pt x="62" y="407"/>
                    </a:lnTo>
                    <a:lnTo>
                      <a:pt x="61" y="404"/>
                    </a:lnTo>
                    <a:lnTo>
                      <a:pt x="60" y="401"/>
                    </a:lnTo>
                    <a:lnTo>
                      <a:pt x="59" y="399"/>
                    </a:lnTo>
                    <a:lnTo>
                      <a:pt x="59" y="397"/>
                    </a:lnTo>
                    <a:lnTo>
                      <a:pt x="58" y="395"/>
                    </a:lnTo>
                    <a:lnTo>
                      <a:pt x="56" y="394"/>
                    </a:lnTo>
                    <a:lnTo>
                      <a:pt x="56" y="392"/>
                    </a:lnTo>
                    <a:lnTo>
                      <a:pt x="55" y="390"/>
                    </a:lnTo>
                    <a:lnTo>
                      <a:pt x="54" y="387"/>
                    </a:lnTo>
                    <a:lnTo>
                      <a:pt x="53" y="385"/>
                    </a:lnTo>
                    <a:lnTo>
                      <a:pt x="53" y="383"/>
                    </a:lnTo>
                    <a:lnTo>
                      <a:pt x="51" y="380"/>
                    </a:lnTo>
                    <a:lnTo>
                      <a:pt x="50" y="378"/>
                    </a:lnTo>
                    <a:lnTo>
                      <a:pt x="49" y="375"/>
                    </a:lnTo>
                    <a:lnTo>
                      <a:pt x="48" y="373"/>
                    </a:lnTo>
                    <a:lnTo>
                      <a:pt x="47" y="370"/>
                    </a:lnTo>
                    <a:lnTo>
                      <a:pt x="46" y="367"/>
                    </a:lnTo>
                    <a:lnTo>
                      <a:pt x="46" y="366"/>
                    </a:lnTo>
                    <a:lnTo>
                      <a:pt x="45" y="364"/>
                    </a:lnTo>
                    <a:lnTo>
                      <a:pt x="44" y="363"/>
                    </a:lnTo>
                    <a:lnTo>
                      <a:pt x="44" y="362"/>
                    </a:lnTo>
                    <a:lnTo>
                      <a:pt x="43" y="360"/>
                    </a:lnTo>
                    <a:lnTo>
                      <a:pt x="42" y="357"/>
                    </a:lnTo>
                    <a:lnTo>
                      <a:pt x="42" y="356"/>
                    </a:lnTo>
                    <a:lnTo>
                      <a:pt x="39" y="350"/>
                    </a:lnTo>
                    <a:lnTo>
                      <a:pt x="36" y="344"/>
                    </a:lnTo>
                    <a:lnTo>
                      <a:pt x="34" y="339"/>
                    </a:lnTo>
                    <a:lnTo>
                      <a:pt x="32" y="335"/>
                    </a:lnTo>
                    <a:lnTo>
                      <a:pt x="30" y="329"/>
                    </a:lnTo>
                    <a:lnTo>
                      <a:pt x="27" y="320"/>
                    </a:lnTo>
                    <a:lnTo>
                      <a:pt x="21" y="304"/>
                    </a:lnTo>
                    <a:lnTo>
                      <a:pt x="13" y="289"/>
                    </a:lnTo>
                    <a:lnTo>
                      <a:pt x="13" y="288"/>
                    </a:lnTo>
                    <a:lnTo>
                      <a:pt x="13" y="286"/>
                    </a:lnTo>
                    <a:lnTo>
                      <a:pt x="10" y="279"/>
                    </a:lnTo>
                    <a:lnTo>
                      <a:pt x="7" y="272"/>
                    </a:lnTo>
                    <a:lnTo>
                      <a:pt x="6" y="269"/>
                    </a:lnTo>
                    <a:lnTo>
                      <a:pt x="4" y="263"/>
                    </a:lnTo>
                    <a:lnTo>
                      <a:pt x="1" y="256"/>
                    </a:lnTo>
                    <a:lnTo>
                      <a:pt x="1" y="255"/>
                    </a:lnTo>
                    <a:lnTo>
                      <a:pt x="0" y="255"/>
                    </a:lnTo>
                    <a:lnTo>
                      <a:pt x="0" y="254"/>
                    </a:lnTo>
                    <a:lnTo>
                      <a:pt x="0" y="253"/>
                    </a:lnTo>
                    <a:lnTo>
                      <a:pt x="1" y="253"/>
                    </a:lnTo>
                    <a:lnTo>
                      <a:pt x="1" y="254"/>
                    </a:lnTo>
                    <a:lnTo>
                      <a:pt x="2" y="254"/>
                    </a:lnTo>
                    <a:lnTo>
                      <a:pt x="3" y="254"/>
                    </a:lnTo>
                    <a:lnTo>
                      <a:pt x="3" y="255"/>
                    </a:lnTo>
                    <a:lnTo>
                      <a:pt x="4" y="255"/>
                    </a:lnTo>
                    <a:lnTo>
                      <a:pt x="5" y="255"/>
                    </a:lnTo>
                    <a:lnTo>
                      <a:pt x="5" y="256"/>
                    </a:lnTo>
                    <a:lnTo>
                      <a:pt x="6" y="256"/>
                    </a:lnTo>
                    <a:lnTo>
                      <a:pt x="7" y="257"/>
                    </a:lnTo>
                    <a:lnTo>
                      <a:pt x="8" y="257"/>
                    </a:lnTo>
                    <a:lnTo>
                      <a:pt x="9" y="257"/>
                    </a:lnTo>
                    <a:lnTo>
                      <a:pt x="9" y="258"/>
                    </a:lnTo>
                    <a:lnTo>
                      <a:pt x="10" y="258"/>
                    </a:lnTo>
                    <a:lnTo>
                      <a:pt x="10" y="259"/>
                    </a:lnTo>
                    <a:lnTo>
                      <a:pt x="11" y="259"/>
                    </a:lnTo>
                    <a:lnTo>
                      <a:pt x="11" y="260"/>
                    </a:lnTo>
                    <a:lnTo>
                      <a:pt x="11" y="261"/>
                    </a:lnTo>
                    <a:lnTo>
                      <a:pt x="11" y="262"/>
                    </a:lnTo>
                    <a:lnTo>
                      <a:pt x="12" y="263"/>
                    </a:lnTo>
                    <a:lnTo>
                      <a:pt x="13" y="263"/>
                    </a:lnTo>
                    <a:lnTo>
                      <a:pt x="13" y="264"/>
                    </a:lnTo>
                    <a:lnTo>
                      <a:pt x="14" y="265"/>
                    </a:lnTo>
                    <a:lnTo>
                      <a:pt x="14" y="266"/>
                    </a:lnTo>
                    <a:lnTo>
                      <a:pt x="15" y="266"/>
                    </a:lnTo>
                    <a:lnTo>
                      <a:pt x="16" y="268"/>
                    </a:lnTo>
                    <a:lnTo>
                      <a:pt x="17" y="268"/>
                    </a:lnTo>
                    <a:lnTo>
                      <a:pt x="18" y="268"/>
                    </a:lnTo>
                    <a:lnTo>
                      <a:pt x="18" y="269"/>
                    </a:lnTo>
                    <a:lnTo>
                      <a:pt x="20" y="269"/>
                    </a:lnTo>
                    <a:lnTo>
                      <a:pt x="21" y="268"/>
                    </a:lnTo>
                    <a:lnTo>
                      <a:pt x="21" y="266"/>
                    </a:lnTo>
                    <a:lnTo>
                      <a:pt x="23" y="262"/>
                    </a:lnTo>
                    <a:lnTo>
                      <a:pt x="30" y="249"/>
                    </a:lnTo>
                    <a:lnTo>
                      <a:pt x="36" y="235"/>
                    </a:lnTo>
                    <a:lnTo>
                      <a:pt x="43" y="223"/>
                    </a:lnTo>
                    <a:lnTo>
                      <a:pt x="45" y="219"/>
                    </a:lnTo>
                    <a:lnTo>
                      <a:pt x="45" y="218"/>
                    </a:lnTo>
                    <a:lnTo>
                      <a:pt x="45" y="217"/>
                    </a:lnTo>
                    <a:lnTo>
                      <a:pt x="46" y="215"/>
                    </a:lnTo>
                    <a:lnTo>
                      <a:pt x="47" y="214"/>
                    </a:lnTo>
                    <a:lnTo>
                      <a:pt x="48" y="212"/>
                    </a:lnTo>
                    <a:lnTo>
                      <a:pt x="51" y="206"/>
                    </a:lnTo>
                    <a:lnTo>
                      <a:pt x="54" y="203"/>
                    </a:lnTo>
                    <a:lnTo>
                      <a:pt x="58" y="200"/>
                    </a:lnTo>
                    <a:lnTo>
                      <a:pt x="59" y="200"/>
                    </a:lnTo>
                    <a:lnTo>
                      <a:pt x="59" y="199"/>
                    </a:lnTo>
                    <a:lnTo>
                      <a:pt x="62" y="197"/>
                    </a:lnTo>
                    <a:lnTo>
                      <a:pt x="66" y="195"/>
                    </a:lnTo>
                    <a:lnTo>
                      <a:pt x="67" y="194"/>
                    </a:lnTo>
                    <a:lnTo>
                      <a:pt x="67" y="193"/>
                    </a:lnTo>
                    <a:lnTo>
                      <a:pt x="73" y="180"/>
                    </a:lnTo>
                    <a:lnTo>
                      <a:pt x="78" y="173"/>
                    </a:lnTo>
                    <a:lnTo>
                      <a:pt x="80" y="168"/>
                    </a:lnTo>
                    <a:lnTo>
                      <a:pt x="79" y="168"/>
                    </a:lnTo>
                    <a:lnTo>
                      <a:pt x="71" y="164"/>
                    </a:lnTo>
                    <a:lnTo>
                      <a:pt x="68" y="162"/>
                    </a:lnTo>
                    <a:lnTo>
                      <a:pt x="71" y="156"/>
                    </a:lnTo>
                    <a:lnTo>
                      <a:pt x="73" y="150"/>
                    </a:lnTo>
                    <a:lnTo>
                      <a:pt x="70" y="148"/>
                    </a:lnTo>
                    <a:lnTo>
                      <a:pt x="71" y="148"/>
                    </a:lnTo>
                    <a:lnTo>
                      <a:pt x="72" y="146"/>
                    </a:lnTo>
                    <a:lnTo>
                      <a:pt x="72" y="144"/>
                    </a:lnTo>
                    <a:lnTo>
                      <a:pt x="73" y="143"/>
                    </a:lnTo>
                    <a:lnTo>
                      <a:pt x="74" y="141"/>
                    </a:lnTo>
                    <a:lnTo>
                      <a:pt x="75" y="140"/>
                    </a:lnTo>
                    <a:lnTo>
                      <a:pt x="76" y="139"/>
                    </a:lnTo>
                    <a:lnTo>
                      <a:pt x="78" y="137"/>
                    </a:lnTo>
                    <a:lnTo>
                      <a:pt x="79" y="134"/>
                    </a:lnTo>
                    <a:lnTo>
                      <a:pt x="80" y="134"/>
                    </a:lnTo>
                    <a:lnTo>
                      <a:pt x="81" y="135"/>
                    </a:lnTo>
                    <a:lnTo>
                      <a:pt x="82" y="135"/>
                    </a:lnTo>
                    <a:lnTo>
                      <a:pt x="85" y="128"/>
                    </a:lnTo>
                    <a:lnTo>
                      <a:pt x="88" y="123"/>
                    </a:lnTo>
                    <a:lnTo>
                      <a:pt x="88" y="122"/>
                    </a:lnTo>
                    <a:lnTo>
                      <a:pt x="87" y="122"/>
                    </a:lnTo>
                    <a:lnTo>
                      <a:pt x="86" y="122"/>
                    </a:lnTo>
                    <a:lnTo>
                      <a:pt x="86" y="121"/>
                    </a:lnTo>
                    <a:lnTo>
                      <a:pt x="85" y="121"/>
                    </a:lnTo>
                    <a:lnTo>
                      <a:pt x="85" y="120"/>
                    </a:lnTo>
                    <a:lnTo>
                      <a:pt x="84" y="120"/>
                    </a:lnTo>
                    <a:lnTo>
                      <a:pt x="84" y="119"/>
                    </a:lnTo>
                    <a:lnTo>
                      <a:pt x="83" y="118"/>
                    </a:lnTo>
                    <a:lnTo>
                      <a:pt x="82" y="118"/>
                    </a:lnTo>
                    <a:lnTo>
                      <a:pt x="81" y="118"/>
                    </a:lnTo>
                    <a:lnTo>
                      <a:pt x="81" y="117"/>
                    </a:lnTo>
                    <a:lnTo>
                      <a:pt x="81" y="116"/>
                    </a:lnTo>
                    <a:lnTo>
                      <a:pt x="81" y="115"/>
                    </a:lnTo>
                    <a:lnTo>
                      <a:pt x="81" y="114"/>
                    </a:lnTo>
                    <a:lnTo>
                      <a:pt x="80" y="113"/>
                    </a:lnTo>
                    <a:lnTo>
                      <a:pt x="80" y="111"/>
                    </a:lnTo>
                    <a:lnTo>
                      <a:pt x="79" y="110"/>
                    </a:lnTo>
                    <a:lnTo>
                      <a:pt x="78" y="110"/>
                    </a:lnTo>
                    <a:lnTo>
                      <a:pt x="76" y="110"/>
                    </a:lnTo>
                    <a:lnTo>
                      <a:pt x="76" y="109"/>
                    </a:lnTo>
                    <a:lnTo>
                      <a:pt x="75" y="109"/>
                    </a:lnTo>
                    <a:lnTo>
                      <a:pt x="75" y="110"/>
                    </a:lnTo>
                    <a:lnTo>
                      <a:pt x="74" y="110"/>
                    </a:lnTo>
                    <a:lnTo>
                      <a:pt x="73" y="110"/>
                    </a:lnTo>
                    <a:lnTo>
                      <a:pt x="72" y="110"/>
                    </a:lnTo>
                    <a:lnTo>
                      <a:pt x="71" y="109"/>
                    </a:lnTo>
                    <a:lnTo>
                      <a:pt x="70" y="109"/>
                    </a:lnTo>
                    <a:lnTo>
                      <a:pt x="69" y="109"/>
                    </a:lnTo>
                    <a:lnTo>
                      <a:pt x="68" y="109"/>
                    </a:lnTo>
                    <a:lnTo>
                      <a:pt x="67" y="109"/>
                    </a:lnTo>
                    <a:lnTo>
                      <a:pt x="67" y="108"/>
                    </a:lnTo>
                    <a:lnTo>
                      <a:pt x="66" y="108"/>
                    </a:lnTo>
                    <a:lnTo>
                      <a:pt x="66" y="107"/>
                    </a:lnTo>
                    <a:lnTo>
                      <a:pt x="66" y="106"/>
                    </a:lnTo>
                    <a:lnTo>
                      <a:pt x="66" y="105"/>
                    </a:lnTo>
                    <a:lnTo>
                      <a:pt x="66" y="104"/>
                    </a:lnTo>
                    <a:lnTo>
                      <a:pt x="66" y="103"/>
                    </a:lnTo>
                    <a:lnTo>
                      <a:pt x="67" y="103"/>
                    </a:lnTo>
                    <a:lnTo>
                      <a:pt x="68" y="103"/>
                    </a:lnTo>
                    <a:lnTo>
                      <a:pt x="68" y="102"/>
                    </a:lnTo>
                    <a:lnTo>
                      <a:pt x="69" y="102"/>
                    </a:lnTo>
                    <a:lnTo>
                      <a:pt x="69" y="101"/>
                    </a:lnTo>
                    <a:lnTo>
                      <a:pt x="70" y="101"/>
                    </a:lnTo>
                    <a:lnTo>
                      <a:pt x="70" y="100"/>
                    </a:lnTo>
                    <a:lnTo>
                      <a:pt x="70" y="99"/>
                    </a:lnTo>
                    <a:lnTo>
                      <a:pt x="71" y="98"/>
                    </a:lnTo>
                    <a:lnTo>
                      <a:pt x="71" y="97"/>
                    </a:lnTo>
                    <a:lnTo>
                      <a:pt x="70" y="97"/>
                    </a:lnTo>
                    <a:lnTo>
                      <a:pt x="70" y="96"/>
                    </a:lnTo>
                    <a:lnTo>
                      <a:pt x="70" y="95"/>
                    </a:lnTo>
                    <a:lnTo>
                      <a:pt x="69" y="95"/>
                    </a:lnTo>
                    <a:lnTo>
                      <a:pt x="69" y="94"/>
                    </a:lnTo>
                    <a:lnTo>
                      <a:pt x="69" y="93"/>
                    </a:lnTo>
                    <a:lnTo>
                      <a:pt x="70" y="93"/>
                    </a:lnTo>
                    <a:lnTo>
                      <a:pt x="69" y="91"/>
                    </a:lnTo>
                    <a:lnTo>
                      <a:pt x="69" y="90"/>
                    </a:lnTo>
                    <a:lnTo>
                      <a:pt x="69" y="89"/>
                    </a:lnTo>
                    <a:lnTo>
                      <a:pt x="70" y="89"/>
                    </a:lnTo>
                    <a:lnTo>
                      <a:pt x="70" y="88"/>
                    </a:lnTo>
                    <a:lnTo>
                      <a:pt x="71" y="88"/>
                    </a:lnTo>
                    <a:lnTo>
                      <a:pt x="71" y="87"/>
                    </a:lnTo>
                    <a:lnTo>
                      <a:pt x="71" y="86"/>
                    </a:lnTo>
                    <a:lnTo>
                      <a:pt x="72" y="86"/>
                    </a:lnTo>
                    <a:lnTo>
                      <a:pt x="72" y="85"/>
                    </a:lnTo>
                    <a:lnTo>
                      <a:pt x="73" y="85"/>
                    </a:lnTo>
                    <a:lnTo>
                      <a:pt x="73" y="84"/>
                    </a:lnTo>
                    <a:lnTo>
                      <a:pt x="73" y="83"/>
                    </a:lnTo>
                    <a:lnTo>
                      <a:pt x="72" y="83"/>
                    </a:lnTo>
                    <a:lnTo>
                      <a:pt x="73" y="82"/>
                    </a:lnTo>
                    <a:lnTo>
                      <a:pt x="72" y="82"/>
                    </a:lnTo>
                    <a:lnTo>
                      <a:pt x="72" y="81"/>
                    </a:lnTo>
                    <a:lnTo>
                      <a:pt x="72" y="80"/>
                    </a:lnTo>
                    <a:lnTo>
                      <a:pt x="71" y="80"/>
                    </a:lnTo>
                    <a:lnTo>
                      <a:pt x="71" y="79"/>
                    </a:lnTo>
                    <a:lnTo>
                      <a:pt x="70" y="79"/>
                    </a:lnTo>
                    <a:lnTo>
                      <a:pt x="69" y="79"/>
                    </a:lnTo>
                    <a:lnTo>
                      <a:pt x="69" y="78"/>
                    </a:lnTo>
                    <a:lnTo>
                      <a:pt x="68" y="78"/>
                    </a:lnTo>
                    <a:lnTo>
                      <a:pt x="67" y="77"/>
                    </a:lnTo>
                    <a:lnTo>
                      <a:pt x="66" y="77"/>
                    </a:lnTo>
                    <a:lnTo>
                      <a:pt x="66" y="76"/>
                    </a:lnTo>
                    <a:lnTo>
                      <a:pt x="66" y="75"/>
                    </a:lnTo>
                    <a:lnTo>
                      <a:pt x="65" y="75"/>
                    </a:lnTo>
                    <a:lnTo>
                      <a:pt x="65" y="74"/>
                    </a:lnTo>
                    <a:lnTo>
                      <a:pt x="65" y="72"/>
                    </a:lnTo>
                    <a:lnTo>
                      <a:pt x="65" y="71"/>
                    </a:lnTo>
                    <a:lnTo>
                      <a:pt x="65" y="70"/>
                    </a:lnTo>
                    <a:lnTo>
                      <a:pt x="64" y="70"/>
                    </a:lnTo>
                    <a:lnTo>
                      <a:pt x="64" y="69"/>
                    </a:lnTo>
                    <a:lnTo>
                      <a:pt x="63" y="69"/>
                    </a:lnTo>
                    <a:lnTo>
                      <a:pt x="63" y="68"/>
                    </a:lnTo>
                    <a:lnTo>
                      <a:pt x="63" y="67"/>
                    </a:lnTo>
                    <a:lnTo>
                      <a:pt x="64" y="67"/>
                    </a:lnTo>
                    <a:lnTo>
                      <a:pt x="65" y="66"/>
                    </a:lnTo>
                    <a:lnTo>
                      <a:pt x="66" y="66"/>
                    </a:lnTo>
                    <a:lnTo>
                      <a:pt x="67" y="66"/>
                    </a:lnTo>
                    <a:lnTo>
                      <a:pt x="67" y="65"/>
                    </a:lnTo>
                    <a:lnTo>
                      <a:pt x="68" y="65"/>
                    </a:lnTo>
                    <a:lnTo>
                      <a:pt x="69" y="64"/>
                    </a:lnTo>
                    <a:lnTo>
                      <a:pt x="69" y="63"/>
                    </a:lnTo>
                    <a:lnTo>
                      <a:pt x="70" y="63"/>
                    </a:lnTo>
                    <a:lnTo>
                      <a:pt x="70" y="62"/>
                    </a:lnTo>
                    <a:lnTo>
                      <a:pt x="70" y="61"/>
                    </a:lnTo>
                    <a:lnTo>
                      <a:pt x="70" y="60"/>
                    </a:lnTo>
                    <a:lnTo>
                      <a:pt x="71" y="59"/>
                    </a:lnTo>
                    <a:lnTo>
                      <a:pt x="71" y="58"/>
                    </a:lnTo>
                    <a:lnTo>
                      <a:pt x="71" y="57"/>
                    </a:lnTo>
                    <a:lnTo>
                      <a:pt x="72" y="56"/>
                    </a:lnTo>
                    <a:lnTo>
                      <a:pt x="71" y="55"/>
                    </a:lnTo>
                    <a:lnTo>
                      <a:pt x="71" y="54"/>
                    </a:lnTo>
                    <a:lnTo>
                      <a:pt x="71" y="52"/>
                    </a:lnTo>
                    <a:lnTo>
                      <a:pt x="71" y="51"/>
                    </a:lnTo>
                    <a:lnTo>
                      <a:pt x="72" y="51"/>
                    </a:lnTo>
                    <a:lnTo>
                      <a:pt x="72" y="50"/>
                    </a:lnTo>
                    <a:lnTo>
                      <a:pt x="73" y="50"/>
                    </a:lnTo>
                    <a:lnTo>
                      <a:pt x="73" y="49"/>
                    </a:lnTo>
                    <a:lnTo>
                      <a:pt x="74" y="49"/>
                    </a:lnTo>
                    <a:lnTo>
                      <a:pt x="74" y="48"/>
                    </a:lnTo>
                    <a:lnTo>
                      <a:pt x="74" y="47"/>
                    </a:lnTo>
                    <a:lnTo>
                      <a:pt x="74" y="46"/>
                    </a:lnTo>
                    <a:lnTo>
                      <a:pt x="75" y="46"/>
                    </a:lnTo>
                    <a:lnTo>
                      <a:pt x="75" y="45"/>
                    </a:lnTo>
                    <a:lnTo>
                      <a:pt x="75" y="44"/>
                    </a:lnTo>
                    <a:lnTo>
                      <a:pt x="74" y="44"/>
                    </a:lnTo>
                    <a:lnTo>
                      <a:pt x="74" y="43"/>
                    </a:lnTo>
                    <a:lnTo>
                      <a:pt x="73" y="43"/>
                    </a:lnTo>
                    <a:lnTo>
                      <a:pt x="72" y="43"/>
                    </a:lnTo>
                    <a:lnTo>
                      <a:pt x="71" y="43"/>
                    </a:lnTo>
                    <a:lnTo>
                      <a:pt x="70" y="42"/>
                    </a:lnTo>
                    <a:lnTo>
                      <a:pt x="70" y="41"/>
                    </a:lnTo>
                    <a:lnTo>
                      <a:pt x="69" y="41"/>
                    </a:lnTo>
                    <a:lnTo>
                      <a:pt x="69" y="40"/>
                    </a:lnTo>
                    <a:lnTo>
                      <a:pt x="70" y="40"/>
                    </a:lnTo>
                    <a:lnTo>
                      <a:pt x="70" y="39"/>
                    </a:lnTo>
                    <a:lnTo>
                      <a:pt x="70" y="38"/>
                    </a:lnTo>
                    <a:lnTo>
                      <a:pt x="71" y="38"/>
                    </a:lnTo>
                    <a:lnTo>
                      <a:pt x="71" y="37"/>
                    </a:lnTo>
                    <a:lnTo>
                      <a:pt x="71" y="36"/>
                    </a:lnTo>
                    <a:lnTo>
                      <a:pt x="71" y="35"/>
                    </a:lnTo>
                    <a:lnTo>
                      <a:pt x="72" y="35"/>
                    </a:lnTo>
                    <a:lnTo>
                      <a:pt x="72" y="33"/>
                    </a:lnTo>
                    <a:lnTo>
                      <a:pt x="72" y="32"/>
                    </a:lnTo>
                    <a:lnTo>
                      <a:pt x="72" y="31"/>
                    </a:lnTo>
                    <a:lnTo>
                      <a:pt x="72" y="30"/>
                    </a:lnTo>
                    <a:lnTo>
                      <a:pt x="72" y="29"/>
                    </a:lnTo>
                    <a:lnTo>
                      <a:pt x="72" y="28"/>
                    </a:lnTo>
                    <a:lnTo>
                      <a:pt x="73" y="28"/>
                    </a:lnTo>
                    <a:lnTo>
                      <a:pt x="74" y="28"/>
                    </a:lnTo>
                    <a:lnTo>
                      <a:pt x="74" y="27"/>
                    </a:lnTo>
                    <a:lnTo>
                      <a:pt x="75" y="28"/>
                    </a:lnTo>
                    <a:lnTo>
                      <a:pt x="75" y="27"/>
                    </a:lnTo>
                    <a:lnTo>
                      <a:pt x="76" y="27"/>
                    </a:lnTo>
                    <a:lnTo>
                      <a:pt x="76" y="26"/>
                    </a:lnTo>
                    <a:lnTo>
                      <a:pt x="76" y="25"/>
                    </a:lnTo>
                    <a:lnTo>
                      <a:pt x="78" y="25"/>
                    </a:lnTo>
                    <a:lnTo>
                      <a:pt x="78" y="24"/>
                    </a:lnTo>
                    <a:lnTo>
                      <a:pt x="76" y="24"/>
                    </a:lnTo>
                    <a:lnTo>
                      <a:pt x="76" y="23"/>
                    </a:lnTo>
                    <a:lnTo>
                      <a:pt x="75" y="22"/>
                    </a:lnTo>
                    <a:lnTo>
                      <a:pt x="75" y="21"/>
                    </a:lnTo>
                    <a:lnTo>
                      <a:pt x="76" y="21"/>
                    </a:lnTo>
                    <a:lnTo>
                      <a:pt x="76" y="20"/>
                    </a:lnTo>
                    <a:lnTo>
                      <a:pt x="76" y="19"/>
                    </a:lnTo>
                    <a:lnTo>
                      <a:pt x="75" y="19"/>
                    </a:lnTo>
                    <a:lnTo>
                      <a:pt x="74" y="18"/>
                    </a:lnTo>
                    <a:lnTo>
                      <a:pt x="73" y="18"/>
                    </a:lnTo>
                    <a:lnTo>
                      <a:pt x="73" y="17"/>
                    </a:lnTo>
                    <a:lnTo>
                      <a:pt x="73" y="16"/>
                    </a:lnTo>
                    <a:lnTo>
                      <a:pt x="73" y="15"/>
                    </a:lnTo>
                    <a:lnTo>
                      <a:pt x="72" y="13"/>
                    </a:lnTo>
                    <a:lnTo>
                      <a:pt x="72" y="12"/>
                    </a:lnTo>
                    <a:lnTo>
                      <a:pt x="72" y="11"/>
                    </a:lnTo>
                    <a:lnTo>
                      <a:pt x="72" y="10"/>
                    </a:lnTo>
                    <a:lnTo>
                      <a:pt x="72" y="9"/>
                    </a:lnTo>
                    <a:lnTo>
                      <a:pt x="72" y="8"/>
                    </a:lnTo>
                    <a:lnTo>
                      <a:pt x="73" y="8"/>
                    </a:lnTo>
                    <a:lnTo>
                      <a:pt x="73" y="7"/>
                    </a:lnTo>
                    <a:lnTo>
                      <a:pt x="73" y="6"/>
                    </a:lnTo>
                    <a:lnTo>
                      <a:pt x="72" y="6"/>
                    </a:lnTo>
                    <a:lnTo>
                      <a:pt x="71" y="6"/>
                    </a:lnTo>
                    <a:lnTo>
                      <a:pt x="71" y="5"/>
                    </a:lnTo>
                    <a:lnTo>
                      <a:pt x="70" y="4"/>
                    </a:lnTo>
                    <a:lnTo>
                      <a:pt x="69" y="3"/>
                    </a:lnTo>
                    <a:lnTo>
                      <a:pt x="69" y="2"/>
                    </a:lnTo>
                    <a:lnTo>
                      <a:pt x="69" y="1"/>
                    </a:lnTo>
                    <a:lnTo>
                      <a:pt x="68" y="1"/>
                    </a:lnTo>
                    <a:lnTo>
                      <a:pt x="67" y="1"/>
                    </a:lnTo>
                    <a:lnTo>
                      <a:pt x="67" y="0"/>
                    </a:lnTo>
                  </a:path>
                </a:pathLst>
              </a:custGeom>
              <a:grpFill/>
              <a:ln w="19050" cap="flat">
                <a:solidFill>
                  <a:schemeClr val="tx1"/>
                </a:solidFill>
                <a:prstDash val="solid"/>
                <a:miter lim="800000"/>
                <a:headEnd/>
                <a:tailEnd/>
              </a:ln>
            </p:spPr>
            <p:txBody>
              <a:bodyPr/>
              <a:lstStyle/>
              <a:p>
                <a:endParaRPr lang="en-US" sz="1350" dirty="0"/>
              </a:p>
            </p:txBody>
          </p:sp>
        </p:grpSp>
        <p:sp>
          <p:nvSpPr>
            <p:cNvPr id="27" name="Freeform 101">
              <a:extLst>
                <a:ext uri="{FF2B5EF4-FFF2-40B4-BE49-F238E27FC236}">
                  <a16:creationId xmlns:a16="http://schemas.microsoft.com/office/drawing/2014/main" id="{D1565DFB-C835-418E-BFFE-AE99BB4D1545}"/>
                </a:ext>
              </a:extLst>
            </p:cNvPr>
            <p:cNvSpPr>
              <a:spLocks/>
            </p:cNvSpPr>
            <p:nvPr/>
          </p:nvSpPr>
          <p:spPr bwMode="auto">
            <a:xfrm>
              <a:off x="4057651" y="2149079"/>
              <a:ext cx="477441" cy="685800"/>
            </a:xfrm>
            <a:custGeom>
              <a:avLst/>
              <a:gdLst>
                <a:gd name="T0" fmla="*/ 2147483647 w 414"/>
                <a:gd name="T1" fmla="*/ 2147483647 h 615"/>
                <a:gd name="T2" fmla="*/ 2147483647 w 414"/>
                <a:gd name="T3" fmla="*/ 2147483647 h 615"/>
                <a:gd name="T4" fmla="*/ 2147483647 w 414"/>
                <a:gd name="T5" fmla="*/ 2147483647 h 615"/>
                <a:gd name="T6" fmla="*/ 2147483647 w 414"/>
                <a:gd name="T7" fmla="*/ 2147483647 h 615"/>
                <a:gd name="T8" fmla="*/ 2147483647 w 414"/>
                <a:gd name="T9" fmla="*/ 2147483647 h 615"/>
                <a:gd name="T10" fmla="*/ 2147483647 w 414"/>
                <a:gd name="T11" fmla="*/ 2147483647 h 615"/>
                <a:gd name="T12" fmla="*/ 2147483647 w 414"/>
                <a:gd name="T13" fmla="*/ 2147483647 h 615"/>
                <a:gd name="T14" fmla="*/ 2147483647 w 414"/>
                <a:gd name="T15" fmla="*/ 2147483647 h 615"/>
                <a:gd name="T16" fmla="*/ 2147483647 w 414"/>
                <a:gd name="T17" fmla="*/ 2147483647 h 615"/>
                <a:gd name="T18" fmla="*/ 2147483647 w 414"/>
                <a:gd name="T19" fmla="*/ 2147483647 h 615"/>
                <a:gd name="T20" fmla="*/ 2147483647 w 414"/>
                <a:gd name="T21" fmla="*/ 2147483647 h 615"/>
                <a:gd name="T22" fmla="*/ 2147483647 w 414"/>
                <a:gd name="T23" fmla="*/ 2147483647 h 615"/>
                <a:gd name="T24" fmla="*/ 2147483647 w 414"/>
                <a:gd name="T25" fmla="*/ 2147483647 h 615"/>
                <a:gd name="T26" fmla="*/ 2147483647 w 414"/>
                <a:gd name="T27" fmla="*/ 2147483647 h 615"/>
                <a:gd name="T28" fmla="*/ 2147483647 w 414"/>
                <a:gd name="T29" fmla="*/ 2147483647 h 615"/>
                <a:gd name="T30" fmla="*/ 0 w 414"/>
                <a:gd name="T31" fmla="*/ 2147483647 h 615"/>
                <a:gd name="T32" fmla="*/ 2147483647 w 414"/>
                <a:gd name="T33" fmla="*/ 2147483647 h 615"/>
                <a:gd name="T34" fmla="*/ 2147483647 w 414"/>
                <a:gd name="T35" fmla="*/ 2147483647 h 615"/>
                <a:gd name="T36" fmla="*/ 2147483647 w 414"/>
                <a:gd name="T37" fmla="*/ 2147483647 h 615"/>
                <a:gd name="T38" fmla="*/ 2147483647 w 414"/>
                <a:gd name="T39" fmla="*/ 2147483647 h 615"/>
                <a:gd name="T40" fmla="*/ 2147483647 w 414"/>
                <a:gd name="T41" fmla="*/ 2147483647 h 615"/>
                <a:gd name="T42" fmla="*/ 2147483647 w 414"/>
                <a:gd name="T43" fmla="*/ 2147483647 h 615"/>
                <a:gd name="T44" fmla="*/ 2147483647 w 414"/>
                <a:gd name="T45" fmla="*/ 2147483647 h 615"/>
                <a:gd name="T46" fmla="*/ 2147483647 w 414"/>
                <a:gd name="T47" fmla="*/ 2147483647 h 615"/>
                <a:gd name="T48" fmla="*/ 2147483647 w 414"/>
                <a:gd name="T49" fmla="*/ 2147483647 h 615"/>
                <a:gd name="T50" fmla="*/ 2147483647 w 414"/>
                <a:gd name="T51" fmla="*/ 2147483647 h 615"/>
                <a:gd name="T52" fmla="*/ 2147483647 w 414"/>
                <a:gd name="T53" fmla="*/ 2147483647 h 615"/>
                <a:gd name="T54" fmla="*/ 2147483647 w 414"/>
                <a:gd name="T55" fmla="*/ 2147483647 h 615"/>
                <a:gd name="T56" fmla="*/ 2147483647 w 414"/>
                <a:gd name="T57" fmla="*/ 2147483647 h 615"/>
                <a:gd name="T58" fmla="*/ 2147483647 w 414"/>
                <a:gd name="T59" fmla="*/ 2147483647 h 615"/>
                <a:gd name="T60" fmla="*/ 2147483647 w 414"/>
                <a:gd name="T61" fmla="*/ 2147483647 h 615"/>
                <a:gd name="T62" fmla="*/ 2147483647 w 414"/>
                <a:gd name="T63" fmla="*/ 2147483647 h 615"/>
                <a:gd name="T64" fmla="*/ 2147483647 w 414"/>
                <a:gd name="T65" fmla="*/ 2147483647 h 615"/>
                <a:gd name="T66" fmla="*/ 2147483647 w 414"/>
                <a:gd name="T67" fmla="*/ 0 h 6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4" h="615">
                  <a:moveTo>
                    <a:pt x="233" y="0"/>
                  </a:moveTo>
                  <a:cubicBezTo>
                    <a:pt x="265" y="36"/>
                    <a:pt x="385" y="179"/>
                    <a:pt x="414" y="216"/>
                  </a:cubicBezTo>
                  <a:cubicBezTo>
                    <a:pt x="411" y="218"/>
                    <a:pt x="407" y="218"/>
                    <a:pt x="405" y="220"/>
                  </a:cubicBezTo>
                  <a:cubicBezTo>
                    <a:pt x="404" y="221"/>
                    <a:pt x="405" y="224"/>
                    <a:pt x="404" y="225"/>
                  </a:cubicBezTo>
                  <a:cubicBezTo>
                    <a:pt x="402" y="228"/>
                    <a:pt x="398" y="229"/>
                    <a:pt x="395" y="231"/>
                  </a:cubicBezTo>
                  <a:cubicBezTo>
                    <a:pt x="393" y="237"/>
                    <a:pt x="391" y="240"/>
                    <a:pt x="386" y="244"/>
                  </a:cubicBezTo>
                  <a:cubicBezTo>
                    <a:pt x="383" y="249"/>
                    <a:pt x="380" y="253"/>
                    <a:pt x="377" y="258"/>
                  </a:cubicBezTo>
                  <a:cubicBezTo>
                    <a:pt x="374" y="267"/>
                    <a:pt x="373" y="274"/>
                    <a:pt x="377" y="283"/>
                  </a:cubicBezTo>
                  <a:cubicBezTo>
                    <a:pt x="369" y="286"/>
                    <a:pt x="368" y="291"/>
                    <a:pt x="362" y="295"/>
                  </a:cubicBezTo>
                  <a:cubicBezTo>
                    <a:pt x="358" y="304"/>
                    <a:pt x="358" y="312"/>
                    <a:pt x="354" y="321"/>
                  </a:cubicBezTo>
                  <a:cubicBezTo>
                    <a:pt x="351" y="337"/>
                    <a:pt x="356" y="320"/>
                    <a:pt x="348" y="328"/>
                  </a:cubicBezTo>
                  <a:cubicBezTo>
                    <a:pt x="347" y="329"/>
                    <a:pt x="348" y="332"/>
                    <a:pt x="347" y="333"/>
                  </a:cubicBezTo>
                  <a:cubicBezTo>
                    <a:pt x="342" y="342"/>
                    <a:pt x="331" y="350"/>
                    <a:pt x="321" y="352"/>
                  </a:cubicBezTo>
                  <a:cubicBezTo>
                    <a:pt x="316" y="356"/>
                    <a:pt x="309" y="361"/>
                    <a:pt x="305" y="367"/>
                  </a:cubicBezTo>
                  <a:cubicBezTo>
                    <a:pt x="305" y="367"/>
                    <a:pt x="300" y="378"/>
                    <a:pt x="299" y="378"/>
                  </a:cubicBezTo>
                  <a:cubicBezTo>
                    <a:pt x="296" y="379"/>
                    <a:pt x="292" y="379"/>
                    <a:pt x="288" y="379"/>
                  </a:cubicBezTo>
                  <a:cubicBezTo>
                    <a:pt x="279" y="384"/>
                    <a:pt x="278" y="397"/>
                    <a:pt x="269" y="403"/>
                  </a:cubicBezTo>
                  <a:cubicBezTo>
                    <a:pt x="266" y="409"/>
                    <a:pt x="264" y="411"/>
                    <a:pt x="258" y="414"/>
                  </a:cubicBezTo>
                  <a:cubicBezTo>
                    <a:pt x="252" y="423"/>
                    <a:pt x="249" y="430"/>
                    <a:pt x="240" y="436"/>
                  </a:cubicBezTo>
                  <a:cubicBezTo>
                    <a:pt x="237" y="441"/>
                    <a:pt x="235" y="444"/>
                    <a:pt x="230" y="448"/>
                  </a:cubicBezTo>
                  <a:cubicBezTo>
                    <a:pt x="227" y="454"/>
                    <a:pt x="216" y="470"/>
                    <a:pt x="209" y="472"/>
                  </a:cubicBezTo>
                  <a:cubicBezTo>
                    <a:pt x="204" y="474"/>
                    <a:pt x="195" y="475"/>
                    <a:pt x="195" y="475"/>
                  </a:cubicBezTo>
                  <a:cubicBezTo>
                    <a:pt x="181" y="482"/>
                    <a:pt x="193" y="488"/>
                    <a:pt x="170" y="490"/>
                  </a:cubicBezTo>
                  <a:cubicBezTo>
                    <a:pt x="157" y="492"/>
                    <a:pt x="161" y="493"/>
                    <a:pt x="152" y="498"/>
                  </a:cubicBezTo>
                  <a:cubicBezTo>
                    <a:pt x="142" y="510"/>
                    <a:pt x="133" y="514"/>
                    <a:pt x="120" y="522"/>
                  </a:cubicBezTo>
                  <a:cubicBezTo>
                    <a:pt x="116" y="527"/>
                    <a:pt x="110" y="532"/>
                    <a:pt x="105" y="535"/>
                  </a:cubicBezTo>
                  <a:cubicBezTo>
                    <a:pt x="100" y="545"/>
                    <a:pt x="95" y="551"/>
                    <a:pt x="84" y="553"/>
                  </a:cubicBezTo>
                  <a:cubicBezTo>
                    <a:pt x="73" y="559"/>
                    <a:pt x="63" y="567"/>
                    <a:pt x="53" y="574"/>
                  </a:cubicBezTo>
                  <a:cubicBezTo>
                    <a:pt x="50" y="579"/>
                    <a:pt x="43" y="584"/>
                    <a:pt x="38" y="588"/>
                  </a:cubicBezTo>
                  <a:cubicBezTo>
                    <a:pt x="33" y="598"/>
                    <a:pt x="27" y="601"/>
                    <a:pt x="18" y="606"/>
                  </a:cubicBezTo>
                  <a:cubicBezTo>
                    <a:pt x="12" y="615"/>
                    <a:pt x="10" y="611"/>
                    <a:pt x="6" y="603"/>
                  </a:cubicBezTo>
                  <a:cubicBezTo>
                    <a:pt x="5" y="597"/>
                    <a:pt x="3" y="594"/>
                    <a:pt x="0" y="589"/>
                  </a:cubicBezTo>
                  <a:cubicBezTo>
                    <a:pt x="3" y="582"/>
                    <a:pt x="3" y="580"/>
                    <a:pt x="11" y="579"/>
                  </a:cubicBezTo>
                  <a:cubicBezTo>
                    <a:pt x="13" y="570"/>
                    <a:pt x="13" y="561"/>
                    <a:pt x="9" y="552"/>
                  </a:cubicBezTo>
                  <a:cubicBezTo>
                    <a:pt x="8" y="546"/>
                    <a:pt x="6" y="541"/>
                    <a:pt x="5" y="535"/>
                  </a:cubicBezTo>
                  <a:cubicBezTo>
                    <a:pt x="11" y="531"/>
                    <a:pt x="15" y="526"/>
                    <a:pt x="21" y="522"/>
                  </a:cubicBezTo>
                  <a:cubicBezTo>
                    <a:pt x="24" y="517"/>
                    <a:pt x="27" y="513"/>
                    <a:pt x="29" y="508"/>
                  </a:cubicBezTo>
                  <a:cubicBezTo>
                    <a:pt x="21" y="506"/>
                    <a:pt x="14" y="500"/>
                    <a:pt x="6" y="498"/>
                  </a:cubicBezTo>
                  <a:cubicBezTo>
                    <a:pt x="4" y="488"/>
                    <a:pt x="1" y="489"/>
                    <a:pt x="8" y="480"/>
                  </a:cubicBezTo>
                  <a:cubicBezTo>
                    <a:pt x="9" y="469"/>
                    <a:pt x="6" y="461"/>
                    <a:pt x="17" y="459"/>
                  </a:cubicBezTo>
                  <a:cubicBezTo>
                    <a:pt x="19" y="449"/>
                    <a:pt x="24" y="443"/>
                    <a:pt x="18" y="432"/>
                  </a:cubicBezTo>
                  <a:cubicBezTo>
                    <a:pt x="17" y="425"/>
                    <a:pt x="17" y="422"/>
                    <a:pt x="11" y="418"/>
                  </a:cubicBezTo>
                  <a:cubicBezTo>
                    <a:pt x="12" y="409"/>
                    <a:pt x="18" y="408"/>
                    <a:pt x="26" y="403"/>
                  </a:cubicBezTo>
                  <a:cubicBezTo>
                    <a:pt x="27" y="395"/>
                    <a:pt x="27" y="385"/>
                    <a:pt x="35" y="382"/>
                  </a:cubicBezTo>
                  <a:cubicBezTo>
                    <a:pt x="48" y="385"/>
                    <a:pt x="57" y="385"/>
                    <a:pt x="71" y="384"/>
                  </a:cubicBezTo>
                  <a:cubicBezTo>
                    <a:pt x="75" y="377"/>
                    <a:pt x="81" y="375"/>
                    <a:pt x="87" y="370"/>
                  </a:cubicBezTo>
                  <a:cubicBezTo>
                    <a:pt x="90" y="365"/>
                    <a:pt x="95" y="360"/>
                    <a:pt x="101" y="358"/>
                  </a:cubicBezTo>
                  <a:cubicBezTo>
                    <a:pt x="102" y="334"/>
                    <a:pt x="98" y="343"/>
                    <a:pt x="111" y="337"/>
                  </a:cubicBezTo>
                  <a:cubicBezTo>
                    <a:pt x="114" y="327"/>
                    <a:pt x="115" y="307"/>
                    <a:pt x="104" y="301"/>
                  </a:cubicBezTo>
                  <a:cubicBezTo>
                    <a:pt x="106" y="289"/>
                    <a:pt x="115" y="295"/>
                    <a:pt x="125" y="297"/>
                  </a:cubicBezTo>
                  <a:cubicBezTo>
                    <a:pt x="134" y="293"/>
                    <a:pt x="133" y="286"/>
                    <a:pt x="140" y="285"/>
                  </a:cubicBezTo>
                  <a:cubicBezTo>
                    <a:pt x="145" y="282"/>
                    <a:pt x="146" y="278"/>
                    <a:pt x="149" y="273"/>
                  </a:cubicBezTo>
                  <a:cubicBezTo>
                    <a:pt x="144" y="264"/>
                    <a:pt x="141" y="255"/>
                    <a:pt x="135" y="246"/>
                  </a:cubicBezTo>
                  <a:cubicBezTo>
                    <a:pt x="134" y="240"/>
                    <a:pt x="131" y="237"/>
                    <a:pt x="129" y="232"/>
                  </a:cubicBezTo>
                  <a:cubicBezTo>
                    <a:pt x="127" y="219"/>
                    <a:pt x="119" y="208"/>
                    <a:pt x="108" y="202"/>
                  </a:cubicBezTo>
                  <a:cubicBezTo>
                    <a:pt x="103" y="195"/>
                    <a:pt x="101" y="187"/>
                    <a:pt x="96" y="180"/>
                  </a:cubicBezTo>
                  <a:cubicBezTo>
                    <a:pt x="95" y="171"/>
                    <a:pt x="97" y="167"/>
                    <a:pt x="89" y="163"/>
                  </a:cubicBezTo>
                  <a:cubicBezTo>
                    <a:pt x="87" y="156"/>
                    <a:pt x="89" y="152"/>
                    <a:pt x="81" y="150"/>
                  </a:cubicBezTo>
                  <a:cubicBezTo>
                    <a:pt x="77" y="143"/>
                    <a:pt x="72" y="140"/>
                    <a:pt x="69" y="133"/>
                  </a:cubicBezTo>
                  <a:cubicBezTo>
                    <a:pt x="71" y="120"/>
                    <a:pt x="69" y="119"/>
                    <a:pt x="80" y="117"/>
                  </a:cubicBezTo>
                  <a:cubicBezTo>
                    <a:pt x="83" y="112"/>
                    <a:pt x="85" y="109"/>
                    <a:pt x="90" y="105"/>
                  </a:cubicBezTo>
                  <a:cubicBezTo>
                    <a:pt x="93" y="98"/>
                    <a:pt x="96" y="100"/>
                    <a:pt x="102" y="97"/>
                  </a:cubicBezTo>
                  <a:cubicBezTo>
                    <a:pt x="106" y="91"/>
                    <a:pt x="109" y="91"/>
                    <a:pt x="116" y="90"/>
                  </a:cubicBezTo>
                  <a:cubicBezTo>
                    <a:pt x="118" y="86"/>
                    <a:pt x="155" y="64"/>
                    <a:pt x="161" y="63"/>
                  </a:cubicBezTo>
                  <a:cubicBezTo>
                    <a:pt x="171" y="56"/>
                    <a:pt x="175" y="43"/>
                    <a:pt x="182" y="33"/>
                  </a:cubicBezTo>
                  <a:cubicBezTo>
                    <a:pt x="184" y="21"/>
                    <a:pt x="194" y="11"/>
                    <a:pt x="206" y="9"/>
                  </a:cubicBezTo>
                  <a:cubicBezTo>
                    <a:pt x="211" y="7"/>
                    <a:pt x="215" y="4"/>
                    <a:pt x="219" y="1"/>
                  </a:cubicBezTo>
                  <a:cubicBezTo>
                    <a:pt x="231" y="3"/>
                    <a:pt x="227" y="6"/>
                    <a:pt x="233" y="0"/>
                  </a:cubicBezTo>
                  <a:close/>
                </a:path>
              </a:pathLst>
            </a:custGeom>
            <a:solidFill>
              <a:srgbClr val="FF0000"/>
            </a:solidFill>
            <a:ln w="19050" cap="flat" cmpd="sng">
              <a:solidFill>
                <a:schemeClr val="tx1"/>
              </a:solidFill>
              <a:prstDash val="solid"/>
              <a:round/>
              <a:headEnd/>
              <a:tailEnd/>
            </a:ln>
            <a:effectLst/>
          </p:spPr>
          <p:txBody>
            <a:bodyPr/>
            <a:lstStyle/>
            <a:p>
              <a:pPr>
                <a:defRPr/>
              </a:pPr>
              <a:endParaRPr lang="en-US" sz="1350" dirty="0"/>
            </a:p>
          </p:txBody>
        </p:sp>
        <p:sp>
          <p:nvSpPr>
            <p:cNvPr id="28" name="Freeform 102">
              <a:extLst>
                <a:ext uri="{FF2B5EF4-FFF2-40B4-BE49-F238E27FC236}">
                  <a16:creationId xmlns:a16="http://schemas.microsoft.com/office/drawing/2014/main" id="{5F4DE61F-DC94-403B-A4A4-A50B0C151D14}"/>
                </a:ext>
              </a:extLst>
            </p:cNvPr>
            <p:cNvSpPr>
              <a:spLocks/>
            </p:cNvSpPr>
            <p:nvPr/>
          </p:nvSpPr>
          <p:spPr bwMode="auto">
            <a:xfrm>
              <a:off x="4069557" y="2562226"/>
              <a:ext cx="534591" cy="619125"/>
            </a:xfrm>
            <a:custGeom>
              <a:avLst/>
              <a:gdLst>
                <a:gd name="T0" fmla="*/ 2147483646 w 464"/>
                <a:gd name="T1" fmla="*/ 2147483646 h 555"/>
                <a:gd name="T2" fmla="*/ 2147483646 w 464"/>
                <a:gd name="T3" fmla="*/ 2147483646 h 555"/>
                <a:gd name="T4" fmla="*/ 2147483646 w 464"/>
                <a:gd name="T5" fmla="*/ 2147483646 h 555"/>
                <a:gd name="T6" fmla="*/ 2147483646 w 464"/>
                <a:gd name="T7" fmla="*/ 2147483646 h 555"/>
                <a:gd name="T8" fmla="*/ 2147483646 w 464"/>
                <a:gd name="T9" fmla="*/ 2147483646 h 555"/>
                <a:gd name="T10" fmla="*/ 2147483646 w 464"/>
                <a:gd name="T11" fmla="*/ 2147483646 h 555"/>
                <a:gd name="T12" fmla="*/ 2147483646 w 464"/>
                <a:gd name="T13" fmla="*/ 2147483646 h 555"/>
                <a:gd name="T14" fmla="*/ 2147483646 w 464"/>
                <a:gd name="T15" fmla="*/ 2147483646 h 555"/>
                <a:gd name="T16" fmla="*/ 2147483646 w 464"/>
                <a:gd name="T17" fmla="*/ 2147483646 h 555"/>
                <a:gd name="T18" fmla="*/ 2147483646 w 464"/>
                <a:gd name="T19" fmla="*/ 2147483646 h 555"/>
                <a:gd name="T20" fmla="*/ 2147483646 w 464"/>
                <a:gd name="T21" fmla="*/ 2147483646 h 555"/>
                <a:gd name="T22" fmla="*/ 2147483646 w 464"/>
                <a:gd name="T23" fmla="*/ 2147483646 h 555"/>
                <a:gd name="T24" fmla="*/ 2147483646 w 464"/>
                <a:gd name="T25" fmla="*/ 2147483646 h 555"/>
                <a:gd name="T26" fmla="*/ 2147483646 w 464"/>
                <a:gd name="T27" fmla="*/ 2147483646 h 555"/>
                <a:gd name="T28" fmla="*/ 2147483646 w 464"/>
                <a:gd name="T29" fmla="*/ 2147483646 h 555"/>
                <a:gd name="T30" fmla="*/ 2147483646 w 464"/>
                <a:gd name="T31" fmla="*/ 2147483646 h 555"/>
                <a:gd name="T32" fmla="*/ 2147483646 w 464"/>
                <a:gd name="T33" fmla="*/ 2147483646 h 555"/>
                <a:gd name="T34" fmla="*/ 2147483646 w 464"/>
                <a:gd name="T35" fmla="*/ 2147483646 h 555"/>
                <a:gd name="T36" fmla="*/ 2147483646 w 464"/>
                <a:gd name="T37" fmla="*/ 2147483646 h 555"/>
                <a:gd name="T38" fmla="*/ 2147483646 w 464"/>
                <a:gd name="T39" fmla="*/ 2147483646 h 555"/>
                <a:gd name="T40" fmla="*/ 2147483646 w 464"/>
                <a:gd name="T41" fmla="*/ 2147483646 h 555"/>
                <a:gd name="T42" fmla="*/ 2147483646 w 464"/>
                <a:gd name="T43" fmla="*/ 2147483646 h 555"/>
                <a:gd name="T44" fmla="*/ 2147483646 w 464"/>
                <a:gd name="T45" fmla="*/ 2147483646 h 555"/>
                <a:gd name="T46" fmla="*/ 2147483646 w 464"/>
                <a:gd name="T47" fmla="*/ 2147483646 h 555"/>
                <a:gd name="T48" fmla="*/ 2147483646 w 464"/>
                <a:gd name="T49" fmla="*/ 2147483646 h 555"/>
                <a:gd name="T50" fmla="*/ 2147483646 w 464"/>
                <a:gd name="T51" fmla="*/ 2147483646 h 555"/>
                <a:gd name="T52" fmla="*/ 2147483646 w 464"/>
                <a:gd name="T53" fmla="*/ 2147483646 h 555"/>
                <a:gd name="T54" fmla="*/ 2147483646 w 464"/>
                <a:gd name="T55" fmla="*/ 2147483646 h 555"/>
                <a:gd name="T56" fmla="*/ 2147483646 w 464"/>
                <a:gd name="T57" fmla="*/ 2147483646 h 555"/>
                <a:gd name="T58" fmla="*/ 2147483646 w 464"/>
                <a:gd name="T59" fmla="*/ 2147483646 h 555"/>
                <a:gd name="T60" fmla="*/ 2147483646 w 464"/>
                <a:gd name="T61" fmla="*/ 2147483646 h 555"/>
                <a:gd name="T62" fmla="*/ 2147483646 w 464"/>
                <a:gd name="T63" fmla="*/ 2147483646 h 555"/>
                <a:gd name="T64" fmla="*/ 2147483646 w 464"/>
                <a:gd name="T65" fmla="*/ 2147483646 h 555"/>
                <a:gd name="T66" fmla="*/ 2147483646 w 464"/>
                <a:gd name="T67" fmla="*/ 2147483646 h 555"/>
                <a:gd name="T68" fmla="*/ 2147483646 w 464"/>
                <a:gd name="T69" fmla="*/ 2147483646 h 555"/>
                <a:gd name="T70" fmla="*/ 2147483646 w 464"/>
                <a:gd name="T71" fmla="*/ 2147483646 h 555"/>
                <a:gd name="T72" fmla="*/ 2147483646 w 464"/>
                <a:gd name="T73" fmla="*/ 2147483646 h 555"/>
                <a:gd name="T74" fmla="*/ 2147483646 w 464"/>
                <a:gd name="T75" fmla="*/ 2147483646 h 555"/>
                <a:gd name="T76" fmla="*/ 2147483646 w 464"/>
                <a:gd name="T77" fmla="*/ 2147483646 h 555"/>
                <a:gd name="T78" fmla="*/ 2147483646 w 464"/>
                <a:gd name="T79" fmla="*/ 2147483646 h 555"/>
                <a:gd name="T80" fmla="*/ 2147483646 w 464"/>
                <a:gd name="T81" fmla="*/ 2147483646 h 555"/>
                <a:gd name="T82" fmla="*/ 2147483646 w 464"/>
                <a:gd name="T83" fmla="*/ 2147483646 h 555"/>
                <a:gd name="T84" fmla="*/ 2147483646 w 464"/>
                <a:gd name="T85" fmla="*/ 2147483646 h 555"/>
                <a:gd name="T86" fmla="*/ 2147483646 w 464"/>
                <a:gd name="T87" fmla="*/ 2147483646 h 555"/>
                <a:gd name="T88" fmla="*/ 2147483646 w 464"/>
                <a:gd name="T89" fmla="*/ 2147483646 h 555"/>
                <a:gd name="T90" fmla="*/ 2147483646 w 464"/>
                <a:gd name="T91" fmla="*/ 2147483646 h 555"/>
                <a:gd name="T92" fmla="*/ 2147483646 w 464"/>
                <a:gd name="T93" fmla="*/ 2147483646 h 555"/>
                <a:gd name="T94" fmla="*/ 2147483646 w 464"/>
                <a:gd name="T95" fmla="*/ 2147483646 h 555"/>
                <a:gd name="T96" fmla="*/ 2147483646 w 464"/>
                <a:gd name="T97" fmla="*/ 2147483646 h 555"/>
                <a:gd name="T98" fmla="*/ 2147483646 w 464"/>
                <a:gd name="T99" fmla="*/ 2147483646 h 555"/>
                <a:gd name="T100" fmla="*/ 0 w 464"/>
                <a:gd name="T101" fmla="*/ 2147483646 h 555"/>
                <a:gd name="T102" fmla="*/ 2147483646 w 464"/>
                <a:gd name="T103" fmla="*/ 2147483646 h 555"/>
                <a:gd name="T104" fmla="*/ 2147483646 w 464"/>
                <a:gd name="T105" fmla="*/ 2147483646 h 555"/>
                <a:gd name="T106" fmla="*/ 2147483646 w 464"/>
                <a:gd name="T107" fmla="*/ 2147483646 h 555"/>
                <a:gd name="T108" fmla="*/ 2147483646 w 464"/>
                <a:gd name="T109" fmla="*/ 2147483646 h 555"/>
                <a:gd name="T110" fmla="*/ 2147483646 w 464"/>
                <a:gd name="T111" fmla="*/ 2147483646 h 555"/>
                <a:gd name="T112" fmla="*/ 2147483646 w 464"/>
                <a:gd name="T113" fmla="*/ 2147483646 h 555"/>
                <a:gd name="T114" fmla="*/ 2147483646 w 464"/>
                <a:gd name="T115" fmla="*/ 2147483646 h 555"/>
                <a:gd name="T116" fmla="*/ 2147483646 w 464"/>
                <a:gd name="T117" fmla="*/ 2147483646 h 555"/>
                <a:gd name="T118" fmla="*/ 2147483646 w 464"/>
                <a:gd name="T119" fmla="*/ 2147483646 h 5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64" h="555">
                  <a:moveTo>
                    <a:pt x="255" y="45"/>
                  </a:moveTo>
                  <a:lnTo>
                    <a:pt x="288" y="0"/>
                  </a:lnTo>
                  <a:lnTo>
                    <a:pt x="297" y="5"/>
                  </a:lnTo>
                  <a:lnTo>
                    <a:pt x="302" y="9"/>
                  </a:lnTo>
                  <a:lnTo>
                    <a:pt x="304" y="11"/>
                  </a:lnTo>
                  <a:lnTo>
                    <a:pt x="316" y="23"/>
                  </a:lnTo>
                  <a:lnTo>
                    <a:pt x="328" y="34"/>
                  </a:lnTo>
                  <a:lnTo>
                    <a:pt x="334" y="40"/>
                  </a:lnTo>
                  <a:lnTo>
                    <a:pt x="339" y="45"/>
                  </a:lnTo>
                  <a:lnTo>
                    <a:pt x="342" y="48"/>
                  </a:lnTo>
                  <a:lnTo>
                    <a:pt x="351" y="57"/>
                  </a:lnTo>
                  <a:lnTo>
                    <a:pt x="352" y="57"/>
                  </a:lnTo>
                  <a:lnTo>
                    <a:pt x="353" y="57"/>
                  </a:lnTo>
                  <a:lnTo>
                    <a:pt x="354" y="57"/>
                  </a:lnTo>
                  <a:lnTo>
                    <a:pt x="355" y="57"/>
                  </a:lnTo>
                  <a:lnTo>
                    <a:pt x="357" y="57"/>
                  </a:lnTo>
                  <a:lnTo>
                    <a:pt x="357" y="56"/>
                  </a:lnTo>
                  <a:lnTo>
                    <a:pt x="357" y="57"/>
                  </a:lnTo>
                  <a:lnTo>
                    <a:pt x="358" y="57"/>
                  </a:lnTo>
                  <a:lnTo>
                    <a:pt x="359" y="57"/>
                  </a:lnTo>
                  <a:lnTo>
                    <a:pt x="360" y="57"/>
                  </a:lnTo>
                  <a:lnTo>
                    <a:pt x="361" y="57"/>
                  </a:lnTo>
                  <a:lnTo>
                    <a:pt x="366" y="56"/>
                  </a:lnTo>
                  <a:lnTo>
                    <a:pt x="382" y="60"/>
                  </a:lnTo>
                  <a:lnTo>
                    <a:pt x="404" y="66"/>
                  </a:lnTo>
                  <a:lnTo>
                    <a:pt x="410" y="69"/>
                  </a:lnTo>
                  <a:lnTo>
                    <a:pt x="418" y="72"/>
                  </a:lnTo>
                  <a:lnTo>
                    <a:pt x="421" y="74"/>
                  </a:lnTo>
                  <a:lnTo>
                    <a:pt x="426" y="77"/>
                  </a:lnTo>
                  <a:lnTo>
                    <a:pt x="427" y="79"/>
                  </a:lnTo>
                  <a:lnTo>
                    <a:pt x="427" y="81"/>
                  </a:lnTo>
                  <a:lnTo>
                    <a:pt x="428" y="81"/>
                  </a:lnTo>
                  <a:lnTo>
                    <a:pt x="434" y="83"/>
                  </a:lnTo>
                  <a:lnTo>
                    <a:pt x="436" y="85"/>
                  </a:lnTo>
                  <a:lnTo>
                    <a:pt x="437" y="85"/>
                  </a:lnTo>
                  <a:lnTo>
                    <a:pt x="442" y="85"/>
                  </a:lnTo>
                  <a:lnTo>
                    <a:pt x="443" y="85"/>
                  </a:lnTo>
                  <a:lnTo>
                    <a:pt x="443" y="86"/>
                  </a:lnTo>
                  <a:lnTo>
                    <a:pt x="444" y="86"/>
                  </a:lnTo>
                  <a:lnTo>
                    <a:pt x="445" y="86"/>
                  </a:lnTo>
                  <a:lnTo>
                    <a:pt x="445" y="87"/>
                  </a:lnTo>
                  <a:lnTo>
                    <a:pt x="445" y="88"/>
                  </a:lnTo>
                  <a:lnTo>
                    <a:pt x="446" y="89"/>
                  </a:lnTo>
                  <a:lnTo>
                    <a:pt x="447" y="90"/>
                  </a:lnTo>
                  <a:lnTo>
                    <a:pt x="447" y="91"/>
                  </a:lnTo>
                  <a:lnTo>
                    <a:pt x="448" y="91"/>
                  </a:lnTo>
                  <a:lnTo>
                    <a:pt x="449" y="91"/>
                  </a:lnTo>
                  <a:lnTo>
                    <a:pt x="449" y="92"/>
                  </a:lnTo>
                  <a:lnTo>
                    <a:pt x="449" y="93"/>
                  </a:lnTo>
                  <a:lnTo>
                    <a:pt x="448" y="93"/>
                  </a:lnTo>
                  <a:lnTo>
                    <a:pt x="448" y="94"/>
                  </a:lnTo>
                  <a:lnTo>
                    <a:pt x="448" y="95"/>
                  </a:lnTo>
                  <a:lnTo>
                    <a:pt x="448" y="96"/>
                  </a:lnTo>
                  <a:lnTo>
                    <a:pt x="448" y="97"/>
                  </a:lnTo>
                  <a:lnTo>
                    <a:pt x="448" y="98"/>
                  </a:lnTo>
                  <a:lnTo>
                    <a:pt x="449" y="100"/>
                  </a:lnTo>
                  <a:lnTo>
                    <a:pt x="449" y="101"/>
                  </a:lnTo>
                  <a:lnTo>
                    <a:pt x="449" y="102"/>
                  </a:lnTo>
                  <a:lnTo>
                    <a:pt x="449" y="103"/>
                  </a:lnTo>
                  <a:lnTo>
                    <a:pt x="450" y="103"/>
                  </a:lnTo>
                  <a:lnTo>
                    <a:pt x="451" y="104"/>
                  </a:lnTo>
                  <a:lnTo>
                    <a:pt x="452" y="104"/>
                  </a:lnTo>
                  <a:lnTo>
                    <a:pt x="452" y="105"/>
                  </a:lnTo>
                  <a:lnTo>
                    <a:pt x="452" y="106"/>
                  </a:lnTo>
                  <a:lnTo>
                    <a:pt x="451" y="106"/>
                  </a:lnTo>
                  <a:lnTo>
                    <a:pt x="451" y="107"/>
                  </a:lnTo>
                  <a:lnTo>
                    <a:pt x="452" y="108"/>
                  </a:lnTo>
                  <a:lnTo>
                    <a:pt x="452" y="109"/>
                  </a:lnTo>
                  <a:lnTo>
                    <a:pt x="454" y="109"/>
                  </a:lnTo>
                  <a:lnTo>
                    <a:pt x="454" y="110"/>
                  </a:lnTo>
                  <a:lnTo>
                    <a:pt x="452" y="110"/>
                  </a:lnTo>
                  <a:lnTo>
                    <a:pt x="452" y="111"/>
                  </a:lnTo>
                  <a:lnTo>
                    <a:pt x="452" y="112"/>
                  </a:lnTo>
                  <a:lnTo>
                    <a:pt x="451" y="112"/>
                  </a:lnTo>
                  <a:lnTo>
                    <a:pt x="451" y="113"/>
                  </a:lnTo>
                  <a:lnTo>
                    <a:pt x="450" y="112"/>
                  </a:lnTo>
                  <a:lnTo>
                    <a:pt x="450" y="113"/>
                  </a:lnTo>
                  <a:lnTo>
                    <a:pt x="449" y="113"/>
                  </a:lnTo>
                  <a:lnTo>
                    <a:pt x="448" y="113"/>
                  </a:lnTo>
                  <a:lnTo>
                    <a:pt x="448" y="114"/>
                  </a:lnTo>
                  <a:lnTo>
                    <a:pt x="448" y="115"/>
                  </a:lnTo>
                  <a:lnTo>
                    <a:pt x="448" y="116"/>
                  </a:lnTo>
                  <a:lnTo>
                    <a:pt x="448" y="117"/>
                  </a:lnTo>
                  <a:lnTo>
                    <a:pt x="448" y="118"/>
                  </a:lnTo>
                  <a:lnTo>
                    <a:pt x="448" y="120"/>
                  </a:lnTo>
                  <a:lnTo>
                    <a:pt x="447" y="120"/>
                  </a:lnTo>
                  <a:lnTo>
                    <a:pt x="447" y="121"/>
                  </a:lnTo>
                  <a:lnTo>
                    <a:pt x="447" y="122"/>
                  </a:lnTo>
                  <a:lnTo>
                    <a:pt x="447" y="123"/>
                  </a:lnTo>
                  <a:lnTo>
                    <a:pt x="446" y="123"/>
                  </a:lnTo>
                  <a:lnTo>
                    <a:pt x="446" y="124"/>
                  </a:lnTo>
                  <a:lnTo>
                    <a:pt x="446" y="125"/>
                  </a:lnTo>
                  <a:lnTo>
                    <a:pt x="445" y="125"/>
                  </a:lnTo>
                  <a:lnTo>
                    <a:pt x="445" y="126"/>
                  </a:lnTo>
                  <a:lnTo>
                    <a:pt x="446" y="126"/>
                  </a:lnTo>
                  <a:lnTo>
                    <a:pt x="446" y="127"/>
                  </a:lnTo>
                  <a:lnTo>
                    <a:pt x="447" y="128"/>
                  </a:lnTo>
                  <a:lnTo>
                    <a:pt x="448" y="128"/>
                  </a:lnTo>
                  <a:lnTo>
                    <a:pt x="449" y="128"/>
                  </a:lnTo>
                  <a:lnTo>
                    <a:pt x="450" y="128"/>
                  </a:lnTo>
                  <a:lnTo>
                    <a:pt x="450" y="129"/>
                  </a:lnTo>
                  <a:lnTo>
                    <a:pt x="451" y="129"/>
                  </a:lnTo>
                  <a:lnTo>
                    <a:pt x="451" y="130"/>
                  </a:lnTo>
                  <a:lnTo>
                    <a:pt x="451" y="131"/>
                  </a:lnTo>
                  <a:lnTo>
                    <a:pt x="450" y="131"/>
                  </a:lnTo>
                  <a:lnTo>
                    <a:pt x="450" y="132"/>
                  </a:lnTo>
                  <a:lnTo>
                    <a:pt x="450" y="133"/>
                  </a:lnTo>
                  <a:lnTo>
                    <a:pt x="450" y="134"/>
                  </a:lnTo>
                  <a:lnTo>
                    <a:pt x="449" y="134"/>
                  </a:lnTo>
                  <a:lnTo>
                    <a:pt x="449" y="135"/>
                  </a:lnTo>
                  <a:lnTo>
                    <a:pt x="448" y="135"/>
                  </a:lnTo>
                  <a:lnTo>
                    <a:pt x="448" y="136"/>
                  </a:lnTo>
                  <a:lnTo>
                    <a:pt x="447" y="136"/>
                  </a:lnTo>
                  <a:lnTo>
                    <a:pt x="447" y="137"/>
                  </a:lnTo>
                  <a:lnTo>
                    <a:pt x="447" y="139"/>
                  </a:lnTo>
                  <a:lnTo>
                    <a:pt x="447" y="140"/>
                  </a:lnTo>
                  <a:lnTo>
                    <a:pt x="448" y="141"/>
                  </a:lnTo>
                  <a:lnTo>
                    <a:pt x="447" y="142"/>
                  </a:lnTo>
                  <a:lnTo>
                    <a:pt x="447" y="143"/>
                  </a:lnTo>
                  <a:lnTo>
                    <a:pt x="447" y="144"/>
                  </a:lnTo>
                  <a:lnTo>
                    <a:pt x="446" y="145"/>
                  </a:lnTo>
                  <a:lnTo>
                    <a:pt x="446" y="146"/>
                  </a:lnTo>
                  <a:lnTo>
                    <a:pt x="446" y="147"/>
                  </a:lnTo>
                  <a:lnTo>
                    <a:pt x="446" y="148"/>
                  </a:lnTo>
                  <a:lnTo>
                    <a:pt x="445" y="148"/>
                  </a:lnTo>
                  <a:lnTo>
                    <a:pt x="445" y="149"/>
                  </a:lnTo>
                  <a:lnTo>
                    <a:pt x="444" y="150"/>
                  </a:lnTo>
                  <a:lnTo>
                    <a:pt x="443" y="150"/>
                  </a:lnTo>
                  <a:lnTo>
                    <a:pt x="443" y="151"/>
                  </a:lnTo>
                  <a:lnTo>
                    <a:pt x="442" y="151"/>
                  </a:lnTo>
                  <a:lnTo>
                    <a:pt x="441" y="151"/>
                  </a:lnTo>
                  <a:lnTo>
                    <a:pt x="440" y="152"/>
                  </a:lnTo>
                  <a:lnTo>
                    <a:pt x="439" y="152"/>
                  </a:lnTo>
                  <a:lnTo>
                    <a:pt x="439" y="153"/>
                  </a:lnTo>
                  <a:lnTo>
                    <a:pt x="439" y="154"/>
                  </a:lnTo>
                  <a:lnTo>
                    <a:pt x="440" y="154"/>
                  </a:lnTo>
                  <a:lnTo>
                    <a:pt x="440" y="155"/>
                  </a:lnTo>
                  <a:lnTo>
                    <a:pt x="441" y="155"/>
                  </a:lnTo>
                  <a:lnTo>
                    <a:pt x="441" y="156"/>
                  </a:lnTo>
                  <a:lnTo>
                    <a:pt x="441" y="157"/>
                  </a:lnTo>
                  <a:lnTo>
                    <a:pt x="441" y="159"/>
                  </a:lnTo>
                  <a:lnTo>
                    <a:pt x="441" y="160"/>
                  </a:lnTo>
                  <a:lnTo>
                    <a:pt x="442" y="160"/>
                  </a:lnTo>
                  <a:lnTo>
                    <a:pt x="442" y="161"/>
                  </a:lnTo>
                  <a:lnTo>
                    <a:pt x="442" y="162"/>
                  </a:lnTo>
                  <a:lnTo>
                    <a:pt x="443" y="162"/>
                  </a:lnTo>
                  <a:lnTo>
                    <a:pt x="444" y="163"/>
                  </a:lnTo>
                  <a:lnTo>
                    <a:pt x="445" y="163"/>
                  </a:lnTo>
                  <a:lnTo>
                    <a:pt x="445" y="164"/>
                  </a:lnTo>
                  <a:lnTo>
                    <a:pt x="446" y="164"/>
                  </a:lnTo>
                  <a:lnTo>
                    <a:pt x="447" y="164"/>
                  </a:lnTo>
                  <a:lnTo>
                    <a:pt x="447" y="165"/>
                  </a:lnTo>
                  <a:lnTo>
                    <a:pt x="448" y="165"/>
                  </a:lnTo>
                  <a:lnTo>
                    <a:pt x="448" y="166"/>
                  </a:lnTo>
                  <a:lnTo>
                    <a:pt x="448" y="167"/>
                  </a:lnTo>
                  <a:lnTo>
                    <a:pt x="449" y="167"/>
                  </a:lnTo>
                  <a:lnTo>
                    <a:pt x="448" y="168"/>
                  </a:lnTo>
                  <a:lnTo>
                    <a:pt x="449" y="168"/>
                  </a:lnTo>
                  <a:lnTo>
                    <a:pt x="449" y="169"/>
                  </a:lnTo>
                  <a:lnTo>
                    <a:pt x="449" y="170"/>
                  </a:lnTo>
                  <a:lnTo>
                    <a:pt x="448" y="170"/>
                  </a:lnTo>
                  <a:lnTo>
                    <a:pt x="448" y="171"/>
                  </a:lnTo>
                  <a:lnTo>
                    <a:pt x="447" y="171"/>
                  </a:lnTo>
                  <a:lnTo>
                    <a:pt x="447" y="172"/>
                  </a:lnTo>
                  <a:lnTo>
                    <a:pt x="447" y="173"/>
                  </a:lnTo>
                  <a:lnTo>
                    <a:pt x="446" y="173"/>
                  </a:lnTo>
                  <a:lnTo>
                    <a:pt x="446" y="174"/>
                  </a:lnTo>
                  <a:lnTo>
                    <a:pt x="445" y="174"/>
                  </a:lnTo>
                  <a:lnTo>
                    <a:pt x="445" y="175"/>
                  </a:lnTo>
                  <a:lnTo>
                    <a:pt x="445" y="176"/>
                  </a:lnTo>
                  <a:lnTo>
                    <a:pt x="446" y="178"/>
                  </a:lnTo>
                  <a:lnTo>
                    <a:pt x="445" y="178"/>
                  </a:lnTo>
                  <a:lnTo>
                    <a:pt x="445" y="179"/>
                  </a:lnTo>
                  <a:lnTo>
                    <a:pt x="445" y="180"/>
                  </a:lnTo>
                  <a:lnTo>
                    <a:pt x="446" y="180"/>
                  </a:lnTo>
                  <a:lnTo>
                    <a:pt x="446" y="181"/>
                  </a:lnTo>
                  <a:lnTo>
                    <a:pt x="446" y="182"/>
                  </a:lnTo>
                  <a:lnTo>
                    <a:pt x="447" y="182"/>
                  </a:lnTo>
                  <a:lnTo>
                    <a:pt x="447" y="183"/>
                  </a:lnTo>
                  <a:lnTo>
                    <a:pt x="446" y="184"/>
                  </a:lnTo>
                  <a:lnTo>
                    <a:pt x="446" y="185"/>
                  </a:lnTo>
                  <a:lnTo>
                    <a:pt x="446" y="186"/>
                  </a:lnTo>
                  <a:lnTo>
                    <a:pt x="445" y="186"/>
                  </a:lnTo>
                  <a:lnTo>
                    <a:pt x="445" y="187"/>
                  </a:lnTo>
                  <a:lnTo>
                    <a:pt x="444" y="187"/>
                  </a:lnTo>
                  <a:lnTo>
                    <a:pt x="444" y="188"/>
                  </a:lnTo>
                  <a:lnTo>
                    <a:pt x="443" y="188"/>
                  </a:lnTo>
                  <a:lnTo>
                    <a:pt x="442" y="188"/>
                  </a:lnTo>
                  <a:lnTo>
                    <a:pt x="442" y="189"/>
                  </a:lnTo>
                  <a:lnTo>
                    <a:pt x="442" y="190"/>
                  </a:lnTo>
                  <a:lnTo>
                    <a:pt x="442" y="191"/>
                  </a:lnTo>
                  <a:lnTo>
                    <a:pt x="442" y="192"/>
                  </a:lnTo>
                  <a:lnTo>
                    <a:pt x="442" y="193"/>
                  </a:lnTo>
                  <a:lnTo>
                    <a:pt x="443" y="193"/>
                  </a:lnTo>
                  <a:lnTo>
                    <a:pt x="443" y="194"/>
                  </a:lnTo>
                  <a:lnTo>
                    <a:pt x="444" y="194"/>
                  </a:lnTo>
                  <a:lnTo>
                    <a:pt x="445" y="194"/>
                  </a:lnTo>
                  <a:lnTo>
                    <a:pt x="446" y="194"/>
                  </a:lnTo>
                  <a:lnTo>
                    <a:pt x="447" y="194"/>
                  </a:lnTo>
                  <a:lnTo>
                    <a:pt x="448" y="195"/>
                  </a:lnTo>
                  <a:lnTo>
                    <a:pt x="449" y="195"/>
                  </a:lnTo>
                  <a:lnTo>
                    <a:pt x="450" y="195"/>
                  </a:lnTo>
                  <a:lnTo>
                    <a:pt x="451" y="195"/>
                  </a:lnTo>
                  <a:lnTo>
                    <a:pt x="451" y="194"/>
                  </a:lnTo>
                  <a:lnTo>
                    <a:pt x="452" y="194"/>
                  </a:lnTo>
                  <a:lnTo>
                    <a:pt x="452" y="195"/>
                  </a:lnTo>
                  <a:lnTo>
                    <a:pt x="454" y="195"/>
                  </a:lnTo>
                  <a:lnTo>
                    <a:pt x="455" y="195"/>
                  </a:lnTo>
                  <a:lnTo>
                    <a:pt x="456" y="196"/>
                  </a:lnTo>
                  <a:lnTo>
                    <a:pt x="456" y="198"/>
                  </a:lnTo>
                  <a:lnTo>
                    <a:pt x="457" y="199"/>
                  </a:lnTo>
                  <a:lnTo>
                    <a:pt x="457" y="200"/>
                  </a:lnTo>
                  <a:lnTo>
                    <a:pt x="457" y="201"/>
                  </a:lnTo>
                  <a:lnTo>
                    <a:pt x="457" y="202"/>
                  </a:lnTo>
                  <a:lnTo>
                    <a:pt x="457" y="203"/>
                  </a:lnTo>
                  <a:lnTo>
                    <a:pt x="458" y="203"/>
                  </a:lnTo>
                  <a:lnTo>
                    <a:pt x="459" y="203"/>
                  </a:lnTo>
                  <a:lnTo>
                    <a:pt x="460" y="204"/>
                  </a:lnTo>
                  <a:lnTo>
                    <a:pt x="460" y="205"/>
                  </a:lnTo>
                  <a:lnTo>
                    <a:pt x="461" y="205"/>
                  </a:lnTo>
                  <a:lnTo>
                    <a:pt x="461" y="206"/>
                  </a:lnTo>
                  <a:lnTo>
                    <a:pt x="462" y="206"/>
                  </a:lnTo>
                  <a:lnTo>
                    <a:pt x="462" y="207"/>
                  </a:lnTo>
                  <a:lnTo>
                    <a:pt x="463" y="207"/>
                  </a:lnTo>
                  <a:lnTo>
                    <a:pt x="464" y="207"/>
                  </a:lnTo>
                  <a:lnTo>
                    <a:pt x="464" y="208"/>
                  </a:lnTo>
                  <a:lnTo>
                    <a:pt x="461" y="213"/>
                  </a:lnTo>
                  <a:lnTo>
                    <a:pt x="458" y="220"/>
                  </a:lnTo>
                  <a:lnTo>
                    <a:pt x="457" y="220"/>
                  </a:lnTo>
                  <a:lnTo>
                    <a:pt x="456" y="219"/>
                  </a:lnTo>
                  <a:lnTo>
                    <a:pt x="455" y="219"/>
                  </a:lnTo>
                  <a:lnTo>
                    <a:pt x="454" y="222"/>
                  </a:lnTo>
                  <a:lnTo>
                    <a:pt x="452" y="224"/>
                  </a:lnTo>
                  <a:lnTo>
                    <a:pt x="451" y="225"/>
                  </a:lnTo>
                  <a:lnTo>
                    <a:pt x="450" y="226"/>
                  </a:lnTo>
                  <a:lnTo>
                    <a:pt x="449" y="228"/>
                  </a:lnTo>
                  <a:lnTo>
                    <a:pt x="448" y="229"/>
                  </a:lnTo>
                  <a:lnTo>
                    <a:pt x="448" y="231"/>
                  </a:lnTo>
                  <a:lnTo>
                    <a:pt x="447" y="233"/>
                  </a:lnTo>
                  <a:lnTo>
                    <a:pt x="446" y="233"/>
                  </a:lnTo>
                  <a:lnTo>
                    <a:pt x="449" y="235"/>
                  </a:lnTo>
                  <a:lnTo>
                    <a:pt x="447" y="241"/>
                  </a:lnTo>
                  <a:lnTo>
                    <a:pt x="444" y="247"/>
                  </a:lnTo>
                  <a:lnTo>
                    <a:pt x="447" y="249"/>
                  </a:lnTo>
                  <a:lnTo>
                    <a:pt x="455" y="253"/>
                  </a:lnTo>
                  <a:lnTo>
                    <a:pt x="456" y="253"/>
                  </a:lnTo>
                  <a:lnTo>
                    <a:pt x="454" y="258"/>
                  </a:lnTo>
                  <a:lnTo>
                    <a:pt x="449" y="265"/>
                  </a:lnTo>
                  <a:lnTo>
                    <a:pt x="443" y="278"/>
                  </a:lnTo>
                  <a:lnTo>
                    <a:pt x="443" y="279"/>
                  </a:lnTo>
                  <a:lnTo>
                    <a:pt x="442" y="280"/>
                  </a:lnTo>
                  <a:lnTo>
                    <a:pt x="438" y="282"/>
                  </a:lnTo>
                  <a:lnTo>
                    <a:pt x="435" y="284"/>
                  </a:lnTo>
                  <a:lnTo>
                    <a:pt x="435" y="285"/>
                  </a:lnTo>
                  <a:lnTo>
                    <a:pt x="434" y="285"/>
                  </a:lnTo>
                  <a:lnTo>
                    <a:pt x="430" y="288"/>
                  </a:lnTo>
                  <a:lnTo>
                    <a:pt x="427" y="291"/>
                  </a:lnTo>
                  <a:lnTo>
                    <a:pt x="424" y="297"/>
                  </a:lnTo>
                  <a:lnTo>
                    <a:pt x="423" y="299"/>
                  </a:lnTo>
                  <a:lnTo>
                    <a:pt x="422" y="300"/>
                  </a:lnTo>
                  <a:lnTo>
                    <a:pt x="421" y="302"/>
                  </a:lnTo>
                  <a:lnTo>
                    <a:pt x="421" y="303"/>
                  </a:lnTo>
                  <a:lnTo>
                    <a:pt x="421" y="304"/>
                  </a:lnTo>
                  <a:lnTo>
                    <a:pt x="419" y="308"/>
                  </a:lnTo>
                  <a:lnTo>
                    <a:pt x="412" y="320"/>
                  </a:lnTo>
                  <a:lnTo>
                    <a:pt x="406" y="334"/>
                  </a:lnTo>
                  <a:lnTo>
                    <a:pt x="399" y="347"/>
                  </a:lnTo>
                  <a:lnTo>
                    <a:pt x="397" y="351"/>
                  </a:lnTo>
                  <a:lnTo>
                    <a:pt x="397" y="353"/>
                  </a:lnTo>
                  <a:lnTo>
                    <a:pt x="396" y="354"/>
                  </a:lnTo>
                  <a:lnTo>
                    <a:pt x="394" y="354"/>
                  </a:lnTo>
                  <a:lnTo>
                    <a:pt x="394" y="353"/>
                  </a:lnTo>
                  <a:lnTo>
                    <a:pt x="393" y="353"/>
                  </a:lnTo>
                  <a:lnTo>
                    <a:pt x="392" y="353"/>
                  </a:lnTo>
                  <a:lnTo>
                    <a:pt x="391" y="351"/>
                  </a:lnTo>
                  <a:lnTo>
                    <a:pt x="390" y="351"/>
                  </a:lnTo>
                  <a:lnTo>
                    <a:pt x="390" y="350"/>
                  </a:lnTo>
                  <a:lnTo>
                    <a:pt x="389" y="349"/>
                  </a:lnTo>
                  <a:lnTo>
                    <a:pt x="389" y="348"/>
                  </a:lnTo>
                  <a:lnTo>
                    <a:pt x="388" y="348"/>
                  </a:lnTo>
                  <a:lnTo>
                    <a:pt x="387" y="347"/>
                  </a:lnTo>
                  <a:lnTo>
                    <a:pt x="387" y="346"/>
                  </a:lnTo>
                  <a:lnTo>
                    <a:pt x="387" y="345"/>
                  </a:lnTo>
                  <a:lnTo>
                    <a:pt x="387" y="344"/>
                  </a:lnTo>
                  <a:lnTo>
                    <a:pt x="386" y="344"/>
                  </a:lnTo>
                  <a:lnTo>
                    <a:pt x="386" y="343"/>
                  </a:lnTo>
                  <a:lnTo>
                    <a:pt x="385" y="343"/>
                  </a:lnTo>
                  <a:lnTo>
                    <a:pt x="385" y="342"/>
                  </a:lnTo>
                  <a:lnTo>
                    <a:pt x="384" y="342"/>
                  </a:lnTo>
                  <a:lnTo>
                    <a:pt x="383" y="342"/>
                  </a:lnTo>
                  <a:lnTo>
                    <a:pt x="382" y="341"/>
                  </a:lnTo>
                  <a:lnTo>
                    <a:pt x="381" y="341"/>
                  </a:lnTo>
                  <a:lnTo>
                    <a:pt x="381" y="340"/>
                  </a:lnTo>
                  <a:lnTo>
                    <a:pt x="380" y="340"/>
                  </a:lnTo>
                  <a:lnTo>
                    <a:pt x="379" y="340"/>
                  </a:lnTo>
                  <a:lnTo>
                    <a:pt x="379" y="339"/>
                  </a:lnTo>
                  <a:lnTo>
                    <a:pt x="378" y="339"/>
                  </a:lnTo>
                  <a:lnTo>
                    <a:pt x="377" y="339"/>
                  </a:lnTo>
                  <a:lnTo>
                    <a:pt x="377" y="338"/>
                  </a:lnTo>
                  <a:lnTo>
                    <a:pt x="376" y="338"/>
                  </a:lnTo>
                  <a:lnTo>
                    <a:pt x="376" y="339"/>
                  </a:lnTo>
                  <a:lnTo>
                    <a:pt x="376" y="340"/>
                  </a:lnTo>
                  <a:lnTo>
                    <a:pt x="377" y="340"/>
                  </a:lnTo>
                  <a:lnTo>
                    <a:pt x="377" y="341"/>
                  </a:lnTo>
                  <a:lnTo>
                    <a:pt x="380" y="348"/>
                  </a:lnTo>
                  <a:lnTo>
                    <a:pt x="382" y="354"/>
                  </a:lnTo>
                  <a:lnTo>
                    <a:pt x="383" y="357"/>
                  </a:lnTo>
                  <a:lnTo>
                    <a:pt x="386" y="364"/>
                  </a:lnTo>
                  <a:lnTo>
                    <a:pt x="389" y="371"/>
                  </a:lnTo>
                  <a:lnTo>
                    <a:pt x="389" y="373"/>
                  </a:lnTo>
                  <a:lnTo>
                    <a:pt x="389" y="374"/>
                  </a:lnTo>
                  <a:lnTo>
                    <a:pt x="397" y="389"/>
                  </a:lnTo>
                  <a:lnTo>
                    <a:pt x="403" y="405"/>
                  </a:lnTo>
                  <a:lnTo>
                    <a:pt x="406" y="414"/>
                  </a:lnTo>
                  <a:lnTo>
                    <a:pt x="408" y="420"/>
                  </a:lnTo>
                  <a:lnTo>
                    <a:pt x="410" y="424"/>
                  </a:lnTo>
                  <a:lnTo>
                    <a:pt x="412" y="429"/>
                  </a:lnTo>
                  <a:lnTo>
                    <a:pt x="415" y="435"/>
                  </a:lnTo>
                  <a:lnTo>
                    <a:pt x="418" y="441"/>
                  </a:lnTo>
                  <a:lnTo>
                    <a:pt x="418" y="442"/>
                  </a:lnTo>
                  <a:lnTo>
                    <a:pt x="419" y="445"/>
                  </a:lnTo>
                  <a:lnTo>
                    <a:pt x="420" y="447"/>
                  </a:lnTo>
                  <a:lnTo>
                    <a:pt x="420" y="448"/>
                  </a:lnTo>
                  <a:lnTo>
                    <a:pt x="421" y="449"/>
                  </a:lnTo>
                  <a:lnTo>
                    <a:pt x="422" y="451"/>
                  </a:lnTo>
                  <a:lnTo>
                    <a:pt x="422" y="452"/>
                  </a:lnTo>
                  <a:lnTo>
                    <a:pt x="421" y="452"/>
                  </a:lnTo>
                  <a:lnTo>
                    <a:pt x="420" y="452"/>
                  </a:lnTo>
                  <a:lnTo>
                    <a:pt x="418" y="452"/>
                  </a:lnTo>
                  <a:lnTo>
                    <a:pt x="410" y="454"/>
                  </a:lnTo>
                  <a:lnTo>
                    <a:pt x="405" y="454"/>
                  </a:lnTo>
                  <a:lnTo>
                    <a:pt x="400" y="455"/>
                  </a:lnTo>
                  <a:lnTo>
                    <a:pt x="394" y="456"/>
                  </a:lnTo>
                  <a:lnTo>
                    <a:pt x="390" y="457"/>
                  </a:lnTo>
                  <a:lnTo>
                    <a:pt x="384" y="458"/>
                  </a:lnTo>
                  <a:lnTo>
                    <a:pt x="378" y="459"/>
                  </a:lnTo>
                  <a:lnTo>
                    <a:pt x="372" y="460"/>
                  </a:lnTo>
                  <a:lnTo>
                    <a:pt x="367" y="461"/>
                  </a:lnTo>
                  <a:lnTo>
                    <a:pt x="365" y="461"/>
                  </a:lnTo>
                  <a:lnTo>
                    <a:pt x="365" y="462"/>
                  </a:lnTo>
                  <a:lnTo>
                    <a:pt x="366" y="466"/>
                  </a:lnTo>
                  <a:lnTo>
                    <a:pt x="366" y="473"/>
                  </a:lnTo>
                  <a:lnTo>
                    <a:pt x="367" y="478"/>
                  </a:lnTo>
                  <a:lnTo>
                    <a:pt x="368" y="481"/>
                  </a:lnTo>
                  <a:lnTo>
                    <a:pt x="368" y="483"/>
                  </a:lnTo>
                  <a:lnTo>
                    <a:pt x="368" y="485"/>
                  </a:lnTo>
                  <a:lnTo>
                    <a:pt x="369" y="489"/>
                  </a:lnTo>
                  <a:lnTo>
                    <a:pt x="369" y="492"/>
                  </a:lnTo>
                  <a:lnTo>
                    <a:pt x="370" y="495"/>
                  </a:lnTo>
                  <a:lnTo>
                    <a:pt x="370" y="498"/>
                  </a:lnTo>
                  <a:lnTo>
                    <a:pt x="370" y="499"/>
                  </a:lnTo>
                  <a:lnTo>
                    <a:pt x="370" y="500"/>
                  </a:lnTo>
                  <a:lnTo>
                    <a:pt x="363" y="500"/>
                  </a:lnTo>
                  <a:lnTo>
                    <a:pt x="355" y="501"/>
                  </a:lnTo>
                  <a:lnTo>
                    <a:pt x="345" y="503"/>
                  </a:lnTo>
                  <a:lnTo>
                    <a:pt x="344" y="503"/>
                  </a:lnTo>
                  <a:lnTo>
                    <a:pt x="341" y="503"/>
                  </a:lnTo>
                  <a:lnTo>
                    <a:pt x="334" y="504"/>
                  </a:lnTo>
                  <a:lnTo>
                    <a:pt x="328" y="505"/>
                  </a:lnTo>
                  <a:lnTo>
                    <a:pt x="322" y="506"/>
                  </a:lnTo>
                  <a:lnTo>
                    <a:pt x="318" y="506"/>
                  </a:lnTo>
                  <a:lnTo>
                    <a:pt x="315" y="507"/>
                  </a:lnTo>
                  <a:lnTo>
                    <a:pt x="307" y="509"/>
                  </a:lnTo>
                  <a:lnTo>
                    <a:pt x="306" y="509"/>
                  </a:lnTo>
                  <a:lnTo>
                    <a:pt x="307" y="511"/>
                  </a:lnTo>
                  <a:lnTo>
                    <a:pt x="307" y="512"/>
                  </a:lnTo>
                  <a:lnTo>
                    <a:pt x="308" y="513"/>
                  </a:lnTo>
                  <a:lnTo>
                    <a:pt x="309" y="517"/>
                  </a:lnTo>
                  <a:lnTo>
                    <a:pt x="311" y="523"/>
                  </a:lnTo>
                  <a:lnTo>
                    <a:pt x="314" y="532"/>
                  </a:lnTo>
                  <a:lnTo>
                    <a:pt x="316" y="538"/>
                  </a:lnTo>
                  <a:lnTo>
                    <a:pt x="319" y="545"/>
                  </a:lnTo>
                  <a:lnTo>
                    <a:pt x="319" y="546"/>
                  </a:lnTo>
                  <a:lnTo>
                    <a:pt x="313" y="548"/>
                  </a:lnTo>
                  <a:lnTo>
                    <a:pt x="306" y="549"/>
                  </a:lnTo>
                  <a:lnTo>
                    <a:pt x="302" y="549"/>
                  </a:lnTo>
                  <a:lnTo>
                    <a:pt x="301" y="549"/>
                  </a:lnTo>
                  <a:lnTo>
                    <a:pt x="295" y="550"/>
                  </a:lnTo>
                  <a:lnTo>
                    <a:pt x="291" y="550"/>
                  </a:lnTo>
                  <a:lnTo>
                    <a:pt x="288" y="551"/>
                  </a:lnTo>
                  <a:lnTo>
                    <a:pt x="284" y="551"/>
                  </a:lnTo>
                  <a:lnTo>
                    <a:pt x="281" y="552"/>
                  </a:lnTo>
                  <a:lnTo>
                    <a:pt x="276" y="552"/>
                  </a:lnTo>
                  <a:lnTo>
                    <a:pt x="272" y="553"/>
                  </a:lnTo>
                  <a:lnTo>
                    <a:pt x="269" y="553"/>
                  </a:lnTo>
                  <a:lnTo>
                    <a:pt x="266" y="553"/>
                  </a:lnTo>
                  <a:lnTo>
                    <a:pt x="263" y="554"/>
                  </a:lnTo>
                  <a:lnTo>
                    <a:pt x="260" y="554"/>
                  </a:lnTo>
                  <a:lnTo>
                    <a:pt x="256" y="554"/>
                  </a:lnTo>
                  <a:lnTo>
                    <a:pt x="253" y="555"/>
                  </a:lnTo>
                  <a:lnTo>
                    <a:pt x="251" y="555"/>
                  </a:lnTo>
                  <a:lnTo>
                    <a:pt x="248" y="555"/>
                  </a:lnTo>
                  <a:lnTo>
                    <a:pt x="247" y="555"/>
                  </a:lnTo>
                  <a:lnTo>
                    <a:pt x="245" y="555"/>
                  </a:lnTo>
                  <a:lnTo>
                    <a:pt x="241" y="553"/>
                  </a:lnTo>
                  <a:lnTo>
                    <a:pt x="238" y="553"/>
                  </a:lnTo>
                  <a:lnTo>
                    <a:pt x="237" y="552"/>
                  </a:lnTo>
                  <a:lnTo>
                    <a:pt x="236" y="552"/>
                  </a:lnTo>
                  <a:lnTo>
                    <a:pt x="236" y="551"/>
                  </a:lnTo>
                  <a:lnTo>
                    <a:pt x="235" y="550"/>
                  </a:lnTo>
                  <a:lnTo>
                    <a:pt x="235" y="548"/>
                  </a:lnTo>
                  <a:lnTo>
                    <a:pt x="235" y="546"/>
                  </a:lnTo>
                  <a:lnTo>
                    <a:pt x="235" y="545"/>
                  </a:lnTo>
                  <a:lnTo>
                    <a:pt x="234" y="544"/>
                  </a:lnTo>
                  <a:lnTo>
                    <a:pt x="234" y="543"/>
                  </a:lnTo>
                  <a:lnTo>
                    <a:pt x="234" y="542"/>
                  </a:lnTo>
                  <a:lnTo>
                    <a:pt x="234" y="541"/>
                  </a:lnTo>
                  <a:lnTo>
                    <a:pt x="234" y="540"/>
                  </a:lnTo>
                  <a:lnTo>
                    <a:pt x="234" y="539"/>
                  </a:lnTo>
                  <a:lnTo>
                    <a:pt x="234" y="538"/>
                  </a:lnTo>
                  <a:lnTo>
                    <a:pt x="234" y="537"/>
                  </a:lnTo>
                  <a:lnTo>
                    <a:pt x="234" y="536"/>
                  </a:lnTo>
                  <a:lnTo>
                    <a:pt x="234" y="535"/>
                  </a:lnTo>
                  <a:lnTo>
                    <a:pt x="234" y="534"/>
                  </a:lnTo>
                  <a:lnTo>
                    <a:pt x="233" y="533"/>
                  </a:lnTo>
                  <a:lnTo>
                    <a:pt x="233" y="531"/>
                  </a:lnTo>
                  <a:lnTo>
                    <a:pt x="233" y="530"/>
                  </a:lnTo>
                  <a:lnTo>
                    <a:pt x="233" y="529"/>
                  </a:lnTo>
                  <a:lnTo>
                    <a:pt x="232" y="528"/>
                  </a:lnTo>
                  <a:lnTo>
                    <a:pt x="232" y="526"/>
                  </a:lnTo>
                  <a:lnTo>
                    <a:pt x="232" y="525"/>
                  </a:lnTo>
                  <a:lnTo>
                    <a:pt x="231" y="523"/>
                  </a:lnTo>
                  <a:lnTo>
                    <a:pt x="231" y="522"/>
                  </a:lnTo>
                  <a:lnTo>
                    <a:pt x="230" y="521"/>
                  </a:lnTo>
                  <a:lnTo>
                    <a:pt x="230" y="520"/>
                  </a:lnTo>
                  <a:lnTo>
                    <a:pt x="229" y="518"/>
                  </a:lnTo>
                  <a:lnTo>
                    <a:pt x="229" y="517"/>
                  </a:lnTo>
                  <a:lnTo>
                    <a:pt x="229" y="516"/>
                  </a:lnTo>
                  <a:lnTo>
                    <a:pt x="228" y="514"/>
                  </a:lnTo>
                  <a:lnTo>
                    <a:pt x="228" y="513"/>
                  </a:lnTo>
                  <a:lnTo>
                    <a:pt x="228" y="512"/>
                  </a:lnTo>
                  <a:lnTo>
                    <a:pt x="228" y="511"/>
                  </a:lnTo>
                  <a:lnTo>
                    <a:pt x="227" y="511"/>
                  </a:lnTo>
                  <a:lnTo>
                    <a:pt x="227" y="510"/>
                  </a:lnTo>
                  <a:lnTo>
                    <a:pt x="227" y="509"/>
                  </a:lnTo>
                  <a:lnTo>
                    <a:pt x="227" y="507"/>
                  </a:lnTo>
                  <a:lnTo>
                    <a:pt x="226" y="507"/>
                  </a:lnTo>
                  <a:lnTo>
                    <a:pt x="226" y="506"/>
                  </a:lnTo>
                  <a:lnTo>
                    <a:pt x="225" y="505"/>
                  </a:lnTo>
                  <a:lnTo>
                    <a:pt x="225" y="504"/>
                  </a:lnTo>
                  <a:lnTo>
                    <a:pt x="225" y="503"/>
                  </a:lnTo>
                  <a:lnTo>
                    <a:pt x="224" y="503"/>
                  </a:lnTo>
                  <a:lnTo>
                    <a:pt x="224" y="502"/>
                  </a:lnTo>
                  <a:lnTo>
                    <a:pt x="223" y="501"/>
                  </a:lnTo>
                  <a:lnTo>
                    <a:pt x="223" y="500"/>
                  </a:lnTo>
                  <a:lnTo>
                    <a:pt x="222" y="499"/>
                  </a:lnTo>
                  <a:lnTo>
                    <a:pt x="222" y="498"/>
                  </a:lnTo>
                  <a:lnTo>
                    <a:pt x="221" y="497"/>
                  </a:lnTo>
                  <a:lnTo>
                    <a:pt x="221" y="496"/>
                  </a:lnTo>
                  <a:lnTo>
                    <a:pt x="221" y="495"/>
                  </a:lnTo>
                  <a:lnTo>
                    <a:pt x="219" y="495"/>
                  </a:lnTo>
                  <a:lnTo>
                    <a:pt x="219" y="494"/>
                  </a:lnTo>
                  <a:lnTo>
                    <a:pt x="219" y="493"/>
                  </a:lnTo>
                  <a:lnTo>
                    <a:pt x="218" y="492"/>
                  </a:lnTo>
                  <a:lnTo>
                    <a:pt x="218" y="491"/>
                  </a:lnTo>
                  <a:lnTo>
                    <a:pt x="218" y="490"/>
                  </a:lnTo>
                  <a:lnTo>
                    <a:pt x="218" y="489"/>
                  </a:lnTo>
                  <a:lnTo>
                    <a:pt x="217" y="487"/>
                  </a:lnTo>
                  <a:lnTo>
                    <a:pt x="217" y="486"/>
                  </a:lnTo>
                  <a:lnTo>
                    <a:pt x="217" y="485"/>
                  </a:lnTo>
                  <a:lnTo>
                    <a:pt x="216" y="485"/>
                  </a:lnTo>
                  <a:lnTo>
                    <a:pt x="216" y="484"/>
                  </a:lnTo>
                  <a:lnTo>
                    <a:pt x="215" y="483"/>
                  </a:lnTo>
                  <a:lnTo>
                    <a:pt x="215" y="482"/>
                  </a:lnTo>
                  <a:lnTo>
                    <a:pt x="214" y="482"/>
                  </a:lnTo>
                  <a:lnTo>
                    <a:pt x="214" y="481"/>
                  </a:lnTo>
                  <a:lnTo>
                    <a:pt x="213" y="481"/>
                  </a:lnTo>
                  <a:lnTo>
                    <a:pt x="212" y="480"/>
                  </a:lnTo>
                  <a:lnTo>
                    <a:pt x="211" y="480"/>
                  </a:lnTo>
                  <a:lnTo>
                    <a:pt x="210" y="479"/>
                  </a:lnTo>
                  <a:lnTo>
                    <a:pt x="209" y="479"/>
                  </a:lnTo>
                  <a:lnTo>
                    <a:pt x="208" y="479"/>
                  </a:lnTo>
                  <a:lnTo>
                    <a:pt x="207" y="478"/>
                  </a:lnTo>
                  <a:lnTo>
                    <a:pt x="206" y="478"/>
                  </a:lnTo>
                  <a:lnTo>
                    <a:pt x="205" y="478"/>
                  </a:lnTo>
                  <a:lnTo>
                    <a:pt x="204" y="477"/>
                  </a:lnTo>
                  <a:lnTo>
                    <a:pt x="203" y="477"/>
                  </a:lnTo>
                  <a:lnTo>
                    <a:pt x="202" y="476"/>
                  </a:lnTo>
                  <a:lnTo>
                    <a:pt x="200" y="475"/>
                  </a:lnTo>
                  <a:lnTo>
                    <a:pt x="199" y="475"/>
                  </a:lnTo>
                  <a:lnTo>
                    <a:pt x="199" y="474"/>
                  </a:lnTo>
                  <a:lnTo>
                    <a:pt x="198" y="474"/>
                  </a:lnTo>
                  <a:lnTo>
                    <a:pt x="197" y="473"/>
                  </a:lnTo>
                  <a:lnTo>
                    <a:pt x="196" y="472"/>
                  </a:lnTo>
                  <a:lnTo>
                    <a:pt x="196" y="471"/>
                  </a:lnTo>
                  <a:lnTo>
                    <a:pt x="195" y="471"/>
                  </a:lnTo>
                  <a:lnTo>
                    <a:pt x="195" y="470"/>
                  </a:lnTo>
                  <a:lnTo>
                    <a:pt x="194" y="470"/>
                  </a:lnTo>
                  <a:lnTo>
                    <a:pt x="193" y="468"/>
                  </a:lnTo>
                  <a:lnTo>
                    <a:pt x="192" y="468"/>
                  </a:lnTo>
                  <a:lnTo>
                    <a:pt x="191" y="468"/>
                  </a:lnTo>
                  <a:lnTo>
                    <a:pt x="191" y="467"/>
                  </a:lnTo>
                  <a:lnTo>
                    <a:pt x="190" y="467"/>
                  </a:lnTo>
                  <a:lnTo>
                    <a:pt x="189" y="467"/>
                  </a:lnTo>
                  <a:lnTo>
                    <a:pt x="188" y="467"/>
                  </a:lnTo>
                  <a:lnTo>
                    <a:pt x="187" y="467"/>
                  </a:lnTo>
                  <a:lnTo>
                    <a:pt x="186" y="467"/>
                  </a:lnTo>
                  <a:lnTo>
                    <a:pt x="185" y="467"/>
                  </a:lnTo>
                  <a:lnTo>
                    <a:pt x="184" y="468"/>
                  </a:lnTo>
                  <a:lnTo>
                    <a:pt x="183" y="468"/>
                  </a:lnTo>
                  <a:lnTo>
                    <a:pt x="181" y="470"/>
                  </a:lnTo>
                  <a:lnTo>
                    <a:pt x="180" y="470"/>
                  </a:lnTo>
                  <a:lnTo>
                    <a:pt x="180" y="471"/>
                  </a:lnTo>
                  <a:lnTo>
                    <a:pt x="179" y="471"/>
                  </a:lnTo>
                  <a:lnTo>
                    <a:pt x="178" y="471"/>
                  </a:lnTo>
                  <a:lnTo>
                    <a:pt x="177" y="471"/>
                  </a:lnTo>
                  <a:lnTo>
                    <a:pt x="176" y="471"/>
                  </a:lnTo>
                  <a:lnTo>
                    <a:pt x="175" y="471"/>
                  </a:lnTo>
                  <a:lnTo>
                    <a:pt x="174" y="472"/>
                  </a:lnTo>
                  <a:lnTo>
                    <a:pt x="173" y="472"/>
                  </a:lnTo>
                  <a:lnTo>
                    <a:pt x="172" y="472"/>
                  </a:lnTo>
                  <a:lnTo>
                    <a:pt x="171" y="472"/>
                  </a:lnTo>
                  <a:lnTo>
                    <a:pt x="171" y="473"/>
                  </a:lnTo>
                  <a:lnTo>
                    <a:pt x="170" y="473"/>
                  </a:lnTo>
                  <a:lnTo>
                    <a:pt x="169" y="473"/>
                  </a:lnTo>
                  <a:lnTo>
                    <a:pt x="168" y="473"/>
                  </a:lnTo>
                  <a:lnTo>
                    <a:pt x="168" y="474"/>
                  </a:lnTo>
                  <a:lnTo>
                    <a:pt x="167" y="474"/>
                  </a:lnTo>
                  <a:lnTo>
                    <a:pt x="166" y="474"/>
                  </a:lnTo>
                  <a:lnTo>
                    <a:pt x="165" y="474"/>
                  </a:lnTo>
                  <a:lnTo>
                    <a:pt x="165" y="475"/>
                  </a:lnTo>
                  <a:lnTo>
                    <a:pt x="164" y="475"/>
                  </a:lnTo>
                  <a:lnTo>
                    <a:pt x="163" y="475"/>
                  </a:lnTo>
                  <a:lnTo>
                    <a:pt x="161" y="475"/>
                  </a:lnTo>
                  <a:lnTo>
                    <a:pt x="160" y="475"/>
                  </a:lnTo>
                  <a:lnTo>
                    <a:pt x="159" y="475"/>
                  </a:lnTo>
                  <a:lnTo>
                    <a:pt x="158" y="475"/>
                  </a:lnTo>
                  <a:lnTo>
                    <a:pt x="157" y="475"/>
                  </a:lnTo>
                  <a:lnTo>
                    <a:pt x="156" y="475"/>
                  </a:lnTo>
                  <a:lnTo>
                    <a:pt x="155" y="474"/>
                  </a:lnTo>
                  <a:lnTo>
                    <a:pt x="154" y="474"/>
                  </a:lnTo>
                  <a:lnTo>
                    <a:pt x="153" y="474"/>
                  </a:lnTo>
                  <a:lnTo>
                    <a:pt x="152" y="473"/>
                  </a:lnTo>
                  <a:lnTo>
                    <a:pt x="151" y="473"/>
                  </a:lnTo>
                  <a:lnTo>
                    <a:pt x="151" y="472"/>
                  </a:lnTo>
                  <a:lnTo>
                    <a:pt x="150" y="472"/>
                  </a:lnTo>
                  <a:lnTo>
                    <a:pt x="149" y="471"/>
                  </a:lnTo>
                  <a:lnTo>
                    <a:pt x="148" y="471"/>
                  </a:lnTo>
                  <a:lnTo>
                    <a:pt x="148" y="470"/>
                  </a:lnTo>
                  <a:lnTo>
                    <a:pt x="147" y="470"/>
                  </a:lnTo>
                  <a:lnTo>
                    <a:pt x="146" y="470"/>
                  </a:lnTo>
                  <a:lnTo>
                    <a:pt x="146" y="468"/>
                  </a:lnTo>
                  <a:lnTo>
                    <a:pt x="145" y="467"/>
                  </a:lnTo>
                  <a:lnTo>
                    <a:pt x="144" y="467"/>
                  </a:lnTo>
                  <a:lnTo>
                    <a:pt x="144" y="466"/>
                  </a:lnTo>
                  <a:lnTo>
                    <a:pt x="142" y="465"/>
                  </a:lnTo>
                  <a:lnTo>
                    <a:pt x="141" y="464"/>
                  </a:lnTo>
                  <a:lnTo>
                    <a:pt x="141" y="463"/>
                  </a:lnTo>
                  <a:lnTo>
                    <a:pt x="140" y="463"/>
                  </a:lnTo>
                  <a:lnTo>
                    <a:pt x="139" y="462"/>
                  </a:lnTo>
                  <a:lnTo>
                    <a:pt x="138" y="462"/>
                  </a:lnTo>
                  <a:lnTo>
                    <a:pt x="138" y="461"/>
                  </a:lnTo>
                  <a:lnTo>
                    <a:pt x="137" y="461"/>
                  </a:lnTo>
                  <a:lnTo>
                    <a:pt x="136" y="461"/>
                  </a:lnTo>
                  <a:lnTo>
                    <a:pt x="135" y="461"/>
                  </a:lnTo>
                  <a:lnTo>
                    <a:pt x="134" y="461"/>
                  </a:lnTo>
                  <a:lnTo>
                    <a:pt x="133" y="460"/>
                  </a:lnTo>
                  <a:lnTo>
                    <a:pt x="132" y="460"/>
                  </a:lnTo>
                  <a:lnTo>
                    <a:pt x="131" y="460"/>
                  </a:lnTo>
                  <a:lnTo>
                    <a:pt x="131" y="459"/>
                  </a:lnTo>
                  <a:lnTo>
                    <a:pt x="130" y="459"/>
                  </a:lnTo>
                  <a:lnTo>
                    <a:pt x="129" y="458"/>
                  </a:lnTo>
                  <a:lnTo>
                    <a:pt x="129" y="457"/>
                  </a:lnTo>
                  <a:lnTo>
                    <a:pt x="128" y="457"/>
                  </a:lnTo>
                  <a:lnTo>
                    <a:pt x="128" y="456"/>
                  </a:lnTo>
                  <a:lnTo>
                    <a:pt x="127" y="456"/>
                  </a:lnTo>
                  <a:lnTo>
                    <a:pt x="127" y="455"/>
                  </a:lnTo>
                  <a:lnTo>
                    <a:pt x="127" y="454"/>
                  </a:lnTo>
                  <a:lnTo>
                    <a:pt x="126" y="454"/>
                  </a:lnTo>
                  <a:lnTo>
                    <a:pt x="126" y="453"/>
                  </a:lnTo>
                  <a:lnTo>
                    <a:pt x="126" y="452"/>
                  </a:lnTo>
                  <a:lnTo>
                    <a:pt x="126" y="451"/>
                  </a:lnTo>
                  <a:lnTo>
                    <a:pt x="126" y="449"/>
                  </a:lnTo>
                  <a:lnTo>
                    <a:pt x="125" y="449"/>
                  </a:lnTo>
                  <a:lnTo>
                    <a:pt x="125" y="448"/>
                  </a:lnTo>
                  <a:lnTo>
                    <a:pt x="125" y="447"/>
                  </a:lnTo>
                  <a:lnTo>
                    <a:pt x="125" y="446"/>
                  </a:lnTo>
                  <a:lnTo>
                    <a:pt x="125" y="445"/>
                  </a:lnTo>
                  <a:lnTo>
                    <a:pt x="125" y="444"/>
                  </a:lnTo>
                  <a:lnTo>
                    <a:pt x="125" y="443"/>
                  </a:lnTo>
                  <a:lnTo>
                    <a:pt x="125" y="442"/>
                  </a:lnTo>
                  <a:lnTo>
                    <a:pt x="125" y="441"/>
                  </a:lnTo>
                  <a:lnTo>
                    <a:pt x="125" y="440"/>
                  </a:lnTo>
                  <a:lnTo>
                    <a:pt x="123" y="440"/>
                  </a:lnTo>
                  <a:lnTo>
                    <a:pt x="123" y="439"/>
                  </a:lnTo>
                  <a:lnTo>
                    <a:pt x="123" y="438"/>
                  </a:lnTo>
                  <a:lnTo>
                    <a:pt x="123" y="437"/>
                  </a:lnTo>
                  <a:lnTo>
                    <a:pt x="123" y="436"/>
                  </a:lnTo>
                  <a:lnTo>
                    <a:pt x="122" y="435"/>
                  </a:lnTo>
                  <a:lnTo>
                    <a:pt x="122" y="434"/>
                  </a:lnTo>
                  <a:lnTo>
                    <a:pt x="122" y="433"/>
                  </a:lnTo>
                  <a:lnTo>
                    <a:pt x="122" y="432"/>
                  </a:lnTo>
                  <a:lnTo>
                    <a:pt x="122" y="431"/>
                  </a:lnTo>
                  <a:lnTo>
                    <a:pt x="122" y="429"/>
                  </a:lnTo>
                  <a:lnTo>
                    <a:pt x="121" y="429"/>
                  </a:lnTo>
                  <a:lnTo>
                    <a:pt x="121" y="428"/>
                  </a:lnTo>
                  <a:lnTo>
                    <a:pt x="121" y="427"/>
                  </a:lnTo>
                  <a:lnTo>
                    <a:pt x="121" y="426"/>
                  </a:lnTo>
                  <a:lnTo>
                    <a:pt x="121" y="425"/>
                  </a:lnTo>
                  <a:lnTo>
                    <a:pt x="121" y="424"/>
                  </a:lnTo>
                  <a:lnTo>
                    <a:pt x="120" y="423"/>
                  </a:lnTo>
                  <a:lnTo>
                    <a:pt x="120" y="422"/>
                  </a:lnTo>
                  <a:lnTo>
                    <a:pt x="120" y="421"/>
                  </a:lnTo>
                  <a:lnTo>
                    <a:pt x="120" y="420"/>
                  </a:lnTo>
                  <a:lnTo>
                    <a:pt x="120" y="419"/>
                  </a:lnTo>
                  <a:lnTo>
                    <a:pt x="119" y="419"/>
                  </a:lnTo>
                  <a:lnTo>
                    <a:pt x="119" y="418"/>
                  </a:lnTo>
                  <a:lnTo>
                    <a:pt x="119" y="417"/>
                  </a:lnTo>
                  <a:lnTo>
                    <a:pt x="118" y="416"/>
                  </a:lnTo>
                  <a:lnTo>
                    <a:pt x="118" y="415"/>
                  </a:lnTo>
                  <a:lnTo>
                    <a:pt x="118" y="414"/>
                  </a:lnTo>
                  <a:lnTo>
                    <a:pt x="117" y="414"/>
                  </a:lnTo>
                  <a:lnTo>
                    <a:pt x="117" y="413"/>
                  </a:lnTo>
                  <a:lnTo>
                    <a:pt x="117" y="412"/>
                  </a:lnTo>
                  <a:lnTo>
                    <a:pt x="117" y="410"/>
                  </a:lnTo>
                  <a:lnTo>
                    <a:pt x="117" y="409"/>
                  </a:lnTo>
                  <a:lnTo>
                    <a:pt x="117" y="408"/>
                  </a:lnTo>
                  <a:lnTo>
                    <a:pt x="117" y="407"/>
                  </a:lnTo>
                  <a:lnTo>
                    <a:pt x="117" y="406"/>
                  </a:lnTo>
                  <a:lnTo>
                    <a:pt x="118" y="406"/>
                  </a:lnTo>
                  <a:lnTo>
                    <a:pt x="118" y="405"/>
                  </a:lnTo>
                  <a:lnTo>
                    <a:pt x="118" y="404"/>
                  </a:lnTo>
                  <a:lnTo>
                    <a:pt x="118" y="403"/>
                  </a:lnTo>
                  <a:lnTo>
                    <a:pt x="119" y="403"/>
                  </a:lnTo>
                  <a:lnTo>
                    <a:pt x="119" y="402"/>
                  </a:lnTo>
                  <a:lnTo>
                    <a:pt x="119" y="401"/>
                  </a:lnTo>
                  <a:lnTo>
                    <a:pt x="119" y="400"/>
                  </a:lnTo>
                  <a:lnTo>
                    <a:pt x="120" y="399"/>
                  </a:lnTo>
                  <a:lnTo>
                    <a:pt x="120" y="398"/>
                  </a:lnTo>
                  <a:lnTo>
                    <a:pt x="120" y="397"/>
                  </a:lnTo>
                  <a:lnTo>
                    <a:pt x="119" y="397"/>
                  </a:lnTo>
                  <a:lnTo>
                    <a:pt x="119" y="396"/>
                  </a:lnTo>
                  <a:lnTo>
                    <a:pt x="119" y="395"/>
                  </a:lnTo>
                  <a:lnTo>
                    <a:pt x="119" y="394"/>
                  </a:lnTo>
                  <a:lnTo>
                    <a:pt x="119" y="393"/>
                  </a:lnTo>
                  <a:lnTo>
                    <a:pt x="119" y="392"/>
                  </a:lnTo>
                  <a:lnTo>
                    <a:pt x="119" y="390"/>
                  </a:lnTo>
                  <a:lnTo>
                    <a:pt x="119" y="389"/>
                  </a:lnTo>
                  <a:lnTo>
                    <a:pt x="119" y="388"/>
                  </a:lnTo>
                  <a:lnTo>
                    <a:pt x="120" y="388"/>
                  </a:lnTo>
                  <a:lnTo>
                    <a:pt x="120" y="387"/>
                  </a:lnTo>
                  <a:lnTo>
                    <a:pt x="121" y="387"/>
                  </a:lnTo>
                  <a:lnTo>
                    <a:pt x="121" y="386"/>
                  </a:lnTo>
                  <a:lnTo>
                    <a:pt x="122" y="386"/>
                  </a:lnTo>
                  <a:lnTo>
                    <a:pt x="122" y="385"/>
                  </a:lnTo>
                  <a:lnTo>
                    <a:pt x="122" y="384"/>
                  </a:lnTo>
                  <a:lnTo>
                    <a:pt x="123" y="384"/>
                  </a:lnTo>
                  <a:lnTo>
                    <a:pt x="123" y="383"/>
                  </a:lnTo>
                  <a:lnTo>
                    <a:pt x="123" y="382"/>
                  </a:lnTo>
                  <a:lnTo>
                    <a:pt x="125" y="381"/>
                  </a:lnTo>
                  <a:lnTo>
                    <a:pt x="125" y="380"/>
                  </a:lnTo>
                  <a:lnTo>
                    <a:pt x="126" y="379"/>
                  </a:lnTo>
                  <a:lnTo>
                    <a:pt x="126" y="378"/>
                  </a:lnTo>
                  <a:lnTo>
                    <a:pt x="126" y="377"/>
                  </a:lnTo>
                  <a:lnTo>
                    <a:pt x="126" y="376"/>
                  </a:lnTo>
                  <a:lnTo>
                    <a:pt x="126" y="375"/>
                  </a:lnTo>
                  <a:lnTo>
                    <a:pt x="126" y="374"/>
                  </a:lnTo>
                  <a:lnTo>
                    <a:pt x="126" y="373"/>
                  </a:lnTo>
                  <a:lnTo>
                    <a:pt x="126" y="371"/>
                  </a:lnTo>
                  <a:lnTo>
                    <a:pt x="126" y="370"/>
                  </a:lnTo>
                  <a:lnTo>
                    <a:pt x="126" y="369"/>
                  </a:lnTo>
                  <a:lnTo>
                    <a:pt x="126" y="368"/>
                  </a:lnTo>
                  <a:lnTo>
                    <a:pt x="125" y="368"/>
                  </a:lnTo>
                  <a:lnTo>
                    <a:pt x="125" y="367"/>
                  </a:lnTo>
                  <a:lnTo>
                    <a:pt x="125" y="366"/>
                  </a:lnTo>
                  <a:lnTo>
                    <a:pt x="125" y="365"/>
                  </a:lnTo>
                  <a:lnTo>
                    <a:pt x="125" y="364"/>
                  </a:lnTo>
                  <a:lnTo>
                    <a:pt x="125" y="363"/>
                  </a:lnTo>
                  <a:lnTo>
                    <a:pt x="125" y="362"/>
                  </a:lnTo>
                  <a:lnTo>
                    <a:pt x="125" y="361"/>
                  </a:lnTo>
                  <a:lnTo>
                    <a:pt x="125" y="360"/>
                  </a:lnTo>
                  <a:lnTo>
                    <a:pt x="125" y="359"/>
                  </a:lnTo>
                  <a:lnTo>
                    <a:pt x="125" y="358"/>
                  </a:lnTo>
                  <a:lnTo>
                    <a:pt x="123" y="357"/>
                  </a:lnTo>
                  <a:lnTo>
                    <a:pt x="123" y="356"/>
                  </a:lnTo>
                  <a:lnTo>
                    <a:pt x="123" y="355"/>
                  </a:lnTo>
                  <a:lnTo>
                    <a:pt x="123" y="354"/>
                  </a:lnTo>
                  <a:lnTo>
                    <a:pt x="123" y="353"/>
                  </a:lnTo>
                  <a:lnTo>
                    <a:pt x="122" y="353"/>
                  </a:lnTo>
                  <a:lnTo>
                    <a:pt x="122" y="351"/>
                  </a:lnTo>
                  <a:lnTo>
                    <a:pt x="122" y="350"/>
                  </a:lnTo>
                  <a:lnTo>
                    <a:pt x="122" y="349"/>
                  </a:lnTo>
                  <a:lnTo>
                    <a:pt x="122" y="348"/>
                  </a:lnTo>
                  <a:lnTo>
                    <a:pt x="122" y="347"/>
                  </a:lnTo>
                  <a:lnTo>
                    <a:pt x="122" y="346"/>
                  </a:lnTo>
                  <a:lnTo>
                    <a:pt x="122" y="345"/>
                  </a:lnTo>
                  <a:lnTo>
                    <a:pt x="122" y="344"/>
                  </a:lnTo>
                  <a:lnTo>
                    <a:pt x="122" y="343"/>
                  </a:lnTo>
                  <a:lnTo>
                    <a:pt x="122" y="342"/>
                  </a:lnTo>
                  <a:lnTo>
                    <a:pt x="122" y="341"/>
                  </a:lnTo>
                  <a:lnTo>
                    <a:pt x="122" y="340"/>
                  </a:lnTo>
                  <a:lnTo>
                    <a:pt x="122" y="339"/>
                  </a:lnTo>
                  <a:lnTo>
                    <a:pt x="122" y="338"/>
                  </a:lnTo>
                  <a:lnTo>
                    <a:pt x="122" y="337"/>
                  </a:lnTo>
                  <a:lnTo>
                    <a:pt x="122" y="336"/>
                  </a:lnTo>
                  <a:lnTo>
                    <a:pt x="122" y="335"/>
                  </a:lnTo>
                  <a:lnTo>
                    <a:pt x="122" y="334"/>
                  </a:lnTo>
                  <a:lnTo>
                    <a:pt x="122" y="332"/>
                  </a:lnTo>
                  <a:lnTo>
                    <a:pt x="122" y="331"/>
                  </a:lnTo>
                  <a:lnTo>
                    <a:pt x="122" y="330"/>
                  </a:lnTo>
                  <a:lnTo>
                    <a:pt x="122" y="329"/>
                  </a:lnTo>
                  <a:lnTo>
                    <a:pt x="122" y="328"/>
                  </a:lnTo>
                  <a:lnTo>
                    <a:pt x="122" y="327"/>
                  </a:lnTo>
                  <a:lnTo>
                    <a:pt x="122" y="326"/>
                  </a:lnTo>
                  <a:lnTo>
                    <a:pt x="122" y="325"/>
                  </a:lnTo>
                  <a:lnTo>
                    <a:pt x="122" y="324"/>
                  </a:lnTo>
                  <a:lnTo>
                    <a:pt x="122" y="323"/>
                  </a:lnTo>
                  <a:lnTo>
                    <a:pt x="122" y="322"/>
                  </a:lnTo>
                  <a:lnTo>
                    <a:pt x="122" y="321"/>
                  </a:lnTo>
                  <a:lnTo>
                    <a:pt x="122" y="320"/>
                  </a:lnTo>
                  <a:lnTo>
                    <a:pt x="122" y="319"/>
                  </a:lnTo>
                  <a:lnTo>
                    <a:pt x="122" y="318"/>
                  </a:lnTo>
                  <a:lnTo>
                    <a:pt x="122" y="317"/>
                  </a:lnTo>
                  <a:lnTo>
                    <a:pt x="122" y="316"/>
                  </a:lnTo>
                  <a:lnTo>
                    <a:pt x="121" y="315"/>
                  </a:lnTo>
                  <a:lnTo>
                    <a:pt x="121" y="314"/>
                  </a:lnTo>
                  <a:lnTo>
                    <a:pt x="121" y="312"/>
                  </a:lnTo>
                  <a:lnTo>
                    <a:pt x="121" y="311"/>
                  </a:lnTo>
                  <a:lnTo>
                    <a:pt x="121" y="310"/>
                  </a:lnTo>
                  <a:lnTo>
                    <a:pt x="121" y="309"/>
                  </a:lnTo>
                  <a:lnTo>
                    <a:pt x="121" y="308"/>
                  </a:lnTo>
                  <a:lnTo>
                    <a:pt x="120" y="308"/>
                  </a:lnTo>
                  <a:lnTo>
                    <a:pt x="120" y="307"/>
                  </a:lnTo>
                  <a:lnTo>
                    <a:pt x="120" y="306"/>
                  </a:lnTo>
                  <a:lnTo>
                    <a:pt x="120" y="305"/>
                  </a:lnTo>
                  <a:lnTo>
                    <a:pt x="120" y="304"/>
                  </a:lnTo>
                  <a:lnTo>
                    <a:pt x="119" y="304"/>
                  </a:lnTo>
                  <a:lnTo>
                    <a:pt x="119" y="303"/>
                  </a:lnTo>
                  <a:lnTo>
                    <a:pt x="118" y="303"/>
                  </a:lnTo>
                  <a:lnTo>
                    <a:pt x="118" y="302"/>
                  </a:lnTo>
                  <a:lnTo>
                    <a:pt x="117" y="302"/>
                  </a:lnTo>
                  <a:lnTo>
                    <a:pt x="116" y="301"/>
                  </a:lnTo>
                  <a:lnTo>
                    <a:pt x="115" y="301"/>
                  </a:lnTo>
                  <a:lnTo>
                    <a:pt x="114" y="300"/>
                  </a:lnTo>
                  <a:lnTo>
                    <a:pt x="113" y="299"/>
                  </a:lnTo>
                  <a:lnTo>
                    <a:pt x="112" y="298"/>
                  </a:lnTo>
                  <a:lnTo>
                    <a:pt x="111" y="297"/>
                  </a:lnTo>
                  <a:lnTo>
                    <a:pt x="110" y="296"/>
                  </a:lnTo>
                  <a:lnTo>
                    <a:pt x="109" y="295"/>
                  </a:lnTo>
                  <a:lnTo>
                    <a:pt x="108" y="293"/>
                  </a:lnTo>
                  <a:lnTo>
                    <a:pt x="108" y="292"/>
                  </a:lnTo>
                  <a:lnTo>
                    <a:pt x="107" y="292"/>
                  </a:lnTo>
                  <a:lnTo>
                    <a:pt x="107" y="291"/>
                  </a:lnTo>
                  <a:lnTo>
                    <a:pt x="106" y="290"/>
                  </a:lnTo>
                  <a:lnTo>
                    <a:pt x="106" y="289"/>
                  </a:lnTo>
                  <a:lnTo>
                    <a:pt x="105" y="289"/>
                  </a:lnTo>
                  <a:lnTo>
                    <a:pt x="105" y="288"/>
                  </a:lnTo>
                  <a:lnTo>
                    <a:pt x="103" y="288"/>
                  </a:lnTo>
                  <a:lnTo>
                    <a:pt x="103" y="287"/>
                  </a:lnTo>
                  <a:lnTo>
                    <a:pt x="102" y="287"/>
                  </a:lnTo>
                  <a:lnTo>
                    <a:pt x="102" y="286"/>
                  </a:lnTo>
                  <a:lnTo>
                    <a:pt x="101" y="285"/>
                  </a:lnTo>
                  <a:lnTo>
                    <a:pt x="100" y="284"/>
                  </a:lnTo>
                  <a:lnTo>
                    <a:pt x="100" y="283"/>
                  </a:lnTo>
                  <a:lnTo>
                    <a:pt x="99" y="283"/>
                  </a:lnTo>
                  <a:lnTo>
                    <a:pt x="99" y="282"/>
                  </a:lnTo>
                  <a:lnTo>
                    <a:pt x="98" y="282"/>
                  </a:lnTo>
                  <a:lnTo>
                    <a:pt x="98" y="281"/>
                  </a:lnTo>
                  <a:lnTo>
                    <a:pt x="97" y="281"/>
                  </a:lnTo>
                  <a:lnTo>
                    <a:pt x="97" y="280"/>
                  </a:lnTo>
                  <a:lnTo>
                    <a:pt x="96" y="279"/>
                  </a:lnTo>
                  <a:lnTo>
                    <a:pt x="95" y="278"/>
                  </a:lnTo>
                  <a:lnTo>
                    <a:pt x="95" y="277"/>
                  </a:lnTo>
                  <a:lnTo>
                    <a:pt x="94" y="277"/>
                  </a:lnTo>
                  <a:lnTo>
                    <a:pt x="94" y="276"/>
                  </a:lnTo>
                  <a:lnTo>
                    <a:pt x="93" y="276"/>
                  </a:lnTo>
                  <a:lnTo>
                    <a:pt x="93" y="275"/>
                  </a:lnTo>
                  <a:lnTo>
                    <a:pt x="92" y="273"/>
                  </a:lnTo>
                  <a:lnTo>
                    <a:pt x="91" y="272"/>
                  </a:lnTo>
                  <a:lnTo>
                    <a:pt x="90" y="272"/>
                  </a:lnTo>
                  <a:lnTo>
                    <a:pt x="90" y="271"/>
                  </a:lnTo>
                  <a:lnTo>
                    <a:pt x="89" y="271"/>
                  </a:lnTo>
                  <a:lnTo>
                    <a:pt x="88" y="271"/>
                  </a:lnTo>
                  <a:lnTo>
                    <a:pt x="87" y="270"/>
                  </a:lnTo>
                  <a:lnTo>
                    <a:pt x="86" y="270"/>
                  </a:lnTo>
                  <a:lnTo>
                    <a:pt x="84" y="269"/>
                  </a:lnTo>
                  <a:lnTo>
                    <a:pt x="83" y="269"/>
                  </a:lnTo>
                  <a:lnTo>
                    <a:pt x="82" y="269"/>
                  </a:lnTo>
                  <a:lnTo>
                    <a:pt x="82" y="268"/>
                  </a:lnTo>
                  <a:lnTo>
                    <a:pt x="81" y="268"/>
                  </a:lnTo>
                  <a:lnTo>
                    <a:pt x="80" y="267"/>
                  </a:lnTo>
                  <a:lnTo>
                    <a:pt x="79" y="267"/>
                  </a:lnTo>
                  <a:lnTo>
                    <a:pt x="78" y="267"/>
                  </a:lnTo>
                  <a:lnTo>
                    <a:pt x="77" y="266"/>
                  </a:lnTo>
                  <a:lnTo>
                    <a:pt x="76" y="266"/>
                  </a:lnTo>
                  <a:lnTo>
                    <a:pt x="76" y="265"/>
                  </a:lnTo>
                  <a:lnTo>
                    <a:pt x="75" y="265"/>
                  </a:lnTo>
                  <a:lnTo>
                    <a:pt x="74" y="265"/>
                  </a:lnTo>
                  <a:lnTo>
                    <a:pt x="73" y="265"/>
                  </a:lnTo>
                  <a:lnTo>
                    <a:pt x="72" y="264"/>
                  </a:lnTo>
                  <a:lnTo>
                    <a:pt x="71" y="264"/>
                  </a:lnTo>
                  <a:lnTo>
                    <a:pt x="70" y="264"/>
                  </a:lnTo>
                  <a:lnTo>
                    <a:pt x="69" y="264"/>
                  </a:lnTo>
                  <a:lnTo>
                    <a:pt x="68" y="264"/>
                  </a:lnTo>
                  <a:lnTo>
                    <a:pt x="67" y="264"/>
                  </a:lnTo>
                  <a:lnTo>
                    <a:pt x="65" y="264"/>
                  </a:lnTo>
                  <a:lnTo>
                    <a:pt x="64" y="264"/>
                  </a:lnTo>
                  <a:lnTo>
                    <a:pt x="64" y="263"/>
                  </a:lnTo>
                  <a:lnTo>
                    <a:pt x="63" y="263"/>
                  </a:lnTo>
                  <a:lnTo>
                    <a:pt x="62" y="263"/>
                  </a:lnTo>
                  <a:lnTo>
                    <a:pt x="61" y="263"/>
                  </a:lnTo>
                  <a:lnTo>
                    <a:pt x="60" y="263"/>
                  </a:lnTo>
                  <a:lnTo>
                    <a:pt x="59" y="263"/>
                  </a:lnTo>
                  <a:lnTo>
                    <a:pt x="58" y="262"/>
                  </a:lnTo>
                  <a:lnTo>
                    <a:pt x="57" y="262"/>
                  </a:lnTo>
                  <a:lnTo>
                    <a:pt x="56" y="262"/>
                  </a:lnTo>
                  <a:lnTo>
                    <a:pt x="55" y="262"/>
                  </a:lnTo>
                  <a:lnTo>
                    <a:pt x="54" y="262"/>
                  </a:lnTo>
                  <a:lnTo>
                    <a:pt x="53" y="262"/>
                  </a:lnTo>
                  <a:lnTo>
                    <a:pt x="52" y="263"/>
                  </a:lnTo>
                  <a:lnTo>
                    <a:pt x="51" y="263"/>
                  </a:lnTo>
                  <a:lnTo>
                    <a:pt x="50" y="263"/>
                  </a:lnTo>
                  <a:lnTo>
                    <a:pt x="49" y="264"/>
                  </a:lnTo>
                  <a:lnTo>
                    <a:pt x="48" y="264"/>
                  </a:lnTo>
                  <a:lnTo>
                    <a:pt x="47" y="265"/>
                  </a:lnTo>
                  <a:lnTo>
                    <a:pt x="45" y="265"/>
                  </a:lnTo>
                  <a:lnTo>
                    <a:pt x="45" y="266"/>
                  </a:lnTo>
                  <a:lnTo>
                    <a:pt x="44" y="266"/>
                  </a:lnTo>
                  <a:lnTo>
                    <a:pt x="43" y="266"/>
                  </a:lnTo>
                  <a:lnTo>
                    <a:pt x="43" y="267"/>
                  </a:lnTo>
                  <a:lnTo>
                    <a:pt x="42" y="268"/>
                  </a:lnTo>
                  <a:lnTo>
                    <a:pt x="41" y="268"/>
                  </a:lnTo>
                  <a:lnTo>
                    <a:pt x="41" y="269"/>
                  </a:lnTo>
                  <a:lnTo>
                    <a:pt x="40" y="269"/>
                  </a:lnTo>
                  <a:lnTo>
                    <a:pt x="40" y="270"/>
                  </a:lnTo>
                  <a:lnTo>
                    <a:pt x="39" y="270"/>
                  </a:lnTo>
                  <a:lnTo>
                    <a:pt x="39" y="271"/>
                  </a:lnTo>
                  <a:lnTo>
                    <a:pt x="38" y="271"/>
                  </a:lnTo>
                  <a:lnTo>
                    <a:pt x="37" y="272"/>
                  </a:lnTo>
                  <a:lnTo>
                    <a:pt x="36" y="273"/>
                  </a:lnTo>
                  <a:lnTo>
                    <a:pt x="35" y="275"/>
                  </a:lnTo>
                  <a:lnTo>
                    <a:pt x="34" y="275"/>
                  </a:lnTo>
                  <a:lnTo>
                    <a:pt x="34" y="276"/>
                  </a:lnTo>
                  <a:lnTo>
                    <a:pt x="33" y="276"/>
                  </a:lnTo>
                  <a:lnTo>
                    <a:pt x="32" y="276"/>
                  </a:lnTo>
                  <a:lnTo>
                    <a:pt x="31" y="276"/>
                  </a:lnTo>
                  <a:lnTo>
                    <a:pt x="30" y="276"/>
                  </a:lnTo>
                  <a:lnTo>
                    <a:pt x="29" y="276"/>
                  </a:lnTo>
                  <a:lnTo>
                    <a:pt x="28" y="276"/>
                  </a:lnTo>
                  <a:lnTo>
                    <a:pt x="26" y="276"/>
                  </a:lnTo>
                  <a:lnTo>
                    <a:pt x="24" y="276"/>
                  </a:lnTo>
                  <a:lnTo>
                    <a:pt x="23" y="276"/>
                  </a:lnTo>
                  <a:lnTo>
                    <a:pt x="22" y="276"/>
                  </a:lnTo>
                  <a:lnTo>
                    <a:pt x="21" y="276"/>
                  </a:lnTo>
                  <a:lnTo>
                    <a:pt x="20" y="275"/>
                  </a:lnTo>
                  <a:lnTo>
                    <a:pt x="19" y="275"/>
                  </a:lnTo>
                  <a:lnTo>
                    <a:pt x="18" y="275"/>
                  </a:lnTo>
                  <a:lnTo>
                    <a:pt x="17" y="275"/>
                  </a:lnTo>
                  <a:lnTo>
                    <a:pt x="16" y="273"/>
                  </a:lnTo>
                  <a:lnTo>
                    <a:pt x="15" y="273"/>
                  </a:lnTo>
                  <a:lnTo>
                    <a:pt x="14" y="272"/>
                  </a:lnTo>
                  <a:lnTo>
                    <a:pt x="13" y="272"/>
                  </a:lnTo>
                  <a:lnTo>
                    <a:pt x="12" y="271"/>
                  </a:lnTo>
                  <a:lnTo>
                    <a:pt x="11" y="271"/>
                  </a:lnTo>
                  <a:lnTo>
                    <a:pt x="10" y="270"/>
                  </a:lnTo>
                  <a:lnTo>
                    <a:pt x="9" y="269"/>
                  </a:lnTo>
                  <a:lnTo>
                    <a:pt x="7" y="268"/>
                  </a:lnTo>
                  <a:lnTo>
                    <a:pt x="6" y="267"/>
                  </a:lnTo>
                  <a:lnTo>
                    <a:pt x="5" y="266"/>
                  </a:lnTo>
                  <a:lnTo>
                    <a:pt x="4" y="265"/>
                  </a:lnTo>
                  <a:lnTo>
                    <a:pt x="3" y="264"/>
                  </a:lnTo>
                  <a:lnTo>
                    <a:pt x="3" y="263"/>
                  </a:lnTo>
                  <a:lnTo>
                    <a:pt x="2" y="263"/>
                  </a:lnTo>
                  <a:lnTo>
                    <a:pt x="2" y="262"/>
                  </a:lnTo>
                  <a:lnTo>
                    <a:pt x="1" y="261"/>
                  </a:lnTo>
                  <a:lnTo>
                    <a:pt x="1" y="260"/>
                  </a:lnTo>
                  <a:lnTo>
                    <a:pt x="0" y="260"/>
                  </a:lnTo>
                  <a:lnTo>
                    <a:pt x="0" y="259"/>
                  </a:lnTo>
                  <a:lnTo>
                    <a:pt x="0" y="258"/>
                  </a:lnTo>
                  <a:lnTo>
                    <a:pt x="0" y="257"/>
                  </a:lnTo>
                  <a:lnTo>
                    <a:pt x="0" y="256"/>
                  </a:lnTo>
                  <a:lnTo>
                    <a:pt x="0" y="254"/>
                  </a:lnTo>
                  <a:lnTo>
                    <a:pt x="1" y="253"/>
                  </a:lnTo>
                  <a:lnTo>
                    <a:pt x="1" y="252"/>
                  </a:lnTo>
                  <a:lnTo>
                    <a:pt x="2" y="252"/>
                  </a:lnTo>
                  <a:lnTo>
                    <a:pt x="2" y="251"/>
                  </a:lnTo>
                  <a:lnTo>
                    <a:pt x="2" y="250"/>
                  </a:lnTo>
                  <a:lnTo>
                    <a:pt x="3" y="250"/>
                  </a:lnTo>
                  <a:lnTo>
                    <a:pt x="3" y="249"/>
                  </a:lnTo>
                  <a:lnTo>
                    <a:pt x="4" y="249"/>
                  </a:lnTo>
                  <a:lnTo>
                    <a:pt x="4" y="248"/>
                  </a:lnTo>
                  <a:lnTo>
                    <a:pt x="5" y="247"/>
                  </a:lnTo>
                  <a:lnTo>
                    <a:pt x="5" y="246"/>
                  </a:lnTo>
                  <a:lnTo>
                    <a:pt x="5" y="245"/>
                  </a:lnTo>
                  <a:lnTo>
                    <a:pt x="6" y="244"/>
                  </a:lnTo>
                  <a:lnTo>
                    <a:pt x="5" y="243"/>
                  </a:lnTo>
                  <a:lnTo>
                    <a:pt x="5" y="242"/>
                  </a:lnTo>
                  <a:lnTo>
                    <a:pt x="6" y="241"/>
                  </a:lnTo>
                  <a:lnTo>
                    <a:pt x="7" y="241"/>
                  </a:lnTo>
                  <a:lnTo>
                    <a:pt x="9" y="241"/>
                  </a:lnTo>
                  <a:lnTo>
                    <a:pt x="10" y="241"/>
                  </a:lnTo>
                  <a:lnTo>
                    <a:pt x="11" y="241"/>
                  </a:lnTo>
                  <a:lnTo>
                    <a:pt x="11" y="240"/>
                  </a:lnTo>
                  <a:lnTo>
                    <a:pt x="12" y="240"/>
                  </a:lnTo>
                  <a:lnTo>
                    <a:pt x="12" y="239"/>
                  </a:lnTo>
                  <a:lnTo>
                    <a:pt x="13" y="239"/>
                  </a:lnTo>
                  <a:lnTo>
                    <a:pt x="14" y="239"/>
                  </a:lnTo>
                  <a:lnTo>
                    <a:pt x="14" y="238"/>
                  </a:lnTo>
                  <a:lnTo>
                    <a:pt x="14" y="237"/>
                  </a:lnTo>
                  <a:lnTo>
                    <a:pt x="14" y="235"/>
                  </a:lnTo>
                  <a:lnTo>
                    <a:pt x="14" y="234"/>
                  </a:lnTo>
                  <a:lnTo>
                    <a:pt x="15" y="234"/>
                  </a:lnTo>
                  <a:lnTo>
                    <a:pt x="16" y="234"/>
                  </a:lnTo>
                  <a:lnTo>
                    <a:pt x="17" y="234"/>
                  </a:lnTo>
                  <a:lnTo>
                    <a:pt x="17" y="233"/>
                  </a:lnTo>
                  <a:lnTo>
                    <a:pt x="18" y="233"/>
                  </a:lnTo>
                  <a:lnTo>
                    <a:pt x="19" y="233"/>
                  </a:lnTo>
                  <a:lnTo>
                    <a:pt x="20" y="233"/>
                  </a:lnTo>
                  <a:lnTo>
                    <a:pt x="20" y="232"/>
                  </a:lnTo>
                  <a:lnTo>
                    <a:pt x="20" y="231"/>
                  </a:lnTo>
                  <a:lnTo>
                    <a:pt x="20" y="230"/>
                  </a:lnTo>
                  <a:lnTo>
                    <a:pt x="20" y="229"/>
                  </a:lnTo>
                  <a:lnTo>
                    <a:pt x="21" y="228"/>
                  </a:lnTo>
                  <a:lnTo>
                    <a:pt x="21" y="227"/>
                  </a:lnTo>
                  <a:lnTo>
                    <a:pt x="21" y="226"/>
                  </a:lnTo>
                  <a:lnTo>
                    <a:pt x="22" y="226"/>
                  </a:lnTo>
                  <a:lnTo>
                    <a:pt x="22" y="225"/>
                  </a:lnTo>
                  <a:lnTo>
                    <a:pt x="23" y="225"/>
                  </a:lnTo>
                  <a:lnTo>
                    <a:pt x="24" y="224"/>
                  </a:lnTo>
                  <a:lnTo>
                    <a:pt x="25" y="224"/>
                  </a:lnTo>
                  <a:lnTo>
                    <a:pt x="25" y="223"/>
                  </a:lnTo>
                  <a:lnTo>
                    <a:pt x="26" y="223"/>
                  </a:lnTo>
                  <a:lnTo>
                    <a:pt x="26" y="222"/>
                  </a:lnTo>
                  <a:lnTo>
                    <a:pt x="28" y="222"/>
                  </a:lnTo>
                  <a:lnTo>
                    <a:pt x="28" y="221"/>
                  </a:lnTo>
                  <a:lnTo>
                    <a:pt x="28" y="220"/>
                  </a:lnTo>
                  <a:lnTo>
                    <a:pt x="29" y="220"/>
                  </a:lnTo>
                  <a:lnTo>
                    <a:pt x="29" y="219"/>
                  </a:lnTo>
                  <a:lnTo>
                    <a:pt x="30" y="219"/>
                  </a:lnTo>
                  <a:lnTo>
                    <a:pt x="31" y="219"/>
                  </a:lnTo>
                  <a:lnTo>
                    <a:pt x="31" y="218"/>
                  </a:lnTo>
                  <a:lnTo>
                    <a:pt x="31" y="217"/>
                  </a:lnTo>
                  <a:lnTo>
                    <a:pt x="32" y="217"/>
                  </a:lnTo>
                  <a:lnTo>
                    <a:pt x="32" y="215"/>
                  </a:lnTo>
                  <a:lnTo>
                    <a:pt x="32" y="214"/>
                  </a:lnTo>
                  <a:lnTo>
                    <a:pt x="33" y="213"/>
                  </a:lnTo>
                  <a:lnTo>
                    <a:pt x="33" y="212"/>
                  </a:lnTo>
                  <a:lnTo>
                    <a:pt x="33" y="211"/>
                  </a:lnTo>
                  <a:lnTo>
                    <a:pt x="32" y="211"/>
                  </a:lnTo>
                  <a:lnTo>
                    <a:pt x="32" y="210"/>
                  </a:lnTo>
                  <a:lnTo>
                    <a:pt x="33" y="209"/>
                  </a:lnTo>
                  <a:lnTo>
                    <a:pt x="34" y="209"/>
                  </a:lnTo>
                  <a:lnTo>
                    <a:pt x="35" y="208"/>
                  </a:lnTo>
                  <a:lnTo>
                    <a:pt x="36" y="208"/>
                  </a:lnTo>
                  <a:lnTo>
                    <a:pt x="36" y="207"/>
                  </a:lnTo>
                  <a:lnTo>
                    <a:pt x="37" y="207"/>
                  </a:lnTo>
                  <a:lnTo>
                    <a:pt x="38" y="207"/>
                  </a:lnTo>
                  <a:lnTo>
                    <a:pt x="38" y="206"/>
                  </a:lnTo>
                  <a:lnTo>
                    <a:pt x="39" y="205"/>
                  </a:lnTo>
                  <a:lnTo>
                    <a:pt x="40" y="205"/>
                  </a:lnTo>
                  <a:lnTo>
                    <a:pt x="41" y="205"/>
                  </a:lnTo>
                  <a:lnTo>
                    <a:pt x="41" y="206"/>
                  </a:lnTo>
                  <a:lnTo>
                    <a:pt x="42" y="206"/>
                  </a:lnTo>
                  <a:lnTo>
                    <a:pt x="43" y="206"/>
                  </a:lnTo>
                  <a:lnTo>
                    <a:pt x="44" y="206"/>
                  </a:lnTo>
                  <a:lnTo>
                    <a:pt x="44" y="205"/>
                  </a:lnTo>
                  <a:lnTo>
                    <a:pt x="45" y="205"/>
                  </a:lnTo>
                  <a:lnTo>
                    <a:pt x="45" y="204"/>
                  </a:lnTo>
                  <a:lnTo>
                    <a:pt x="45" y="203"/>
                  </a:lnTo>
                  <a:lnTo>
                    <a:pt x="45" y="202"/>
                  </a:lnTo>
                  <a:lnTo>
                    <a:pt x="45" y="201"/>
                  </a:lnTo>
                  <a:lnTo>
                    <a:pt x="45" y="200"/>
                  </a:lnTo>
                  <a:lnTo>
                    <a:pt x="45" y="199"/>
                  </a:lnTo>
                  <a:lnTo>
                    <a:pt x="47" y="198"/>
                  </a:lnTo>
                  <a:lnTo>
                    <a:pt x="47" y="196"/>
                  </a:lnTo>
                  <a:lnTo>
                    <a:pt x="48" y="196"/>
                  </a:lnTo>
                  <a:lnTo>
                    <a:pt x="48" y="195"/>
                  </a:lnTo>
                  <a:lnTo>
                    <a:pt x="49" y="195"/>
                  </a:lnTo>
                  <a:lnTo>
                    <a:pt x="50" y="195"/>
                  </a:lnTo>
                  <a:lnTo>
                    <a:pt x="51" y="195"/>
                  </a:lnTo>
                  <a:lnTo>
                    <a:pt x="52" y="195"/>
                  </a:lnTo>
                  <a:lnTo>
                    <a:pt x="53" y="195"/>
                  </a:lnTo>
                  <a:lnTo>
                    <a:pt x="54" y="195"/>
                  </a:lnTo>
                  <a:lnTo>
                    <a:pt x="55" y="195"/>
                  </a:lnTo>
                  <a:lnTo>
                    <a:pt x="56" y="194"/>
                  </a:lnTo>
                  <a:lnTo>
                    <a:pt x="57" y="194"/>
                  </a:lnTo>
                  <a:lnTo>
                    <a:pt x="58" y="194"/>
                  </a:lnTo>
                  <a:lnTo>
                    <a:pt x="58" y="193"/>
                  </a:lnTo>
                  <a:lnTo>
                    <a:pt x="59" y="193"/>
                  </a:lnTo>
                  <a:lnTo>
                    <a:pt x="60" y="192"/>
                  </a:lnTo>
                  <a:lnTo>
                    <a:pt x="61" y="192"/>
                  </a:lnTo>
                  <a:lnTo>
                    <a:pt x="62" y="192"/>
                  </a:lnTo>
                  <a:lnTo>
                    <a:pt x="62" y="191"/>
                  </a:lnTo>
                  <a:lnTo>
                    <a:pt x="63" y="191"/>
                  </a:lnTo>
                  <a:lnTo>
                    <a:pt x="63" y="190"/>
                  </a:lnTo>
                  <a:lnTo>
                    <a:pt x="64" y="189"/>
                  </a:lnTo>
                  <a:lnTo>
                    <a:pt x="65" y="189"/>
                  </a:lnTo>
                  <a:lnTo>
                    <a:pt x="67" y="189"/>
                  </a:lnTo>
                  <a:lnTo>
                    <a:pt x="68" y="188"/>
                  </a:lnTo>
                  <a:lnTo>
                    <a:pt x="69" y="188"/>
                  </a:lnTo>
                  <a:lnTo>
                    <a:pt x="70" y="188"/>
                  </a:lnTo>
                  <a:lnTo>
                    <a:pt x="71" y="188"/>
                  </a:lnTo>
                  <a:lnTo>
                    <a:pt x="71" y="187"/>
                  </a:lnTo>
                  <a:lnTo>
                    <a:pt x="72" y="187"/>
                  </a:lnTo>
                  <a:lnTo>
                    <a:pt x="73" y="187"/>
                  </a:lnTo>
                  <a:lnTo>
                    <a:pt x="74" y="187"/>
                  </a:lnTo>
                  <a:lnTo>
                    <a:pt x="75" y="187"/>
                  </a:lnTo>
                  <a:lnTo>
                    <a:pt x="76" y="186"/>
                  </a:lnTo>
                  <a:lnTo>
                    <a:pt x="77" y="186"/>
                  </a:lnTo>
                  <a:lnTo>
                    <a:pt x="78" y="186"/>
                  </a:lnTo>
                  <a:lnTo>
                    <a:pt x="78" y="185"/>
                  </a:lnTo>
                  <a:lnTo>
                    <a:pt x="79" y="185"/>
                  </a:lnTo>
                  <a:lnTo>
                    <a:pt x="80" y="185"/>
                  </a:lnTo>
                  <a:lnTo>
                    <a:pt x="80" y="184"/>
                  </a:lnTo>
                  <a:lnTo>
                    <a:pt x="81" y="184"/>
                  </a:lnTo>
                  <a:lnTo>
                    <a:pt x="82" y="183"/>
                  </a:lnTo>
                  <a:lnTo>
                    <a:pt x="82" y="182"/>
                  </a:lnTo>
                  <a:lnTo>
                    <a:pt x="82" y="181"/>
                  </a:lnTo>
                  <a:lnTo>
                    <a:pt x="82" y="180"/>
                  </a:lnTo>
                  <a:lnTo>
                    <a:pt x="83" y="180"/>
                  </a:lnTo>
                  <a:lnTo>
                    <a:pt x="83" y="179"/>
                  </a:lnTo>
                  <a:lnTo>
                    <a:pt x="84" y="178"/>
                  </a:lnTo>
                  <a:lnTo>
                    <a:pt x="86" y="176"/>
                  </a:lnTo>
                  <a:lnTo>
                    <a:pt x="87" y="176"/>
                  </a:lnTo>
                  <a:lnTo>
                    <a:pt x="88" y="176"/>
                  </a:lnTo>
                  <a:lnTo>
                    <a:pt x="89" y="175"/>
                  </a:lnTo>
                  <a:lnTo>
                    <a:pt x="90" y="174"/>
                  </a:lnTo>
                  <a:lnTo>
                    <a:pt x="91" y="174"/>
                  </a:lnTo>
                  <a:lnTo>
                    <a:pt x="92" y="173"/>
                  </a:lnTo>
                  <a:lnTo>
                    <a:pt x="93" y="173"/>
                  </a:lnTo>
                  <a:lnTo>
                    <a:pt x="94" y="173"/>
                  </a:lnTo>
                  <a:lnTo>
                    <a:pt x="94" y="172"/>
                  </a:lnTo>
                  <a:lnTo>
                    <a:pt x="95" y="172"/>
                  </a:lnTo>
                  <a:lnTo>
                    <a:pt x="242" y="56"/>
                  </a:lnTo>
                  <a:lnTo>
                    <a:pt x="234" y="66"/>
                  </a:lnTo>
                  <a:lnTo>
                    <a:pt x="213" y="95"/>
                  </a:lnTo>
                  <a:lnTo>
                    <a:pt x="144" y="134"/>
                  </a:lnTo>
                  <a:lnTo>
                    <a:pt x="97" y="170"/>
                  </a:lnTo>
                </a:path>
              </a:pathLst>
            </a:custGeom>
            <a:solidFill>
              <a:srgbClr val="00B0F0"/>
            </a:solidFill>
            <a:ln w="19050" cap="flat">
              <a:solidFill>
                <a:schemeClr val="tx1"/>
              </a:solidFill>
              <a:prstDash val="solid"/>
              <a:miter lim="800000"/>
              <a:headEnd/>
              <a:tailEnd/>
            </a:ln>
          </p:spPr>
          <p:txBody>
            <a:bodyPr/>
            <a:lstStyle/>
            <a:p>
              <a:endParaRPr lang="en-US" sz="1350" dirty="0"/>
            </a:p>
          </p:txBody>
        </p:sp>
        <p:sp>
          <p:nvSpPr>
            <p:cNvPr id="29" name="Freeform 103">
              <a:extLst>
                <a:ext uri="{FF2B5EF4-FFF2-40B4-BE49-F238E27FC236}">
                  <a16:creationId xmlns:a16="http://schemas.microsoft.com/office/drawing/2014/main" id="{C5F3DDE8-AC36-4BEC-A95F-6634886108E2}"/>
                </a:ext>
              </a:extLst>
            </p:cNvPr>
            <p:cNvSpPr>
              <a:spLocks/>
            </p:cNvSpPr>
            <p:nvPr/>
          </p:nvSpPr>
          <p:spPr bwMode="auto">
            <a:xfrm>
              <a:off x="4406504" y="2150269"/>
              <a:ext cx="675084" cy="602456"/>
            </a:xfrm>
            <a:custGeom>
              <a:avLst/>
              <a:gdLst>
                <a:gd name="T0" fmla="*/ 2147483647 w 585"/>
                <a:gd name="T1" fmla="*/ 2147483647 h 540"/>
                <a:gd name="T2" fmla="*/ 2147483647 w 585"/>
                <a:gd name="T3" fmla="*/ 2147483647 h 540"/>
                <a:gd name="T4" fmla="*/ 2147483647 w 585"/>
                <a:gd name="T5" fmla="*/ 2147483647 h 540"/>
                <a:gd name="T6" fmla="*/ 2147483647 w 585"/>
                <a:gd name="T7" fmla="*/ 2147483647 h 540"/>
                <a:gd name="T8" fmla="*/ 2147483647 w 585"/>
                <a:gd name="T9" fmla="*/ 2147483647 h 540"/>
                <a:gd name="T10" fmla="*/ 2147483647 w 585"/>
                <a:gd name="T11" fmla="*/ 2147483647 h 540"/>
                <a:gd name="T12" fmla="*/ 2147483647 w 585"/>
                <a:gd name="T13" fmla="*/ 2147483647 h 540"/>
                <a:gd name="T14" fmla="*/ 2147483647 w 585"/>
                <a:gd name="T15" fmla="*/ 2147483647 h 540"/>
                <a:gd name="T16" fmla="*/ 2147483647 w 585"/>
                <a:gd name="T17" fmla="*/ 2147483647 h 540"/>
                <a:gd name="T18" fmla="*/ 2147483647 w 585"/>
                <a:gd name="T19" fmla="*/ 2147483647 h 540"/>
                <a:gd name="T20" fmla="*/ 2147483647 w 585"/>
                <a:gd name="T21" fmla="*/ 2147483647 h 540"/>
                <a:gd name="T22" fmla="*/ 2147483647 w 585"/>
                <a:gd name="T23" fmla="*/ 2147483647 h 540"/>
                <a:gd name="T24" fmla="*/ 2147483647 w 585"/>
                <a:gd name="T25" fmla="*/ 2147483647 h 540"/>
                <a:gd name="T26" fmla="*/ 2147483647 w 585"/>
                <a:gd name="T27" fmla="*/ 2147483647 h 540"/>
                <a:gd name="T28" fmla="*/ 2147483647 w 585"/>
                <a:gd name="T29" fmla="*/ 2147483647 h 540"/>
                <a:gd name="T30" fmla="*/ 2147483647 w 585"/>
                <a:gd name="T31" fmla="*/ 2147483647 h 540"/>
                <a:gd name="T32" fmla="*/ 2147483647 w 585"/>
                <a:gd name="T33" fmla="*/ 2147483647 h 540"/>
                <a:gd name="T34" fmla="*/ 2147483647 w 585"/>
                <a:gd name="T35" fmla="*/ 2147483647 h 540"/>
                <a:gd name="T36" fmla="*/ 2147483647 w 585"/>
                <a:gd name="T37" fmla="*/ 2147483647 h 540"/>
                <a:gd name="T38" fmla="*/ 2147483647 w 585"/>
                <a:gd name="T39" fmla="*/ 2147483647 h 540"/>
                <a:gd name="T40" fmla="*/ 2147483647 w 585"/>
                <a:gd name="T41" fmla="*/ 2147483647 h 540"/>
                <a:gd name="T42" fmla="*/ 2147483647 w 585"/>
                <a:gd name="T43" fmla="*/ 2147483647 h 540"/>
                <a:gd name="T44" fmla="*/ 2147483647 w 585"/>
                <a:gd name="T45" fmla="*/ 2147483647 h 540"/>
                <a:gd name="T46" fmla="*/ 2147483647 w 585"/>
                <a:gd name="T47" fmla="*/ 2147483647 h 540"/>
                <a:gd name="T48" fmla="*/ 2147483647 w 585"/>
                <a:gd name="T49" fmla="*/ 2147483647 h 540"/>
                <a:gd name="T50" fmla="*/ 2147483647 w 585"/>
                <a:gd name="T51" fmla="*/ 2147483647 h 540"/>
                <a:gd name="T52" fmla="*/ 2147483647 w 585"/>
                <a:gd name="T53" fmla="*/ 2147483647 h 540"/>
                <a:gd name="T54" fmla="*/ 2147483647 w 585"/>
                <a:gd name="T55" fmla="*/ 2147483647 h 540"/>
                <a:gd name="T56" fmla="*/ 2147483647 w 585"/>
                <a:gd name="T57" fmla="*/ 2147483647 h 540"/>
                <a:gd name="T58" fmla="*/ 2147483647 w 585"/>
                <a:gd name="T59" fmla="*/ 2147483647 h 540"/>
                <a:gd name="T60" fmla="*/ 2147483647 w 585"/>
                <a:gd name="T61" fmla="*/ 2147483647 h 540"/>
                <a:gd name="T62" fmla="*/ 0 w 585"/>
                <a:gd name="T63" fmla="*/ 2147483647 h 540"/>
                <a:gd name="T64" fmla="*/ 2147483647 w 585"/>
                <a:gd name="T65" fmla="*/ 2147483647 h 540"/>
                <a:gd name="T66" fmla="*/ 2147483647 w 585"/>
                <a:gd name="T67" fmla="*/ 2147483647 h 540"/>
                <a:gd name="T68" fmla="*/ 2147483647 w 585"/>
                <a:gd name="T69" fmla="*/ 2147483647 h 540"/>
                <a:gd name="T70" fmla="*/ 2147483647 w 585"/>
                <a:gd name="T71" fmla="*/ 2147483647 h 540"/>
                <a:gd name="T72" fmla="*/ 2147483647 w 585"/>
                <a:gd name="T73" fmla="*/ 2147483647 h 540"/>
                <a:gd name="T74" fmla="*/ 2147483647 w 585"/>
                <a:gd name="T75" fmla="*/ 2147483647 h 540"/>
                <a:gd name="T76" fmla="*/ 2147483647 w 585"/>
                <a:gd name="T77" fmla="*/ 2147483647 h 540"/>
                <a:gd name="T78" fmla="*/ 2147483647 w 585"/>
                <a:gd name="T79" fmla="*/ 2147483647 h 540"/>
                <a:gd name="T80" fmla="*/ 2147483647 w 585"/>
                <a:gd name="T81" fmla="*/ 2147483647 h 540"/>
                <a:gd name="T82" fmla="*/ 2147483647 w 585"/>
                <a:gd name="T83" fmla="*/ 2147483647 h 540"/>
                <a:gd name="T84" fmla="*/ 2147483647 w 585"/>
                <a:gd name="T85" fmla="*/ 2147483647 h 540"/>
                <a:gd name="T86" fmla="*/ 2147483647 w 585"/>
                <a:gd name="T87" fmla="*/ 2147483647 h 5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5" h="540">
                  <a:moveTo>
                    <a:pt x="360" y="1"/>
                  </a:moveTo>
                  <a:cubicBezTo>
                    <a:pt x="367" y="4"/>
                    <a:pt x="372" y="8"/>
                    <a:pt x="378" y="12"/>
                  </a:cubicBezTo>
                  <a:cubicBezTo>
                    <a:pt x="377" y="19"/>
                    <a:pt x="377" y="23"/>
                    <a:pt x="371" y="27"/>
                  </a:cubicBezTo>
                  <a:cubicBezTo>
                    <a:pt x="369" y="32"/>
                    <a:pt x="366" y="36"/>
                    <a:pt x="363" y="40"/>
                  </a:cubicBezTo>
                  <a:cubicBezTo>
                    <a:pt x="362" y="47"/>
                    <a:pt x="359" y="48"/>
                    <a:pt x="362" y="54"/>
                  </a:cubicBezTo>
                  <a:cubicBezTo>
                    <a:pt x="363" y="67"/>
                    <a:pt x="364" y="66"/>
                    <a:pt x="374" y="60"/>
                  </a:cubicBezTo>
                  <a:cubicBezTo>
                    <a:pt x="376" y="50"/>
                    <a:pt x="388" y="44"/>
                    <a:pt x="398" y="42"/>
                  </a:cubicBezTo>
                  <a:cubicBezTo>
                    <a:pt x="409" y="36"/>
                    <a:pt x="414" y="45"/>
                    <a:pt x="423" y="52"/>
                  </a:cubicBezTo>
                  <a:cubicBezTo>
                    <a:pt x="428" y="60"/>
                    <a:pt x="432" y="57"/>
                    <a:pt x="429" y="67"/>
                  </a:cubicBezTo>
                  <a:cubicBezTo>
                    <a:pt x="432" y="81"/>
                    <a:pt x="430" y="74"/>
                    <a:pt x="440" y="72"/>
                  </a:cubicBezTo>
                  <a:cubicBezTo>
                    <a:pt x="450" y="74"/>
                    <a:pt x="443" y="77"/>
                    <a:pt x="452" y="79"/>
                  </a:cubicBezTo>
                  <a:cubicBezTo>
                    <a:pt x="457" y="81"/>
                    <a:pt x="461" y="82"/>
                    <a:pt x="465" y="85"/>
                  </a:cubicBezTo>
                  <a:cubicBezTo>
                    <a:pt x="473" y="98"/>
                    <a:pt x="487" y="90"/>
                    <a:pt x="500" y="87"/>
                  </a:cubicBezTo>
                  <a:cubicBezTo>
                    <a:pt x="504" y="93"/>
                    <a:pt x="502" y="96"/>
                    <a:pt x="509" y="100"/>
                  </a:cubicBezTo>
                  <a:cubicBezTo>
                    <a:pt x="518" y="93"/>
                    <a:pt x="529" y="105"/>
                    <a:pt x="542" y="106"/>
                  </a:cubicBezTo>
                  <a:cubicBezTo>
                    <a:pt x="549" y="105"/>
                    <a:pt x="551" y="100"/>
                    <a:pt x="554" y="106"/>
                  </a:cubicBezTo>
                  <a:cubicBezTo>
                    <a:pt x="555" y="113"/>
                    <a:pt x="555" y="116"/>
                    <a:pt x="561" y="120"/>
                  </a:cubicBezTo>
                  <a:cubicBezTo>
                    <a:pt x="543" y="123"/>
                    <a:pt x="564" y="129"/>
                    <a:pt x="570" y="130"/>
                  </a:cubicBezTo>
                  <a:cubicBezTo>
                    <a:pt x="573" y="141"/>
                    <a:pt x="566" y="158"/>
                    <a:pt x="578" y="160"/>
                  </a:cubicBezTo>
                  <a:cubicBezTo>
                    <a:pt x="571" y="164"/>
                    <a:pt x="573" y="170"/>
                    <a:pt x="570" y="178"/>
                  </a:cubicBezTo>
                  <a:cubicBezTo>
                    <a:pt x="569" y="186"/>
                    <a:pt x="568" y="189"/>
                    <a:pt x="564" y="196"/>
                  </a:cubicBezTo>
                  <a:cubicBezTo>
                    <a:pt x="563" y="203"/>
                    <a:pt x="566" y="203"/>
                    <a:pt x="572" y="207"/>
                  </a:cubicBezTo>
                  <a:cubicBezTo>
                    <a:pt x="577" y="214"/>
                    <a:pt x="581" y="210"/>
                    <a:pt x="582" y="219"/>
                  </a:cubicBezTo>
                  <a:cubicBezTo>
                    <a:pt x="580" y="232"/>
                    <a:pt x="585" y="238"/>
                    <a:pt x="570" y="239"/>
                  </a:cubicBezTo>
                  <a:cubicBezTo>
                    <a:pt x="560" y="233"/>
                    <a:pt x="566" y="224"/>
                    <a:pt x="551" y="222"/>
                  </a:cubicBezTo>
                  <a:cubicBezTo>
                    <a:pt x="547" y="221"/>
                    <a:pt x="543" y="225"/>
                    <a:pt x="540" y="225"/>
                  </a:cubicBezTo>
                  <a:cubicBezTo>
                    <a:pt x="537" y="225"/>
                    <a:pt x="535" y="219"/>
                    <a:pt x="531" y="219"/>
                  </a:cubicBezTo>
                  <a:cubicBezTo>
                    <a:pt x="522" y="220"/>
                    <a:pt x="521" y="221"/>
                    <a:pt x="513" y="226"/>
                  </a:cubicBezTo>
                  <a:cubicBezTo>
                    <a:pt x="513" y="231"/>
                    <a:pt x="510" y="236"/>
                    <a:pt x="510" y="241"/>
                  </a:cubicBezTo>
                  <a:cubicBezTo>
                    <a:pt x="510" y="247"/>
                    <a:pt x="513" y="258"/>
                    <a:pt x="513" y="258"/>
                  </a:cubicBezTo>
                  <a:cubicBezTo>
                    <a:pt x="510" y="274"/>
                    <a:pt x="511" y="273"/>
                    <a:pt x="528" y="276"/>
                  </a:cubicBezTo>
                  <a:cubicBezTo>
                    <a:pt x="533" y="282"/>
                    <a:pt x="529" y="284"/>
                    <a:pt x="524" y="288"/>
                  </a:cubicBezTo>
                  <a:cubicBezTo>
                    <a:pt x="522" y="295"/>
                    <a:pt x="522" y="302"/>
                    <a:pt x="519" y="309"/>
                  </a:cubicBezTo>
                  <a:cubicBezTo>
                    <a:pt x="522" y="315"/>
                    <a:pt x="520" y="319"/>
                    <a:pt x="517" y="324"/>
                  </a:cubicBezTo>
                  <a:cubicBezTo>
                    <a:pt x="515" y="333"/>
                    <a:pt x="517" y="336"/>
                    <a:pt x="508" y="338"/>
                  </a:cubicBezTo>
                  <a:cubicBezTo>
                    <a:pt x="502" y="347"/>
                    <a:pt x="497" y="356"/>
                    <a:pt x="493" y="366"/>
                  </a:cubicBezTo>
                  <a:cubicBezTo>
                    <a:pt x="492" y="373"/>
                    <a:pt x="487" y="379"/>
                    <a:pt x="484" y="386"/>
                  </a:cubicBezTo>
                  <a:cubicBezTo>
                    <a:pt x="483" y="395"/>
                    <a:pt x="470" y="404"/>
                    <a:pt x="483" y="406"/>
                  </a:cubicBezTo>
                  <a:cubicBezTo>
                    <a:pt x="489" y="408"/>
                    <a:pt x="491" y="410"/>
                    <a:pt x="494" y="415"/>
                  </a:cubicBezTo>
                  <a:cubicBezTo>
                    <a:pt x="486" y="418"/>
                    <a:pt x="492" y="422"/>
                    <a:pt x="483" y="424"/>
                  </a:cubicBezTo>
                  <a:cubicBezTo>
                    <a:pt x="482" y="433"/>
                    <a:pt x="482" y="435"/>
                    <a:pt x="474" y="438"/>
                  </a:cubicBezTo>
                  <a:cubicBezTo>
                    <a:pt x="473" y="446"/>
                    <a:pt x="474" y="448"/>
                    <a:pt x="465" y="447"/>
                  </a:cubicBezTo>
                  <a:cubicBezTo>
                    <a:pt x="464" y="455"/>
                    <a:pt x="461" y="456"/>
                    <a:pt x="453" y="457"/>
                  </a:cubicBezTo>
                  <a:cubicBezTo>
                    <a:pt x="449" y="463"/>
                    <a:pt x="445" y="468"/>
                    <a:pt x="438" y="471"/>
                  </a:cubicBezTo>
                  <a:cubicBezTo>
                    <a:pt x="434" y="477"/>
                    <a:pt x="428" y="480"/>
                    <a:pt x="422" y="484"/>
                  </a:cubicBezTo>
                  <a:cubicBezTo>
                    <a:pt x="419" y="491"/>
                    <a:pt x="413" y="493"/>
                    <a:pt x="407" y="498"/>
                  </a:cubicBezTo>
                  <a:cubicBezTo>
                    <a:pt x="403" y="505"/>
                    <a:pt x="398" y="512"/>
                    <a:pt x="390" y="514"/>
                  </a:cubicBezTo>
                  <a:cubicBezTo>
                    <a:pt x="384" y="519"/>
                    <a:pt x="374" y="522"/>
                    <a:pt x="366" y="523"/>
                  </a:cubicBezTo>
                  <a:cubicBezTo>
                    <a:pt x="361" y="525"/>
                    <a:pt x="359" y="529"/>
                    <a:pt x="354" y="532"/>
                  </a:cubicBezTo>
                  <a:cubicBezTo>
                    <a:pt x="349" y="540"/>
                    <a:pt x="341" y="538"/>
                    <a:pt x="336" y="531"/>
                  </a:cubicBezTo>
                  <a:cubicBezTo>
                    <a:pt x="334" y="523"/>
                    <a:pt x="330" y="525"/>
                    <a:pt x="329" y="517"/>
                  </a:cubicBezTo>
                  <a:cubicBezTo>
                    <a:pt x="338" y="510"/>
                    <a:pt x="339" y="499"/>
                    <a:pt x="348" y="492"/>
                  </a:cubicBezTo>
                  <a:cubicBezTo>
                    <a:pt x="351" y="485"/>
                    <a:pt x="347" y="485"/>
                    <a:pt x="350" y="478"/>
                  </a:cubicBezTo>
                  <a:cubicBezTo>
                    <a:pt x="343" y="474"/>
                    <a:pt x="346" y="470"/>
                    <a:pt x="339" y="466"/>
                  </a:cubicBezTo>
                  <a:cubicBezTo>
                    <a:pt x="338" y="461"/>
                    <a:pt x="337" y="449"/>
                    <a:pt x="335" y="445"/>
                  </a:cubicBezTo>
                  <a:cubicBezTo>
                    <a:pt x="332" y="440"/>
                    <a:pt x="321" y="435"/>
                    <a:pt x="321" y="435"/>
                  </a:cubicBezTo>
                  <a:cubicBezTo>
                    <a:pt x="317" y="429"/>
                    <a:pt x="318" y="423"/>
                    <a:pt x="315" y="417"/>
                  </a:cubicBezTo>
                  <a:cubicBezTo>
                    <a:pt x="312" y="404"/>
                    <a:pt x="313" y="410"/>
                    <a:pt x="297" y="411"/>
                  </a:cubicBezTo>
                  <a:cubicBezTo>
                    <a:pt x="270" y="417"/>
                    <a:pt x="184" y="451"/>
                    <a:pt x="157" y="456"/>
                  </a:cubicBezTo>
                  <a:cubicBezTo>
                    <a:pt x="145" y="455"/>
                    <a:pt x="135" y="448"/>
                    <a:pt x="124" y="446"/>
                  </a:cubicBezTo>
                  <a:cubicBezTo>
                    <a:pt x="116" y="440"/>
                    <a:pt x="107" y="433"/>
                    <a:pt x="96" y="431"/>
                  </a:cubicBezTo>
                  <a:cubicBezTo>
                    <a:pt x="82" y="424"/>
                    <a:pt x="75" y="425"/>
                    <a:pt x="62" y="424"/>
                  </a:cubicBezTo>
                  <a:cubicBezTo>
                    <a:pt x="59" y="419"/>
                    <a:pt x="56" y="425"/>
                    <a:pt x="51" y="422"/>
                  </a:cubicBezTo>
                  <a:cubicBezTo>
                    <a:pt x="41" y="413"/>
                    <a:pt x="6" y="378"/>
                    <a:pt x="0" y="367"/>
                  </a:cubicBezTo>
                  <a:cubicBezTo>
                    <a:pt x="4" y="361"/>
                    <a:pt x="10" y="355"/>
                    <a:pt x="17" y="354"/>
                  </a:cubicBezTo>
                  <a:cubicBezTo>
                    <a:pt x="24" y="349"/>
                    <a:pt x="32" y="344"/>
                    <a:pt x="39" y="339"/>
                  </a:cubicBezTo>
                  <a:cubicBezTo>
                    <a:pt x="42" y="333"/>
                    <a:pt x="44" y="331"/>
                    <a:pt x="50" y="328"/>
                  </a:cubicBezTo>
                  <a:cubicBezTo>
                    <a:pt x="54" y="322"/>
                    <a:pt x="53" y="316"/>
                    <a:pt x="56" y="310"/>
                  </a:cubicBezTo>
                  <a:cubicBezTo>
                    <a:pt x="57" y="301"/>
                    <a:pt x="65" y="288"/>
                    <a:pt x="72" y="283"/>
                  </a:cubicBezTo>
                  <a:cubicBezTo>
                    <a:pt x="79" y="270"/>
                    <a:pt x="71" y="259"/>
                    <a:pt x="84" y="249"/>
                  </a:cubicBezTo>
                  <a:cubicBezTo>
                    <a:pt x="87" y="241"/>
                    <a:pt x="90" y="232"/>
                    <a:pt x="98" y="229"/>
                  </a:cubicBezTo>
                  <a:cubicBezTo>
                    <a:pt x="105" y="220"/>
                    <a:pt x="111" y="212"/>
                    <a:pt x="122" y="210"/>
                  </a:cubicBezTo>
                  <a:cubicBezTo>
                    <a:pt x="130" y="207"/>
                    <a:pt x="135" y="202"/>
                    <a:pt x="141" y="205"/>
                  </a:cubicBezTo>
                  <a:cubicBezTo>
                    <a:pt x="147" y="206"/>
                    <a:pt x="156" y="214"/>
                    <a:pt x="159" y="217"/>
                  </a:cubicBezTo>
                  <a:cubicBezTo>
                    <a:pt x="162" y="220"/>
                    <a:pt x="156" y="226"/>
                    <a:pt x="161" y="226"/>
                  </a:cubicBezTo>
                  <a:cubicBezTo>
                    <a:pt x="175" y="225"/>
                    <a:pt x="176" y="220"/>
                    <a:pt x="191" y="219"/>
                  </a:cubicBezTo>
                  <a:cubicBezTo>
                    <a:pt x="196" y="215"/>
                    <a:pt x="203" y="213"/>
                    <a:pt x="209" y="211"/>
                  </a:cubicBezTo>
                  <a:cubicBezTo>
                    <a:pt x="213" y="207"/>
                    <a:pt x="215" y="203"/>
                    <a:pt x="218" y="198"/>
                  </a:cubicBezTo>
                  <a:cubicBezTo>
                    <a:pt x="219" y="192"/>
                    <a:pt x="227" y="190"/>
                    <a:pt x="233" y="187"/>
                  </a:cubicBezTo>
                  <a:cubicBezTo>
                    <a:pt x="241" y="177"/>
                    <a:pt x="241" y="167"/>
                    <a:pt x="230" y="159"/>
                  </a:cubicBezTo>
                  <a:cubicBezTo>
                    <a:pt x="231" y="148"/>
                    <a:pt x="230" y="146"/>
                    <a:pt x="239" y="141"/>
                  </a:cubicBezTo>
                  <a:cubicBezTo>
                    <a:pt x="242" y="136"/>
                    <a:pt x="244" y="133"/>
                    <a:pt x="249" y="129"/>
                  </a:cubicBezTo>
                  <a:cubicBezTo>
                    <a:pt x="252" y="121"/>
                    <a:pt x="257" y="113"/>
                    <a:pt x="264" y="108"/>
                  </a:cubicBezTo>
                  <a:cubicBezTo>
                    <a:pt x="269" y="99"/>
                    <a:pt x="281" y="87"/>
                    <a:pt x="290" y="81"/>
                  </a:cubicBezTo>
                  <a:cubicBezTo>
                    <a:pt x="293" y="76"/>
                    <a:pt x="298" y="70"/>
                    <a:pt x="303" y="66"/>
                  </a:cubicBezTo>
                  <a:cubicBezTo>
                    <a:pt x="307" y="60"/>
                    <a:pt x="312" y="53"/>
                    <a:pt x="318" y="49"/>
                  </a:cubicBezTo>
                  <a:cubicBezTo>
                    <a:pt x="321" y="42"/>
                    <a:pt x="347" y="7"/>
                    <a:pt x="353" y="6"/>
                  </a:cubicBezTo>
                  <a:cubicBezTo>
                    <a:pt x="354" y="4"/>
                    <a:pt x="354" y="2"/>
                    <a:pt x="356" y="1"/>
                  </a:cubicBezTo>
                  <a:cubicBezTo>
                    <a:pt x="361" y="0"/>
                    <a:pt x="360" y="9"/>
                    <a:pt x="360" y="1"/>
                  </a:cubicBezTo>
                  <a:close/>
                </a:path>
              </a:pathLst>
            </a:custGeom>
            <a:solidFill>
              <a:schemeClr val="accent6"/>
            </a:solidFill>
            <a:ln w="19050" cap="flat" cmpd="sng">
              <a:solidFill>
                <a:schemeClr val="tx1"/>
              </a:solidFill>
              <a:prstDash val="solid"/>
              <a:round/>
              <a:headEnd/>
              <a:tailEnd/>
            </a:ln>
            <a:effectLst/>
          </p:spPr>
          <p:txBody>
            <a:bodyPr/>
            <a:lstStyle/>
            <a:p>
              <a:pPr>
                <a:defRPr/>
              </a:pPr>
              <a:endParaRPr lang="en-US" sz="1350" dirty="0"/>
            </a:p>
          </p:txBody>
        </p:sp>
      </p:grpSp>
      <p:pic>
        <p:nvPicPr>
          <p:cNvPr id="98" name="Picture 97">
            <a:extLst>
              <a:ext uri="{FF2B5EF4-FFF2-40B4-BE49-F238E27FC236}">
                <a16:creationId xmlns:a16="http://schemas.microsoft.com/office/drawing/2014/main" id="{B3EDD7B6-F60E-4425-8191-9B392DF348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8291" y="5160852"/>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descr="Primer cover">
            <a:extLst>
              <a:ext uri="{FF2B5EF4-FFF2-40B4-BE49-F238E27FC236}">
                <a16:creationId xmlns:a16="http://schemas.microsoft.com/office/drawing/2014/main" id="{9EC6C08D-5FCA-4886-A915-6CF529B0CECC}"/>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132843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3">
            <a:extLst>
              <a:ext uri="{FF2B5EF4-FFF2-40B4-BE49-F238E27FC236}">
                <a16:creationId xmlns:a16="http://schemas.microsoft.com/office/drawing/2014/main" id="{9029626F-444B-437C-B3ED-0CB793000594}"/>
              </a:ext>
            </a:extLst>
          </p:cNvPr>
          <p:cNvSpPr/>
          <p:nvPr/>
        </p:nvSpPr>
        <p:spPr>
          <a:xfrm>
            <a:off x="2663338" y="946490"/>
            <a:ext cx="3384328" cy="981030"/>
          </a:xfrm>
          <a:prstGeom prst="roundRect">
            <a:avLst/>
          </a:prstGeom>
          <a:solidFill>
            <a:schemeClr val="accent3">
              <a:lumMod val="20000"/>
              <a:lumOff val="80000"/>
            </a:schemeClr>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50" b="1" dirty="0">
                <a:solidFill>
                  <a:schemeClr val="tx1"/>
                </a:solidFill>
                <a:latin typeface="Century Gothic"/>
                <a:cs typeface="Century Gothic"/>
              </a:rPr>
              <a:t>Department of Children and Families</a:t>
            </a:r>
          </a:p>
          <a:p>
            <a:pPr algn="ctr">
              <a:defRPr/>
            </a:pPr>
            <a:r>
              <a:rPr lang="en-US" sz="1050" b="1" dirty="0">
                <a:solidFill>
                  <a:schemeClr val="tx1"/>
                </a:solidFill>
                <a:latin typeface="Century Gothic"/>
                <a:cs typeface="Century Gothic"/>
              </a:rPr>
              <a:t>Division of Children's System of Care (CSOC)</a:t>
            </a:r>
          </a:p>
          <a:p>
            <a:pPr algn="ctr">
              <a:defRPr/>
            </a:pPr>
            <a:r>
              <a:rPr lang="en-US" sz="675" b="1" i="1" dirty="0">
                <a:solidFill>
                  <a:schemeClr val="tx1"/>
                </a:solidFill>
                <a:latin typeface="Century Gothic"/>
                <a:cs typeface="Century Gothic"/>
              </a:rPr>
              <a:t>Trauma Informed SOC, Utilizes an Integrated Approach to Care </a:t>
            </a:r>
            <a:r>
              <a:rPr lang="en-US" sz="600" b="1" i="1" dirty="0">
                <a:solidFill>
                  <a:schemeClr val="tx1"/>
                </a:solidFill>
                <a:latin typeface="Century Gothic"/>
                <a:cs typeface="Century Gothic"/>
              </a:rPr>
              <a:t>Embedded in System of Care Approach (values and principles)</a:t>
            </a:r>
          </a:p>
          <a:p>
            <a:pPr algn="ctr">
              <a:defRPr/>
            </a:pPr>
            <a:r>
              <a:rPr lang="en-US" sz="675" b="1" i="1" dirty="0">
                <a:solidFill>
                  <a:schemeClr val="tx1"/>
                </a:solidFill>
                <a:latin typeface="Century Gothic"/>
                <a:cs typeface="Century Gothic"/>
              </a:rPr>
              <a:t>Policy Authority, Funding Agency </a:t>
            </a:r>
          </a:p>
          <a:p>
            <a:pPr algn="ctr">
              <a:defRPr/>
            </a:pPr>
            <a:r>
              <a:rPr lang="en-US" sz="675" b="1" i="1" dirty="0">
                <a:solidFill>
                  <a:schemeClr val="tx1"/>
                </a:solidFill>
                <a:latin typeface="Century Gothic"/>
                <a:cs typeface="Century Gothic"/>
              </a:rPr>
              <a:t>Approves and manages the Provider Network </a:t>
            </a:r>
          </a:p>
          <a:p>
            <a:pPr algn="ctr">
              <a:defRPr/>
            </a:pPr>
            <a:r>
              <a:rPr lang="en-US" sz="675" b="1" i="1" dirty="0">
                <a:solidFill>
                  <a:schemeClr val="tx1"/>
                </a:solidFill>
                <a:latin typeface="Century Gothic"/>
                <a:cs typeface="Century Gothic"/>
              </a:rPr>
              <a:t>(BH carve out; Providers bill on fee for service basis)</a:t>
            </a:r>
            <a:r>
              <a:rPr lang="en-US" sz="750" b="1" i="1" dirty="0">
                <a:solidFill>
                  <a:schemeClr val="tx1"/>
                </a:solidFill>
                <a:latin typeface="Century Gothic"/>
                <a:cs typeface="Century Gothic"/>
              </a:rPr>
              <a:t> </a:t>
            </a:r>
          </a:p>
        </p:txBody>
      </p:sp>
      <p:sp>
        <p:nvSpPr>
          <p:cNvPr id="45" name="Rounded Rectangle 4">
            <a:extLst>
              <a:ext uri="{FF2B5EF4-FFF2-40B4-BE49-F238E27FC236}">
                <a16:creationId xmlns:a16="http://schemas.microsoft.com/office/drawing/2014/main" id="{D6BC3721-DF6E-49D3-A0B6-437FCB2C8805}"/>
              </a:ext>
            </a:extLst>
          </p:cNvPr>
          <p:cNvSpPr/>
          <p:nvPr/>
        </p:nvSpPr>
        <p:spPr>
          <a:xfrm>
            <a:off x="2704145" y="2316035"/>
            <a:ext cx="2103889" cy="1428750"/>
          </a:xfrm>
          <a:prstGeom prst="roundRect">
            <a:avLst/>
          </a:prstGeom>
          <a:solidFill>
            <a:schemeClr val="accent5">
              <a:lumMod val="20000"/>
              <a:lumOff val="80000"/>
            </a:schemeClr>
          </a:solid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solidFill>
                <a:schemeClr val="tx1"/>
              </a:solidFill>
              <a:latin typeface="Century Gothic"/>
              <a:cs typeface="Century Gothic"/>
            </a:endParaRPr>
          </a:p>
          <a:p>
            <a:pPr algn="ctr"/>
            <a:r>
              <a:rPr lang="en-US" sz="1200" b="1" dirty="0">
                <a:solidFill>
                  <a:schemeClr val="tx1"/>
                </a:solidFill>
                <a:latin typeface="Century Gothic"/>
                <a:cs typeface="Century Gothic"/>
              </a:rPr>
              <a:t>Contracted System Administrator </a:t>
            </a:r>
          </a:p>
          <a:p>
            <a:pPr algn="ctr"/>
            <a:r>
              <a:rPr lang="en-US" sz="1200" b="1" dirty="0">
                <a:solidFill>
                  <a:schemeClr val="tx1"/>
                </a:solidFill>
                <a:latin typeface="Century Gothic"/>
                <a:cs typeface="Century Gothic"/>
              </a:rPr>
              <a:t>(ASO+)</a:t>
            </a:r>
          </a:p>
          <a:p>
            <a:pPr algn="ctr">
              <a:defRPr/>
            </a:pPr>
            <a:r>
              <a:rPr lang="en-US" sz="750" b="1" i="1" dirty="0">
                <a:solidFill>
                  <a:schemeClr val="tx1"/>
                </a:solidFill>
                <a:latin typeface="Century Gothic"/>
                <a:cs typeface="Century Gothic"/>
              </a:rPr>
              <a:t>Single Point of Entry and Access to Care 24/7</a:t>
            </a:r>
          </a:p>
          <a:p>
            <a:pPr algn="ctr">
              <a:defRPr/>
            </a:pPr>
            <a:r>
              <a:rPr lang="en-US" sz="750" b="1" i="1" dirty="0">
                <a:solidFill>
                  <a:schemeClr val="tx1"/>
                </a:solidFill>
                <a:latin typeface="Century Gothic"/>
                <a:cs typeface="Century Gothic"/>
              </a:rPr>
              <a:t>Triage, Utilization Management</a:t>
            </a:r>
          </a:p>
          <a:p>
            <a:pPr algn="ctr">
              <a:defRPr/>
            </a:pPr>
            <a:r>
              <a:rPr lang="en-US" sz="750" b="1" i="1" dirty="0">
                <a:solidFill>
                  <a:schemeClr val="tx1"/>
                </a:solidFill>
                <a:latin typeface="Century Gothic"/>
                <a:cs typeface="Century Gothic"/>
              </a:rPr>
              <a:t>Care Coordination</a:t>
            </a:r>
          </a:p>
          <a:p>
            <a:pPr algn="ctr">
              <a:defRPr/>
            </a:pPr>
            <a:r>
              <a:rPr lang="en-US" sz="750" b="1" i="1" dirty="0">
                <a:solidFill>
                  <a:schemeClr val="tx1"/>
                </a:solidFill>
                <a:latin typeface="Century Gothic"/>
                <a:cs typeface="Century Gothic"/>
              </a:rPr>
              <a:t>Authorizes Services</a:t>
            </a:r>
          </a:p>
          <a:p>
            <a:pPr algn="ctr">
              <a:defRPr/>
            </a:pPr>
            <a:r>
              <a:rPr lang="en-US" sz="750" b="1" i="1" dirty="0">
                <a:solidFill>
                  <a:schemeClr val="tx1"/>
                </a:solidFill>
                <a:latin typeface="Century Gothic"/>
                <a:cs typeface="Century Gothic"/>
              </a:rPr>
              <a:t>Non risk based</a:t>
            </a:r>
          </a:p>
          <a:p>
            <a:pPr algn="ctr">
              <a:defRPr/>
            </a:pPr>
            <a:r>
              <a:rPr lang="en-US" sz="750" b="1" i="1" dirty="0">
                <a:solidFill>
                  <a:schemeClr val="tx1"/>
                </a:solidFill>
                <a:latin typeface="Century Gothic"/>
                <a:cs typeface="Century Gothic"/>
              </a:rPr>
              <a:t>Hosts CSOC’s MIS (EHR and Data)</a:t>
            </a:r>
          </a:p>
          <a:p>
            <a:pPr algn="ctr"/>
            <a:endParaRPr lang="en-US" sz="1200" b="1" dirty="0">
              <a:solidFill>
                <a:schemeClr val="tx1"/>
              </a:solidFill>
              <a:latin typeface="Century Gothic"/>
              <a:cs typeface="Century Gothic"/>
            </a:endParaRPr>
          </a:p>
        </p:txBody>
      </p:sp>
      <p:sp>
        <p:nvSpPr>
          <p:cNvPr id="46" name="Rounded Rectangle 8">
            <a:extLst>
              <a:ext uri="{FF2B5EF4-FFF2-40B4-BE49-F238E27FC236}">
                <a16:creationId xmlns:a16="http://schemas.microsoft.com/office/drawing/2014/main" id="{063620F0-0BFF-4CC6-8FEB-3C0D9AA0090B}"/>
              </a:ext>
            </a:extLst>
          </p:cNvPr>
          <p:cNvSpPr/>
          <p:nvPr/>
        </p:nvSpPr>
        <p:spPr>
          <a:xfrm>
            <a:off x="2743201" y="4087685"/>
            <a:ext cx="1779082" cy="628650"/>
          </a:xfrm>
          <a:prstGeom prst="roundRect">
            <a:avLst/>
          </a:prstGeom>
          <a:solidFill>
            <a:schemeClr val="accent1">
              <a:lumMod val="20000"/>
              <a:lumOff val="80000"/>
            </a:schemeClr>
          </a:solid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b="1" dirty="0">
              <a:solidFill>
                <a:schemeClr val="tx1"/>
              </a:solidFill>
              <a:latin typeface="Century Gothic"/>
              <a:cs typeface="Century Gothic"/>
            </a:endParaRPr>
          </a:p>
          <a:p>
            <a:pPr algn="ctr"/>
            <a:r>
              <a:rPr lang="en-US" sz="750" b="1" dirty="0">
                <a:solidFill>
                  <a:schemeClr val="tx1"/>
                </a:solidFill>
                <a:latin typeface="Century Gothic"/>
                <a:cs typeface="Century Gothic"/>
              </a:rPr>
              <a:t>Mobile Response &amp; Stabilization Services</a:t>
            </a:r>
          </a:p>
          <a:p>
            <a:pPr lvl="0" algn="ctr"/>
            <a:r>
              <a:rPr lang="en-US" sz="825" dirty="0">
                <a:solidFill>
                  <a:schemeClr val="tx1"/>
                </a:solidFill>
                <a:latin typeface="Century Gothic"/>
                <a:cs typeface="Century Gothic"/>
              </a:rPr>
              <a:t>Crisis response and planning; 24/7/365 within 1 hour</a:t>
            </a:r>
          </a:p>
          <a:p>
            <a:pPr algn="ctr"/>
            <a:endParaRPr lang="en-US" sz="750" b="1" dirty="0">
              <a:solidFill>
                <a:schemeClr val="tx1"/>
              </a:solidFill>
              <a:latin typeface="Century Gothic"/>
              <a:cs typeface="Century Gothic"/>
            </a:endParaRPr>
          </a:p>
        </p:txBody>
      </p:sp>
      <p:sp>
        <p:nvSpPr>
          <p:cNvPr id="47" name="Rounded Rectangle 11">
            <a:extLst>
              <a:ext uri="{FF2B5EF4-FFF2-40B4-BE49-F238E27FC236}">
                <a16:creationId xmlns:a16="http://schemas.microsoft.com/office/drawing/2014/main" id="{73DC926F-4B02-4C79-B2AD-61A81C881A24}"/>
              </a:ext>
            </a:extLst>
          </p:cNvPr>
          <p:cNvSpPr/>
          <p:nvPr/>
        </p:nvSpPr>
        <p:spPr>
          <a:xfrm>
            <a:off x="6518996" y="1489761"/>
            <a:ext cx="1138271" cy="576687"/>
          </a:xfrm>
          <a:prstGeom prst="roundRect">
            <a:avLst/>
          </a:prstGeom>
          <a:solidFill>
            <a:schemeClr val="accent6">
              <a:lumMod val="20000"/>
              <a:lumOff val="80000"/>
            </a:schemeClr>
          </a:solid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675" b="1" dirty="0">
                <a:solidFill>
                  <a:schemeClr val="tx1"/>
                </a:solidFill>
                <a:latin typeface="Century Gothic"/>
                <a:cs typeface="Century Gothic"/>
              </a:rPr>
              <a:t>Dept. of Human Services</a:t>
            </a:r>
          </a:p>
          <a:p>
            <a:pPr algn="ctr">
              <a:defRPr/>
            </a:pPr>
            <a:r>
              <a:rPr lang="en-US" sz="675" b="1" dirty="0">
                <a:solidFill>
                  <a:schemeClr val="tx1"/>
                </a:solidFill>
                <a:latin typeface="Century Gothic"/>
                <a:cs typeface="Century Gothic"/>
              </a:rPr>
              <a:t>Division of Medical Assistance and Health Services (Medicaid)</a:t>
            </a:r>
          </a:p>
        </p:txBody>
      </p:sp>
      <p:sp>
        <p:nvSpPr>
          <p:cNvPr id="48" name="Content Placeholder 2">
            <a:extLst>
              <a:ext uri="{FF2B5EF4-FFF2-40B4-BE49-F238E27FC236}">
                <a16:creationId xmlns:a16="http://schemas.microsoft.com/office/drawing/2014/main" id="{E745B698-1D13-46AF-94E4-6EF346A6781E}"/>
              </a:ext>
            </a:extLst>
          </p:cNvPr>
          <p:cNvSpPr>
            <a:spLocks noGrp="1"/>
          </p:cNvSpPr>
          <p:nvPr>
            <p:ph idx="1"/>
          </p:nvPr>
        </p:nvSpPr>
        <p:spPr>
          <a:xfrm>
            <a:off x="2636333" y="5046242"/>
            <a:ext cx="914400" cy="685800"/>
          </a:xfrm>
          <a:custGeom>
            <a:avLst/>
            <a:gdLst>
              <a:gd name="T0" fmla="*/ 0 w 4267200"/>
              <a:gd name="T1" fmla="*/ 1943100 h 3886200"/>
              <a:gd name="T2" fmla="*/ 2133600 w 4267200"/>
              <a:gd name="T3" fmla="*/ 0 h 3886200"/>
              <a:gd name="T4" fmla="*/ 4267200 w 4267200"/>
              <a:gd name="T5" fmla="*/ 1943100 h 3886200"/>
              <a:gd name="T6" fmla="*/ 2133600 w 4267200"/>
              <a:gd name="T7" fmla="*/ 3886200 h 3886200"/>
              <a:gd name="T8" fmla="*/ 0 w 4267200"/>
              <a:gd name="T9" fmla="*/ 1943100 h 3886200"/>
              <a:gd name="T10" fmla="*/ 3362974 w 4267200"/>
              <a:gd name="T11" fmla="*/ 2591690 h 3886200"/>
              <a:gd name="T12" fmla="*/ 3025620 w 4267200"/>
              <a:gd name="T13" fmla="*/ 963627 h 3886200"/>
              <a:gd name="T14" fmla="*/ 1423919 w 4267200"/>
              <a:gd name="T15" fmla="*/ 857188 h 3886200"/>
              <a:gd name="T16" fmla="*/ 3362974 w 4267200"/>
              <a:gd name="T17" fmla="*/ 2591690 h 3886200"/>
              <a:gd name="T18" fmla="*/ 904226 w 4267200"/>
              <a:gd name="T19" fmla="*/ 1294510 h 3886200"/>
              <a:gd name="T20" fmla="*/ 1241580 w 4267200"/>
              <a:gd name="T21" fmla="*/ 2922573 h 3886200"/>
              <a:gd name="T22" fmla="*/ 2843281 w 4267200"/>
              <a:gd name="T23" fmla="*/ 3029012 h 3886200"/>
              <a:gd name="T24" fmla="*/ 904226 w 4267200"/>
              <a:gd name="T25" fmla="*/ 1294510 h 3886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67200"/>
              <a:gd name="T40" fmla="*/ 0 h 3886200"/>
              <a:gd name="T41" fmla="*/ 4267200 w 4267200"/>
              <a:gd name="T42" fmla="*/ 3886200 h 3886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67200" h="3886200">
                <a:moveTo>
                  <a:pt x="0" y="1943100"/>
                </a:moveTo>
                <a:cubicBezTo>
                  <a:pt x="0" y="869956"/>
                  <a:pt x="955245" y="0"/>
                  <a:pt x="2133600" y="0"/>
                </a:cubicBezTo>
                <a:cubicBezTo>
                  <a:pt x="3311955" y="0"/>
                  <a:pt x="4267200" y="869956"/>
                  <a:pt x="4267200" y="1943100"/>
                </a:cubicBezTo>
                <a:cubicBezTo>
                  <a:pt x="4267200" y="3016244"/>
                  <a:pt x="3311955" y="3886200"/>
                  <a:pt x="2133600" y="3886200"/>
                </a:cubicBezTo>
                <a:cubicBezTo>
                  <a:pt x="955245" y="3886200"/>
                  <a:pt x="0" y="3016244"/>
                  <a:pt x="0" y="1943100"/>
                </a:cubicBezTo>
                <a:close/>
                <a:moveTo>
                  <a:pt x="3362974" y="2591690"/>
                </a:moveTo>
                <a:cubicBezTo>
                  <a:pt x="3740561" y="2052962"/>
                  <a:pt x="3595836" y="1354522"/>
                  <a:pt x="3025620" y="963627"/>
                </a:cubicBezTo>
                <a:cubicBezTo>
                  <a:pt x="2566370" y="648801"/>
                  <a:pt x="1933075" y="606716"/>
                  <a:pt x="1423919" y="857188"/>
                </a:cubicBezTo>
                <a:lnTo>
                  <a:pt x="3362974" y="2591690"/>
                </a:lnTo>
                <a:close/>
                <a:moveTo>
                  <a:pt x="904226" y="1294510"/>
                </a:moveTo>
                <a:cubicBezTo>
                  <a:pt x="526639" y="1833238"/>
                  <a:pt x="671364" y="2531678"/>
                  <a:pt x="1241580" y="2922573"/>
                </a:cubicBezTo>
                <a:cubicBezTo>
                  <a:pt x="1700830" y="3237399"/>
                  <a:pt x="2334125" y="3279484"/>
                  <a:pt x="2843281" y="3029012"/>
                </a:cubicBezTo>
                <a:lnTo>
                  <a:pt x="904226" y="1294510"/>
                </a:lnTo>
                <a:close/>
              </a:path>
            </a:pathLst>
          </a:custGeom>
          <a:solidFill>
            <a:srgbClr val="FF0000">
              <a:alpha val="78822"/>
            </a:srgbClr>
          </a:solidFill>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ormAutofit/>
          </a:bodyPr>
          <a:lstStyle/>
          <a:p>
            <a:pPr marL="0" indent="0" algn="ctr">
              <a:buNone/>
              <a:defRPr/>
            </a:pPr>
            <a:r>
              <a:rPr lang="en-US" sz="1050" b="1" dirty="0">
                <a:latin typeface="Century Gothic"/>
                <a:cs typeface="Century Gothic"/>
              </a:rPr>
              <a:t>Client</a:t>
            </a:r>
          </a:p>
          <a:p>
            <a:pPr marL="0" indent="0" algn="ctr">
              <a:buNone/>
              <a:defRPr/>
            </a:pPr>
            <a:r>
              <a:rPr lang="en-US" sz="1050" b="1" dirty="0">
                <a:latin typeface="Century Gothic"/>
                <a:cs typeface="Century Gothic"/>
              </a:rPr>
              <a:t>Case</a:t>
            </a:r>
          </a:p>
          <a:p>
            <a:pPr marL="0" indent="0" algn="ctr">
              <a:buNone/>
              <a:defRPr/>
            </a:pPr>
            <a:r>
              <a:rPr lang="en-US" sz="1050" b="1" dirty="0">
                <a:latin typeface="Century Gothic"/>
                <a:cs typeface="Century Gothic"/>
              </a:rPr>
              <a:t>Placement</a:t>
            </a:r>
          </a:p>
          <a:p>
            <a:pPr marL="0" indent="0" algn="ctr">
              <a:buNone/>
              <a:defRPr/>
            </a:pPr>
            <a:endParaRPr lang="en-US" sz="3600" dirty="0">
              <a:cs typeface="Calibri"/>
            </a:endParaRPr>
          </a:p>
          <a:p>
            <a:pPr>
              <a:defRPr/>
            </a:pPr>
            <a:endParaRPr lang="en-US" dirty="0">
              <a:ea typeface="+mn-ea"/>
              <a:cs typeface="Calibri"/>
            </a:endParaRPr>
          </a:p>
        </p:txBody>
      </p:sp>
      <p:sp>
        <p:nvSpPr>
          <p:cNvPr id="49" name="Rounded Rectangle 14">
            <a:extLst>
              <a:ext uri="{FF2B5EF4-FFF2-40B4-BE49-F238E27FC236}">
                <a16:creationId xmlns:a16="http://schemas.microsoft.com/office/drawing/2014/main" id="{179CA750-99ED-4EF4-908B-DD38384A18D9}"/>
              </a:ext>
            </a:extLst>
          </p:cNvPr>
          <p:cNvSpPr/>
          <p:nvPr/>
        </p:nvSpPr>
        <p:spPr>
          <a:xfrm>
            <a:off x="7767927" y="1075611"/>
            <a:ext cx="989213" cy="456590"/>
          </a:xfrm>
          <a:prstGeom prst="roundRect">
            <a:avLst/>
          </a:prstGeom>
          <a:solidFill>
            <a:schemeClr val="accent6">
              <a:lumMod val="20000"/>
              <a:lumOff val="80000"/>
            </a:schemeClr>
          </a:solid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600" b="1" dirty="0">
                <a:solidFill>
                  <a:schemeClr val="tx1"/>
                </a:solidFill>
                <a:latin typeface="Century Gothic"/>
                <a:cs typeface="Century Gothic"/>
              </a:rPr>
              <a:t>Dept. of Human Services</a:t>
            </a:r>
          </a:p>
          <a:p>
            <a:pPr algn="ctr">
              <a:defRPr/>
            </a:pPr>
            <a:r>
              <a:rPr lang="en-US" sz="600" b="1" dirty="0">
                <a:solidFill>
                  <a:schemeClr val="tx1"/>
                </a:solidFill>
                <a:latin typeface="Century Gothic"/>
                <a:cs typeface="Century Gothic"/>
              </a:rPr>
              <a:t>Division of Mental Health and Addiction Services</a:t>
            </a:r>
          </a:p>
        </p:txBody>
      </p:sp>
      <p:sp>
        <p:nvSpPr>
          <p:cNvPr id="50" name="Rounded Rectangle 15">
            <a:extLst>
              <a:ext uri="{FF2B5EF4-FFF2-40B4-BE49-F238E27FC236}">
                <a16:creationId xmlns:a16="http://schemas.microsoft.com/office/drawing/2014/main" id="{DDA5905A-3183-4CC1-9AAD-CA14FCA94037}"/>
              </a:ext>
            </a:extLst>
          </p:cNvPr>
          <p:cNvSpPr/>
          <p:nvPr/>
        </p:nvSpPr>
        <p:spPr>
          <a:xfrm>
            <a:off x="7744505" y="1589349"/>
            <a:ext cx="989213" cy="456590"/>
          </a:xfrm>
          <a:prstGeom prst="roundRect">
            <a:avLst/>
          </a:prstGeom>
          <a:solidFill>
            <a:schemeClr val="accent6">
              <a:lumMod val="20000"/>
              <a:lumOff val="80000"/>
            </a:schemeClr>
          </a:solid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600" b="1" dirty="0">
                <a:solidFill>
                  <a:schemeClr val="tx1"/>
                </a:solidFill>
                <a:latin typeface="Century Gothic"/>
                <a:cs typeface="Century Gothic"/>
              </a:rPr>
              <a:t>Dept. of Human Services</a:t>
            </a:r>
          </a:p>
          <a:p>
            <a:pPr algn="ctr">
              <a:defRPr/>
            </a:pPr>
            <a:r>
              <a:rPr lang="en-US" sz="600" b="1" dirty="0">
                <a:solidFill>
                  <a:schemeClr val="tx1"/>
                </a:solidFill>
                <a:latin typeface="Century Gothic"/>
                <a:cs typeface="Century Gothic"/>
              </a:rPr>
              <a:t>Division of Developmental Disabilities </a:t>
            </a:r>
          </a:p>
        </p:txBody>
      </p:sp>
      <p:sp>
        <p:nvSpPr>
          <p:cNvPr id="51" name="Rectangle 50">
            <a:extLst>
              <a:ext uri="{FF2B5EF4-FFF2-40B4-BE49-F238E27FC236}">
                <a16:creationId xmlns:a16="http://schemas.microsoft.com/office/drawing/2014/main" id="{45984518-AC1C-40E8-B13C-56F78E34631D}"/>
              </a:ext>
            </a:extLst>
          </p:cNvPr>
          <p:cNvSpPr/>
          <p:nvPr/>
        </p:nvSpPr>
        <p:spPr>
          <a:xfrm>
            <a:off x="6370970" y="1024650"/>
            <a:ext cx="2473411" cy="1132929"/>
          </a:xfrm>
          <a:prstGeom prst="rect">
            <a:avLst/>
          </a:prstGeom>
          <a:noFill/>
          <a:ln w="38100" cmpd="db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2" name="Picture 51">
            <a:extLst>
              <a:ext uri="{FF2B5EF4-FFF2-40B4-BE49-F238E27FC236}">
                <a16:creationId xmlns:a16="http://schemas.microsoft.com/office/drawing/2014/main" id="{15D710F3-2C79-4556-B3C0-37E9E98E5F45}"/>
              </a:ext>
            </a:extLst>
          </p:cNvPr>
          <p:cNvPicPr>
            <a:picLocks noChangeAspect="1"/>
          </p:cNvPicPr>
          <p:nvPr/>
        </p:nvPicPr>
        <p:blipFill rotWithShape="1">
          <a:blip r:embed="rId2"/>
          <a:srcRect l="2235" t="2942" r="4734" b="38525"/>
          <a:stretch/>
        </p:blipFill>
        <p:spPr>
          <a:xfrm rot="21208694">
            <a:off x="6537011" y="1108942"/>
            <a:ext cx="901510" cy="306292"/>
          </a:xfrm>
          <a:prstGeom prst="rect">
            <a:avLst/>
          </a:prstGeom>
        </p:spPr>
      </p:pic>
      <p:cxnSp>
        <p:nvCxnSpPr>
          <p:cNvPr id="53" name="Straight Arrow Connector 52">
            <a:extLst>
              <a:ext uri="{FF2B5EF4-FFF2-40B4-BE49-F238E27FC236}">
                <a16:creationId xmlns:a16="http://schemas.microsoft.com/office/drawing/2014/main" id="{CFB7B8E9-A8B3-4A52-AE40-788794BB3FBB}"/>
              </a:ext>
            </a:extLst>
          </p:cNvPr>
          <p:cNvCxnSpPr/>
          <p:nvPr/>
        </p:nvCxnSpPr>
        <p:spPr>
          <a:xfrm>
            <a:off x="6122483" y="1465439"/>
            <a:ext cx="228600" cy="0"/>
          </a:xfrm>
          <a:prstGeom prst="straightConnector1">
            <a:avLst/>
          </a:prstGeom>
          <a:ln>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4" name="Up-Down Arrow Callout 28">
            <a:extLst>
              <a:ext uri="{FF2B5EF4-FFF2-40B4-BE49-F238E27FC236}">
                <a16:creationId xmlns:a16="http://schemas.microsoft.com/office/drawing/2014/main" id="{4DD3B0CC-2639-416F-BB09-AB9B7E3E8689}"/>
              </a:ext>
            </a:extLst>
          </p:cNvPr>
          <p:cNvSpPr/>
          <p:nvPr/>
        </p:nvSpPr>
        <p:spPr>
          <a:xfrm>
            <a:off x="2129102" y="1058735"/>
            <a:ext cx="400050" cy="3828632"/>
          </a:xfrm>
          <a:prstGeom prst="upDownArrowCallout">
            <a:avLst>
              <a:gd name="adj1" fmla="val 25000"/>
              <a:gd name="adj2" fmla="val 28472"/>
              <a:gd name="adj3" fmla="val 25000"/>
              <a:gd name="adj4" fmla="val 48123"/>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750" b="1" dirty="0">
                <a:solidFill>
                  <a:schemeClr val="tx1"/>
                </a:solidFill>
                <a:latin typeface="Century Gothic"/>
              </a:rPr>
              <a:t>Rutgers UBHC Training and Technical Assistance </a:t>
            </a:r>
            <a:r>
              <a:rPr lang="en-US" sz="750" dirty="0">
                <a:solidFill>
                  <a:schemeClr val="tx1"/>
                </a:solidFill>
                <a:latin typeface="Century Gothic"/>
              </a:rPr>
              <a:t>--Trains All System Partners, Families </a:t>
            </a:r>
          </a:p>
        </p:txBody>
      </p:sp>
      <p:pic>
        <p:nvPicPr>
          <p:cNvPr id="55" name="Picture 54">
            <a:extLst>
              <a:ext uri="{FF2B5EF4-FFF2-40B4-BE49-F238E27FC236}">
                <a16:creationId xmlns:a16="http://schemas.microsoft.com/office/drawing/2014/main" id="{3EA0F4BB-51AF-4251-83BD-DDDE423BCF11}"/>
              </a:ext>
            </a:extLst>
          </p:cNvPr>
          <p:cNvPicPr>
            <a:picLocks noChangeAspect="1"/>
          </p:cNvPicPr>
          <p:nvPr/>
        </p:nvPicPr>
        <p:blipFill>
          <a:blip r:embed="rId3"/>
          <a:stretch>
            <a:fillRect/>
          </a:stretch>
        </p:blipFill>
        <p:spPr>
          <a:xfrm>
            <a:off x="3036383" y="2658935"/>
            <a:ext cx="320040" cy="228600"/>
          </a:xfrm>
          <a:prstGeom prst="rect">
            <a:avLst/>
          </a:prstGeom>
        </p:spPr>
      </p:pic>
      <p:pic>
        <p:nvPicPr>
          <p:cNvPr id="56" name="Picture 55">
            <a:extLst>
              <a:ext uri="{FF2B5EF4-FFF2-40B4-BE49-F238E27FC236}">
                <a16:creationId xmlns:a16="http://schemas.microsoft.com/office/drawing/2014/main" id="{04F37DCC-E513-47A0-8ADF-A41AC64D3691}"/>
              </a:ext>
            </a:extLst>
          </p:cNvPr>
          <p:cNvPicPr>
            <a:picLocks noChangeAspect="1"/>
          </p:cNvPicPr>
          <p:nvPr/>
        </p:nvPicPr>
        <p:blipFill>
          <a:blip r:embed="rId4"/>
          <a:stretch>
            <a:fillRect/>
          </a:stretch>
        </p:blipFill>
        <p:spPr>
          <a:xfrm>
            <a:off x="2871991" y="1462960"/>
            <a:ext cx="250718" cy="438757"/>
          </a:xfrm>
          <a:prstGeom prst="rect">
            <a:avLst/>
          </a:prstGeom>
        </p:spPr>
      </p:pic>
      <p:pic>
        <p:nvPicPr>
          <p:cNvPr id="57" name="Picture 56">
            <a:extLst>
              <a:ext uri="{FF2B5EF4-FFF2-40B4-BE49-F238E27FC236}">
                <a16:creationId xmlns:a16="http://schemas.microsoft.com/office/drawing/2014/main" id="{2C810C3A-A0B9-49D0-93D1-B342382CE0B4}"/>
              </a:ext>
            </a:extLst>
          </p:cNvPr>
          <p:cNvPicPr>
            <a:picLocks noChangeAspect="1"/>
          </p:cNvPicPr>
          <p:nvPr/>
        </p:nvPicPr>
        <p:blipFill>
          <a:blip r:embed="rId5"/>
          <a:stretch>
            <a:fillRect/>
          </a:stretch>
        </p:blipFill>
        <p:spPr>
          <a:xfrm>
            <a:off x="4440570" y="2563918"/>
            <a:ext cx="329424" cy="342900"/>
          </a:xfrm>
          <a:prstGeom prst="rect">
            <a:avLst/>
          </a:prstGeom>
        </p:spPr>
      </p:pic>
      <p:cxnSp>
        <p:nvCxnSpPr>
          <p:cNvPr id="58" name="Straight Connector 57">
            <a:extLst>
              <a:ext uri="{FF2B5EF4-FFF2-40B4-BE49-F238E27FC236}">
                <a16:creationId xmlns:a16="http://schemas.microsoft.com/office/drawing/2014/main" id="{3631C375-157A-45DB-A955-848DE9267FDB}"/>
              </a:ext>
            </a:extLst>
          </p:cNvPr>
          <p:cNvCxnSpPr/>
          <p:nvPr/>
        </p:nvCxnSpPr>
        <p:spPr>
          <a:xfrm>
            <a:off x="2704144" y="4895405"/>
            <a:ext cx="63436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Rounded Rectangle 36">
            <a:extLst>
              <a:ext uri="{FF2B5EF4-FFF2-40B4-BE49-F238E27FC236}">
                <a16:creationId xmlns:a16="http://schemas.microsoft.com/office/drawing/2014/main" id="{8E2E82E1-C3E0-4F9D-B32E-5623E4E1EA59}"/>
              </a:ext>
            </a:extLst>
          </p:cNvPr>
          <p:cNvSpPr/>
          <p:nvPr/>
        </p:nvSpPr>
        <p:spPr>
          <a:xfrm>
            <a:off x="4628912" y="3972969"/>
            <a:ext cx="1885950" cy="628650"/>
          </a:xfrm>
          <a:prstGeom prst="roundRect">
            <a:avLst/>
          </a:prstGeom>
          <a:solidFill>
            <a:schemeClr val="accent1">
              <a:lumMod val="20000"/>
              <a:lumOff val="80000"/>
            </a:schemeClr>
          </a:solid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b="1" dirty="0">
              <a:solidFill>
                <a:schemeClr val="tx1"/>
              </a:solidFill>
              <a:latin typeface="Century Gothic"/>
              <a:cs typeface="Century Gothic"/>
            </a:endParaRPr>
          </a:p>
          <a:p>
            <a:pPr algn="ctr"/>
            <a:endParaRPr lang="en-US" sz="750" b="1" dirty="0">
              <a:solidFill>
                <a:schemeClr val="tx1"/>
              </a:solidFill>
              <a:latin typeface="Century Gothic"/>
              <a:cs typeface="Century Gothic"/>
            </a:endParaRPr>
          </a:p>
          <a:p>
            <a:pPr algn="ctr"/>
            <a:r>
              <a:rPr lang="en-US" sz="750" b="1" dirty="0">
                <a:solidFill>
                  <a:schemeClr val="tx1"/>
                </a:solidFill>
                <a:latin typeface="Century Gothic"/>
                <a:cs typeface="Century Gothic"/>
              </a:rPr>
              <a:t>Care Management Organization</a:t>
            </a:r>
          </a:p>
          <a:p>
            <a:pPr lvl="0" algn="ctr"/>
            <a:r>
              <a:rPr lang="en-US" altLang="en-US" sz="750" dirty="0">
                <a:solidFill>
                  <a:schemeClr val="tx1"/>
                </a:solidFill>
                <a:latin typeface="Century Gothic"/>
                <a:cs typeface="Century Gothic"/>
              </a:rPr>
              <a:t>Utilizes </a:t>
            </a:r>
            <a:r>
              <a:rPr lang="en-US" altLang="en-US" sz="750" b="1" i="1" dirty="0">
                <a:solidFill>
                  <a:schemeClr val="tx1"/>
                </a:solidFill>
                <a:latin typeface="Century Gothic"/>
                <a:cs typeface="Century Gothic"/>
              </a:rPr>
              <a:t>wraparound</a:t>
            </a:r>
            <a:r>
              <a:rPr lang="en-US" altLang="en-US" sz="750" dirty="0">
                <a:solidFill>
                  <a:schemeClr val="tx1"/>
                </a:solidFill>
                <a:latin typeface="Century Gothic"/>
                <a:cs typeface="Century Gothic"/>
              </a:rPr>
              <a:t> model to serve youth and families with moderate and complex needs; designated health home entity</a:t>
            </a:r>
            <a:endParaRPr lang="en-US" sz="750" dirty="0">
              <a:solidFill>
                <a:schemeClr val="tx1"/>
              </a:solidFill>
              <a:latin typeface="Century Gothic"/>
              <a:cs typeface="Century Gothic"/>
            </a:endParaRPr>
          </a:p>
          <a:p>
            <a:pPr algn="ctr"/>
            <a:endParaRPr lang="en-US" sz="825" b="1" dirty="0">
              <a:solidFill>
                <a:schemeClr val="tx1"/>
              </a:solidFill>
              <a:latin typeface="Century Gothic"/>
              <a:cs typeface="Century Gothic"/>
            </a:endParaRPr>
          </a:p>
          <a:p>
            <a:pPr algn="ctr"/>
            <a:endParaRPr lang="en-US" sz="750" b="1" dirty="0">
              <a:solidFill>
                <a:schemeClr val="tx1"/>
              </a:solidFill>
              <a:latin typeface="Century Gothic"/>
              <a:cs typeface="Century Gothic"/>
            </a:endParaRPr>
          </a:p>
        </p:txBody>
      </p:sp>
      <p:sp>
        <p:nvSpPr>
          <p:cNvPr id="60" name="Rounded Rectangle 37">
            <a:extLst>
              <a:ext uri="{FF2B5EF4-FFF2-40B4-BE49-F238E27FC236}">
                <a16:creationId xmlns:a16="http://schemas.microsoft.com/office/drawing/2014/main" id="{8475F0AE-19D3-4251-B237-02DD44C5BC31}"/>
              </a:ext>
            </a:extLst>
          </p:cNvPr>
          <p:cNvSpPr/>
          <p:nvPr/>
        </p:nvSpPr>
        <p:spPr>
          <a:xfrm>
            <a:off x="5150936" y="2830386"/>
            <a:ext cx="1368059" cy="758492"/>
          </a:xfrm>
          <a:prstGeom prst="roundRect">
            <a:avLst/>
          </a:prstGeom>
          <a:solidFill>
            <a:schemeClr val="accent1">
              <a:lumMod val="20000"/>
              <a:lumOff val="80000"/>
            </a:schemeClr>
          </a:solid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b="1" dirty="0">
              <a:solidFill>
                <a:schemeClr val="tx1"/>
              </a:solidFill>
              <a:latin typeface="Century Gothic"/>
              <a:cs typeface="Century Gothic"/>
            </a:endParaRPr>
          </a:p>
          <a:p>
            <a:pPr algn="ctr"/>
            <a:endParaRPr lang="en-US" sz="825" b="1" dirty="0">
              <a:solidFill>
                <a:schemeClr val="tx1"/>
              </a:solidFill>
              <a:cs typeface="Times New Roman" pitchFamily="18" charset="0"/>
            </a:endParaRPr>
          </a:p>
          <a:p>
            <a:pPr algn="ctr"/>
            <a:r>
              <a:rPr lang="en-US" sz="825" b="1" dirty="0">
                <a:solidFill>
                  <a:schemeClr val="tx1"/>
                </a:solidFill>
                <a:latin typeface="Century Gothic" panose="020B0502020202020204" pitchFamily="34" charset="0"/>
                <a:cs typeface="Times New Roman" pitchFamily="18" charset="0"/>
              </a:rPr>
              <a:t>Family</a:t>
            </a:r>
            <a:r>
              <a:rPr lang="en-US" sz="825" b="1" dirty="0">
                <a:solidFill>
                  <a:schemeClr val="tx1"/>
                </a:solidFill>
                <a:cs typeface="Times New Roman" pitchFamily="18" charset="0"/>
              </a:rPr>
              <a:t> Support </a:t>
            </a:r>
            <a:r>
              <a:rPr lang="en-US" sz="825" b="1" dirty="0">
                <a:solidFill>
                  <a:schemeClr val="tx1"/>
                </a:solidFill>
                <a:latin typeface="Century Gothic" panose="020B0502020202020204" pitchFamily="34" charset="0"/>
                <a:cs typeface="Times New Roman" pitchFamily="18" charset="0"/>
              </a:rPr>
              <a:t>Organizations</a:t>
            </a:r>
          </a:p>
          <a:p>
            <a:pPr lvl="0" algn="ctr"/>
            <a:r>
              <a:rPr lang="en-US" sz="750" dirty="0">
                <a:solidFill>
                  <a:schemeClr val="tx1"/>
                </a:solidFill>
                <a:latin typeface="Century Gothic" panose="020B0502020202020204" pitchFamily="34" charset="0"/>
                <a:cs typeface="Century Gothic"/>
              </a:rPr>
              <a:t>Family-led peer support and advocacy for parents/caregivers and youth group</a:t>
            </a:r>
          </a:p>
          <a:p>
            <a:pPr algn="ctr"/>
            <a:endParaRPr lang="en-US" sz="825" b="1" dirty="0">
              <a:solidFill>
                <a:schemeClr val="tx1"/>
              </a:solidFill>
              <a:cs typeface="Times New Roman" pitchFamily="18" charset="0"/>
            </a:endParaRPr>
          </a:p>
          <a:p>
            <a:pPr algn="ctr"/>
            <a:endParaRPr lang="en-US" sz="750" b="1" dirty="0">
              <a:solidFill>
                <a:schemeClr val="tx1"/>
              </a:solidFill>
              <a:latin typeface="Century Gothic"/>
              <a:cs typeface="Century Gothic"/>
            </a:endParaRPr>
          </a:p>
        </p:txBody>
      </p:sp>
      <p:sp>
        <p:nvSpPr>
          <p:cNvPr id="61" name="Hexagon 60">
            <a:extLst>
              <a:ext uri="{FF2B5EF4-FFF2-40B4-BE49-F238E27FC236}">
                <a16:creationId xmlns:a16="http://schemas.microsoft.com/office/drawing/2014/main" id="{A46D12D0-42F9-46E5-B4E1-01D5F2830BA5}"/>
              </a:ext>
            </a:extLst>
          </p:cNvPr>
          <p:cNvSpPr/>
          <p:nvPr/>
        </p:nvSpPr>
        <p:spPr>
          <a:xfrm>
            <a:off x="3640986" y="4977352"/>
            <a:ext cx="1072374" cy="788292"/>
          </a:xfrm>
          <a:prstGeom prst="hexagon">
            <a:avLst/>
          </a:prstGeom>
          <a:solidFill>
            <a:schemeClr val="accent2">
              <a:lumMod val="40000"/>
              <a:lumOff val="60000"/>
            </a:schemeClr>
          </a:solidFill>
          <a:ln w="38100" cmpd="sng">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latin typeface="Century Gothic"/>
                <a:cs typeface="Century Gothic"/>
              </a:rPr>
              <a:t>CANS</a:t>
            </a:r>
          </a:p>
          <a:p>
            <a:pPr algn="ctr"/>
            <a:r>
              <a:rPr lang="en-US" sz="600" b="1" dirty="0">
                <a:solidFill>
                  <a:schemeClr val="tx1"/>
                </a:solidFill>
                <a:latin typeface="Century Gothic"/>
                <a:cs typeface="Century Gothic"/>
              </a:rPr>
              <a:t>ASSESSMENT TOOL </a:t>
            </a:r>
            <a:r>
              <a:rPr lang="en-US" sz="600" dirty="0">
                <a:solidFill>
                  <a:schemeClr val="tx1"/>
                </a:solidFill>
                <a:latin typeface="Century Gothic"/>
                <a:cs typeface="Century Gothic"/>
              </a:rPr>
              <a:t>Utilized in Triage, for Treatment Planning and Outcomes Tracking</a:t>
            </a:r>
          </a:p>
        </p:txBody>
      </p:sp>
      <p:sp>
        <p:nvSpPr>
          <p:cNvPr id="62" name="Rounded Rectangle 41">
            <a:extLst>
              <a:ext uri="{FF2B5EF4-FFF2-40B4-BE49-F238E27FC236}">
                <a16:creationId xmlns:a16="http://schemas.microsoft.com/office/drawing/2014/main" id="{5C03DB38-C3EF-4512-9778-CB256D9673AC}"/>
              </a:ext>
            </a:extLst>
          </p:cNvPr>
          <p:cNvSpPr/>
          <p:nvPr/>
        </p:nvSpPr>
        <p:spPr>
          <a:xfrm>
            <a:off x="6693986" y="3409745"/>
            <a:ext cx="2000248" cy="1485661"/>
          </a:xfrm>
          <a:prstGeom prst="roundRect">
            <a:avLst/>
          </a:prstGeom>
          <a:solidFill>
            <a:schemeClr val="accent1">
              <a:lumMod val="20000"/>
              <a:lumOff val="80000"/>
            </a:schemeClr>
          </a:solid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825" b="1" u="sng" dirty="0">
              <a:solidFill>
                <a:schemeClr val="tx1"/>
              </a:solidFill>
              <a:latin typeface="Century Gothic"/>
              <a:cs typeface="Century Gothic"/>
            </a:endParaRPr>
          </a:p>
          <a:p>
            <a:r>
              <a:rPr lang="en-US" sz="750" b="1" u="sng" dirty="0">
                <a:solidFill>
                  <a:schemeClr val="tx1"/>
                </a:solidFill>
                <a:latin typeface="Century Gothic"/>
                <a:cs typeface="Century Gothic"/>
              </a:rPr>
              <a:t>Other Authorized Services includes but is not limited to:</a:t>
            </a:r>
          </a:p>
          <a:p>
            <a:pPr marL="128588" indent="-128588">
              <a:buFont typeface="Wingdings" panose="05000000000000000000" pitchFamily="2" charset="2"/>
              <a:buChar char="§"/>
            </a:pPr>
            <a:r>
              <a:rPr lang="en-US" sz="675" dirty="0">
                <a:solidFill>
                  <a:schemeClr val="tx1"/>
                </a:solidFill>
                <a:latin typeface="Century Gothic"/>
                <a:cs typeface="Century Gothic"/>
              </a:rPr>
              <a:t>Biopsychosocial Assessments</a:t>
            </a:r>
          </a:p>
          <a:p>
            <a:pPr marL="128588" indent="-128588">
              <a:buFont typeface="Wingdings" panose="05000000000000000000" pitchFamily="2" charset="2"/>
              <a:buChar char="§"/>
            </a:pPr>
            <a:r>
              <a:rPr lang="en-US" sz="675" dirty="0">
                <a:solidFill>
                  <a:schemeClr val="tx1"/>
                </a:solidFill>
                <a:latin typeface="Century Gothic"/>
                <a:cs typeface="Century Gothic"/>
              </a:rPr>
              <a:t>In home Clinical/Therapeutic </a:t>
            </a:r>
          </a:p>
          <a:p>
            <a:pPr marL="128588" indent="-128588">
              <a:buFont typeface="Wingdings" panose="05000000000000000000" pitchFamily="2" charset="2"/>
              <a:buChar char="§"/>
            </a:pPr>
            <a:r>
              <a:rPr lang="en-US" sz="675" dirty="0">
                <a:solidFill>
                  <a:schemeClr val="tx1"/>
                </a:solidFill>
                <a:latin typeface="Century Gothic"/>
                <a:cs typeface="Century Gothic"/>
              </a:rPr>
              <a:t>Out of Home Care (OOH)</a:t>
            </a:r>
          </a:p>
          <a:p>
            <a:pPr marL="128588" indent="-128588">
              <a:buFont typeface="Wingdings" panose="05000000000000000000" pitchFamily="2" charset="2"/>
              <a:buChar char="§"/>
            </a:pPr>
            <a:r>
              <a:rPr lang="en-US" sz="675" dirty="0">
                <a:solidFill>
                  <a:schemeClr val="tx1"/>
                </a:solidFill>
                <a:latin typeface="Century Gothic"/>
                <a:cs typeface="Century Gothic"/>
              </a:rPr>
              <a:t>Partial Hospitalization/Partial Care</a:t>
            </a:r>
          </a:p>
          <a:p>
            <a:pPr marL="128588" indent="-128588">
              <a:buFont typeface="Wingdings" panose="05000000000000000000" pitchFamily="2" charset="2"/>
              <a:buChar char="§"/>
            </a:pPr>
            <a:r>
              <a:rPr lang="en-US" sz="675" dirty="0">
                <a:solidFill>
                  <a:schemeClr val="tx1"/>
                </a:solidFill>
                <a:latin typeface="Century Gothic"/>
                <a:cs typeface="Century Gothic"/>
              </a:rPr>
              <a:t>Substance Use Services</a:t>
            </a:r>
          </a:p>
          <a:p>
            <a:pPr marL="128588" indent="-128588">
              <a:buFont typeface="Wingdings" panose="05000000000000000000" pitchFamily="2" charset="2"/>
              <a:buChar char="§"/>
            </a:pPr>
            <a:r>
              <a:rPr lang="en-US" sz="675" dirty="0">
                <a:solidFill>
                  <a:schemeClr val="tx1"/>
                </a:solidFill>
                <a:latin typeface="Century Gothic"/>
                <a:cs typeface="Century Gothic"/>
              </a:rPr>
              <a:t>In home Behavioral for I/DD youth</a:t>
            </a:r>
          </a:p>
          <a:p>
            <a:pPr marL="128588" indent="-128588">
              <a:buFont typeface="Wingdings" panose="05000000000000000000" pitchFamily="2" charset="2"/>
              <a:buChar char="§"/>
            </a:pPr>
            <a:r>
              <a:rPr lang="en-US" sz="675" dirty="0">
                <a:solidFill>
                  <a:schemeClr val="tx1"/>
                </a:solidFill>
                <a:latin typeface="Century Gothic"/>
                <a:cs typeface="Century Gothic"/>
              </a:rPr>
              <a:t>Family Support Services for I/DD Youth</a:t>
            </a:r>
          </a:p>
          <a:p>
            <a:pPr marL="128588" indent="-128588">
              <a:buFont typeface="Wingdings" panose="05000000000000000000" pitchFamily="2" charset="2"/>
              <a:buChar char="§"/>
            </a:pPr>
            <a:r>
              <a:rPr lang="en-US" sz="675" dirty="0">
                <a:solidFill>
                  <a:schemeClr val="tx1"/>
                </a:solidFill>
                <a:latin typeface="Century Gothic"/>
                <a:cs typeface="Century Gothic"/>
              </a:rPr>
              <a:t>Non Medical Transportation</a:t>
            </a:r>
          </a:p>
          <a:p>
            <a:pPr marL="128588" indent="-128588">
              <a:buFont typeface="Wingdings" panose="05000000000000000000" pitchFamily="2" charset="2"/>
              <a:buChar char="§"/>
            </a:pPr>
            <a:r>
              <a:rPr lang="en-US" sz="675" dirty="0">
                <a:solidFill>
                  <a:schemeClr val="tx1"/>
                </a:solidFill>
                <a:latin typeface="Century Gothic"/>
                <a:cs typeface="Century Gothic"/>
              </a:rPr>
              <a:t>Interpreter Services</a:t>
            </a:r>
          </a:p>
          <a:p>
            <a:pPr marL="128588" indent="-128588">
              <a:buFont typeface="Wingdings" panose="05000000000000000000" pitchFamily="2" charset="2"/>
              <a:buChar char="§"/>
            </a:pPr>
            <a:r>
              <a:rPr lang="en-US" sz="675" dirty="0">
                <a:solidFill>
                  <a:schemeClr val="tx1"/>
                </a:solidFill>
                <a:latin typeface="Century Gothic"/>
                <a:cs typeface="Century Gothic"/>
              </a:rPr>
              <a:t>Outpatient</a:t>
            </a:r>
          </a:p>
          <a:p>
            <a:pPr marL="128588" indent="-128588">
              <a:buFont typeface="Wingdings" panose="05000000000000000000" pitchFamily="2" charset="2"/>
              <a:buChar char="§"/>
            </a:pPr>
            <a:r>
              <a:rPr lang="en-US" sz="675" dirty="0">
                <a:solidFill>
                  <a:schemeClr val="tx1"/>
                </a:solidFill>
                <a:latin typeface="Century Gothic"/>
                <a:cs typeface="Century Gothic"/>
              </a:rPr>
              <a:t>Assistive Technology</a:t>
            </a:r>
          </a:p>
          <a:p>
            <a:pPr algn="ctr"/>
            <a:endParaRPr lang="en-US" sz="750" b="1" dirty="0">
              <a:solidFill>
                <a:schemeClr val="tx1"/>
              </a:solidFill>
              <a:latin typeface="Century Gothic"/>
              <a:cs typeface="Century Gothic"/>
            </a:endParaRPr>
          </a:p>
        </p:txBody>
      </p:sp>
      <p:cxnSp>
        <p:nvCxnSpPr>
          <p:cNvPr id="63" name="Straight Arrow Connector 62">
            <a:extLst>
              <a:ext uri="{FF2B5EF4-FFF2-40B4-BE49-F238E27FC236}">
                <a16:creationId xmlns:a16="http://schemas.microsoft.com/office/drawing/2014/main" id="{F32F2E05-2B9F-4D6B-83F0-499DBDCCAFC9}"/>
              </a:ext>
            </a:extLst>
          </p:cNvPr>
          <p:cNvCxnSpPr/>
          <p:nvPr/>
        </p:nvCxnSpPr>
        <p:spPr>
          <a:xfrm>
            <a:off x="3779333" y="1973135"/>
            <a:ext cx="0" cy="342900"/>
          </a:xfrm>
          <a:prstGeom prst="straightConnector1">
            <a:avLst/>
          </a:prstGeom>
          <a:ln w="952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ADEDD2CF-0409-4064-BE98-FE1E6A5C637E}"/>
              </a:ext>
            </a:extLst>
          </p:cNvPr>
          <p:cNvCxnSpPr>
            <a:cxnSpLocks/>
            <a:endCxn id="45" idx="0"/>
          </p:cNvCxnSpPr>
          <p:nvPr/>
        </p:nvCxnSpPr>
        <p:spPr>
          <a:xfrm flipH="1">
            <a:off x="3756089" y="2316035"/>
            <a:ext cx="137544" cy="0"/>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5A4DCFDF-FDF1-48EC-B194-8AB6463FE51B}"/>
              </a:ext>
            </a:extLst>
          </p:cNvPr>
          <p:cNvCxnSpPr>
            <a:cxnSpLocks/>
            <a:stCxn id="45" idx="2"/>
          </p:cNvCxnSpPr>
          <p:nvPr/>
        </p:nvCxnSpPr>
        <p:spPr>
          <a:xfrm>
            <a:off x="3756089" y="3744785"/>
            <a:ext cx="137544" cy="342900"/>
          </a:xfrm>
          <a:prstGeom prst="straightConnector1">
            <a:avLst/>
          </a:prstGeom>
          <a:ln w="9525"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12A41833-EED0-481D-A707-F7588A02EDE3}"/>
              </a:ext>
            </a:extLst>
          </p:cNvPr>
          <p:cNvCxnSpPr>
            <a:cxnSpLocks/>
            <a:stCxn id="45" idx="3"/>
            <a:endCxn id="60" idx="1"/>
          </p:cNvCxnSpPr>
          <p:nvPr/>
        </p:nvCxnSpPr>
        <p:spPr>
          <a:xfrm>
            <a:off x="4808033" y="3030410"/>
            <a:ext cx="342902" cy="179222"/>
          </a:xfrm>
          <a:prstGeom prst="straightConnector1">
            <a:avLst/>
          </a:prstGeom>
          <a:ln w="9525"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2F3734C8-8CBC-4565-A0D9-D2D2123E1289}"/>
              </a:ext>
            </a:extLst>
          </p:cNvPr>
          <p:cNvCxnSpPr>
            <a:cxnSpLocks/>
          </p:cNvCxnSpPr>
          <p:nvPr/>
        </p:nvCxnSpPr>
        <p:spPr>
          <a:xfrm>
            <a:off x="4636583" y="3744787"/>
            <a:ext cx="76778" cy="184073"/>
          </a:xfrm>
          <a:prstGeom prst="straightConnector1">
            <a:avLst/>
          </a:prstGeom>
          <a:ln w="9525"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0E35BE29-20D1-4986-BF30-932E2FD196FF}"/>
              </a:ext>
            </a:extLst>
          </p:cNvPr>
          <p:cNvCxnSpPr/>
          <p:nvPr/>
        </p:nvCxnSpPr>
        <p:spPr>
          <a:xfrm>
            <a:off x="4808036" y="3521249"/>
            <a:ext cx="1866839" cy="436729"/>
          </a:xfrm>
          <a:prstGeom prst="straightConnector1">
            <a:avLst/>
          </a:prstGeom>
          <a:ln w="9525"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69" name="Picture 68">
            <a:extLst>
              <a:ext uri="{FF2B5EF4-FFF2-40B4-BE49-F238E27FC236}">
                <a16:creationId xmlns:a16="http://schemas.microsoft.com/office/drawing/2014/main" id="{E1EE0559-F3FE-4773-ABA0-5BF3B05E6782}"/>
              </a:ext>
            </a:extLst>
          </p:cNvPr>
          <p:cNvPicPr>
            <a:picLocks noChangeAspect="1"/>
          </p:cNvPicPr>
          <p:nvPr/>
        </p:nvPicPr>
        <p:blipFill>
          <a:blip r:embed="rId6"/>
          <a:stretch>
            <a:fillRect/>
          </a:stretch>
        </p:blipFill>
        <p:spPr>
          <a:xfrm>
            <a:off x="5093786" y="5059235"/>
            <a:ext cx="329213" cy="528924"/>
          </a:xfrm>
          <a:prstGeom prst="rect">
            <a:avLst/>
          </a:prstGeom>
        </p:spPr>
      </p:pic>
      <p:sp>
        <p:nvSpPr>
          <p:cNvPr id="70" name="TextBox 69">
            <a:extLst>
              <a:ext uri="{FF2B5EF4-FFF2-40B4-BE49-F238E27FC236}">
                <a16:creationId xmlns:a16="http://schemas.microsoft.com/office/drawing/2014/main" id="{8BD0FE60-58C8-4357-B31E-22DE15B2A6BF}"/>
              </a:ext>
            </a:extLst>
          </p:cNvPr>
          <p:cNvSpPr txBox="1"/>
          <p:nvPr/>
        </p:nvSpPr>
        <p:spPr>
          <a:xfrm>
            <a:off x="5093783" y="4926221"/>
            <a:ext cx="3886200" cy="842538"/>
          </a:xfrm>
          <a:prstGeom prst="rect">
            <a:avLst/>
          </a:prstGeom>
          <a:noFill/>
          <a:ln w="19050" cmpd="sng">
            <a:solidFill>
              <a:schemeClr val="tx1"/>
            </a:solidFill>
          </a:ln>
        </p:spPr>
        <p:txBody>
          <a:bodyPr wrap="square" rtlCol="0">
            <a:spAutoFit/>
          </a:bodyPr>
          <a:lstStyle/>
          <a:p>
            <a:pPr marL="471488" lvl="1" indent="-128588">
              <a:buFont typeface="Arial"/>
              <a:buChar char="•"/>
            </a:pPr>
            <a:r>
              <a:rPr lang="en-US" sz="600" dirty="0">
                <a:latin typeface="Century Gothic" panose="020B0502020202020204" pitchFamily="34" charset="0"/>
              </a:rPr>
              <a:t>1115 Waiver-Children’s Supports Waiver, I/DD and SED</a:t>
            </a:r>
          </a:p>
          <a:p>
            <a:pPr marL="471488" lvl="1" indent="-128588">
              <a:buFont typeface="Arial"/>
              <a:buChar char="•"/>
            </a:pPr>
            <a:r>
              <a:rPr lang="en-US" sz="600" dirty="0">
                <a:latin typeface="Century Gothic" panose="020B0502020202020204" pitchFamily="34" charset="0"/>
              </a:rPr>
              <a:t>State Plan Amendments</a:t>
            </a:r>
          </a:p>
          <a:p>
            <a:pPr marL="814388" lvl="2" indent="-128588">
              <a:buFont typeface="Arial"/>
              <a:buChar char="•"/>
            </a:pPr>
            <a:r>
              <a:rPr lang="en-US" sz="600" dirty="0">
                <a:latin typeface="Century Gothic" panose="020B0502020202020204" pitchFamily="34" charset="0"/>
                <a:cs typeface="Cambria"/>
              </a:rPr>
              <a:t>Targeted Case Management-CMO</a:t>
            </a:r>
          </a:p>
          <a:p>
            <a:pPr marL="814388" lvl="2" indent="-128588">
              <a:buFont typeface="Arial"/>
              <a:buChar char="•"/>
            </a:pPr>
            <a:r>
              <a:rPr lang="en-US" sz="600" dirty="0">
                <a:latin typeface="Century Gothic" panose="020B0502020202020204" pitchFamily="34" charset="0"/>
                <a:cs typeface="Cambria"/>
              </a:rPr>
              <a:t>Psych under 21 Benefit-OOH Programs</a:t>
            </a:r>
          </a:p>
          <a:p>
            <a:pPr marL="814388" lvl="2" indent="-128588">
              <a:buFont typeface="Arial"/>
              <a:buChar char="•"/>
            </a:pPr>
            <a:r>
              <a:rPr lang="en-US" sz="600" dirty="0">
                <a:latin typeface="Century Gothic" panose="020B0502020202020204" pitchFamily="34" charset="0"/>
                <a:cs typeface="Cambria"/>
              </a:rPr>
              <a:t>Rehabilitative Option-MRSS, IIC/BA, Out of Home</a:t>
            </a:r>
          </a:p>
          <a:p>
            <a:pPr marL="471488" lvl="1" indent="-128588">
              <a:buFont typeface="Arial"/>
              <a:buChar char="•"/>
            </a:pPr>
            <a:r>
              <a:rPr lang="en-US" sz="600" dirty="0">
                <a:latin typeface="Century Gothic" panose="020B0502020202020204" pitchFamily="34" charset="0"/>
                <a:cs typeface="Cambria"/>
              </a:rPr>
              <a:t>State Option to Provide Health Homes</a:t>
            </a:r>
            <a:endParaRPr lang="en-US" sz="600" dirty="0">
              <a:latin typeface="Century Gothic" panose="020B0502020202020204" pitchFamily="34" charset="0"/>
            </a:endParaRPr>
          </a:p>
          <a:p>
            <a:pPr marL="471488" lvl="1" indent="-128588">
              <a:buFont typeface="Arial"/>
              <a:buChar char="•"/>
            </a:pPr>
            <a:r>
              <a:rPr lang="en-US" sz="600" dirty="0">
                <a:latin typeface="Century Gothic" panose="020B0502020202020204" pitchFamily="34" charset="0"/>
              </a:rPr>
              <a:t>Flex Funds</a:t>
            </a:r>
          </a:p>
          <a:p>
            <a:pPr marL="471488" lvl="1" indent="-128588">
              <a:buFont typeface="Arial"/>
              <a:buChar char="•"/>
            </a:pPr>
            <a:endParaRPr lang="en-US" sz="675" dirty="0">
              <a:latin typeface="Cambria"/>
              <a:cs typeface="Cambria"/>
            </a:endParaRPr>
          </a:p>
        </p:txBody>
      </p:sp>
      <p:sp>
        <p:nvSpPr>
          <p:cNvPr id="71" name="Plaque 70">
            <a:extLst>
              <a:ext uri="{FF2B5EF4-FFF2-40B4-BE49-F238E27FC236}">
                <a16:creationId xmlns:a16="http://schemas.microsoft.com/office/drawing/2014/main" id="{B8EA791C-C2D8-41BB-9F94-6FA3EBDF9511}"/>
              </a:ext>
            </a:extLst>
          </p:cNvPr>
          <p:cNvSpPr/>
          <p:nvPr/>
        </p:nvSpPr>
        <p:spPr>
          <a:xfrm>
            <a:off x="6579683" y="2223064"/>
            <a:ext cx="2171700" cy="1117659"/>
          </a:xfrm>
          <a:prstGeom prst="plaque">
            <a:avLst/>
          </a:prstGeom>
          <a:solidFill>
            <a:schemeClr val="accent2">
              <a:lumMod val="20000"/>
              <a:lumOff val="80000"/>
            </a:schemeClr>
          </a:solid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825" b="1" dirty="0">
              <a:solidFill>
                <a:schemeClr val="tx1"/>
              </a:solidFill>
              <a:latin typeface="Century Gothic"/>
              <a:cs typeface="Century Gothic"/>
            </a:endParaRPr>
          </a:p>
          <a:p>
            <a:r>
              <a:rPr lang="en-US" sz="750" b="1" dirty="0">
                <a:solidFill>
                  <a:schemeClr val="tx1"/>
                </a:solidFill>
                <a:latin typeface="Century Gothic"/>
                <a:cs typeface="Century Gothic"/>
              </a:rPr>
              <a:t>Populations Served are youth (and their families) with one or more of the following: </a:t>
            </a:r>
            <a:endParaRPr lang="en-US" sz="750" dirty="0">
              <a:solidFill>
                <a:schemeClr val="tx1"/>
              </a:solidFill>
              <a:latin typeface="Century Gothic"/>
              <a:cs typeface="Century Gothic"/>
            </a:endParaRPr>
          </a:p>
          <a:p>
            <a:pPr marL="128588" indent="-128588">
              <a:buFont typeface="Arial"/>
              <a:buChar char="•"/>
            </a:pPr>
            <a:r>
              <a:rPr lang="en-US" sz="675" dirty="0">
                <a:solidFill>
                  <a:schemeClr val="tx1"/>
                </a:solidFill>
                <a:latin typeface="Century Gothic"/>
                <a:cs typeface="Century Gothic"/>
              </a:rPr>
              <a:t>Behavioral health challenges</a:t>
            </a:r>
          </a:p>
          <a:p>
            <a:pPr marL="128588" indent="-128588">
              <a:buFont typeface="Arial"/>
              <a:buChar char="•"/>
            </a:pPr>
            <a:r>
              <a:rPr lang="en-US" sz="675" dirty="0">
                <a:solidFill>
                  <a:schemeClr val="tx1"/>
                </a:solidFill>
                <a:latin typeface="Century Gothic"/>
                <a:cs typeface="Century Gothic"/>
              </a:rPr>
              <a:t>Substance use challenges</a:t>
            </a:r>
          </a:p>
          <a:p>
            <a:pPr marL="128588" indent="-128588">
              <a:buFont typeface="Arial"/>
              <a:buChar char="•"/>
            </a:pPr>
            <a:r>
              <a:rPr lang="en-US" sz="675" dirty="0">
                <a:solidFill>
                  <a:schemeClr val="tx1"/>
                </a:solidFill>
                <a:latin typeface="Century Gothic"/>
                <a:cs typeface="Century Gothic"/>
              </a:rPr>
              <a:t>Intellectual/developmental disabilities</a:t>
            </a:r>
          </a:p>
          <a:p>
            <a:pPr marL="128588" indent="-128588">
              <a:buFont typeface="Arial"/>
              <a:buChar char="•"/>
            </a:pPr>
            <a:r>
              <a:rPr lang="en-US" sz="675" dirty="0">
                <a:solidFill>
                  <a:schemeClr val="tx1"/>
                </a:solidFill>
                <a:latin typeface="Century Gothic"/>
                <a:cs typeface="Century Gothic"/>
              </a:rPr>
              <a:t>Autism</a:t>
            </a:r>
            <a:endParaRPr lang="en-US" sz="675" dirty="0">
              <a:solidFill>
                <a:schemeClr val="tx1"/>
              </a:solidFill>
              <a:latin typeface="Century Gothic"/>
            </a:endParaRPr>
          </a:p>
          <a:p>
            <a:r>
              <a:rPr lang="en-US" sz="675" b="1" dirty="0">
                <a:solidFill>
                  <a:schemeClr val="tx1"/>
                </a:solidFill>
                <a:latin typeface="Century Gothic" panose="020B0502020202020204" pitchFamily="34" charset="0"/>
              </a:rPr>
              <a:t>**</a:t>
            </a:r>
            <a:r>
              <a:rPr lang="en-US" sz="675" dirty="0">
                <a:solidFill>
                  <a:schemeClr val="tx1"/>
                </a:solidFill>
                <a:latin typeface="Century Gothic" panose="020B0502020202020204" pitchFamily="34" charset="0"/>
              </a:rPr>
              <a:t>Youth with </a:t>
            </a:r>
            <a:r>
              <a:rPr lang="en-US" sz="675" b="1" u="sng" dirty="0">
                <a:solidFill>
                  <a:schemeClr val="tx1"/>
                </a:solidFill>
                <a:latin typeface="Century Gothic" panose="020B0502020202020204" pitchFamily="34" charset="0"/>
              </a:rPr>
              <a:t>multisystem</a:t>
            </a:r>
            <a:r>
              <a:rPr lang="en-US" sz="675" dirty="0">
                <a:solidFill>
                  <a:schemeClr val="tx1"/>
                </a:solidFill>
                <a:latin typeface="Century Gothic" panose="020B0502020202020204" pitchFamily="34" charset="0"/>
              </a:rPr>
              <a:t> involvement:</a:t>
            </a:r>
          </a:p>
          <a:p>
            <a:pPr algn="ctr"/>
            <a:r>
              <a:rPr lang="en-US" sz="700" b="1" dirty="0">
                <a:solidFill>
                  <a:schemeClr val="tx1"/>
                </a:solidFill>
                <a:latin typeface="Century Gothic" panose="020B0502020202020204" pitchFamily="34" charset="0"/>
              </a:rPr>
              <a:t>child welfare </a:t>
            </a:r>
            <a:r>
              <a:rPr lang="en-US" sz="700" dirty="0">
                <a:solidFill>
                  <a:schemeClr val="tx1"/>
                </a:solidFill>
                <a:latin typeface="Century Gothic" panose="020B0502020202020204" pitchFamily="34" charset="0"/>
              </a:rPr>
              <a:t>and/or  </a:t>
            </a:r>
            <a:r>
              <a:rPr lang="en-US" sz="700" b="1" dirty="0">
                <a:solidFill>
                  <a:schemeClr val="tx1"/>
                </a:solidFill>
                <a:latin typeface="Century Gothic" panose="020B0502020202020204" pitchFamily="34" charset="0"/>
              </a:rPr>
              <a:t>juvenile justice</a:t>
            </a:r>
          </a:p>
          <a:p>
            <a:pPr marL="128588" indent="-128588">
              <a:buFont typeface="Arial"/>
              <a:buChar char="•"/>
            </a:pPr>
            <a:endParaRPr lang="en-US" sz="675" dirty="0">
              <a:solidFill>
                <a:schemeClr val="tx1"/>
              </a:solidFill>
              <a:latin typeface="Century Gothic"/>
              <a:cs typeface="Century Gothic"/>
            </a:endParaRPr>
          </a:p>
        </p:txBody>
      </p:sp>
      <p:sp>
        <p:nvSpPr>
          <p:cNvPr id="72" name="Rounded Rectangle 88">
            <a:extLst>
              <a:ext uri="{FF2B5EF4-FFF2-40B4-BE49-F238E27FC236}">
                <a16:creationId xmlns:a16="http://schemas.microsoft.com/office/drawing/2014/main" id="{193D7E21-0093-4928-8696-AE5F389075EE}"/>
              </a:ext>
            </a:extLst>
          </p:cNvPr>
          <p:cNvSpPr/>
          <p:nvPr/>
        </p:nvSpPr>
        <p:spPr>
          <a:xfrm>
            <a:off x="4922333" y="2087435"/>
            <a:ext cx="1314450" cy="628650"/>
          </a:xfrm>
          <a:prstGeom prst="roundRect">
            <a:avLst/>
          </a:prstGeom>
          <a:solidFill>
            <a:schemeClr val="accent4">
              <a:lumMod val="40000"/>
              <a:lumOff val="60000"/>
            </a:schemeClr>
          </a:solidFill>
          <a:ln w="28575"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b="1" dirty="0">
                <a:solidFill>
                  <a:schemeClr val="tx1"/>
                </a:solidFill>
                <a:latin typeface="Century Gothic"/>
              </a:rPr>
              <a:t>Children’s Interagency Coordinating Council (CIACC</a:t>
            </a:r>
            <a:r>
              <a:rPr lang="en-US" sz="750" dirty="0">
                <a:solidFill>
                  <a:schemeClr val="tx1"/>
                </a:solidFill>
                <a:latin typeface="Century Gothic"/>
              </a:rPr>
              <a:t>)-One per county (21)-local planning bodies</a:t>
            </a:r>
          </a:p>
        </p:txBody>
      </p:sp>
      <p:sp>
        <p:nvSpPr>
          <p:cNvPr id="73" name="Oval 72">
            <a:extLst>
              <a:ext uri="{FF2B5EF4-FFF2-40B4-BE49-F238E27FC236}">
                <a16:creationId xmlns:a16="http://schemas.microsoft.com/office/drawing/2014/main" id="{92BBED50-03CD-4738-9227-0C8A3CA58889}"/>
              </a:ext>
            </a:extLst>
          </p:cNvPr>
          <p:cNvSpPr/>
          <p:nvPr/>
        </p:nvSpPr>
        <p:spPr>
          <a:xfrm>
            <a:off x="5404299" y="4658768"/>
            <a:ext cx="1143000" cy="228600"/>
          </a:xfrm>
          <a:prstGeom prst="ellipse">
            <a:avLst/>
          </a:prstGeom>
          <a:solidFill>
            <a:schemeClr val="accent1">
              <a:lumMod val="60000"/>
              <a:lumOff val="40000"/>
            </a:schemeClr>
          </a:solidFill>
          <a:ln w="1905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b="1" dirty="0">
                <a:solidFill>
                  <a:schemeClr val="tx1"/>
                </a:solidFill>
                <a:latin typeface="Century Gothic"/>
              </a:rPr>
              <a:t>Child Family Teams</a:t>
            </a:r>
          </a:p>
        </p:txBody>
      </p:sp>
      <p:cxnSp>
        <p:nvCxnSpPr>
          <p:cNvPr id="74" name="Straight Arrow Connector 73">
            <a:extLst>
              <a:ext uri="{FF2B5EF4-FFF2-40B4-BE49-F238E27FC236}">
                <a16:creationId xmlns:a16="http://schemas.microsoft.com/office/drawing/2014/main" id="{12BCDFCF-66C7-43DE-9217-EA8D70A0E7D5}"/>
              </a:ext>
            </a:extLst>
          </p:cNvPr>
          <p:cNvCxnSpPr/>
          <p:nvPr/>
        </p:nvCxnSpPr>
        <p:spPr>
          <a:xfrm>
            <a:off x="5302157" y="4588203"/>
            <a:ext cx="184009" cy="95717"/>
          </a:xfrm>
          <a:prstGeom prst="straightConnector1">
            <a:avLst/>
          </a:prstGeom>
          <a:ln w="9525" cmpd="sng">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5" name="Up Arrow Callout 6">
            <a:extLst>
              <a:ext uri="{FF2B5EF4-FFF2-40B4-BE49-F238E27FC236}">
                <a16:creationId xmlns:a16="http://schemas.microsoft.com/office/drawing/2014/main" id="{8490CD3A-0A34-4FED-9F0A-EB0BD79D91E2}"/>
              </a:ext>
            </a:extLst>
          </p:cNvPr>
          <p:cNvSpPr/>
          <p:nvPr/>
        </p:nvSpPr>
        <p:spPr>
          <a:xfrm>
            <a:off x="4505089" y="4620861"/>
            <a:ext cx="821831" cy="268706"/>
          </a:xfrm>
          <a:prstGeom prst="upArrowCallout">
            <a:avLst/>
          </a:prstGeom>
          <a:solidFill>
            <a:schemeClr val="accent1">
              <a:lumMod val="60000"/>
              <a:lumOff val="40000"/>
            </a:schemeClr>
          </a:solidFill>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Physical Health Integration</a:t>
            </a:r>
          </a:p>
        </p:txBody>
      </p:sp>
      <p:sp>
        <p:nvSpPr>
          <p:cNvPr id="76" name="Rounded Rectangle 10">
            <a:extLst>
              <a:ext uri="{FF2B5EF4-FFF2-40B4-BE49-F238E27FC236}">
                <a16:creationId xmlns:a16="http://schemas.microsoft.com/office/drawing/2014/main" id="{71A336F1-809E-4EEF-A59E-63571B27B5CB}"/>
              </a:ext>
            </a:extLst>
          </p:cNvPr>
          <p:cNvSpPr/>
          <p:nvPr/>
        </p:nvSpPr>
        <p:spPr>
          <a:xfrm>
            <a:off x="8222482" y="4994466"/>
            <a:ext cx="685800" cy="685800"/>
          </a:xfrm>
          <a:prstGeom prst="roundRect">
            <a:avLst/>
          </a:prstGeom>
          <a:solidFill>
            <a:schemeClr val="accent3">
              <a:lumMod val="20000"/>
              <a:lumOff val="80000"/>
            </a:schemeClr>
          </a:solidFill>
          <a:ln w="1905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State and Federal </a:t>
            </a:r>
            <a:r>
              <a:rPr lang="en-US" sz="600" u="sng" dirty="0">
                <a:solidFill>
                  <a:schemeClr val="tx1"/>
                </a:solidFill>
              </a:rPr>
              <a:t>Appropriations </a:t>
            </a:r>
          </a:p>
          <a:p>
            <a:pPr algn="ctr"/>
            <a:endParaRPr lang="en-US" sz="600" dirty="0">
              <a:solidFill>
                <a:schemeClr val="tx1"/>
              </a:solidFill>
            </a:endParaRPr>
          </a:p>
          <a:p>
            <a:pPr algn="ctr"/>
            <a:r>
              <a:rPr lang="en-US" sz="600" dirty="0">
                <a:solidFill>
                  <a:schemeClr val="tx1"/>
                </a:solidFill>
              </a:rPr>
              <a:t>Title XIX and  Title XXI</a:t>
            </a:r>
          </a:p>
        </p:txBody>
      </p:sp>
      <p:pic>
        <p:nvPicPr>
          <p:cNvPr id="77" name="Picture 3">
            <a:extLst>
              <a:ext uri="{FF2B5EF4-FFF2-40B4-BE49-F238E27FC236}">
                <a16:creationId xmlns:a16="http://schemas.microsoft.com/office/drawing/2014/main" id="{967778D0-5DC7-4304-9DBB-DB8EF7C88C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362" y="5115293"/>
            <a:ext cx="355799" cy="305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 name="Up-Down Arrow Callout 28">
            <a:extLst>
              <a:ext uri="{FF2B5EF4-FFF2-40B4-BE49-F238E27FC236}">
                <a16:creationId xmlns:a16="http://schemas.microsoft.com/office/drawing/2014/main" id="{3E99D9DB-52CB-4E5F-BB86-8EC0B5841D51}"/>
              </a:ext>
            </a:extLst>
          </p:cNvPr>
          <p:cNvSpPr/>
          <p:nvPr/>
        </p:nvSpPr>
        <p:spPr>
          <a:xfrm rot="10800000">
            <a:off x="8908283" y="1070267"/>
            <a:ext cx="214049" cy="3817101"/>
          </a:xfrm>
          <a:prstGeom prst="upDownArrowCallout">
            <a:avLst>
              <a:gd name="adj1" fmla="val 25000"/>
              <a:gd name="adj2" fmla="val 28472"/>
              <a:gd name="adj3" fmla="val 25000"/>
              <a:gd name="adj4" fmla="val 48123"/>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750" b="1" dirty="0">
                <a:solidFill>
                  <a:schemeClr val="tx1"/>
                </a:solidFill>
                <a:latin typeface="Century Gothic"/>
              </a:rPr>
              <a:t>Youth and Family Voice</a:t>
            </a:r>
            <a:endParaRPr lang="en-US" sz="750" dirty="0">
              <a:solidFill>
                <a:schemeClr val="tx1"/>
              </a:solidFill>
              <a:latin typeface="Century Gothic"/>
            </a:endParaRPr>
          </a:p>
        </p:txBody>
      </p:sp>
      <p:sp>
        <p:nvSpPr>
          <p:cNvPr id="79" name="Rounded Rectangle 88">
            <a:extLst>
              <a:ext uri="{FF2B5EF4-FFF2-40B4-BE49-F238E27FC236}">
                <a16:creationId xmlns:a16="http://schemas.microsoft.com/office/drawing/2014/main" id="{EAF0B4AA-76EC-41B8-8C82-5427FA721194}"/>
              </a:ext>
            </a:extLst>
          </p:cNvPr>
          <p:cNvSpPr/>
          <p:nvPr/>
        </p:nvSpPr>
        <p:spPr>
          <a:xfrm>
            <a:off x="3866574" y="2004916"/>
            <a:ext cx="966948" cy="245252"/>
          </a:xfrm>
          <a:prstGeom prst="roundRect">
            <a:avLst/>
          </a:prstGeom>
          <a:solidFill>
            <a:srgbClr val="FEF6D2"/>
          </a:solidFill>
          <a:ln w="28575"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b="1" dirty="0">
                <a:solidFill>
                  <a:schemeClr val="tx1"/>
                </a:solidFill>
                <a:latin typeface="Century Gothic"/>
              </a:rPr>
              <a:t>Statewide Youth Ambassador</a:t>
            </a:r>
          </a:p>
        </p:txBody>
      </p:sp>
      <p:sp>
        <p:nvSpPr>
          <p:cNvPr id="84" name="TextBox 83">
            <a:extLst>
              <a:ext uri="{FF2B5EF4-FFF2-40B4-BE49-F238E27FC236}">
                <a16:creationId xmlns:a16="http://schemas.microsoft.com/office/drawing/2014/main" id="{B0404199-C73E-4486-A209-A37E0BDC6D86}"/>
              </a:ext>
            </a:extLst>
          </p:cNvPr>
          <p:cNvSpPr txBox="1"/>
          <p:nvPr/>
        </p:nvSpPr>
        <p:spPr>
          <a:xfrm>
            <a:off x="315587" y="2127543"/>
            <a:ext cx="1638930" cy="2246769"/>
          </a:xfrm>
          <a:prstGeom prst="rect">
            <a:avLst/>
          </a:prstGeom>
          <a:noFill/>
        </p:spPr>
        <p:txBody>
          <a:bodyPr wrap="square" rtlCol="0">
            <a:spAutoFit/>
          </a:bodyPr>
          <a:lstStyle/>
          <a:p>
            <a:r>
              <a:rPr lang="en-US" altLang="en-US" sz="2800" b="1" dirty="0">
                <a:cs typeface="Calibri" panose="020F0502020204030204" pitchFamily="34" charset="0"/>
              </a:rPr>
              <a:t>The New Jersey Children’s System of Care</a:t>
            </a:r>
            <a:endParaRPr lang="en-US" sz="2800" dirty="0"/>
          </a:p>
        </p:txBody>
      </p:sp>
      <p:pic>
        <p:nvPicPr>
          <p:cNvPr id="85" name="Picture 84" descr="Primer cover">
            <a:extLst>
              <a:ext uri="{FF2B5EF4-FFF2-40B4-BE49-F238E27FC236}">
                <a16:creationId xmlns:a16="http://schemas.microsoft.com/office/drawing/2014/main" id="{E297A943-1F77-4E47-8F86-B72DA2423E5F}"/>
              </a:ext>
            </a:extLst>
          </p:cNvPr>
          <p:cNvPicPr>
            <a:picLocks noChangeAspect="1" noChangeArrowheads="1"/>
          </p:cNvPicPr>
          <p:nvPr/>
        </p:nvPicPr>
        <p:blipFill>
          <a:blip r:embed="rId8" cstate="print"/>
          <a:srcRect/>
          <a:stretch>
            <a:fillRect/>
          </a:stretch>
        </p:blipFill>
        <p:spPr bwMode="auto">
          <a:xfrm>
            <a:off x="254836" y="939591"/>
            <a:ext cx="373556" cy="480942"/>
          </a:xfrm>
          <a:prstGeom prst="rect">
            <a:avLst/>
          </a:prstGeom>
          <a:noFill/>
          <a:ln w="9525">
            <a:noFill/>
            <a:miter lim="800000"/>
            <a:headEnd/>
            <a:tailEnd/>
          </a:ln>
        </p:spPr>
      </p:pic>
      <p:pic>
        <p:nvPicPr>
          <p:cNvPr id="40" name="Picture 39">
            <a:extLst>
              <a:ext uri="{FF2B5EF4-FFF2-40B4-BE49-F238E27FC236}">
                <a16:creationId xmlns:a16="http://schemas.microsoft.com/office/drawing/2014/main" id="{D921E01E-1946-413B-9A9B-D8B64427B91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44106" y="1154075"/>
            <a:ext cx="432118" cy="819060"/>
          </a:xfrm>
          <a:prstGeom prst="rect">
            <a:avLst/>
          </a:prstGeom>
        </p:spPr>
      </p:pic>
    </p:spTree>
    <p:extLst>
      <p:ext uri="{BB962C8B-B14F-4D97-AF65-F5344CB8AC3E}">
        <p14:creationId xmlns:p14="http://schemas.microsoft.com/office/powerpoint/2010/main" val="2634375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normAutofit/>
          </a:bodyPr>
          <a:lstStyle/>
          <a:p>
            <a:pPr algn="ctr" eaLnBrk="1" hangingPunct="1"/>
            <a:r>
              <a:rPr lang="en-US" altLang="en-US" sz="3000" dirty="0">
                <a:latin typeface="Calibri" panose="020F0502020204030204" pitchFamily="34" charset="0"/>
                <a:ea typeface="MS PGothic" panose="020B0600070205080204" pitchFamily="34" charset="-128"/>
              </a:rPr>
              <a:t>Language Is Important</a:t>
            </a:r>
          </a:p>
        </p:txBody>
      </p:sp>
      <p:sp>
        <p:nvSpPr>
          <p:cNvPr id="3" name="Content Placeholder 2"/>
          <p:cNvSpPr>
            <a:spLocks noGrp="1"/>
          </p:cNvSpPr>
          <p:nvPr>
            <p:ph sz="half" idx="1"/>
          </p:nvPr>
        </p:nvSpPr>
        <p:spPr>
          <a:xfrm>
            <a:off x="2800350" y="2171700"/>
            <a:ext cx="3371850" cy="2914650"/>
          </a:xfrm>
          <a:custGeom>
            <a:avLst/>
            <a:gdLst>
              <a:gd name="T0" fmla="*/ 0 w 4267200"/>
              <a:gd name="T1" fmla="*/ 1943100 h 3886200"/>
              <a:gd name="T2" fmla="*/ 2133600 w 4267200"/>
              <a:gd name="T3" fmla="*/ 0 h 3886200"/>
              <a:gd name="T4" fmla="*/ 4267200 w 4267200"/>
              <a:gd name="T5" fmla="*/ 1943100 h 3886200"/>
              <a:gd name="T6" fmla="*/ 2133600 w 4267200"/>
              <a:gd name="T7" fmla="*/ 3886200 h 3886200"/>
              <a:gd name="T8" fmla="*/ 0 w 4267200"/>
              <a:gd name="T9" fmla="*/ 1943100 h 3886200"/>
              <a:gd name="T10" fmla="*/ 3362974 w 4267200"/>
              <a:gd name="T11" fmla="*/ 2591690 h 3886200"/>
              <a:gd name="T12" fmla="*/ 3025620 w 4267200"/>
              <a:gd name="T13" fmla="*/ 963627 h 3886200"/>
              <a:gd name="T14" fmla="*/ 1423919 w 4267200"/>
              <a:gd name="T15" fmla="*/ 857188 h 3886200"/>
              <a:gd name="T16" fmla="*/ 3362974 w 4267200"/>
              <a:gd name="T17" fmla="*/ 2591690 h 3886200"/>
              <a:gd name="T18" fmla="*/ 904226 w 4267200"/>
              <a:gd name="T19" fmla="*/ 1294510 h 3886200"/>
              <a:gd name="T20" fmla="*/ 1241580 w 4267200"/>
              <a:gd name="T21" fmla="*/ 2922573 h 3886200"/>
              <a:gd name="T22" fmla="*/ 2843281 w 4267200"/>
              <a:gd name="T23" fmla="*/ 3029012 h 3886200"/>
              <a:gd name="T24" fmla="*/ 904226 w 4267200"/>
              <a:gd name="T25" fmla="*/ 1294510 h 3886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67200"/>
              <a:gd name="T40" fmla="*/ 0 h 3886200"/>
              <a:gd name="T41" fmla="*/ 4267200 w 4267200"/>
              <a:gd name="T42" fmla="*/ 3886200 h 3886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67200" h="3886200">
                <a:moveTo>
                  <a:pt x="0" y="1943100"/>
                </a:moveTo>
                <a:cubicBezTo>
                  <a:pt x="0" y="869956"/>
                  <a:pt x="955245" y="0"/>
                  <a:pt x="2133600" y="0"/>
                </a:cubicBezTo>
                <a:cubicBezTo>
                  <a:pt x="3311955" y="0"/>
                  <a:pt x="4267200" y="869956"/>
                  <a:pt x="4267200" y="1943100"/>
                </a:cubicBezTo>
                <a:cubicBezTo>
                  <a:pt x="4267200" y="3016244"/>
                  <a:pt x="3311955" y="3886200"/>
                  <a:pt x="2133600" y="3886200"/>
                </a:cubicBezTo>
                <a:cubicBezTo>
                  <a:pt x="955245" y="3886200"/>
                  <a:pt x="0" y="3016244"/>
                  <a:pt x="0" y="1943100"/>
                </a:cubicBezTo>
                <a:close/>
                <a:moveTo>
                  <a:pt x="3362974" y="2591690"/>
                </a:moveTo>
                <a:cubicBezTo>
                  <a:pt x="3740561" y="2052962"/>
                  <a:pt x="3595836" y="1354522"/>
                  <a:pt x="3025620" y="963627"/>
                </a:cubicBezTo>
                <a:cubicBezTo>
                  <a:pt x="2566370" y="648801"/>
                  <a:pt x="1933075" y="606716"/>
                  <a:pt x="1423919" y="857188"/>
                </a:cubicBezTo>
                <a:lnTo>
                  <a:pt x="3362974" y="2591690"/>
                </a:lnTo>
                <a:close/>
                <a:moveTo>
                  <a:pt x="904226" y="1294510"/>
                </a:moveTo>
                <a:cubicBezTo>
                  <a:pt x="526639" y="1833238"/>
                  <a:pt x="671364" y="2531678"/>
                  <a:pt x="1241580" y="2922573"/>
                </a:cubicBezTo>
                <a:cubicBezTo>
                  <a:pt x="1700830" y="3237399"/>
                  <a:pt x="2334125" y="3279484"/>
                  <a:pt x="2843281" y="3029012"/>
                </a:cubicBezTo>
                <a:lnTo>
                  <a:pt x="904226" y="1294510"/>
                </a:lnTo>
                <a:close/>
              </a:path>
            </a:pathLst>
          </a:custGeom>
          <a:solidFill>
            <a:srgbClr val="FF0000">
              <a:alpha val="78822"/>
            </a:srgbClr>
          </a:solid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ormAutofit/>
          </a:bodyPr>
          <a:lstStyle/>
          <a:p>
            <a:pPr marL="0" indent="0" algn="ctr">
              <a:buNone/>
              <a:defRPr/>
            </a:pPr>
            <a:endParaRPr lang="en-US" sz="3600" dirty="0">
              <a:cs typeface="Calibri"/>
            </a:endParaRPr>
          </a:p>
          <a:p>
            <a:pPr marL="0" indent="0" algn="ctr">
              <a:buNone/>
              <a:defRPr/>
            </a:pPr>
            <a:r>
              <a:rPr lang="en-US" sz="3600" dirty="0">
                <a:cs typeface="Calibri"/>
              </a:rPr>
              <a:t>Client</a:t>
            </a:r>
          </a:p>
          <a:p>
            <a:pPr marL="0" indent="0" algn="ctr">
              <a:buNone/>
              <a:defRPr/>
            </a:pPr>
            <a:r>
              <a:rPr lang="en-US" sz="3600" dirty="0">
                <a:cs typeface="Calibri"/>
              </a:rPr>
              <a:t>Case</a:t>
            </a:r>
          </a:p>
          <a:p>
            <a:pPr marL="0" indent="0" algn="ctr">
              <a:buNone/>
              <a:defRPr/>
            </a:pPr>
            <a:r>
              <a:rPr lang="en-US" sz="3600" dirty="0">
                <a:cs typeface="Calibri"/>
              </a:rPr>
              <a:t>Placement</a:t>
            </a:r>
          </a:p>
          <a:p>
            <a:pPr>
              <a:defRPr/>
            </a:pPr>
            <a:endParaRPr lang="en-US" dirty="0">
              <a:cs typeface="Calibri"/>
            </a:endParaRPr>
          </a:p>
        </p:txBody>
      </p:sp>
      <p:sp>
        <p:nvSpPr>
          <p:cNvPr id="2" name="Slide Number Placeholder 1"/>
          <p:cNvSpPr>
            <a:spLocks noGrp="1"/>
          </p:cNvSpPr>
          <p:nvPr>
            <p:ph type="sldNum" sz="quarter" idx="4294967295"/>
          </p:nvPr>
        </p:nvSpPr>
        <p:spPr/>
        <p:txBody>
          <a:bodyPr/>
          <a:lstStyle/>
          <a:p>
            <a:pPr>
              <a:defRPr/>
            </a:pPr>
            <a:fld id="{EC982C43-9930-467B-839F-C4844C56A444}" type="slidenum">
              <a:rPr lang="en-US" sz="1050"/>
              <a:pPr>
                <a:defRPr/>
              </a:pPr>
              <a:t>24</a:t>
            </a:fld>
            <a:endParaRPr lang="en-US" sz="1050" dirty="0"/>
          </a:p>
        </p:txBody>
      </p:sp>
    </p:spTree>
    <p:custDataLst>
      <p:tags r:id="rId1"/>
    </p:custDataLst>
    <p:extLst>
      <p:ext uri="{BB962C8B-B14F-4D97-AF65-F5344CB8AC3E}">
        <p14:creationId xmlns:p14="http://schemas.microsoft.com/office/powerpoint/2010/main" val="399253101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1">
            <a:extLst>
              <a:ext uri="{FF2B5EF4-FFF2-40B4-BE49-F238E27FC236}">
                <a16:creationId xmlns:a16="http://schemas.microsoft.com/office/drawing/2014/main" id="{7AF2728E-61EC-49A7-9D59-DEF9C0D9880C}"/>
              </a:ext>
            </a:extLst>
          </p:cNvPr>
          <p:cNvGraphicFramePr>
            <a:graphicFrameLocks/>
          </p:cNvGraphicFramePr>
          <p:nvPr>
            <p:extLst>
              <p:ext uri="{D42A27DB-BD31-4B8C-83A1-F6EECF244321}">
                <p14:modId xmlns:p14="http://schemas.microsoft.com/office/powerpoint/2010/main" val="1706285024"/>
              </p:ext>
            </p:extLst>
          </p:nvPr>
        </p:nvGraphicFramePr>
        <p:xfrm>
          <a:off x="1856096" y="1420533"/>
          <a:ext cx="6471652" cy="4256936"/>
        </p:xfrm>
        <a:graphic>
          <a:graphicData uri="http://schemas.openxmlformats.org/drawingml/2006/table">
            <a:tbl>
              <a:tblPr/>
              <a:tblGrid>
                <a:gridCol w="3235826">
                  <a:extLst>
                    <a:ext uri="{9D8B030D-6E8A-4147-A177-3AD203B41FA5}">
                      <a16:colId xmlns:a16="http://schemas.microsoft.com/office/drawing/2014/main" val="20000"/>
                    </a:ext>
                  </a:extLst>
                </a:gridCol>
                <a:gridCol w="3235826">
                  <a:extLst>
                    <a:ext uri="{9D8B030D-6E8A-4147-A177-3AD203B41FA5}">
                      <a16:colId xmlns:a16="http://schemas.microsoft.com/office/drawing/2014/main" val="20001"/>
                    </a:ext>
                  </a:extLst>
                </a:gridCol>
              </a:tblGrid>
              <a:tr h="2244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Financing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Title XIX Funding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-Rehab Option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-Targeted Case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Child Welfare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Juvenile Justice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1915 like (i) or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1115 Waiver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CHIP/SCHIP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State Funds</a:t>
                      </a:r>
                    </a:p>
                  </a:txBody>
                  <a:tcPr marL="68580" marR="68580" marT="34294" marB="3429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Environment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Political</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Perspectives of Leaders</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Lawsuits/Settlements</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Crisis/Tragedy</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Mandates</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Community Will</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Economy</a:t>
                      </a:r>
                    </a:p>
                  </a:txBody>
                  <a:tcPr marL="68580" marR="68580" marT="34294" marB="34294"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2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Priorities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Increase Access to Care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Addressing Urgency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Evidence Informed Care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Care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System Coordination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Reduce Institutional Care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Meet the Needs of Particular Populations</a:t>
                      </a:r>
                    </a:p>
                  </a:txBody>
                  <a:tcPr marL="68580" marR="68580" marT="34294" marB="34294"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Structure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Government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State and County</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Existing Reality</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Envisioned Ideal</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Medicaid Agency</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Locus of Control</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Leadership Structure</a:t>
                      </a:r>
                    </a:p>
                  </a:txBody>
                  <a:tcPr marL="68580" marR="68580" marT="34294" marB="34294"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32">
            <a:extLst>
              <a:ext uri="{FF2B5EF4-FFF2-40B4-BE49-F238E27FC236}">
                <a16:creationId xmlns:a16="http://schemas.microsoft.com/office/drawing/2014/main" id="{AF8374BE-7F42-44A1-878C-24FCBA9F0AB4}"/>
              </a:ext>
            </a:extLst>
          </p:cNvPr>
          <p:cNvSpPr txBox="1">
            <a:spLocks noChangeArrowheads="1"/>
          </p:cNvSpPr>
          <p:nvPr/>
        </p:nvSpPr>
        <p:spPr bwMode="auto">
          <a:xfrm>
            <a:off x="4271503" y="2025101"/>
            <a:ext cx="2013347" cy="2539157"/>
          </a:xfrm>
          <a:prstGeom prst="rect">
            <a:avLst/>
          </a:prstGeom>
          <a:solidFill>
            <a:srgbClr val="FFFF99"/>
          </a:solidFill>
          <a:ln w="9525">
            <a:solidFill>
              <a:schemeClr val="tx1"/>
            </a:solidFill>
            <a:miter lim="800000"/>
            <a:headEnd/>
            <a:tailEnd/>
          </a:ln>
        </p:spPr>
        <p:txBody>
          <a:bodyPr>
            <a:spAutoFit/>
          </a:bodyPr>
          <a:lstStyle>
            <a:lvl1pPr>
              <a:spcBef>
                <a:spcPct val="20000"/>
              </a:spcBef>
              <a:buChar char="•"/>
              <a:defRPr sz="3200">
                <a:solidFill>
                  <a:schemeClr val="bg1"/>
                </a:solidFill>
                <a:latin typeface="Tw Cen MT" panose="020B0602020104020603" pitchFamily="34" charset="0"/>
                <a:ea typeface="MS PGothic" panose="020B0600070205080204" pitchFamily="34" charset="-128"/>
              </a:defRPr>
            </a:lvl1pPr>
            <a:lvl2pPr marL="742950" indent="-285750">
              <a:spcBef>
                <a:spcPct val="20000"/>
              </a:spcBef>
              <a:buChar char="–"/>
              <a:defRPr sz="2800">
                <a:solidFill>
                  <a:schemeClr val="bg1"/>
                </a:solidFill>
                <a:latin typeface="Tw Cen MT" panose="020B0602020104020603" pitchFamily="34" charset="0"/>
                <a:ea typeface="MS PGothic" panose="020B0600070205080204" pitchFamily="34" charset="-128"/>
              </a:defRPr>
            </a:lvl2pPr>
            <a:lvl3pPr marL="1143000" indent="-228600">
              <a:spcBef>
                <a:spcPct val="20000"/>
              </a:spcBef>
              <a:buChar char="•"/>
              <a:defRPr sz="2400">
                <a:solidFill>
                  <a:schemeClr val="bg1"/>
                </a:solidFill>
                <a:latin typeface="Tw Cen MT" panose="020B0602020104020603" pitchFamily="34" charset="0"/>
                <a:ea typeface="MS PGothic" panose="020B0600070205080204" pitchFamily="34" charset="-128"/>
              </a:defRPr>
            </a:lvl3pPr>
            <a:lvl4pPr marL="1600200" indent="-228600">
              <a:spcBef>
                <a:spcPct val="20000"/>
              </a:spcBef>
              <a:buChar char="–"/>
              <a:defRPr sz="2000">
                <a:solidFill>
                  <a:schemeClr val="bg1"/>
                </a:solidFill>
                <a:latin typeface="Tw Cen MT" panose="020B0602020104020603" pitchFamily="34" charset="0"/>
                <a:ea typeface="MS PGothic" panose="020B0600070205080204" pitchFamily="34" charset="-128"/>
              </a:defRPr>
            </a:lvl4pPr>
            <a:lvl5pPr marL="2057400" indent="-228600">
              <a:spcBef>
                <a:spcPct val="20000"/>
              </a:spcBef>
              <a:buChar char="»"/>
              <a:defRPr sz="2000">
                <a:solidFill>
                  <a:schemeClr val="bg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Tw Cen MT" panose="020B0602020104020603" pitchFamily="34" charset="0"/>
                <a:ea typeface="MS PGothic" panose="020B0600070205080204" pitchFamily="34" charset="-128"/>
              </a:defRPr>
            </a:lvl9pPr>
          </a:lstStyle>
          <a:p>
            <a:pPr algn="ctr" eaLnBrk="1" hangingPunct="1">
              <a:spcBef>
                <a:spcPct val="0"/>
              </a:spcBef>
              <a:buFontTx/>
              <a:buNone/>
            </a:pPr>
            <a:endParaRPr lang="en-US" altLang="en-US" sz="750" b="1" dirty="0">
              <a:latin typeface="Arial" panose="020B0604020202020204" pitchFamily="34" charset="0"/>
            </a:endParaRPr>
          </a:p>
          <a:p>
            <a:pPr algn="ctr" eaLnBrk="1" hangingPunct="1">
              <a:spcBef>
                <a:spcPct val="0"/>
              </a:spcBef>
              <a:buFontTx/>
              <a:buNone/>
            </a:pPr>
            <a:r>
              <a:rPr lang="en-US" altLang="en-US" sz="1800" b="1" dirty="0">
                <a:solidFill>
                  <a:schemeClr val="tx1"/>
                </a:solidFill>
                <a:latin typeface="Arial" panose="020B0604020202020204" pitchFamily="34" charset="0"/>
              </a:rPr>
              <a:t>NJ CSOC </a:t>
            </a:r>
          </a:p>
          <a:p>
            <a:pPr algn="ctr" eaLnBrk="1" hangingPunct="1">
              <a:spcBef>
                <a:spcPct val="0"/>
              </a:spcBef>
              <a:buFontTx/>
              <a:buNone/>
            </a:pPr>
            <a:endParaRPr lang="en-US" altLang="en-US" sz="1800" b="1" dirty="0">
              <a:latin typeface="Arial" panose="020B0604020202020204" pitchFamily="34" charset="0"/>
            </a:endParaRPr>
          </a:p>
          <a:p>
            <a:pPr algn="ctr" eaLnBrk="1" hangingPunct="1">
              <a:spcBef>
                <a:spcPct val="0"/>
              </a:spcBef>
              <a:buFontTx/>
              <a:buNone/>
            </a:pPr>
            <a:endParaRPr lang="en-US" altLang="en-US" sz="1800" b="1" dirty="0">
              <a:latin typeface="Arial" panose="020B0604020202020204" pitchFamily="34" charset="0"/>
            </a:endParaRPr>
          </a:p>
          <a:p>
            <a:pPr algn="ctr" eaLnBrk="1" hangingPunct="1">
              <a:spcBef>
                <a:spcPct val="0"/>
              </a:spcBef>
              <a:buFontTx/>
              <a:buNone/>
            </a:pPr>
            <a:endParaRPr lang="en-US" altLang="en-US" sz="1800" b="1" dirty="0">
              <a:latin typeface="Arial" panose="020B0604020202020204" pitchFamily="34" charset="0"/>
            </a:endParaRPr>
          </a:p>
          <a:p>
            <a:pPr algn="ctr" eaLnBrk="1" hangingPunct="1">
              <a:spcBef>
                <a:spcPct val="0"/>
              </a:spcBef>
              <a:buFontTx/>
              <a:buNone/>
            </a:pPr>
            <a:endParaRPr lang="en-US" altLang="en-US" sz="1800" b="1" dirty="0">
              <a:latin typeface="Arial" panose="020B0604020202020204" pitchFamily="34" charset="0"/>
            </a:endParaRPr>
          </a:p>
          <a:p>
            <a:pPr algn="ctr" eaLnBrk="1" hangingPunct="1">
              <a:spcBef>
                <a:spcPct val="0"/>
              </a:spcBef>
              <a:buFontTx/>
              <a:buNone/>
            </a:pPr>
            <a:endParaRPr lang="en-US" altLang="en-US" sz="1800" b="1" dirty="0">
              <a:solidFill>
                <a:schemeClr val="tx1"/>
              </a:solidFill>
              <a:latin typeface="Arial" panose="020B0604020202020204" pitchFamily="34" charset="0"/>
            </a:endParaRPr>
          </a:p>
          <a:p>
            <a:pPr algn="ctr" eaLnBrk="1" hangingPunct="1">
              <a:spcBef>
                <a:spcPct val="0"/>
              </a:spcBef>
              <a:buFontTx/>
              <a:buNone/>
            </a:pPr>
            <a:r>
              <a:rPr lang="en-US" altLang="en-US" sz="1800" b="1" dirty="0">
                <a:solidFill>
                  <a:schemeClr val="tx1"/>
                </a:solidFill>
                <a:latin typeface="Arial" panose="020B0604020202020204" pitchFamily="34" charset="0"/>
              </a:rPr>
              <a:t>Values &amp;</a:t>
            </a:r>
          </a:p>
          <a:p>
            <a:pPr algn="ctr" eaLnBrk="1" hangingPunct="1">
              <a:spcBef>
                <a:spcPct val="0"/>
              </a:spcBef>
              <a:buFontTx/>
              <a:buNone/>
            </a:pPr>
            <a:r>
              <a:rPr lang="en-US" altLang="en-US" sz="1800" b="1" dirty="0">
                <a:solidFill>
                  <a:schemeClr val="tx1"/>
                </a:solidFill>
                <a:latin typeface="Arial" panose="020B0604020202020204" pitchFamily="34" charset="0"/>
              </a:rPr>
              <a:t>Principles</a:t>
            </a:r>
          </a:p>
          <a:p>
            <a:pPr algn="ctr" eaLnBrk="1" hangingPunct="1">
              <a:spcBef>
                <a:spcPct val="0"/>
              </a:spcBef>
              <a:buFontTx/>
              <a:buNone/>
            </a:pPr>
            <a:endParaRPr lang="en-US" altLang="en-US" sz="750" b="1" dirty="0">
              <a:latin typeface="Arial" panose="020B0604020202020204" pitchFamily="34" charset="0"/>
            </a:endParaRPr>
          </a:p>
        </p:txBody>
      </p:sp>
      <p:sp>
        <p:nvSpPr>
          <p:cNvPr id="7" name="Text Box 33">
            <a:extLst>
              <a:ext uri="{FF2B5EF4-FFF2-40B4-BE49-F238E27FC236}">
                <a16:creationId xmlns:a16="http://schemas.microsoft.com/office/drawing/2014/main" id="{D430F218-75D6-4663-97FC-C19AEDE23362}"/>
              </a:ext>
            </a:extLst>
          </p:cNvPr>
          <p:cNvSpPr txBox="1">
            <a:spLocks noChangeArrowheads="1"/>
          </p:cNvSpPr>
          <p:nvPr/>
        </p:nvSpPr>
        <p:spPr bwMode="auto">
          <a:xfrm>
            <a:off x="4655432" y="2593243"/>
            <a:ext cx="1314824" cy="1200329"/>
          </a:xfrm>
          <a:prstGeom prst="rect">
            <a:avLst/>
          </a:prstGeom>
          <a:solidFill>
            <a:srgbClr val="FFCC99"/>
          </a:solidFill>
          <a:ln w="9525">
            <a:solidFill>
              <a:schemeClr val="tx1"/>
            </a:solidFill>
            <a:miter lim="800000"/>
            <a:headEnd/>
            <a:tailEnd/>
          </a:ln>
        </p:spPr>
        <p:txBody>
          <a:bodyPr wrap="square">
            <a:spAutoFit/>
          </a:bodyPr>
          <a:lstStyle>
            <a:lvl1pPr>
              <a:spcBef>
                <a:spcPct val="20000"/>
              </a:spcBef>
              <a:buChar char="•"/>
              <a:defRPr sz="3200">
                <a:solidFill>
                  <a:schemeClr val="bg1"/>
                </a:solidFill>
                <a:latin typeface="Tw Cen MT" panose="020B0602020104020603" pitchFamily="34" charset="0"/>
                <a:ea typeface="MS PGothic" panose="020B0600070205080204" pitchFamily="34" charset="-128"/>
              </a:defRPr>
            </a:lvl1pPr>
            <a:lvl2pPr marL="742950" indent="-285750">
              <a:spcBef>
                <a:spcPct val="20000"/>
              </a:spcBef>
              <a:buChar char="–"/>
              <a:defRPr sz="2800">
                <a:solidFill>
                  <a:schemeClr val="bg1"/>
                </a:solidFill>
                <a:latin typeface="Tw Cen MT" panose="020B0602020104020603" pitchFamily="34" charset="0"/>
                <a:ea typeface="MS PGothic" panose="020B0600070205080204" pitchFamily="34" charset="-128"/>
              </a:defRPr>
            </a:lvl2pPr>
            <a:lvl3pPr marL="1143000" indent="-228600">
              <a:spcBef>
                <a:spcPct val="20000"/>
              </a:spcBef>
              <a:buChar char="•"/>
              <a:defRPr sz="2400">
                <a:solidFill>
                  <a:schemeClr val="bg1"/>
                </a:solidFill>
                <a:latin typeface="Tw Cen MT" panose="020B0602020104020603" pitchFamily="34" charset="0"/>
                <a:ea typeface="MS PGothic" panose="020B0600070205080204" pitchFamily="34" charset="-128"/>
              </a:defRPr>
            </a:lvl3pPr>
            <a:lvl4pPr marL="1600200" indent="-228600">
              <a:spcBef>
                <a:spcPct val="20000"/>
              </a:spcBef>
              <a:buChar char="–"/>
              <a:defRPr sz="2000">
                <a:solidFill>
                  <a:schemeClr val="bg1"/>
                </a:solidFill>
                <a:latin typeface="Tw Cen MT" panose="020B0602020104020603" pitchFamily="34" charset="0"/>
                <a:ea typeface="MS PGothic" panose="020B0600070205080204" pitchFamily="34" charset="-128"/>
              </a:defRPr>
            </a:lvl4pPr>
            <a:lvl5pPr marL="2057400" indent="-228600">
              <a:spcBef>
                <a:spcPct val="20000"/>
              </a:spcBef>
              <a:buChar char="»"/>
              <a:defRPr sz="2000">
                <a:solidFill>
                  <a:schemeClr val="bg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Tw Cen MT" panose="020B0602020104020603" pitchFamily="34" charset="0"/>
                <a:ea typeface="MS PGothic" panose="020B0600070205080204" pitchFamily="34" charset="-128"/>
              </a:defRPr>
            </a:lvl9pPr>
          </a:lstStyle>
          <a:p>
            <a:pPr algn="ctr" eaLnBrk="1" hangingPunct="1">
              <a:spcBef>
                <a:spcPct val="50000"/>
              </a:spcBef>
              <a:buFontTx/>
              <a:buNone/>
            </a:pPr>
            <a:r>
              <a:rPr lang="en-US" altLang="en-US" sz="1800" b="1" dirty="0">
                <a:solidFill>
                  <a:schemeClr val="tx1"/>
                </a:solidFill>
                <a:latin typeface="Meiryo" pitchFamily="34" charset="-128"/>
              </a:rPr>
              <a:t>Final System of Care Design</a:t>
            </a:r>
          </a:p>
        </p:txBody>
      </p:sp>
      <p:sp>
        <p:nvSpPr>
          <p:cNvPr id="8" name="TextBox 7">
            <a:extLst>
              <a:ext uri="{FF2B5EF4-FFF2-40B4-BE49-F238E27FC236}">
                <a16:creationId xmlns:a16="http://schemas.microsoft.com/office/drawing/2014/main" id="{7EDA6B74-D12D-483A-B54D-2082CACE4B27}"/>
              </a:ext>
            </a:extLst>
          </p:cNvPr>
          <p:cNvSpPr txBox="1"/>
          <p:nvPr/>
        </p:nvSpPr>
        <p:spPr>
          <a:xfrm>
            <a:off x="439857" y="2151728"/>
            <a:ext cx="1706158" cy="2554545"/>
          </a:xfrm>
          <a:prstGeom prst="rect">
            <a:avLst/>
          </a:prstGeom>
          <a:noFill/>
        </p:spPr>
        <p:txBody>
          <a:bodyPr wrap="square" rtlCol="0">
            <a:spAutoFit/>
          </a:bodyPr>
          <a:lstStyle/>
          <a:p>
            <a:r>
              <a:rPr lang="en-US" sz="3200" b="1" dirty="0">
                <a:ea typeface="ＭＳ Ｐゴシック" charset="0"/>
              </a:rPr>
              <a:t>Factors That Impact Design</a:t>
            </a:r>
            <a:endParaRPr lang="en-US" sz="3200" dirty="0">
              <a:ea typeface="ＭＳ Ｐゴシック" charset="0"/>
            </a:endParaRPr>
          </a:p>
          <a:p>
            <a:endParaRPr lang="en-US" sz="3200" dirty="0"/>
          </a:p>
        </p:txBody>
      </p:sp>
      <p:pic>
        <p:nvPicPr>
          <p:cNvPr id="9" name="Picture 8" descr="Primer cover">
            <a:extLst>
              <a:ext uri="{FF2B5EF4-FFF2-40B4-BE49-F238E27FC236}">
                <a16:creationId xmlns:a16="http://schemas.microsoft.com/office/drawing/2014/main" id="{1518B9A1-6AD8-4BE2-8FDB-72203E024435}"/>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pic>
        <p:nvPicPr>
          <p:cNvPr id="10" name="Picture 9">
            <a:extLst>
              <a:ext uri="{FF2B5EF4-FFF2-40B4-BE49-F238E27FC236}">
                <a16:creationId xmlns:a16="http://schemas.microsoft.com/office/drawing/2014/main" id="{93A07ABC-848B-46C1-90A2-931F840E59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23533" y="817084"/>
            <a:ext cx="395537" cy="749722"/>
          </a:xfrm>
          <a:prstGeom prst="rect">
            <a:avLst/>
          </a:prstGeom>
        </p:spPr>
      </p:pic>
    </p:spTree>
    <p:extLst>
      <p:ext uri="{BB962C8B-B14F-4D97-AF65-F5344CB8AC3E}">
        <p14:creationId xmlns:p14="http://schemas.microsoft.com/office/powerpoint/2010/main" val="193102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2F6B-387F-476F-B74E-87B23EE375C7}"/>
              </a:ext>
            </a:extLst>
          </p:cNvPr>
          <p:cNvSpPr>
            <a:spLocks noGrp="1"/>
          </p:cNvSpPr>
          <p:nvPr>
            <p:ph type="title"/>
          </p:nvPr>
        </p:nvSpPr>
        <p:spPr>
          <a:xfrm>
            <a:off x="382137" y="1580158"/>
            <a:ext cx="2867285" cy="3697685"/>
          </a:xfrm>
        </p:spPr>
        <p:txBody>
          <a:bodyPr>
            <a:normAutofit/>
          </a:bodyPr>
          <a:lstStyle/>
          <a:p>
            <a:pPr algn="r"/>
            <a:r>
              <a:rPr lang="en-US" sz="4100" dirty="0">
                <a:solidFill>
                  <a:schemeClr val="accent1"/>
                </a:solidFill>
              </a:rPr>
              <a:t>Importance of Related Reforms</a:t>
            </a:r>
          </a:p>
        </p:txBody>
      </p:sp>
      <p:sp>
        <p:nvSpPr>
          <p:cNvPr id="17" name="Content Placeholder 2">
            <a:extLst>
              <a:ext uri="{FF2B5EF4-FFF2-40B4-BE49-F238E27FC236}">
                <a16:creationId xmlns:a16="http://schemas.microsoft.com/office/drawing/2014/main" id="{6449E829-DF7E-4C7D-90EF-954EFEA0A12E}"/>
              </a:ext>
            </a:extLst>
          </p:cNvPr>
          <p:cNvSpPr>
            <a:spLocks noGrp="1"/>
          </p:cNvSpPr>
          <p:nvPr>
            <p:ph idx="1"/>
          </p:nvPr>
        </p:nvSpPr>
        <p:spPr>
          <a:xfrm>
            <a:off x="3575713" y="1241946"/>
            <a:ext cx="5172501" cy="4890597"/>
          </a:xfrm>
        </p:spPr>
        <p:txBody>
          <a:bodyPr anchor="ctr">
            <a:normAutofit/>
          </a:bodyPr>
          <a:lstStyle/>
          <a:p>
            <a:pPr>
              <a:buFont typeface="Wingdings" panose="05000000000000000000" pitchFamily="2" charset="2"/>
              <a:buChar char="Ø"/>
            </a:pPr>
            <a:r>
              <a:rPr lang="en-US" sz="1400" b="1" dirty="0"/>
              <a:t>Medicaid and Health Reform</a:t>
            </a:r>
          </a:p>
          <a:p>
            <a:pPr marL="800100" lvl="1" indent="-342900"/>
            <a:r>
              <a:rPr lang="en-US" sz="1400" dirty="0"/>
              <a:t>Managed Care</a:t>
            </a:r>
          </a:p>
          <a:p>
            <a:pPr marL="800100" lvl="1" indent="-342900"/>
            <a:r>
              <a:rPr lang="en-US" sz="1400" dirty="0"/>
              <a:t>Accountable Care Organizations</a:t>
            </a:r>
          </a:p>
          <a:p>
            <a:pPr marL="800100" lvl="1" indent="-342900"/>
            <a:r>
              <a:rPr lang="en-US" sz="1400" dirty="0"/>
              <a:t>Focus on “whole person”, person-centered care</a:t>
            </a:r>
          </a:p>
          <a:p>
            <a:pPr marL="800100" lvl="1" indent="-342900"/>
            <a:r>
              <a:rPr lang="en-US" sz="1400" dirty="0"/>
              <a:t>Focus on populations with high costs</a:t>
            </a:r>
          </a:p>
          <a:p>
            <a:pPr>
              <a:buFont typeface="Wingdings" panose="05000000000000000000" pitchFamily="2" charset="2"/>
              <a:buChar char="Ø"/>
            </a:pPr>
            <a:r>
              <a:rPr lang="en-US" sz="1400" b="1" dirty="0"/>
              <a:t>Child Welfare Reforms</a:t>
            </a:r>
          </a:p>
          <a:p>
            <a:pPr marL="800100" lvl="1" indent="-342900"/>
            <a:r>
              <a:rPr lang="en-US" sz="1400" dirty="0"/>
              <a:t>Family First Prevention Services</a:t>
            </a:r>
          </a:p>
          <a:p>
            <a:pPr marL="800100" lvl="1" indent="-342900"/>
            <a:r>
              <a:rPr lang="en-US" sz="1400" dirty="0"/>
              <a:t>Focus on reducing placements and lengths of stay</a:t>
            </a:r>
          </a:p>
          <a:p>
            <a:pPr>
              <a:buFont typeface="Wingdings" panose="05000000000000000000" pitchFamily="2" charset="2"/>
              <a:buChar char="Ø"/>
            </a:pPr>
            <a:r>
              <a:rPr lang="en-US" sz="1400" b="1" dirty="0"/>
              <a:t>Juvenile Justice Reforms</a:t>
            </a:r>
          </a:p>
          <a:p>
            <a:pPr marL="800100" lvl="1" indent="-342900"/>
            <a:r>
              <a:rPr lang="en-US" sz="1400" dirty="0"/>
              <a:t>Alternatives to detention</a:t>
            </a:r>
          </a:p>
          <a:p>
            <a:pPr marL="800100" lvl="1" indent="-342900"/>
            <a:r>
              <a:rPr lang="en-US" sz="1400" dirty="0"/>
              <a:t>Restorative justice</a:t>
            </a:r>
          </a:p>
          <a:p>
            <a:pPr>
              <a:buFont typeface="Wingdings" panose="05000000000000000000" pitchFamily="2" charset="2"/>
              <a:buChar char="Ø"/>
            </a:pPr>
            <a:r>
              <a:rPr lang="en-US" sz="1400" b="1" dirty="0"/>
              <a:t>Education Reforms</a:t>
            </a:r>
          </a:p>
          <a:p>
            <a:pPr marL="800100" lvl="1" indent="-342900"/>
            <a:r>
              <a:rPr lang="en-US" sz="1400" dirty="0"/>
              <a:t>Positive Behavioral Supports and Interventions</a:t>
            </a:r>
          </a:p>
          <a:p>
            <a:pPr marL="800100" lvl="1" indent="-342900"/>
            <a:r>
              <a:rPr lang="en-US" sz="1400" dirty="0"/>
              <a:t>School-based Diversion</a:t>
            </a:r>
          </a:p>
          <a:p>
            <a:pPr marL="800100" lvl="1" indent="-342900"/>
            <a:r>
              <a:rPr lang="en-US" sz="1400" dirty="0"/>
              <a:t>Safe and Healthy Schools</a:t>
            </a:r>
          </a:p>
          <a:p>
            <a:pPr marL="457200" lvl="1" indent="0">
              <a:buNone/>
            </a:pPr>
            <a:endParaRPr lang="en-US" sz="1400" dirty="0"/>
          </a:p>
          <a:p>
            <a:endParaRPr lang="en-US" sz="1400" dirty="0"/>
          </a:p>
        </p:txBody>
      </p:sp>
      <p:pic>
        <p:nvPicPr>
          <p:cNvPr id="4" name="Picture 3">
            <a:extLst>
              <a:ext uri="{FF2B5EF4-FFF2-40B4-BE49-F238E27FC236}">
                <a16:creationId xmlns:a16="http://schemas.microsoft.com/office/drawing/2014/main" id="{83E51B26-053B-489C-803B-655029549B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934" y="5707123"/>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imer cover">
            <a:extLst>
              <a:ext uri="{FF2B5EF4-FFF2-40B4-BE49-F238E27FC236}">
                <a16:creationId xmlns:a16="http://schemas.microsoft.com/office/drawing/2014/main" id="{04B918BC-12B9-41E2-976A-DA0247FCEF7A}"/>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
        <p:nvSpPr>
          <p:cNvPr id="8" name="Rectangle 7">
            <a:extLst>
              <a:ext uri="{FF2B5EF4-FFF2-40B4-BE49-F238E27FC236}">
                <a16:creationId xmlns:a16="http://schemas.microsoft.com/office/drawing/2014/main" id="{7D95C46A-573E-49F5-ACD3-0706184A9F63}"/>
              </a:ext>
            </a:extLst>
          </p:cNvPr>
          <p:cNvSpPr>
            <a:spLocks noChangeArrowheads="1"/>
          </p:cNvSpPr>
          <p:nvPr/>
        </p:nvSpPr>
        <p:spPr bwMode="auto">
          <a:xfrm>
            <a:off x="2244299" y="6132544"/>
            <a:ext cx="5312616"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spTree>
    <p:extLst>
      <p:ext uri="{BB962C8B-B14F-4D97-AF65-F5344CB8AC3E}">
        <p14:creationId xmlns:p14="http://schemas.microsoft.com/office/powerpoint/2010/main" val="554807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B085-FFBE-4DBE-BAE1-4994BBFC84E4}"/>
              </a:ext>
            </a:extLst>
          </p:cNvPr>
          <p:cNvSpPr>
            <a:spLocks noGrp="1"/>
          </p:cNvSpPr>
          <p:nvPr>
            <p:ph type="title"/>
          </p:nvPr>
        </p:nvSpPr>
        <p:spPr>
          <a:xfrm>
            <a:off x="1457788" y="884769"/>
            <a:ext cx="8369294" cy="633009"/>
          </a:xfrm>
        </p:spPr>
        <p:txBody>
          <a:bodyPr>
            <a:normAutofit/>
          </a:bodyPr>
          <a:lstStyle/>
          <a:p>
            <a:r>
              <a:rPr lang="en-US" b="1" dirty="0">
                <a:solidFill>
                  <a:schemeClr val="tx1"/>
                </a:solidFill>
              </a:rPr>
              <a:t>Creating “Win-Win” Scenarios</a:t>
            </a:r>
            <a:endParaRPr lang="en-US" dirty="0">
              <a:solidFill>
                <a:schemeClr val="tx1"/>
              </a:solidFill>
            </a:endParaRPr>
          </a:p>
        </p:txBody>
      </p:sp>
      <p:sp>
        <p:nvSpPr>
          <p:cNvPr id="4" name="Text Box 4">
            <a:extLst>
              <a:ext uri="{FF2B5EF4-FFF2-40B4-BE49-F238E27FC236}">
                <a16:creationId xmlns:a16="http://schemas.microsoft.com/office/drawing/2014/main" id="{E4EFC971-9C95-4CFD-AE77-69D9D1C78C1A}"/>
              </a:ext>
            </a:extLst>
          </p:cNvPr>
          <p:cNvSpPr txBox="1">
            <a:spLocks noChangeArrowheads="1"/>
          </p:cNvSpPr>
          <p:nvPr/>
        </p:nvSpPr>
        <p:spPr bwMode="auto">
          <a:xfrm>
            <a:off x="365125" y="974725"/>
            <a:ext cx="184150" cy="457200"/>
          </a:xfrm>
          <a:prstGeom prst="rect">
            <a:avLst/>
          </a:prstGeom>
          <a:noFill/>
          <a:ln w="9525">
            <a:noFill/>
            <a:miter lim="800000"/>
            <a:headEnd/>
            <a:tailEnd/>
          </a:ln>
        </p:spPr>
        <p:txBody>
          <a:bodyPr wrap="none">
            <a:spAutoFit/>
          </a:bodyPr>
          <a:lstStyle/>
          <a:p>
            <a:endParaRPr lang="en-US" sz="2400" dirty="0"/>
          </a:p>
        </p:txBody>
      </p:sp>
      <p:grpSp>
        <p:nvGrpSpPr>
          <p:cNvPr id="23" name="Group 22">
            <a:extLst>
              <a:ext uri="{FF2B5EF4-FFF2-40B4-BE49-F238E27FC236}">
                <a16:creationId xmlns:a16="http://schemas.microsoft.com/office/drawing/2014/main" id="{4388A7A4-43E3-4AED-A047-2831BE409DEB}"/>
              </a:ext>
            </a:extLst>
          </p:cNvPr>
          <p:cNvGrpSpPr/>
          <p:nvPr/>
        </p:nvGrpSpPr>
        <p:grpSpPr>
          <a:xfrm>
            <a:off x="961529" y="1989055"/>
            <a:ext cx="7071697" cy="3222685"/>
            <a:chOff x="228600" y="1219200"/>
            <a:chExt cx="8686800" cy="4876800"/>
          </a:xfrm>
        </p:grpSpPr>
        <p:sp>
          <p:nvSpPr>
            <p:cNvPr id="6" name="Oval 7">
              <a:extLst>
                <a:ext uri="{FF2B5EF4-FFF2-40B4-BE49-F238E27FC236}">
                  <a16:creationId xmlns:a16="http://schemas.microsoft.com/office/drawing/2014/main" id="{7ADAD506-249D-48F2-BB9A-38E4CCC840BE}"/>
                </a:ext>
              </a:extLst>
            </p:cNvPr>
            <p:cNvSpPr>
              <a:spLocks noChangeArrowheads="1"/>
            </p:cNvSpPr>
            <p:nvPr/>
          </p:nvSpPr>
          <p:spPr bwMode="auto">
            <a:xfrm>
              <a:off x="3124200" y="2819400"/>
              <a:ext cx="2286000" cy="1828800"/>
            </a:xfrm>
            <a:prstGeom prst="ellipse">
              <a:avLst/>
            </a:prstGeom>
            <a:solidFill>
              <a:schemeClr val="accent2"/>
            </a:solidFill>
            <a:ln w="9525">
              <a:solidFill>
                <a:schemeClr val="tx1"/>
              </a:solidFill>
              <a:round/>
              <a:headEnd/>
              <a:tailEnd/>
            </a:ln>
          </p:spPr>
          <p:txBody>
            <a:bodyPr wrap="none" anchor="ctr"/>
            <a:lstStyle/>
            <a:p>
              <a:pPr algn="ctr"/>
              <a:r>
                <a:rPr lang="en-US" sz="2000" dirty="0">
                  <a:latin typeface="Arial" charset="0"/>
                </a:rPr>
                <a:t>System of Care</a:t>
              </a:r>
            </a:p>
          </p:txBody>
        </p:sp>
        <p:sp>
          <p:nvSpPr>
            <p:cNvPr id="7" name="Rectangle 8">
              <a:extLst>
                <a:ext uri="{FF2B5EF4-FFF2-40B4-BE49-F238E27FC236}">
                  <a16:creationId xmlns:a16="http://schemas.microsoft.com/office/drawing/2014/main" id="{8F2209C5-22B3-4993-93A6-A5D2E4D3A3B5}"/>
                </a:ext>
              </a:extLst>
            </p:cNvPr>
            <p:cNvSpPr>
              <a:spLocks noChangeArrowheads="1"/>
            </p:cNvSpPr>
            <p:nvPr/>
          </p:nvSpPr>
          <p:spPr bwMode="auto">
            <a:xfrm>
              <a:off x="1143000" y="1219200"/>
              <a:ext cx="2590800" cy="685800"/>
            </a:xfrm>
            <a:prstGeom prst="rect">
              <a:avLst/>
            </a:prstGeom>
            <a:solidFill>
              <a:schemeClr val="accent1"/>
            </a:solidFill>
            <a:ln w="9525">
              <a:solidFill>
                <a:schemeClr val="tx1"/>
              </a:solidFill>
              <a:miter lim="800000"/>
              <a:headEnd/>
              <a:tailEnd/>
            </a:ln>
          </p:spPr>
          <p:txBody>
            <a:bodyPr wrap="none" anchor="ctr"/>
            <a:lstStyle/>
            <a:p>
              <a:pPr algn="ctr"/>
              <a:r>
                <a:rPr lang="en-US" sz="2000" dirty="0">
                  <a:solidFill>
                    <a:schemeClr val="bg1"/>
                  </a:solidFill>
                  <a:latin typeface="Arial" charset="0"/>
                </a:rPr>
                <a:t>Child Welfare</a:t>
              </a:r>
            </a:p>
          </p:txBody>
        </p:sp>
        <p:sp>
          <p:nvSpPr>
            <p:cNvPr id="8" name="Text Box 9">
              <a:extLst>
                <a:ext uri="{FF2B5EF4-FFF2-40B4-BE49-F238E27FC236}">
                  <a16:creationId xmlns:a16="http://schemas.microsoft.com/office/drawing/2014/main" id="{5D8FD305-2562-43F3-B8F2-F380FA41DC57}"/>
                </a:ext>
              </a:extLst>
            </p:cNvPr>
            <p:cNvSpPr txBox="1">
              <a:spLocks noChangeArrowheads="1"/>
            </p:cNvSpPr>
            <p:nvPr/>
          </p:nvSpPr>
          <p:spPr bwMode="auto">
            <a:xfrm>
              <a:off x="838199" y="1905000"/>
              <a:ext cx="3886200" cy="791774"/>
            </a:xfrm>
            <a:prstGeom prst="rect">
              <a:avLst/>
            </a:prstGeom>
            <a:noFill/>
            <a:ln w="9525">
              <a:noFill/>
              <a:miter lim="800000"/>
              <a:headEnd/>
              <a:tailEnd/>
            </a:ln>
          </p:spPr>
          <p:txBody>
            <a:bodyPr>
              <a:spAutoFit/>
            </a:bodyPr>
            <a:lstStyle/>
            <a:p>
              <a:r>
                <a:rPr lang="en-US" sz="1400" dirty="0">
                  <a:latin typeface="Arial" charset="0"/>
                </a:rPr>
                <a:t>Alternative to out-of-home care </a:t>
              </a:r>
            </a:p>
            <a:p>
              <a:r>
                <a:rPr lang="en-US" sz="1400" dirty="0">
                  <a:latin typeface="Arial" charset="0"/>
                </a:rPr>
                <a:t>high costs/poor outcomes</a:t>
              </a:r>
            </a:p>
          </p:txBody>
        </p:sp>
        <p:sp>
          <p:nvSpPr>
            <p:cNvPr id="9" name="Rectangle 10">
              <a:extLst>
                <a:ext uri="{FF2B5EF4-FFF2-40B4-BE49-F238E27FC236}">
                  <a16:creationId xmlns:a16="http://schemas.microsoft.com/office/drawing/2014/main" id="{1C69EF2B-9CE2-4D99-864B-E33D245D7414}"/>
                </a:ext>
              </a:extLst>
            </p:cNvPr>
            <p:cNvSpPr>
              <a:spLocks noChangeArrowheads="1"/>
            </p:cNvSpPr>
            <p:nvPr/>
          </p:nvSpPr>
          <p:spPr bwMode="auto">
            <a:xfrm>
              <a:off x="304800" y="5410200"/>
              <a:ext cx="2667000" cy="685800"/>
            </a:xfrm>
            <a:prstGeom prst="rect">
              <a:avLst/>
            </a:prstGeom>
            <a:solidFill>
              <a:schemeClr val="accent1"/>
            </a:solidFill>
            <a:ln w="9525">
              <a:solidFill>
                <a:schemeClr val="tx1"/>
              </a:solidFill>
              <a:miter lim="800000"/>
              <a:headEnd/>
              <a:tailEnd/>
            </a:ln>
          </p:spPr>
          <p:txBody>
            <a:bodyPr wrap="none" anchor="ctr"/>
            <a:lstStyle/>
            <a:p>
              <a:pPr algn="ctr"/>
              <a:r>
                <a:rPr lang="en-US" sz="2000" dirty="0">
                  <a:solidFill>
                    <a:schemeClr val="bg1"/>
                  </a:solidFill>
                  <a:latin typeface="Arial" charset="0"/>
                </a:rPr>
                <a:t>Juvenile Justice</a:t>
              </a:r>
            </a:p>
          </p:txBody>
        </p:sp>
        <p:sp>
          <p:nvSpPr>
            <p:cNvPr id="10" name="Text Box 11">
              <a:extLst>
                <a:ext uri="{FF2B5EF4-FFF2-40B4-BE49-F238E27FC236}">
                  <a16:creationId xmlns:a16="http://schemas.microsoft.com/office/drawing/2014/main" id="{0D179448-7E32-48FE-9E21-9DC61BDD3CC2}"/>
                </a:ext>
              </a:extLst>
            </p:cNvPr>
            <p:cNvSpPr txBox="1">
              <a:spLocks noChangeArrowheads="1"/>
            </p:cNvSpPr>
            <p:nvPr/>
          </p:nvSpPr>
          <p:spPr bwMode="auto">
            <a:xfrm>
              <a:off x="228600" y="4648199"/>
              <a:ext cx="3048000" cy="791774"/>
            </a:xfrm>
            <a:prstGeom prst="rect">
              <a:avLst/>
            </a:prstGeom>
            <a:noFill/>
            <a:ln w="9525">
              <a:noFill/>
              <a:miter lim="800000"/>
              <a:headEnd/>
              <a:tailEnd/>
            </a:ln>
          </p:spPr>
          <p:txBody>
            <a:bodyPr>
              <a:spAutoFit/>
            </a:bodyPr>
            <a:lstStyle/>
            <a:p>
              <a:r>
                <a:rPr lang="en-US" sz="1400" dirty="0">
                  <a:latin typeface="Arial" charset="0"/>
                </a:rPr>
                <a:t>Alternative to detention-high cost/poor outcomes</a:t>
              </a:r>
            </a:p>
          </p:txBody>
        </p:sp>
        <p:sp>
          <p:nvSpPr>
            <p:cNvPr id="11" name="Rectangle 12">
              <a:extLst>
                <a:ext uri="{FF2B5EF4-FFF2-40B4-BE49-F238E27FC236}">
                  <a16:creationId xmlns:a16="http://schemas.microsoft.com/office/drawing/2014/main" id="{403468E8-D40F-4D4F-8C34-EE3E94B0C4B9}"/>
                </a:ext>
              </a:extLst>
            </p:cNvPr>
            <p:cNvSpPr>
              <a:spLocks noChangeArrowheads="1"/>
            </p:cNvSpPr>
            <p:nvPr/>
          </p:nvSpPr>
          <p:spPr bwMode="auto">
            <a:xfrm>
              <a:off x="5797748" y="1289843"/>
              <a:ext cx="2438400" cy="609601"/>
            </a:xfrm>
            <a:prstGeom prst="rect">
              <a:avLst/>
            </a:prstGeom>
            <a:solidFill>
              <a:schemeClr val="accent1"/>
            </a:solidFill>
            <a:ln w="9525">
              <a:solidFill>
                <a:schemeClr val="tx1"/>
              </a:solidFill>
              <a:miter lim="800000"/>
              <a:headEnd/>
              <a:tailEnd/>
            </a:ln>
          </p:spPr>
          <p:txBody>
            <a:bodyPr wrap="none" anchor="ctr"/>
            <a:lstStyle/>
            <a:p>
              <a:pPr algn="ctr"/>
              <a:r>
                <a:rPr lang="en-US" sz="2000" dirty="0">
                  <a:solidFill>
                    <a:schemeClr val="bg1"/>
                  </a:solidFill>
                  <a:latin typeface="Arial" charset="0"/>
                </a:rPr>
                <a:t>Medicaid</a:t>
              </a:r>
            </a:p>
          </p:txBody>
        </p:sp>
        <p:sp>
          <p:nvSpPr>
            <p:cNvPr id="12" name="Text Box 13">
              <a:extLst>
                <a:ext uri="{FF2B5EF4-FFF2-40B4-BE49-F238E27FC236}">
                  <a16:creationId xmlns:a16="http://schemas.microsoft.com/office/drawing/2014/main" id="{28064C47-06A5-479F-8DA9-060920FCD30C}"/>
                </a:ext>
              </a:extLst>
            </p:cNvPr>
            <p:cNvSpPr txBox="1">
              <a:spLocks noChangeArrowheads="1"/>
            </p:cNvSpPr>
            <p:nvPr/>
          </p:nvSpPr>
          <p:spPr bwMode="auto">
            <a:xfrm>
              <a:off x="5105400" y="1957261"/>
              <a:ext cx="3810000" cy="465750"/>
            </a:xfrm>
            <a:prstGeom prst="rect">
              <a:avLst/>
            </a:prstGeom>
            <a:noFill/>
            <a:ln w="9525">
              <a:noFill/>
              <a:miter lim="800000"/>
              <a:headEnd/>
              <a:tailEnd/>
            </a:ln>
          </p:spPr>
          <p:txBody>
            <a:bodyPr>
              <a:spAutoFit/>
            </a:bodyPr>
            <a:lstStyle/>
            <a:p>
              <a:pPr algn="ctr"/>
              <a:r>
                <a:rPr lang="en-US" sz="1400" dirty="0">
                  <a:latin typeface="Arial" charset="0"/>
                </a:rPr>
                <a:t>Alternative to IP/ER/PRTF-high cost</a:t>
              </a:r>
            </a:p>
          </p:txBody>
        </p:sp>
        <p:sp>
          <p:nvSpPr>
            <p:cNvPr id="13" name="Rectangle 14">
              <a:extLst>
                <a:ext uri="{FF2B5EF4-FFF2-40B4-BE49-F238E27FC236}">
                  <a16:creationId xmlns:a16="http://schemas.microsoft.com/office/drawing/2014/main" id="{F6951EB8-2899-4E9A-B565-3413432D6BDB}"/>
                </a:ext>
              </a:extLst>
            </p:cNvPr>
            <p:cNvSpPr>
              <a:spLocks noChangeArrowheads="1"/>
            </p:cNvSpPr>
            <p:nvPr/>
          </p:nvSpPr>
          <p:spPr bwMode="auto">
            <a:xfrm>
              <a:off x="5334000" y="5486400"/>
              <a:ext cx="3352800" cy="609600"/>
            </a:xfrm>
            <a:prstGeom prst="rect">
              <a:avLst/>
            </a:prstGeom>
            <a:solidFill>
              <a:schemeClr val="accent1"/>
            </a:solidFill>
            <a:ln w="9525">
              <a:solidFill>
                <a:schemeClr val="tx1"/>
              </a:solidFill>
              <a:miter lim="800000"/>
              <a:headEnd/>
              <a:tailEnd/>
            </a:ln>
          </p:spPr>
          <p:txBody>
            <a:bodyPr wrap="none" anchor="ctr"/>
            <a:lstStyle/>
            <a:p>
              <a:pPr algn="ctr"/>
              <a:r>
                <a:rPr lang="en-US" sz="2000" dirty="0">
                  <a:solidFill>
                    <a:schemeClr val="bg1"/>
                  </a:solidFill>
                  <a:latin typeface="Arial" charset="0"/>
                </a:rPr>
                <a:t>Education</a:t>
              </a:r>
            </a:p>
          </p:txBody>
        </p:sp>
        <p:sp>
          <p:nvSpPr>
            <p:cNvPr id="14" name="Text Box 15">
              <a:extLst>
                <a:ext uri="{FF2B5EF4-FFF2-40B4-BE49-F238E27FC236}">
                  <a16:creationId xmlns:a16="http://schemas.microsoft.com/office/drawing/2014/main" id="{6321EC22-526D-468A-81A9-1280E75DAE5F}"/>
                </a:ext>
              </a:extLst>
            </p:cNvPr>
            <p:cNvSpPr txBox="1">
              <a:spLocks noChangeArrowheads="1"/>
            </p:cNvSpPr>
            <p:nvPr/>
          </p:nvSpPr>
          <p:spPr bwMode="auto">
            <a:xfrm>
              <a:off x="5402170" y="4720892"/>
              <a:ext cx="2841823" cy="791774"/>
            </a:xfrm>
            <a:prstGeom prst="rect">
              <a:avLst/>
            </a:prstGeom>
            <a:noFill/>
            <a:ln w="9525">
              <a:noFill/>
              <a:miter lim="800000"/>
              <a:headEnd/>
              <a:tailEnd/>
            </a:ln>
          </p:spPr>
          <p:txBody>
            <a:bodyPr wrap="none">
              <a:spAutoFit/>
            </a:bodyPr>
            <a:lstStyle/>
            <a:p>
              <a:r>
                <a:rPr lang="en-US" sz="1400" dirty="0">
                  <a:latin typeface="Arial" charset="0"/>
                </a:rPr>
                <a:t>Alternative to out-of-school</a:t>
              </a:r>
            </a:p>
            <a:p>
              <a:r>
                <a:rPr lang="en-US" sz="1400" dirty="0">
                  <a:latin typeface="Arial" charset="0"/>
                </a:rPr>
                <a:t>placements – high cost</a:t>
              </a:r>
            </a:p>
          </p:txBody>
        </p:sp>
        <p:sp>
          <p:nvSpPr>
            <p:cNvPr id="16" name="AutoShape 17">
              <a:extLst>
                <a:ext uri="{FF2B5EF4-FFF2-40B4-BE49-F238E27FC236}">
                  <a16:creationId xmlns:a16="http://schemas.microsoft.com/office/drawing/2014/main" id="{E9A11EC0-9775-43FB-900E-4BAF51A3F534}"/>
                </a:ext>
              </a:extLst>
            </p:cNvPr>
            <p:cNvSpPr>
              <a:spLocks noChangeArrowheads="1"/>
            </p:cNvSpPr>
            <p:nvPr/>
          </p:nvSpPr>
          <p:spPr bwMode="auto">
            <a:xfrm flipH="1" flipV="1">
              <a:off x="5372099" y="2625118"/>
              <a:ext cx="1905000" cy="7731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solidFill>
                <a:schemeClr val="tx1"/>
              </a:solidFill>
              <a:miter lim="800000"/>
              <a:headEnd/>
              <a:tailEnd/>
            </a:ln>
          </p:spPr>
          <p:txBody>
            <a:bodyPr wrap="none" anchor="ctr"/>
            <a:lstStyle/>
            <a:p>
              <a:endParaRPr lang="en-US" dirty="0"/>
            </a:p>
          </p:txBody>
        </p:sp>
        <p:sp>
          <p:nvSpPr>
            <p:cNvPr id="17" name="AutoShape 18">
              <a:extLst>
                <a:ext uri="{FF2B5EF4-FFF2-40B4-BE49-F238E27FC236}">
                  <a16:creationId xmlns:a16="http://schemas.microsoft.com/office/drawing/2014/main" id="{220EEBD7-3BFE-44F1-9F17-3B438F77518D}"/>
                </a:ext>
              </a:extLst>
            </p:cNvPr>
            <p:cNvSpPr>
              <a:spLocks noChangeArrowheads="1"/>
            </p:cNvSpPr>
            <p:nvPr/>
          </p:nvSpPr>
          <p:spPr bwMode="auto">
            <a:xfrm flipH="1">
              <a:off x="5429250" y="3907144"/>
              <a:ext cx="1828800" cy="76200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solidFill>
                <a:schemeClr val="tx1"/>
              </a:solidFill>
              <a:miter lim="800000"/>
              <a:headEnd/>
              <a:tailEnd/>
            </a:ln>
          </p:spPr>
          <p:txBody>
            <a:bodyPr wrap="none" anchor="ctr"/>
            <a:lstStyle/>
            <a:p>
              <a:endParaRPr lang="en-US" dirty="0"/>
            </a:p>
          </p:txBody>
        </p:sp>
        <p:sp>
          <p:nvSpPr>
            <p:cNvPr id="18" name="AutoShape 19">
              <a:extLst>
                <a:ext uri="{FF2B5EF4-FFF2-40B4-BE49-F238E27FC236}">
                  <a16:creationId xmlns:a16="http://schemas.microsoft.com/office/drawing/2014/main" id="{B4AF5378-A138-431D-987D-DBBA130D5414}"/>
                </a:ext>
              </a:extLst>
            </p:cNvPr>
            <p:cNvSpPr>
              <a:spLocks noChangeArrowheads="1"/>
            </p:cNvSpPr>
            <p:nvPr/>
          </p:nvSpPr>
          <p:spPr bwMode="auto">
            <a:xfrm flipV="1">
              <a:off x="1524000" y="2667000"/>
              <a:ext cx="1752600" cy="762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solidFill>
                <a:schemeClr val="tx1"/>
              </a:solidFill>
              <a:miter lim="800000"/>
              <a:headEnd/>
              <a:tailEnd/>
            </a:ln>
          </p:spPr>
          <p:txBody>
            <a:bodyPr wrap="none" anchor="ctr"/>
            <a:lstStyle/>
            <a:p>
              <a:endParaRPr lang="en-US" dirty="0"/>
            </a:p>
          </p:txBody>
        </p:sp>
        <p:sp>
          <p:nvSpPr>
            <p:cNvPr id="19" name="AutoShape 20">
              <a:extLst>
                <a:ext uri="{FF2B5EF4-FFF2-40B4-BE49-F238E27FC236}">
                  <a16:creationId xmlns:a16="http://schemas.microsoft.com/office/drawing/2014/main" id="{31DC2929-8D05-47A9-AE77-F9721A24DBD8}"/>
                </a:ext>
              </a:extLst>
            </p:cNvPr>
            <p:cNvSpPr>
              <a:spLocks noChangeArrowheads="1"/>
            </p:cNvSpPr>
            <p:nvPr/>
          </p:nvSpPr>
          <p:spPr bwMode="auto">
            <a:xfrm>
              <a:off x="1066800" y="3581400"/>
              <a:ext cx="1905000" cy="1066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solidFill>
                <a:schemeClr val="tx1"/>
              </a:solidFill>
              <a:miter lim="800000"/>
              <a:headEnd/>
              <a:tailEnd/>
            </a:ln>
          </p:spPr>
          <p:txBody>
            <a:bodyPr wrap="none" anchor="ctr"/>
            <a:lstStyle/>
            <a:p>
              <a:endParaRPr lang="en-US" dirty="0"/>
            </a:p>
          </p:txBody>
        </p:sp>
      </p:grpSp>
      <p:sp>
        <p:nvSpPr>
          <p:cNvPr id="21" name="Slide Number Placeholder 1">
            <a:extLst>
              <a:ext uri="{FF2B5EF4-FFF2-40B4-BE49-F238E27FC236}">
                <a16:creationId xmlns:a16="http://schemas.microsoft.com/office/drawing/2014/main" id="{894A338E-D229-4226-912A-AAED776B5339}"/>
              </a:ext>
            </a:extLst>
          </p:cNvPr>
          <p:cNvSpPr>
            <a:spLocks noGrp="1"/>
          </p:cNvSpPr>
          <p:nvPr>
            <p:ph type="sldNum" sz="quarter" idx="4294967295"/>
          </p:nvPr>
        </p:nvSpPr>
        <p:spPr>
          <a:xfrm>
            <a:off x="6457950" y="8070851"/>
            <a:ext cx="2057400" cy="365125"/>
          </a:xfrm>
        </p:spPr>
        <p:txBody>
          <a:bodyPr/>
          <a:lstStyle/>
          <a:p>
            <a:pPr>
              <a:defRPr/>
            </a:pPr>
            <a:fld id="{8CB53769-4E7D-4ACF-90F2-48D7417253E1}" type="slidenum">
              <a:rPr lang="en-US" smtClean="0"/>
              <a:pPr>
                <a:defRPr/>
              </a:pPr>
              <a:t>27</a:t>
            </a:fld>
            <a:endParaRPr lang="en-US" dirty="0"/>
          </a:p>
        </p:txBody>
      </p:sp>
      <p:sp>
        <p:nvSpPr>
          <p:cNvPr id="24" name="Rectangle 23">
            <a:extLst>
              <a:ext uri="{FF2B5EF4-FFF2-40B4-BE49-F238E27FC236}">
                <a16:creationId xmlns:a16="http://schemas.microsoft.com/office/drawing/2014/main" id="{6182A84D-79A8-4B72-98FD-2B0A122C02CD}"/>
              </a:ext>
            </a:extLst>
          </p:cNvPr>
          <p:cNvSpPr>
            <a:spLocks noChangeArrowheads="1"/>
          </p:cNvSpPr>
          <p:nvPr/>
        </p:nvSpPr>
        <p:spPr bwMode="auto">
          <a:xfrm>
            <a:off x="1965134" y="6259211"/>
            <a:ext cx="5312616"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pic>
        <p:nvPicPr>
          <p:cNvPr id="25" name="Picture 24">
            <a:extLst>
              <a:ext uri="{FF2B5EF4-FFF2-40B4-BE49-F238E27FC236}">
                <a16:creationId xmlns:a16="http://schemas.microsoft.com/office/drawing/2014/main" id="{39CAB33B-8399-4CA2-A5A0-4279EE98C2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3226" y="5643668"/>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Primer cover">
            <a:extLst>
              <a:ext uri="{FF2B5EF4-FFF2-40B4-BE49-F238E27FC236}">
                <a16:creationId xmlns:a16="http://schemas.microsoft.com/office/drawing/2014/main" id="{D5885FCA-6B63-47A4-988D-F987BBEBCDB5}"/>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387925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7D30-0AD3-4394-8049-7116E70685D6}"/>
              </a:ext>
            </a:extLst>
          </p:cNvPr>
          <p:cNvSpPr>
            <a:spLocks noGrp="1"/>
          </p:cNvSpPr>
          <p:nvPr>
            <p:ph type="title"/>
          </p:nvPr>
        </p:nvSpPr>
        <p:spPr>
          <a:xfrm>
            <a:off x="603505" y="2970867"/>
            <a:ext cx="3430107" cy="1557250"/>
          </a:xfrm>
        </p:spPr>
        <p:txBody>
          <a:bodyPr vert="horz" lIns="91440" tIns="45720" rIns="91440" bIns="45720" rtlCol="0" anchor="t">
            <a:normAutofit fontScale="90000"/>
          </a:bodyPr>
          <a:lstStyle/>
          <a:p>
            <a:r>
              <a:rPr lang="en-US" sz="3300" dirty="0">
                <a:solidFill>
                  <a:schemeClr val="tx1"/>
                </a:solidFill>
              </a:rPr>
              <a:t>Planning and Governance</a:t>
            </a:r>
            <a:br>
              <a:rPr lang="en-US" sz="3300" dirty="0">
                <a:solidFill>
                  <a:schemeClr val="tx1"/>
                </a:solidFill>
              </a:rPr>
            </a:br>
            <a:endParaRPr lang="en-US" sz="3300" dirty="0">
              <a:solidFill>
                <a:schemeClr val="tx1"/>
              </a:solidFill>
            </a:endParaRPr>
          </a:p>
        </p:txBody>
      </p:sp>
      <p:pic>
        <p:nvPicPr>
          <p:cNvPr id="4" name="Content Placeholder 3">
            <a:extLst>
              <a:ext uri="{FF2B5EF4-FFF2-40B4-BE49-F238E27FC236}">
                <a16:creationId xmlns:a16="http://schemas.microsoft.com/office/drawing/2014/main" id="{A9538D54-0AB0-429C-AA91-8AD7743343D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7818" y="2863219"/>
            <a:ext cx="3250406" cy="2007125"/>
          </a:xfrm>
          <a:prstGeom prst="rect">
            <a:avLst/>
          </a:prstGeom>
        </p:spPr>
      </p:pic>
      <p:pic>
        <p:nvPicPr>
          <p:cNvPr id="7" name="Picture 6">
            <a:extLst>
              <a:ext uri="{FF2B5EF4-FFF2-40B4-BE49-F238E27FC236}">
                <a16:creationId xmlns:a16="http://schemas.microsoft.com/office/drawing/2014/main" id="{93130C21-4FE5-44E0-B4A4-F047FEF8E8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455" y="5289580"/>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rimer cover">
            <a:extLst>
              <a:ext uri="{FF2B5EF4-FFF2-40B4-BE49-F238E27FC236}">
                <a16:creationId xmlns:a16="http://schemas.microsoft.com/office/drawing/2014/main" id="{D39D1220-2705-4B0C-A5F3-83F7E69CE731}"/>
              </a:ext>
            </a:extLst>
          </p:cNvPr>
          <p:cNvPicPr>
            <a:picLocks noChangeAspect="1" noChangeArrowheads="1"/>
          </p:cNvPicPr>
          <p:nvPr/>
        </p:nvPicPr>
        <p:blipFill>
          <a:blip r:embed="rId5" cstate="print"/>
          <a:srcRect/>
          <a:stretch>
            <a:fillRect/>
          </a:stretch>
        </p:blipFill>
        <p:spPr bwMode="auto">
          <a:xfrm>
            <a:off x="229948" y="968645"/>
            <a:ext cx="373556" cy="480942"/>
          </a:xfrm>
          <a:prstGeom prst="rect">
            <a:avLst/>
          </a:prstGeom>
          <a:noFill/>
          <a:ln w="9525">
            <a:noFill/>
            <a:miter lim="800000"/>
            <a:headEnd/>
            <a:tailEnd/>
          </a:ln>
        </p:spPr>
      </p:pic>
    </p:spTree>
    <p:extLst>
      <p:ext uri="{BB962C8B-B14F-4D97-AF65-F5344CB8AC3E}">
        <p14:creationId xmlns:p14="http://schemas.microsoft.com/office/powerpoint/2010/main" val="245562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5"/>
          <p:cNvSpPr txBox="1">
            <a:spLocks noChangeArrowheads="1"/>
          </p:cNvSpPr>
          <p:nvPr/>
        </p:nvSpPr>
        <p:spPr bwMode="auto">
          <a:xfrm>
            <a:off x="1524000" y="1828800"/>
            <a:ext cx="6096000" cy="990600"/>
          </a:xfrm>
          <a:prstGeom prst="rect">
            <a:avLst/>
          </a:prstGeom>
          <a:noFill/>
          <a:ln w="9525">
            <a:noFill/>
            <a:miter lim="800000"/>
            <a:headEnd/>
            <a:tailEnd/>
          </a:ln>
        </p:spPr>
        <p:txBody>
          <a:bodyPr lIns="0" tIns="0" rIns="0" bIns="0"/>
          <a:lstStyle/>
          <a:p>
            <a:pPr algn="ctr">
              <a:lnSpc>
                <a:spcPct val="90000"/>
              </a:lnSpc>
              <a:spcBef>
                <a:spcPct val="20000"/>
              </a:spcBef>
            </a:pPr>
            <a:endParaRPr lang="en-US" sz="3600" dirty="0"/>
          </a:p>
          <a:p>
            <a:pPr algn="ctr">
              <a:lnSpc>
                <a:spcPct val="90000"/>
              </a:lnSpc>
              <a:spcBef>
                <a:spcPct val="20000"/>
              </a:spcBef>
            </a:pPr>
            <a:endParaRPr lang="en-US" sz="3600" dirty="0"/>
          </a:p>
        </p:txBody>
      </p:sp>
      <p:sp>
        <p:nvSpPr>
          <p:cNvPr id="59397" name="Rectangle 6"/>
          <p:cNvSpPr>
            <a:spLocks noChangeArrowheads="1"/>
          </p:cNvSpPr>
          <p:nvPr/>
        </p:nvSpPr>
        <p:spPr bwMode="auto">
          <a:xfrm>
            <a:off x="2133600" y="6248400"/>
            <a:ext cx="5482591" cy="230832"/>
          </a:xfrm>
          <a:prstGeom prst="rect">
            <a:avLst/>
          </a:prstGeom>
          <a:noFill/>
          <a:ln w="9525">
            <a:noFill/>
            <a:miter lim="800000"/>
            <a:headEnd/>
            <a:tailEnd/>
          </a:ln>
        </p:spPr>
        <p:txBody>
          <a:bodyPr wrap="none">
            <a:spAutoFit/>
          </a:bodyPr>
          <a:lstStyle/>
          <a:p>
            <a:pPr>
              <a:lnSpc>
                <a:spcPct val="90000"/>
              </a:lnSpc>
              <a:spcBef>
                <a:spcPct val="20000"/>
              </a:spcBef>
            </a:pPr>
            <a:r>
              <a:rPr lang="en-US" sz="1000" dirty="0"/>
              <a:t>Pires, S. (2002).</a:t>
            </a:r>
            <a:r>
              <a:rPr lang="en-US" sz="1000" i="1" dirty="0"/>
              <a:t>Building Systems of Care: A Primer. </a:t>
            </a:r>
            <a:r>
              <a:rPr lang="en-US" sz="1000" dirty="0"/>
              <a:t>Washington, D.C.: Human Service Collaborative</a:t>
            </a:r>
            <a:r>
              <a:rPr lang="en-US" sz="1000" b="1" dirty="0"/>
              <a:t>.</a:t>
            </a:r>
            <a:endParaRPr lang="en-US" sz="1000" b="1" i="1" dirty="0"/>
          </a:p>
        </p:txBody>
      </p:sp>
      <p:pic>
        <p:nvPicPr>
          <p:cNvPr id="59398" name="Picture 7" descr="Primer cover"/>
          <p:cNvPicPr>
            <a:picLocks noChangeAspect="1" noChangeArrowheads="1"/>
          </p:cNvPicPr>
          <p:nvPr/>
        </p:nvPicPr>
        <p:blipFill>
          <a:blip r:embed="rId3" cstate="print"/>
          <a:srcRect/>
          <a:stretch>
            <a:fillRect/>
          </a:stretch>
        </p:blipFill>
        <p:spPr bwMode="auto">
          <a:xfrm>
            <a:off x="0" y="0"/>
            <a:ext cx="498475" cy="685800"/>
          </a:xfrm>
          <a:prstGeom prst="rect">
            <a:avLst/>
          </a:prstGeom>
          <a:noFill/>
          <a:ln w="9525">
            <a:noFill/>
            <a:miter lim="800000"/>
            <a:headEnd/>
            <a:tailEnd/>
          </a:ln>
        </p:spPr>
      </p:pic>
      <p:sp>
        <p:nvSpPr>
          <p:cNvPr id="59399" name="Text Box 9"/>
          <p:cNvSpPr txBox="1">
            <a:spLocks noChangeArrowheads="1"/>
          </p:cNvSpPr>
          <p:nvPr/>
        </p:nvSpPr>
        <p:spPr bwMode="auto">
          <a:xfrm>
            <a:off x="3251200" y="696668"/>
            <a:ext cx="2153538" cy="584775"/>
          </a:xfrm>
          <a:prstGeom prst="rect">
            <a:avLst/>
          </a:prstGeom>
          <a:noFill/>
          <a:ln w="9525">
            <a:noFill/>
            <a:miter lim="800000"/>
            <a:headEnd/>
            <a:tailEnd/>
          </a:ln>
        </p:spPr>
        <p:txBody>
          <a:bodyPr wrap="none">
            <a:spAutoFit/>
          </a:bodyPr>
          <a:lstStyle/>
          <a:p>
            <a:r>
              <a:rPr lang="en-US" sz="3200" dirty="0"/>
              <a:t>FUNCTIONS</a:t>
            </a:r>
          </a:p>
        </p:txBody>
      </p:sp>
      <p:graphicFrame>
        <p:nvGraphicFramePr>
          <p:cNvPr id="8" name="Diagram 7"/>
          <p:cNvGraphicFramePr/>
          <p:nvPr/>
        </p:nvGraphicFramePr>
        <p:xfrm>
          <a:off x="1676400" y="1524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9401" name="Picture 2" descr="C:\Documents and Settings\Kathy\Local Settings\Temporary Internet Files\Content.IE5\QX8VV09L\MC900055300[1].wmf"/>
          <p:cNvPicPr>
            <a:picLocks noChangeAspect="1" noChangeArrowheads="1"/>
          </p:cNvPicPr>
          <p:nvPr/>
        </p:nvPicPr>
        <p:blipFill>
          <a:blip r:embed="rId9" cstate="print"/>
          <a:srcRect/>
          <a:stretch>
            <a:fillRect/>
          </a:stretch>
        </p:blipFill>
        <p:spPr bwMode="auto">
          <a:xfrm>
            <a:off x="2667000" y="1676400"/>
            <a:ext cx="712788" cy="609600"/>
          </a:xfrm>
          <a:prstGeom prst="rect">
            <a:avLst/>
          </a:prstGeom>
          <a:noFill/>
          <a:ln w="9525">
            <a:noFill/>
            <a:miter lim="800000"/>
            <a:headEnd/>
            <a:tailEnd/>
          </a:ln>
        </p:spPr>
      </p:pic>
      <p:pic>
        <p:nvPicPr>
          <p:cNvPr id="59402" name="Picture 5" descr="C:\Documents and Settings\Kathy\Local Settings\Temporary Internet Files\Content.IE5\VJ7ZOJD6\MC900056643[1].wmf"/>
          <p:cNvPicPr>
            <a:picLocks noChangeAspect="1" noChangeArrowheads="1"/>
          </p:cNvPicPr>
          <p:nvPr/>
        </p:nvPicPr>
        <p:blipFill>
          <a:blip r:embed="rId10" cstate="print"/>
          <a:srcRect/>
          <a:stretch>
            <a:fillRect/>
          </a:stretch>
        </p:blipFill>
        <p:spPr bwMode="auto">
          <a:xfrm>
            <a:off x="2590800" y="2895600"/>
            <a:ext cx="733425" cy="739775"/>
          </a:xfrm>
          <a:prstGeom prst="rect">
            <a:avLst/>
          </a:prstGeom>
          <a:noFill/>
          <a:ln w="9525">
            <a:noFill/>
            <a:miter lim="800000"/>
            <a:headEnd/>
            <a:tailEnd/>
          </a:ln>
        </p:spPr>
      </p:pic>
      <p:pic>
        <p:nvPicPr>
          <p:cNvPr id="59403" name="Picture 2" descr="C:\Users\Sheila\AppData\Local\Microsoft\Windows\Temporary Internet Files\Content.IE5\RGZE2WZO\MC900055285[1].wmf"/>
          <p:cNvPicPr>
            <a:picLocks noChangeAspect="1" noChangeArrowheads="1"/>
          </p:cNvPicPr>
          <p:nvPr/>
        </p:nvPicPr>
        <p:blipFill>
          <a:blip r:embed="rId11" cstate="print"/>
          <a:srcRect/>
          <a:stretch>
            <a:fillRect/>
          </a:stretch>
        </p:blipFill>
        <p:spPr bwMode="auto">
          <a:xfrm>
            <a:off x="2286000" y="4419600"/>
            <a:ext cx="965200" cy="1000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CB53769-4E7D-4ACF-90F2-48D7417253E1}" type="slidenum">
              <a:rPr lang="en-US" smtClean="0"/>
              <a:pPr>
                <a:defRPr/>
              </a:pPr>
              <a:t>29</a:t>
            </a:fld>
            <a:endParaRPr lang="en-US" dirty="0"/>
          </a:p>
        </p:txBody>
      </p:sp>
    </p:spTree>
    <p:extLst>
      <p:ext uri="{BB962C8B-B14F-4D97-AF65-F5344CB8AC3E}">
        <p14:creationId xmlns:p14="http://schemas.microsoft.com/office/powerpoint/2010/main" val="130294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D032-C1F2-49B2-9CC5-1099F07FE98B}"/>
              </a:ext>
            </a:extLst>
          </p:cNvPr>
          <p:cNvSpPr>
            <a:spLocks noGrp="1"/>
          </p:cNvSpPr>
          <p:nvPr>
            <p:ph type="title"/>
          </p:nvPr>
        </p:nvSpPr>
        <p:spPr>
          <a:xfrm>
            <a:off x="1129626" y="1953877"/>
            <a:ext cx="2532887" cy="2761482"/>
          </a:xfrm>
          <a:noFill/>
        </p:spPr>
        <p:txBody>
          <a:bodyPr vert="horz" lIns="91440" tIns="45720" rIns="91440" bIns="45720" rtlCol="0" anchor="b">
            <a:normAutofit/>
          </a:bodyPr>
          <a:lstStyle/>
          <a:p>
            <a:r>
              <a:rPr lang="en-US" sz="3300" dirty="0"/>
              <a:t>Definition, History, Values, Populations</a:t>
            </a:r>
            <a:br>
              <a:rPr lang="en-US" sz="3300" dirty="0"/>
            </a:br>
            <a:endParaRPr lang="en-US" sz="3300" dirty="0"/>
          </a:p>
        </p:txBody>
      </p:sp>
      <p:pic>
        <p:nvPicPr>
          <p:cNvPr id="10" name="Picture 9">
            <a:extLst>
              <a:ext uri="{FF2B5EF4-FFF2-40B4-BE49-F238E27FC236}">
                <a16:creationId xmlns:a16="http://schemas.microsoft.com/office/drawing/2014/main" id="{2F263729-8602-4405-B31C-57C5867C34F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499" r="1" b="1"/>
          <a:stretch/>
        </p:blipFill>
        <p:spPr>
          <a:xfrm>
            <a:off x="4651596" y="2434913"/>
            <a:ext cx="1659788" cy="1510115"/>
          </a:xfrm>
          <a:prstGeom prst="rect">
            <a:avLst/>
          </a:prstGeom>
        </p:spPr>
      </p:pic>
      <p:pic>
        <p:nvPicPr>
          <p:cNvPr id="6" name="Picture 5">
            <a:extLst>
              <a:ext uri="{FF2B5EF4-FFF2-40B4-BE49-F238E27FC236}">
                <a16:creationId xmlns:a16="http://schemas.microsoft.com/office/drawing/2014/main" id="{13139411-920B-40A4-B995-C20D628E91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3994" y="5190751"/>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rimer cover">
            <a:extLst>
              <a:ext uri="{FF2B5EF4-FFF2-40B4-BE49-F238E27FC236}">
                <a16:creationId xmlns:a16="http://schemas.microsoft.com/office/drawing/2014/main" id="{4C28E4C0-A420-421C-A861-F59F44CB3C34}"/>
              </a:ext>
            </a:extLst>
          </p:cNvPr>
          <p:cNvPicPr>
            <a:picLocks noChangeAspect="1" noChangeArrowheads="1"/>
          </p:cNvPicPr>
          <p:nvPr/>
        </p:nvPicPr>
        <p:blipFill>
          <a:blip r:embed="rId5" cstate="print"/>
          <a:srcRect/>
          <a:stretch>
            <a:fillRect/>
          </a:stretch>
        </p:blipFill>
        <p:spPr bwMode="auto">
          <a:xfrm>
            <a:off x="239551" y="970669"/>
            <a:ext cx="373556" cy="480942"/>
          </a:xfrm>
          <a:prstGeom prst="rect">
            <a:avLst/>
          </a:prstGeom>
          <a:noFill/>
          <a:ln w="9525">
            <a:noFill/>
            <a:miter lim="800000"/>
            <a:headEnd/>
            <a:tailEnd/>
          </a:ln>
        </p:spPr>
      </p:pic>
    </p:spTree>
    <p:extLst>
      <p:ext uri="{BB962C8B-B14F-4D97-AF65-F5344CB8AC3E}">
        <p14:creationId xmlns:p14="http://schemas.microsoft.com/office/powerpoint/2010/main" val="2133508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0480" y="137160"/>
            <a:ext cx="9144000" cy="685800"/>
          </a:xfrm>
          <a:prstGeom prst="rect">
            <a:avLst/>
          </a:prstGeom>
          <a:noFill/>
          <a:ln w="9525">
            <a:noFill/>
            <a:miter lim="800000"/>
            <a:headEnd/>
            <a:tailEnd/>
          </a:ln>
        </p:spPr>
        <p:txBody>
          <a:bodyPr lIns="0" tIns="0" rIns="0" bIns="0"/>
          <a:lstStyle/>
          <a:p>
            <a:pPr algn="ctr"/>
            <a:r>
              <a:rPr lang="en-US" sz="2800" dirty="0">
                <a:solidFill>
                  <a:schemeClr val="bg1"/>
                </a:solidFill>
              </a:rPr>
              <a:t>System of </a:t>
            </a:r>
            <a:r>
              <a:rPr lang="en-US" sz="3200" dirty="0">
                <a:solidFill>
                  <a:schemeClr val="bg1"/>
                </a:solidFill>
              </a:rPr>
              <a:t>Care</a:t>
            </a:r>
            <a:r>
              <a:rPr lang="en-US" sz="2800" dirty="0">
                <a:solidFill>
                  <a:schemeClr val="bg1"/>
                </a:solidFill>
              </a:rPr>
              <a:t> Functions Requiring Structure</a:t>
            </a:r>
          </a:p>
        </p:txBody>
      </p:sp>
      <p:sp>
        <p:nvSpPr>
          <p:cNvPr id="41987" name="Rectangle 3"/>
          <p:cNvSpPr>
            <a:spLocks noChangeArrowheads="1"/>
          </p:cNvSpPr>
          <p:nvPr/>
        </p:nvSpPr>
        <p:spPr bwMode="auto">
          <a:xfrm>
            <a:off x="609600" y="838200"/>
            <a:ext cx="3962400" cy="4799013"/>
          </a:xfrm>
          <a:prstGeom prst="rect">
            <a:avLst/>
          </a:prstGeom>
          <a:noFill/>
          <a:ln w="9525">
            <a:noFill/>
            <a:miter lim="800000"/>
            <a:headEnd/>
            <a:tailEnd/>
          </a:ln>
        </p:spPr>
        <p:txBody>
          <a:bodyPr lIns="0" tIns="0" rIns="0" bIns="0"/>
          <a:lstStyle/>
          <a:p>
            <a:pPr marL="173038" indent="-173038">
              <a:lnSpc>
                <a:spcPts val="2000"/>
              </a:lnSpc>
              <a:spcBef>
                <a:spcPct val="5000"/>
              </a:spcBef>
              <a:buFontTx/>
              <a:buChar char="•"/>
            </a:pPr>
            <a:r>
              <a:rPr lang="en-US" sz="1800" dirty="0"/>
              <a:t>Planning</a:t>
            </a:r>
          </a:p>
          <a:p>
            <a:pPr marL="173038" indent="-173038">
              <a:lnSpc>
                <a:spcPts val="2000"/>
              </a:lnSpc>
              <a:spcBef>
                <a:spcPct val="5000"/>
              </a:spcBef>
              <a:buFontTx/>
              <a:buChar char="•"/>
            </a:pPr>
            <a:r>
              <a:rPr lang="en-US" sz="1800" dirty="0"/>
              <a:t>Governance-Policy Level Oversight</a:t>
            </a:r>
          </a:p>
          <a:p>
            <a:pPr marL="173038" indent="-173038">
              <a:lnSpc>
                <a:spcPts val="2000"/>
              </a:lnSpc>
              <a:spcBef>
                <a:spcPct val="5000"/>
              </a:spcBef>
              <a:buFontTx/>
              <a:buChar char="•"/>
            </a:pPr>
            <a:r>
              <a:rPr lang="en-US" sz="1800" dirty="0"/>
              <a:t>System Management</a:t>
            </a:r>
          </a:p>
          <a:p>
            <a:pPr marL="173038" indent="-173038">
              <a:lnSpc>
                <a:spcPts val="2000"/>
              </a:lnSpc>
              <a:spcBef>
                <a:spcPct val="5000"/>
              </a:spcBef>
              <a:buFontTx/>
              <a:buChar char="•"/>
            </a:pPr>
            <a:r>
              <a:rPr lang="en-US" sz="1800" dirty="0"/>
              <a:t>Benefit Design/Service Array</a:t>
            </a:r>
          </a:p>
          <a:p>
            <a:pPr marL="173038" indent="-173038">
              <a:lnSpc>
                <a:spcPts val="2000"/>
              </a:lnSpc>
              <a:spcBef>
                <a:spcPct val="5000"/>
              </a:spcBef>
              <a:buFontTx/>
              <a:buChar char="•"/>
            </a:pPr>
            <a:r>
              <a:rPr lang="en-US" sz="1800" dirty="0"/>
              <a:t>Evidence-Based Practice</a:t>
            </a:r>
          </a:p>
          <a:p>
            <a:pPr marL="173038" indent="-173038">
              <a:lnSpc>
                <a:spcPts val="2000"/>
              </a:lnSpc>
              <a:spcBef>
                <a:spcPct val="5000"/>
              </a:spcBef>
              <a:buFontTx/>
              <a:buChar char="•"/>
            </a:pPr>
            <a:r>
              <a:rPr lang="en-US" sz="1800" dirty="0"/>
              <a:t>Outreach and Referral</a:t>
            </a:r>
          </a:p>
          <a:p>
            <a:pPr marL="173038" indent="-173038">
              <a:lnSpc>
                <a:spcPts val="2000"/>
              </a:lnSpc>
              <a:spcBef>
                <a:spcPct val="5000"/>
              </a:spcBef>
              <a:buFontTx/>
              <a:buChar char="•"/>
            </a:pPr>
            <a:r>
              <a:rPr lang="en-US" sz="1800" dirty="0"/>
              <a:t>System Entry/Access</a:t>
            </a:r>
          </a:p>
          <a:p>
            <a:pPr marL="173038" indent="-173038">
              <a:lnSpc>
                <a:spcPts val="2000"/>
              </a:lnSpc>
              <a:spcBef>
                <a:spcPct val="5000"/>
              </a:spcBef>
              <a:buFontTx/>
              <a:buChar char="•"/>
            </a:pPr>
            <a:r>
              <a:rPr lang="en-US" sz="1800" dirty="0"/>
              <a:t>Screening, Assessment, and Evaluation</a:t>
            </a:r>
          </a:p>
          <a:p>
            <a:pPr marL="173038" indent="-173038">
              <a:lnSpc>
                <a:spcPts val="2000"/>
              </a:lnSpc>
              <a:spcBef>
                <a:spcPct val="5000"/>
              </a:spcBef>
              <a:buFontTx/>
              <a:buChar char="•"/>
            </a:pPr>
            <a:r>
              <a:rPr lang="en-US" sz="1800" dirty="0"/>
              <a:t>Decision Making and Oversight at the Service Delivery Level</a:t>
            </a:r>
          </a:p>
          <a:p>
            <a:pPr marL="454025" lvl="1" indent="-166688">
              <a:lnSpc>
                <a:spcPts val="2000"/>
              </a:lnSpc>
              <a:spcBef>
                <a:spcPct val="5000"/>
              </a:spcBef>
              <a:buFontTx/>
              <a:buChar char="–"/>
            </a:pPr>
            <a:r>
              <a:rPr lang="en-US" sz="1800" dirty="0"/>
              <a:t>Care Planning</a:t>
            </a:r>
          </a:p>
          <a:p>
            <a:pPr marL="454025" lvl="1" indent="-166688">
              <a:lnSpc>
                <a:spcPts val="2000"/>
              </a:lnSpc>
              <a:spcBef>
                <a:spcPct val="5000"/>
              </a:spcBef>
              <a:buFontTx/>
              <a:buChar char="–"/>
            </a:pPr>
            <a:r>
              <a:rPr lang="en-US" sz="1800" dirty="0"/>
              <a:t>Care Authorization</a:t>
            </a:r>
          </a:p>
          <a:p>
            <a:pPr marL="454025" lvl="1" indent="-166688">
              <a:lnSpc>
                <a:spcPts val="2000"/>
              </a:lnSpc>
              <a:spcBef>
                <a:spcPct val="5000"/>
              </a:spcBef>
              <a:buFontTx/>
              <a:buChar char="–"/>
            </a:pPr>
            <a:r>
              <a:rPr lang="en-US" sz="1800" dirty="0"/>
              <a:t>Care Monitoring and Review</a:t>
            </a:r>
          </a:p>
          <a:p>
            <a:pPr marL="173038" indent="-173038">
              <a:lnSpc>
                <a:spcPts val="2000"/>
              </a:lnSpc>
              <a:spcBef>
                <a:spcPct val="5000"/>
              </a:spcBef>
              <a:buFontTx/>
              <a:buChar char="•"/>
            </a:pPr>
            <a:r>
              <a:rPr lang="en-US" sz="1800" dirty="0"/>
              <a:t>Care Management or Care Coordination</a:t>
            </a:r>
          </a:p>
          <a:p>
            <a:pPr marL="173038" indent="-173038">
              <a:lnSpc>
                <a:spcPts val="2000"/>
              </a:lnSpc>
              <a:spcBef>
                <a:spcPct val="5000"/>
              </a:spcBef>
              <a:buFontTx/>
              <a:buChar char="•"/>
            </a:pPr>
            <a:r>
              <a:rPr lang="en-US" sz="1800" dirty="0"/>
              <a:t>Crisis Management at the Service Delivery and Systems Levels</a:t>
            </a:r>
          </a:p>
          <a:p>
            <a:pPr marL="173038" indent="-173038">
              <a:lnSpc>
                <a:spcPts val="2000"/>
              </a:lnSpc>
              <a:spcBef>
                <a:spcPct val="5000"/>
              </a:spcBef>
              <a:buFontTx/>
              <a:buChar char="•"/>
            </a:pPr>
            <a:r>
              <a:rPr lang="en-US" sz="1800" dirty="0"/>
              <a:t>Utilization Management</a:t>
            </a:r>
          </a:p>
          <a:p>
            <a:pPr marL="173038" indent="-173038">
              <a:lnSpc>
                <a:spcPts val="2000"/>
              </a:lnSpc>
              <a:spcBef>
                <a:spcPct val="5000"/>
              </a:spcBef>
              <a:buFontTx/>
              <a:buChar char="•"/>
            </a:pPr>
            <a:r>
              <a:rPr lang="en-US" sz="1800" dirty="0"/>
              <a:t>Family Involvement, Support, and Development at all Levels</a:t>
            </a:r>
          </a:p>
          <a:p>
            <a:pPr marL="173038" indent="-173038">
              <a:lnSpc>
                <a:spcPts val="2000"/>
              </a:lnSpc>
              <a:spcBef>
                <a:spcPct val="5000"/>
              </a:spcBef>
              <a:buFontTx/>
              <a:buChar char="•"/>
            </a:pPr>
            <a:r>
              <a:rPr lang="en-US" sz="1800" dirty="0"/>
              <a:t>Youth Involvement, Support, and Development at all Levels</a:t>
            </a:r>
          </a:p>
          <a:p>
            <a:pPr marL="173038" indent="-173038">
              <a:lnSpc>
                <a:spcPts val="2000"/>
              </a:lnSpc>
              <a:spcBef>
                <a:spcPct val="5000"/>
              </a:spcBef>
              <a:buFontTx/>
              <a:buChar char="•"/>
            </a:pPr>
            <a:endParaRPr lang="en-US" sz="1800" dirty="0">
              <a:solidFill>
                <a:srgbClr val="FFFFFF"/>
              </a:solidFill>
            </a:endParaRPr>
          </a:p>
        </p:txBody>
      </p:sp>
      <p:sp>
        <p:nvSpPr>
          <p:cNvPr id="41988" name="Rectangle 4"/>
          <p:cNvSpPr>
            <a:spLocks noChangeArrowheads="1"/>
          </p:cNvSpPr>
          <p:nvPr/>
        </p:nvSpPr>
        <p:spPr bwMode="auto">
          <a:xfrm>
            <a:off x="4800600" y="914400"/>
            <a:ext cx="4114800" cy="4799013"/>
          </a:xfrm>
          <a:prstGeom prst="rect">
            <a:avLst/>
          </a:prstGeom>
          <a:noFill/>
          <a:ln w="9525">
            <a:noFill/>
            <a:miter lim="800000"/>
            <a:headEnd/>
            <a:tailEnd/>
          </a:ln>
        </p:spPr>
        <p:txBody>
          <a:bodyPr lIns="0" tIns="0" rIns="0" bIns="0"/>
          <a:lstStyle/>
          <a:p>
            <a:pPr marL="173038" indent="-173038">
              <a:lnSpc>
                <a:spcPts val="2000"/>
              </a:lnSpc>
              <a:spcBef>
                <a:spcPct val="5000"/>
              </a:spcBef>
              <a:buFontTx/>
              <a:buChar char="•"/>
            </a:pPr>
            <a:r>
              <a:rPr lang="en-US" sz="1800" dirty="0"/>
              <a:t>Staffing Structure</a:t>
            </a:r>
          </a:p>
          <a:p>
            <a:pPr marL="173038" indent="-173038">
              <a:lnSpc>
                <a:spcPts val="2000"/>
              </a:lnSpc>
              <a:spcBef>
                <a:spcPct val="5000"/>
              </a:spcBef>
              <a:buFontTx/>
              <a:buChar char="•"/>
            </a:pPr>
            <a:r>
              <a:rPr lang="en-US" sz="1800" dirty="0"/>
              <a:t>Staff Involvement, Support, Development</a:t>
            </a:r>
          </a:p>
          <a:p>
            <a:pPr marL="173038" indent="-173038">
              <a:lnSpc>
                <a:spcPts val="2000"/>
              </a:lnSpc>
              <a:spcBef>
                <a:spcPct val="5000"/>
              </a:spcBef>
              <a:buFontTx/>
              <a:buChar char="•"/>
            </a:pPr>
            <a:r>
              <a:rPr lang="en-US" sz="1800" dirty="0"/>
              <a:t>Orientation, Training of Key Stakeholders</a:t>
            </a:r>
          </a:p>
          <a:p>
            <a:pPr marL="173038" indent="-173038">
              <a:lnSpc>
                <a:spcPts val="2000"/>
              </a:lnSpc>
              <a:spcBef>
                <a:spcPct val="5000"/>
              </a:spcBef>
              <a:buFontTx/>
              <a:buChar char="•"/>
            </a:pPr>
            <a:r>
              <a:rPr lang="en-US" sz="1800" dirty="0"/>
              <a:t>External and Internal Communication</a:t>
            </a:r>
          </a:p>
          <a:p>
            <a:pPr marL="173038" indent="-173038">
              <a:lnSpc>
                <a:spcPts val="2000"/>
              </a:lnSpc>
              <a:spcBef>
                <a:spcPct val="5000"/>
              </a:spcBef>
              <a:buFontTx/>
              <a:buChar char="•"/>
            </a:pPr>
            <a:r>
              <a:rPr lang="en-US" sz="1800" dirty="0"/>
              <a:t>Social Marketing</a:t>
            </a:r>
          </a:p>
          <a:p>
            <a:pPr marL="173038" indent="-173038">
              <a:lnSpc>
                <a:spcPts val="2000"/>
              </a:lnSpc>
              <a:spcBef>
                <a:spcPct val="5000"/>
              </a:spcBef>
              <a:buFontTx/>
              <a:buChar char="•"/>
            </a:pPr>
            <a:r>
              <a:rPr lang="en-US" sz="1800" dirty="0"/>
              <a:t>Provider Network</a:t>
            </a:r>
          </a:p>
          <a:p>
            <a:pPr marL="173038" indent="-173038">
              <a:lnSpc>
                <a:spcPts val="2000"/>
              </a:lnSpc>
              <a:spcBef>
                <a:spcPct val="5000"/>
              </a:spcBef>
              <a:buFontTx/>
              <a:buChar char="•"/>
            </a:pPr>
            <a:r>
              <a:rPr lang="en-US" sz="1800" dirty="0"/>
              <a:t>Protecting Privacy</a:t>
            </a:r>
          </a:p>
          <a:p>
            <a:pPr marL="173038" indent="-173038">
              <a:lnSpc>
                <a:spcPts val="2000"/>
              </a:lnSpc>
              <a:spcBef>
                <a:spcPct val="5000"/>
              </a:spcBef>
              <a:buFontTx/>
              <a:buChar char="•"/>
            </a:pPr>
            <a:r>
              <a:rPr lang="en-US" sz="1800" dirty="0"/>
              <a:t>Ensuring Rights</a:t>
            </a:r>
          </a:p>
          <a:p>
            <a:pPr marL="173038" indent="-173038">
              <a:lnSpc>
                <a:spcPts val="2000"/>
              </a:lnSpc>
              <a:spcBef>
                <a:spcPct val="5000"/>
              </a:spcBef>
              <a:buFontTx/>
              <a:buChar char="•"/>
            </a:pPr>
            <a:r>
              <a:rPr lang="en-US" sz="1800" dirty="0"/>
              <a:t>Transportation</a:t>
            </a:r>
          </a:p>
          <a:p>
            <a:pPr marL="173038" indent="-173038">
              <a:lnSpc>
                <a:spcPts val="2000"/>
              </a:lnSpc>
              <a:spcBef>
                <a:spcPct val="5000"/>
              </a:spcBef>
              <a:buFontTx/>
              <a:buChar char="•"/>
            </a:pPr>
            <a:r>
              <a:rPr lang="en-US" sz="1800" dirty="0"/>
              <a:t>Financing</a:t>
            </a:r>
          </a:p>
          <a:p>
            <a:pPr marL="173038" indent="-173038">
              <a:lnSpc>
                <a:spcPts val="2000"/>
              </a:lnSpc>
              <a:spcBef>
                <a:spcPct val="5000"/>
              </a:spcBef>
              <a:buFontTx/>
              <a:buChar char="•"/>
            </a:pPr>
            <a:r>
              <a:rPr lang="en-US" sz="1800" dirty="0"/>
              <a:t>Purchasing/Contracting</a:t>
            </a:r>
          </a:p>
          <a:p>
            <a:pPr marL="173038" indent="-173038">
              <a:lnSpc>
                <a:spcPts val="2000"/>
              </a:lnSpc>
              <a:spcBef>
                <a:spcPct val="5000"/>
              </a:spcBef>
              <a:buFontTx/>
              <a:buChar char="•"/>
            </a:pPr>
            <a:r>
              <a:rPr lang="en-US" sz="1800" dirty="0"/>
              <a:t>Provider Payment Rates</a:t>
            </a:r>
          </a:p>
          <a:p>
            <a:pPr marL="173038" indent="-173038">
              <a:lnSpc>
                <a:spcPts val="2000"/>
              </a:lnSpc>
              <a:spcBef>
                <a:spcPct val="5000"/>
              </a:spcBef>
              <a:buFontTx/>
              <a:buChar char="•"/>
            </a:pPr>
            <a:r>
              <a:rPr lang="en-US" sz="1800" dirty="0"/>
              <a:t>Revenue Generation and Reinvestment</a:t>
            </a:r>
          </a:p>
          <a:p>
            <a:pPr marL="173038" indent="-173038">
              <a:lnSpc>
                <a:spcPts val="2000"/>
              </a:lnSpc>
              <a:spcBef>
                <a:spcPct val="5000"/>
              </a:spcBef>
              <a:buFontTx/>
              <a:buChar char="•"/>
            </a:pPr>
            <a:r>
              <a:rPr lang="en-US" sz="1800" dirty="0"/>
              <a:t>Billing and Claims Processing</a:t>
            </a:r>
          </a:p>
          <a:p>
            <a:pPr marL="173038" indent="-173038">
              <a:lnSpc>
                <a:spcPts val="2000"/>
              </a:lnSpc>
              <a:spcBef>
                <a:spcPct val="5000"/>
              </a:spcBef>
              <a:buFontTx/>
              <a:buChar char="•"/>
            </a:pPr>
            <a:r>
              <a:rPr lang="en-US" sz="1800" dirty="0"/>
              <a:t>Information Management &amp; Communications Technology</a:t>
            </a:r>
          </a:p>
          <a:p>
            <a:pPr marL="173038" indent="-173038">
              <a:lnSpc>
                <a:spcPts val="2000"/>
              </a:lnSpc>
              <a:spcBef>
                <a:spcPct val="5000"/>
              </a:spcBef>
              <a:buFontTx/>
              <a:buChar char="•"/>
            </a:pPr>
            <a:r>
              <a:rPr lang="en-US" sz="1800" dirty="0"/>
              <a:t>Quality Improvement</a:t>
            </a:r>
          </a:p>
          <a:p>
            <a:pPr marL="173038" indent="-173038">
              <a:lnSpc>
                <a:spcPts val="2000"/>
              </a:lnSpc>
              <a:spcBef>
                <a:spcPct val="5000"/>
              </a:spcBef>
              <a:buFontTx/>
              <a:buChar char="•"/>
            </a:pPr>
            <a:r>
              <a:rPr lang="en-US" sz="1800" dirty="0"/>
              <a:t>Evaluation</a:t>
            </a:r>
          </a:p>
          <a:p>
            <a:pPr marL="173038" indent="-173038">
              <a:lnSpc>
                <a:spcPts val="2000"/>
              </a:lnSpc>
              <a:spcBef>
                <a:spcPct val="5000"/>
              </a:spcBef>
              <a:buFontTx/>
              <a:buChar char="•"/>
            </a:pPr>
            <a:r>
              <a:rPr lang="en-US" sz="1800" dirty="0">
                <a:solidFill>
                  <a:srgbClr val="FFFFFF"/>
                </a:solidFill>
              </a:rPr>
              <a:t>System Exit</a:t>
            </a:r>
          </a:p>
          <a:p>
            <a:pPr marL="173038" indent="-173038">
              <a:lnSpc>
                <a:spcPts val="2000"/>
              </a:lnSpc>
              <a:spcBef>
                <a:spcPct val="5000"/>
              </a:spcBef>
              <a:buFontTx/>
              <a:buChar char="•"/>
            </a:pPr>
            <a:r>
              <a:rPr lang="en-US" sz="1800" dirty="0">
                <a:solidFill>
                  <a:srgbClr val="FFFFFF"/>
                </a:solidFill>
              </a:rPr>
              <a:t>Technical Assistance and Consultation</a:t>
            </a:r>
          </a:p>
          <a:p>
            <a:pPr marL="173038" indent="-173038">
              <a:lnSpc>
                <a:spcPts val="2000"/>
              </a:lnSpc>
              <a:spcBef>
                <a:spcPct val="5000"/>
              </a:spcBef>
              <a:buFontTx/>
              <a:buChar char="•"/>
            </a:pPr>
            <a:r>
              <a:rPr lang="en-US" sz="1800" dirty="0">
                <a:solidFill>
                  <a:srgbClr val="FFFFFF"/>
                </a:solidFill>
              </a:rPr>
              <a:t>Cultural and Linguistic Competence</a:t>
            </a:r>
            <a:endParaRPr lang="en-US" sz="2400" dirty="0">
              <a:solidFill>
                <a:srgbClr val="FFFFFF"/>
              </a:solidFill>
            </a:endParaRPr>
          </a:p>
        </p:txBody>
      </p:sp>
      <p:sp>
        <p:nvSpPr>
          <p:cNvPr id="41989" name="Rectangle 5"/>
          <p:cNvSpPr>
            <a:spLocks noChangeArrowheads="1"/>
          </p:cNvSpPr>
          <p:nvPr/>
        </p:nvSpPr>
        <p:spPr bwMode="auto">
          <a:xfrm>
            <a:off x="2133600" y="6629400"/>
            <a:ext cx="5378395" cy="230832"/>
          </a:xfrm>
          <a:prstGeom prst="rect">
            <a:avLst/>
          </a:prstGeom>
          <a:noFill/>
          <a:ln w="9525">
            <a:noFill/>
            <a:miter lim="800000"/>
            <a:headEnd/>
            <a:tailEnd/>
          </a:ln>
        </p:spPr>
        <p:txBody>
          <a:bodyPr wrap="none">
            <a:spAutoFit/>
          </a:bodyPr>
          <a:lstStyle/>
          <a:p>
            <a:pPr>
              <a:lnSpc>
                <a:spcPct val="90000"/>
              </a:lnSpc>
              <a:spcBef>
                <a:spcPct val="20000"/>
              </a:spcBef>
            </a:pPr>
            <a:r>
              <a:rPr lang="en-US" sz="1000" dirty="0">
                <a:solidFill>
                  <a:srgbClr val="FFFF99"/>
                </a:solidFill>
              </a:rPr>
              <a:t>Pires.</a:t>
            </a:r>
            <a:r>
              <a:rPr lang="en-US" sz="1000" dirty="0"/>
              <a:t> , S. (2002).</a:t>
            </a:r>
            <a:r>
              <a:rPr lang="en-US" sz="1000" i="1" dirty="0"/>
              <a:t>Building Systems of Care: A Primer</a:t>
            </a:r>
            <a:r>
              <a:rPr lang="en-US" sz="1000" dirty="0"/>
              <a:t>. Washington, D.C.:  Human Service Collaborative</a:t>
            </a:r>
            <a:endParaRPr lang="en-US" sz="1000" i="1" dirty="0">
              <a:solidFill>
                <a:srgbClr val="FFFF99"/>
              </a:solidFill>
            </a:endParaRPr>
          </a:p>
        </p:txBody>
      </p:sp>
      <p:sp>
        <p:nvSpPr>
          <p:cNvPr id="2" name="Slide Number Placeholder 1"/>
          <p:cNvSpPr>
            <a:spLocks noGrp="1"/>
          </p:cNvSpPr>
          <p:nvPr>
            <p:ph type="sldNum" sz="quarter" idx="12"/>
          </p:nvPr>
        </p:nvSpPr>
        <p:spPr/>
        <p:txBody>
          <a:bodyPr/>
          <a:lstStyle/>
          <a:p>
            <a:pPr>
              <a:defRPr/>
            </a:pPr>
            <a:r>
              <a:rPr lang="en-US" dirty="0"/>
              <a:t>43</a:t>
            </a:r>
          </a:p>
        </p:txBody>
      </p:sp>
      <p:pic>
        <p:nvPicPr>
          <p:cNvPr id="9" name="Picture 6" descr="Primer cover"/>
          <p:cNvPicPr>
            <a:picLocks noChangeAspect="1" noChangeArrowheads="1"/>
          </p:cNvPicPr>
          <p:nvPr/>
        </p:nvPicPr>
        <p:blipFill>
          <a:blip r:embed="rId3" cstate="print"/>
          <a:srcRect/>
          <a:stretch>
            <a:fillRect/>
          </a:stretch>
        </p:blipFill>
        <p:spPr bwMode="auto">
          <a:xfrm>
            <a:off x="0" y="0"/>
            <a:ext cx="498475" cy="685800"/>
          </a:xfrm>
          <a:prstGeom prst="rect">
            <a:avLst/>
          </a:prstGeom>
          <a:noFill/>
          <a:ln w="9525">
            <a:noFill/>
            <a:miter lim="800000"/>
            <a:headEnd/>
            <a:tailEnd/>
          </a:ln>
        </p:spPr>
      </p:pic>
    </p:spTree>
    <p:extLst>
      <p:ext uri="{BB962C8B-B14F-4D97-AF65-F5344CB8AC3E}">
        <p14:creationId xmlns:p14="http://schemas.microsoft.com/office/powerpoint/2010/main" val="1263310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B851-C114-48B7-9649-7BB56BC969BC}"/>
              </a:ext>
            </a:extLst>
          </p:cNvPr>
          <p:cNvSpPr>
            <a:spLocks noGrp="1"/>
          </p:cNvSpPr>
          <p:nvPr>
            <p:ph type="title"/>
          </p:nvPr>
        </p:nvSpPr>
        <p:spPr>
          <a:xfrm>
            <a:off x="628392" y="954211"/>
            <a:ext cx="7886700" cy="993775"/>
          </a:xfrm>
        </p:spPr>
        <p:txBody>
          <a:bodyPr>
            <a:normAutofit/>
          </a:bodyPr>
          <a:lstStyle/>
          <a:p>
            <a:r>
              <a:rPr lang="en-US" b="1" dirty="0">
                <a:solidFill>
                  <a:schemeClr val="tx1"/>
                </a:solidFill>
              </a:rPr>
              <a:t>Structuring Planning</a:t>
            </a:r>
            <a:endParaRPr lang="en-US" dirty="0">
              <a:solidFill>
                <a:schemeClr val="tx1"/>
              </a:solidFill>
            </a:endParaRPr>
          </a:p>
        </p:txBody>
      </p:sp>
      <p:sp>
        <p:nvSpPr>
          <p:cNvPr id="3" name="Content Placeholder 2">
            <a:extLst>
              <a:ext uri="{FF2B5EF4-FFF2-40B4-BE49-F238E27FC236}">
                <a16:creationId xmlns:a16="http://schemas.microsoft.com/office/drawing/2014/main" id="{67ED93FD-A095-4FE7-B1AA-B8B2C68B611F}"/>
              </a:ext>
            </a:extLst>
          </p:cNvPr>
          <p:cNvSpPr>
            <a:spLocks noGrp="1"/>
          </p:cNvSpPr>
          <p:nvPr>
            <p:ph idx="1"/>
          </p:nvPr>
        </p:nvSpPr>
        <p:spPr>
          <a:xfrm>
            <a:off x="628650" y="1706645"/>
            <a:ext cx="8146990" cy="3561914"/>
          </a:xfrm>
        </p:spPr>
        <p:txBody>
          <a:bodyPr>
            <a:normAutofit fontScale="62500" lnSpcReduction="20000"/>
          </a:bodyPr>
          <a:lstStyle/>
          <a:p>
            <a:pPr>
              <a:lnSpc>
                <a:spcPct val="110000"/>
              </a:lnSpc>
              <a:spcBef>
                <a:spcPts val="600"/>
              </a:spcBef>
              <a:buFontTx/>
              <a:buChar char="•"/>
            </a:pPr>
            <a:r>
              <a:rPr lang="en-US" sz="2900" b="1" dirty="0"/>
              <a:t> </a:t>
            </a:r>
            <a:r>
              <a:rPr lang="en-US" sz="2900" dirty="0"/>
              <a:t>Leadership</a:t>
            </a:r>
          </a:p>
          <a:p>
            <a:pPr>
              <a:lnSpc>
                <a:spcPct val="110000"/>
              </a:lnSpc>
              <a:spcBef>
                <a:spcPts val="600"/>
              </a:spcBef>
              <a:buFontTx/>
              <a:buChar char="•"/>
            </a:pPr>
            <a:r>
              <a:rPr lang="en-US" sz="2900" dirty="0"/>
              <a:t> Staffing</a:t>
            </a:r>
          </a:p>
          <a:p>
            <a:pPr>
              <a:lnSpc>
                <a:spcPct val="110000"/>
              </a:lnSpc>
              <a:spcBef>
                <a:spcPts val="600"/>
              </a:spcBef>
              <a:buFontTx/>
              <a:buChar char="•"/>
            </a:pPr>
            <a:r>
              <a:rPr lang="en-US" sz="2900" dirty="0"/>
              <a:t> Time and place of meetings</a:t>
            </a:r>
          </a:p>
          <a:p>
            <a:pPr>
              <a:lnSpc>
                <a:spcPct val="110000"/>
              </a:lnSpc>
              <a:spcBef>
                <a:spcPts val="600"/>
              </a:spcBef>
              <a:buFontTx/>
              <a:buChar char="•"/>
            </a:pPr>
            <a:r>
              <a:rPr lang="en-US" sz="2900" dirty="0"/>
              <a:t> Stakeholder involvement and supports</a:t>
            </a:r>
          </a:p>
          <a:p>
            <a:pPr>
              <a:lnSpc>
                <a:spcPct val="110000"/>
              </a:lnSpc>
              <a:spcBef>
                <a:spcPts val="600"/>
              </a:spcBef>
              <a:buFontTx/>
              <a:buChar char="•"/>
            </a:pPr>
            <a:r>
              <a:rPr lang="en-US" sz="2900" dirty="0"/>
              <a:t> Committees, work groups, focus groups</a:t>
            </a:r>
          </a:p>
          <a:p>
            <a:pPr>
              <a:lnSpc>
                <a:spcPct val="110000"/>
              </a:lnSpc>
              <a:spcBef>
                <a:spcPts val="600"/>
              </a:spcBef>
              <a:buFontTx/>
              <a:buChar char="•"/>
            </a:pPr>
            <a:r>
              <a:rPr lang="en-US" sz="2900" dirty="0"/>
              <a:t> Communication and dissemination of information</a:t>
            </a:r>
          </a:p>
          <a:p>
            <a:pPr>
              <a:lnSpc>
                <a:spcPct val="110000"/>
              </a:lnSpc>
              <a:spcBef>
                <a:spcPts val="600"/>
              </a:spcBef>
              <a:buFontTx/>
              <a:buChar char="•"/>
            </a:pPr>
            <a:r>
              <a:rPr lang="en-US" sz="2900" dirty="0"/>
              <a:t> Outreach to and involvement of families and youth</a:t>
            </a:r>
          </a:p>
          <a:p>
            <a:pPr>
              <a:lnSpc>
                <a:spcPct val="110000"/>
              </a:lnSpc>
              <a:spcBef>
                <a:spcPts val="600"/>
              </a:spcBef>
              <a:buFontTx/>
              <a:buChar char="•"/>
            </a:pPr>
            <a:r>
              <a:rPr lang="en-US" sz="2900" dirty="0"/>
              <a:t> Outreach to and involvement of diverse and disenfranchised constituencies, use of cultural brokers</a:t>
            </a:r>
          </a:p>
          <a:p>
            <a:pPr>
              <a:lnSpc>
                <a:spcPct val="110000"/>
              </a:lnSpc>
              <a:spcBef>
                <a:spcPts val="600"/>
              </a:spcBef>
              <a:buFontTx/>
              <a:buChar char="•"/>
            </a:pPr>
            <a:r>
              <a:rPr lang="en-US" sz="2900" dirty="0"/>
              <a:t> Linkage to related reform/planning initiatives</a:t>
            </a:r>
          </a:p>
          <a:p>
            <a:pPr>
              <a:lnSpc>
                <a:spcPct val="110000"/>
              </a:lnSpc>
              <a:spcBef>
                <a:spcPts val="600"/>
              </a:spcBef>
              <a:buFontTx/>
              <a:buChar char="•"/>
            </a:pPr>
            <a:r>
              <a:rPr lang="en-US" sz="2900" dirty="0"/>
              <a:t> Resources</a:t>
            </a:r>
          </a:p>
          <a:p>
            <a:endParaRPr lang="en-US" dirty="0"/>
          </a:p>
        </p:txBody>
      </p:sp>
      <p:sp>
        <p:nvSpPr>
          <p:cNvPr id="4" name="Rectangle 3">
            <a:extLst>
              <a:ext uri="{FF2B5EF4-FFF2-40B4-BE49-F238E27FC236}">
                <a16:creationId xmlns:a16="http://schemas.microsoft.com/office/drawing/2014/main" id="{414CC487-ACAD-4CDF-8779-6DA9AC22AA5A}"/>
              </a:ext>
            </a:extLst>
          </p:cNvPr>
          <p:cNvSpPr>
            <a:spLocks noChangeArrowheads="1"/>
          </p:cNvSpPr>
          <p:nvPr/>
        </p:nvSpPr>
        <p:spPr bwMode="auto">
          <a:xfrm>
            <a:off x="1643798" y="6255373"/>
            <a:ext cx="5312616"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pic>
        <p:nvPicPr>
          <p:cNvPr id="5" name="Picture 4">
            <a:extLst>
              <a:ext uri="{FF2B5EF4-FFF2-40B4-BE49-F238E27FC236}">
                <a16:creationId xmlns:a16="http://schemas.microsoft.com/office/drawing/2014/main" id="{5FD4B05D-ED62-480D-9E2E-328B378DB5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8291" y="5595572"/>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rimer cover">
            <a:extLst>
              <a:ext uri="{FF2B5EF4-FFF2-40B4-BE49-F238E27FC236}">
                <a16:creationId xmlns:a16="http://schemas.microsoft.com/office/drawing/2014/main" id="{444724CD-BD44-4FAD-9E58-4BFD53F11014}"/>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402617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4"/>
          <p:cNvSpPr txBox="1">
            <a:spLocks noChangeArrowheads="1"/>
          </p:cNvSpPr>
          <p:nvPr/>
        </p:nvSpPr>
        <p:spPr bwMode="auto">
          <a:xfrm>
            <a:off x="3048000" y="6248400"/>
            <a:ext cx="3478837" cy="400110"/>
          </a:xfrm>
          <a:prstGeom prst="rect">
            <a:avLst/>
          </a:prstGeom>
          <a:noFill/>
          <a:ln w="9525">
            <a:noFill/>
            <a:miter lim="800000"/>
            <a:headEnd/>
            <a:tailEnd/>
          </a:ln>
        </p:spPr>
        <p:txBody>
          <a:bodyPr wrap="none">
            <a:spAutoFit/>
          </a:bodyPr>
          <a:lstStyle/>
          <a:p>
            <a:r>
              <a:rPr lang="en-US" sz="1000" dirty="0">
                <a:solidFill>
                  <a:srgbClr val="FFFF99"/>
                </a:solidFill>
              </a:rPr>
              <a:t>Pir</a:t>
            </a:r>
            <a:r>
              <a:rPr lang="en-US" sz="1000" dirty="0"/>
              <a:t>es, S. 2006. Human Service Collaborative. Washington, D.C.</a:t>
            </a:r>
          </a:p>
          <a:p>
            <a:endParaRPr lang="en-US" sz="1000" dirty="0">
              <a:solidFill>
                <a:srgbClr val="FFFF99"/>
              </a:solidFill>
            </a:endParaRPr>
          </a:p>
        </p:txBody>
      </p:sp>
      <p:sp>
        <p:nvSpPr>
          <p:cNvPr id="61444" name="Text Box 5"/>
          <p:cNvSpPr txBox="1">
            <a:spLocks noChangeArrowheads="1"/>
          </p:cNvSpPr>
          <p:nvPr/>
        </p:nvSpPr>
        <p:spPr bwMode="auto">
          <a:xfrm>
            <a:off x="228600" y="1066800"/>
            <a:ext cx="8382000" cy="5021263"/>
          </a:xfrm>
          <a:prstGeom prst="rect">
            <a:avLst/>
          </a:prstGeom>
          <a:noFill/>
          <a:ln w="9525">
            <a:noFill/>
            <a:miter lim="800000"/>
            <a:headEnd/>
            <a:tailEnd/>
          </a:ln>
        </p:spPr>
        <p:txBody>
          <a:bodyPr>
            <a:spAutoFit/>
          </a:bodyPr>
          <a:lstStyle/>
          <a:p>
            <a:pPr marL="463550" indent="-350838">
              <a:lnSpc>
                <a:spcPct val="90000"/>
              </a:lnSpc>
              <a:spcBef>
                <a:spcPct val="30000"/>
              </a:spcBef>
              <a:buFont typeface="Wingdings" pitchFamily="2" charset="2"/>
              <a:buChar char="ü"/>
            </a:pPr>
            <a:r>
              <a:rPr lang="en-US" sz="2400" dirty="0"/>
              <a:t>Identify your population(s) of focus.</a:t>
            </a:r>
          </a:p>
          <a:p>
            <a:pPr marL="463550" indent="-350838">
              <a:lnSpc>
                <a:spcPct val="90000"/>
              </a:lnSpc>
              <a:spcBef>
                <a:spcPct val="30000"/>
              </a:spcBef>
              <a:buFont typeface="Wingdings" pitchFamily="2" charset="2"/>
              <a:buChar char="ü"/>
            </a:pPr>
            <a:r>
              <a:rPr lang="en-US" sz="2400" dirty="0"/>
              <a:t>Agree on underlying values and intended outcomes.</a:t>
            </a:r>
          </a:p>
          <a:p>
            <a:pPr marL="463550" indent="-350838">
              <a:lnSpc>
                <a:spcPct val="90000"/>
              </a:lnSpc>
              <a:spcBef>
                <a:spcPct val="30000"/>
              </a:spcBef>
              <a:buFont typeface="Wingdings" pitchFamily="2" charset="2"/>
              <a:buChar char="ü"/>
            </a:pPr>
            <a:r>
              <a:rPr lang="en-US" sz="2400" dirty="0"/>
              <a:t>Identify services/supports and practice model to achieve outcomes (map existing strengths and needs)</a:t>
            </a:r>
          </a:p>
          <a:p>
            <a:pPr marL="463550" indent="-350838">
              <a:lnSpc>
                <a:spcPct val="90000"/>
              </a:lnSpc>
              <a:spcBef>
                <a:spcPct val="30000"/>
              </a:spcBef>
              <a:buFont typeface="Wingdings" pitchFamily="2" charset="2"/>
              <a:buChar char="ü"/>
            </a:pPr>
            <a:r>
              <a:rPr lang="en-US" sz="2400" dirty="0"/>
              <a:t>Identify how services/supports will be organized (so that all key stakeholders can draw the system design).</a:t>
            </a:r>
          </a:p>
          <a:p>
            <a:pPr marL="463550" indent="-350838">
              <a:lnSpc>
                <a:spcPct val="90000"/>
              </a:lnSpc>
              <a:spcBef>
                <a:spcPct val="30000"/>
              </a:spcBef>
              <a:buFont typeface="Wingdings" pitchFamily="2" charset="2"/>
              <a:buChar char="ü"/>
            </a:pPr>
            <a:r>
              <a:rPr lang="en-US" sz="2400" dirty="0"/>
              <a:t>Identify the administrative/system infrastructure needed to support the delivery system and capacity building reqs (e.g., training)</a:t>
            </a:r>
          </a:p>
          <a:p>
            <a:pPr marL="463550" indent="-350838">
              <a:lnSpc>
                <a:spcPct val="90000"/>
              </a:lnSpc>
              <a:spcBef>
                <a:spcPct val="30000"/>
              </a:spcBef>
              <a:buFont typeface="Wingdings" pitchFamily="2" charset="2"/>
              <a:buChar char="ü"/>
            </a:pPr>
            <a:r>
              <a:rPr lang="en-US" sz="2400" dirty="0"/>
              <a:t>Conduct an expenditure and utilization analysis (e.g., how population has used services and can be expected to) - Cost out the system of care.</a:t>
            </a:r>
          </a:p>
          <a:p>
            <a:pPr marL="463550" indent="-350838">
              <a:lnSpc>
                <a:spcPct val="90000"/>
              </a:lnSpc>
              <a:spcBef>
                <a:spcPct val="30000"/>
              </a:spcBef>
              <a:buFont typeface="Wingdings" pitchFamily="2" charset="2"/>
              <a:buChar char="ü"/>
            </a:pPr>
            <a:r>
              <a:rPr lang="en-US" sz="2400" dirty="0"/>
              <a:t>Develop a strategic financing and sustainability plan.</a:t>
            </a:r>
          </a:p>
        </p:txBody>
      </p:sp>
      <p:sp>
        <p:nvSpPr>
          <p:cNvPr id="61445" name="Text Box 6"/>
          <p:cNvSpPr txBox="1">
            <a:spLocks noChangeArrowheads="1"/>
          </p:cNvSpPr>
          <p:nvPr/>
        </p:nvSpPr>
        <p:spPr bwMode="auto">
          <a:xfrm>
            <a:off x="1143000" y="228600"/>
            <a:ext cx="5911811" cy="584775"/>
          </a:xfrm>
          <a:prstGeom prst="rect">
            <a:avLst/>
          </a:prstGeom>
          <a:noFill/>
          <a:ln w="9525">
            <a:noFill/>
            <a:miter lim="800000"/>
            <a:headEnd/>
            <a:tailEnd/>
          </a:ln>
        </p:spPr>
        <p:txBody>
          <a:bodyPr wrap="none">
            <a:spAutoFit/>
          </a:bodyPr>
          <a:lstStyle/>
          <a:p>
            <a:r>
              <a:rPr lang="en-US" sz="3200" dirty="0">
                <a:solidFill>
                  <a:schemeClr val="bg1"/>
                </a:solidFill>
              </a:rPr>
              <a:t>Critical Steps in a Planning Process</a:t>
            </a:r>
          </a:p>
        </p:txBody>
      </p:sp>
      <p:sp>
        <p:nvSpPr>
          <p:cNvPr id="2" name="Slide Number Placeholder 1"/>
          <p:cNvSpPr>
            <a:spLocks noGrp="1"/>
          </p:cNvSpPr>
          <p:nvPr>
            <p:ph type="sldNum" sz="quarter" idx="12"/>
          </p:nvPr>
        </p:nvSpPr>
        <p:spPr/>
        <p:txBody>
          <a:bodyPr/>
          <a:lstStyle/>
          <a:p>
            <a:pPr>
              <a:defRPr/>
            </a:pPr>
            <a:fld id="{8CB53769-4E7D-4ACF-90F2-48D7417253E1}" type="slidenum">
              <a:rPr lang="en-US" smtClean="0"/>
              <a:pPr>
                <a:defRPr/>
              </a:pPr>
              <a:t>32</a:t>
            </a:fld>
            <a:endParaRPr lang="en-US" dirty="0"/>
          </a:p>
        </p:txBody>
      </p:sp>
      <p:pic>
        <p:nvPicPr>
          <p:cNvPr id="8" name="Picture 6" descr="Primer cover"/>
          <p:cNvPicPr>
            <a:picLocks noChangeAspect="1" noChangeArrowheads="1"/>
          </p:cNvPicPr>
          <p:nvPr/>
        </p:nvPicPr>
        <p:blipFill>
          <a:blip r:embed="rId3" cstate="print"/>
          <a:srcRect/>
          <a:stretch>
            <a:fillRect/>
          </a:stretch>
        </p:blipFill>
        <p:spPr bwMode="auto">
          <a:xfrm>
            <a:off x="0" y="0"/>
            <a:ext cx="498475" cy="685800"/>
          </a:xfrm>
          <a:prstGeom prst="rect">
            <a:avLst/>
          </a:prstGeom>
          <a:noFill/>
          <a:ln w="9525">
            <a:noFill/>
            <a:miter lim="800000"/>
            <a:headEnd/>
            <a:tailEnd/>
          </a:ln>
        </p:spPr>
      </p:pic>
    </p:spTree>
    <p:extLst>
      <p:ext uri="{BB962C8B-B14F-4D97-AF65-F5344CB8AC3E}">
        <p14:creationId xmlns:p14="http://schemas.microsoft.com/office/powerpoint/2010/main" val="587690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ChangeArrowheads="1"/>
          </p:cNvSpPr>
          <p:nvPr/>
        </p:nvSpPr>
        <p:spPr bwMode="auto">
          <a:xfrm>
            <a:off x="762000" y="838200"/>
            <a:ext cx="7467600" cy="915988"/>
          </a:xfrm>
          <a:prstGeom prst="rect">
            <a:avLst/>
          </a:prstGeom>
          <a:noFill/>
          <a:ln w="9525">
            <a:noFill/>
            <a:miter lim="800000"/>
            <a:headEnd/>
            <a:tailEnd/>
          </a:ln>
        </p:spPr>
        <p:txBody>
          <a:bodyPr lIns="0" tIns="0" rIns="0" bIns="0"/>
          <a:lstStyle/>
          <a:p>
            <a:pPr algn="ctr">
              <a:lnSpc>
                <a:spcPts val="3700"/>
              </a:lnSpc>
            </a:pPr>
            <a:endParaRPr lang="en-US" sz="3600" dirty="0">
              <a:solidFill>
                <a:srgbClr val="FFFF66"/>
              </a:solidFill>
            </a:endParaRPr>
          </a:p>
        </p:txBody>
      </p:sp>
      <p:sp>
        <p:nvSpPr>
          <p:cNvPr id="67588" name="Rectangle 3"/>
          <p:cNvSpPr>
            <a:spLocks noChangeArrowheads="1"/>
          </p:cNvSpPr>
          <p:nvPr/>
        </p:nvSpPr>
        <p:spPr bwMode="auto">
          <a:xfrm>
            <a:off x="762000" y="1143000"/>
            <a:ext cx="7162800" cy="914400"/>
          </a:xfrm>
          <a:prstGeom prst="rect">
            <a:avLst/>
          </a:prstGeom>
          <a:noFill/>
          <a:ln w="9525">
            <a:noFill/>
            <a:miter lim="800000"/>
            <a:headEnd/>
            <a:tailEnd/>
          </a:ln>
        </p:spPr>
        <p:txBody>
          <a:bodyPr lIns="0" tIns="0" rIns="0" bIns="0"/>
          <a:lstStyle/>
          <a:p>
            <a:pPr algn="ctr">
              <a:spcBef>
                <a:spcPct val="20000"/>
              </a:spcBef>
            </a:pPr>
            <a:r>
              <a:rPr lang="en-US" sz="3600" dirty="0"/>
              <a:t>Governance </a:t>
            </a:r>
          </a:p>
          <a:p>
            <a:pPr algn="ctr">
              <a:spcBef>
                <a:spcPct val="20000"/>
              </a:spcBef>
            </a:pPr>
            <a:r>
              <a:rPr lang="en-US" sz="2800" i="1" dirty="0"/>
              <a:t>Decision making at a policy level that has legitimacy, authority, and accountability.</a:t>
            </a:r>
          </a:p>
          <a:p>
            <a:pPr algn="ctr">
              <a:spcBef>
                <a:spcPct val="20000"/>
              </a:spcBef>
            </a:pPr>
            <a:endParaRPr lang="en-US" sz="2800" i="1" dirty="0">
              <a:solidFill>
                <a:srgbClr val="FFFF99"/>
              </a:solidFill>
            </a:endParaRPr>
          </a:p>
          <a:p>
            <a:pPr algn="ctr">
              <a:spcBef>
                <a:spcPct val="20000"/>
              </a:spcBef>
            </a:pPr>
            <a:endParaRPr lang="en-US" sz="2800" i="1" dirty="0">
              <a:solidFill>
                <a:srgbClr val="FFFF99"/>
              </a:solidFill>
            </a:endParaRPr>
          </a:p>
          <a:p>
            <a:pPr algn="ctr"/>
            <a:r>
              <a:rPr lang="en-US" sz="3600" dirty="0"/>
              <a:t>System Management</a:t>
            </a:r>
          </a:p>
          <a:p>
            <a:pPr algn="ctr"/>
            <a:r>
              <a:rPr lang="en-US" sz="2800" i="1" dirty="0"/>
              <a:t>Day-to-day operational decision making</a:t>
            </a:r>
          </a:p>
          <a:p>
            <a:pPr algn="ctr">
              <a:spcBef>
                <a:spcPct val="20000"/>
              </a:spcBef>
            </a:pPr>
            <a:endParaRPr lang="en-US" sz="2800" i="1" dirty="0">
              <a:solidFill>
                <a:srgbClr val="FFFF99"/>
              </a:solidFill>
            </a:endParaRPr>
          </a:p>
        </p:txBody>
      </p:sp>
      <p:sp>
        <p:nvSpPr>
          <p:cNvPr id="67589" name="Text Box 5"/>
          <p:cNvSpPr txBox="1">
            <a:spLocks noChangeArrowheads="1"/>
          </p:cNvSpPr>
          <p:nvPr/>
        </p:nvSpPr>
        <p:spPr bwMode="auto">
          <a:xfrm>
            <a:off x="2053464" y="6201489"/>
            <a:ext cx="4884671" cy="246221"/>
          </a:xfrm>
          <a:prstGeom prst="rect">
            <a:avLst/>
          </a:prstGeom>
          <a:noFill/>
          <a:ln w="9525">
            <a:noFill/>
            <a:miter lim="800000"/>
            <a:headEnd/>
            <a:tailEnd/>
          </a:ln>
        </p:spPr>
        <p:txBody>
          <a:bodyPr wrap="none">
            <a:spAutoFit/>
          </a:bodyPr>
          <a:lstStyle/>
          <a:p>
            <a:pPr>
              <a:spcBef>
                <a:spcPct val="20000"/>
              </a:spcBef>
            </a:pPr>
            <a:r>
              <a:rPr lang="en-US" sz="1000" dirty="0">
                <a:solidFill>
                  <a:srgbClr val="FFFF99"/>
                </a:solidFill>
              </a:rPr>
              <a:t>Pires,</a:t>
            </a:r>
            <a:r>
              <a:rPr lang="en-US" sz="1000" dirty="0"/>
              <a:t> S. (1995). </a:t>
            </a:r>
            <a:r>
              <a:rPr lang="en-US" sz="1000" i="1" dirty="0"/>
              <a:t>Definition of governance</a:t>
            </a:r>
            <a:r>
              <a:rPr lang="en-US" sz="1000" dirty="0"/>
              <a:t>. Washington, DC: Human Service Collaborative</a:t>
            </a:r>
            <a:r>
              <a:rPr lang="en-US" sz="1000" dirty="0">
                <a:solidFill>
                  <a:srgbClr val="FFFF99"/>
                </a:solidFill>
              </a:rPr>
              <a:t>.</a:t>
            </a:r>
            <a:endParaRPr lang="en-US" sz="1000" dirty="0">
              <a:solidFill>
                <a:srgbClr val="FFFF99"/>
              </a:solidFill>
              <a:latin typeface="Times" charset="0"/>
            </a:endParaRPr>
          </a:p>
        </p:txBody>
      </p:sp>
      <p:pic>
        <p:nvPicPr>
          <p:cNvPr id="67590" name="Picture 8" descr="Primer cover"/>
          <p:cNvPicPr>
            <a:picLocks noChangeAspect="1" noChangeArrowheads="1"/>
          </p:cNvPicPr>
          <p:nvPr/>
        </p:nvPicPr>
        <p:blipFill>
          <a:blip r:embed="rId3" cstate="print"/>
          <a:srcRect/>
          <a:stretch>
            <a:fillRect/>
          </a:stretch>
        </p:blipFill>
        <p:spPr bwMode="auto">
          <a:xfrm>
            <a:off x="0" y="0"/>
            <a:ext cx="498475" cy="685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CB53769-4E7D-4ACF-90F2-48D7417253E1}" type="slidenum">
              <a:rPr lang="en-US" smtClean="0"/>
              <a:pPr>
                <a:defRPr/>
              </a:pPr>
              <a:t>33</a:t>
            </a:fld>
            <a:endParaRPr lang="en-US" dirty="0"/>
          </a:p>
        </p:txBody>
      </p:sp>
    </p:spTree>
    <p:extLst>
      <p:ext uri="{BB962C8B-B14F-4D97-AF65-F5344CB8AC3E}">
        <p14:creationId xmlns:p14="http://schemas.microsoft.com/office/powerpoint/2010/main" val="2823446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381000" y="838200"/>
            <a:ext cx="8001000" cy="762000"/>
          </a:xfrm>
          <a:prstGeom prst="rect">
            <a:avLst/>
          </a:prstGeom>
          <a:noFill/>
          <a:ln w="9525">
            <a:noFill/>
            <a:miter lim="800000"/>
            <a:headEnd/>
            <a:tailEnd/>
          </a:ln>
        </p:spPr>
        <p:txBody>
          <a:bodyPr lIns="0" tIns="0" rIns="0" bIns="0"/>
          <a:lstStyle/>
          <a:p>
            <a:pPr>
              <a:lnSpc>
                <a:spcPts val="3700"/>
              </a:lnSpc>
            </a:pPr>
            <a:r>
              <a:rPr lang="en-US" sz="3200" b="1" dirty="0"/>
              <a:t>Key Issues for Governing Bodies</a:t>
            </a:r>
          </a:p>
        </p:txBody>
      </p:sp>
      <p:sp>
        <p:nvSpPr>
          <p:cNvPr id="68612" name="Rectangle 3"/>
          <p:cNvSpPr>
            <a:spLocks noChangeArrowheads="1"/>
          </p:cNvSpPr>
          <p:nvPr/>
        </p:nvSpPr>
        <p:spPr bwMode="auto">
          <a:xfrm>
            <a:off x="574535" y="1752600"/>
            <a:ext cx="7807465" cy="4062201"/>
          </a:xfrm>
          <a:prstGeom prst="rect">
            <a:avLst/>
          </a:prstGeom>
          <a:noFill/>
          <a:ln w="9525">
            <a:noFill/>
            <a:miter lim="800000"/>
            <a:headEnd/>
            <a:tailEnd/>
          </a:ln>
        </p:spPr>
        <p:txBody>
          <a:bodyPr lIns="0" tIns="0" rIns="0" bIns="0"/>
          <a:lstStyle/>
          <a:p>
            <a:pPr marL="342900" indent="-342900">
              <a:spcBef>
                <a:spcPct val="20000"/>
              </a:spcBef>
              <a:buFont typeface="Arial" panose="020B0604020202020204" pitchFamily="34" charset="0"/>
              <a:buChar char="•"/>
            </a:pPr>
            <a:r>
              <a:rPr lang="en-US" sz="2400" dirty="0"/>
              <a:t> </a:t>
            </a:r>
            <a:r>
              <a:rPr lang="en-US" sz="2800" dirty="0"/>
              <a:t>Has authority to govern</a:t>
            </a:r>
          </a:p>
          <a:p>
            <a:pPr marL="342900" indent="-342900">
              <a:spcBef>
                <a:spcPct val="20000"/>
              </a:spcBef>
              <a:buFont typeface="Arial" panose="020B0604020202020204" pitchFamily="34" charset="0"/>
              <a:buChar char="•"/>
            </a:pPr>
            <a:r>
              <a:rPr lang="en-US" sz="2800" dirty="0"/>
              <a:t> Is clear about what it is governing</a:t>
            </a:r>
          </a:p>
          <a:p>
            <a:pPr marL="342900" indent="-342900">
              <a:spcBef>
                <a:spcPct val="20000"/>
              </a:spcBef>
              <a:buFont typeface="Arial" panose="020B0604020202020204" pitchFamily="34" charset="0"/>
              <a:buChar char="•"/>
            </a:pPr>
            <a:r>
              <a:rPr lang="en-US" sz="2800" dirty="0"/>
              <a:t> Is representative</a:t>
            </a:r>
          </a:p>
          <a:p>
            <a:pPr marL="342900" indent="-342900">
              <a:spcBef>
                <a:spcPct val="20000"/>
              </a:spcBef>
              <a:buFont typeface="Arial" panose="020B0604020202020204" pitchFamily="34" charset="0"/>
              <a:buChar char="•"/>
            </a:pPr>
            <a:r>
              <a:rPr lang="en-US" sz="2800" dirty="0"/>
              <a:t> Has the capacity to govern</a:t>
            </a:r>
          </a:p>
          <a:p>
            <a:pPr marL="342900" indent="-342900">
              <a:spcBef>
                <a:spcPct val="20000"/>
              </a:spcBef>
              <a:buFont typeface="Arial" panose="020B0604020202020204" pitchFamily="34" charset="0"/>
              <a:buChar char="•"/>
            </a:pPr>
            <a:r>
              <a:rPr lang="en-US" sz="2800" dirty="0"/>
              <a:t> Has the credibility to govern</a:t>
            </a:r>
          </a:p>
          <a:p>
            <a:pPr marL="342900" indent="-342900">
              <a:spcBef>
                <a:spcPct val="20000"/>
              </a:spcBef>
              <a:buFont typeface="Arial" panose="020B0604020202020204" pitchFamily="34" charset="0"/>
              <a:buChar char="•"/>
            </a:pPr>
            <a:r>
              <a:rPr lang="en-US" sz="2800" dirty="0"/>
              <a:t> Assumes shared accountability across systems for population(s) of focus</a:t>
            </a:r>
          </a:p>
        </p:txBody>
      </p:sp>
      <p:sp>
        <p:nvSpPr>
          <p:cNvPr id="68613" name="Text Box 5"/>
          <p:cNvSpPr txBox="1">
            <a:spLocks noChangeArrowheads="1"/>
          </p:cNvSpPr>
          <p:nvPr/>
        </p:nvSpPr>
        <p:spPr bwMode="auto">
          <a:xfrm>
            <a:off x="2209800" y="6324600"/>
            <a:ext cx="5240537" cy="246221"/>
          </a:xfrm>
          <a:prstGeom prst="rect">
            <a:avLst/>
          </a:prstGeom>
          <a:noFill/>
          <a:ln w="9525">
            <a:noFill/>
            <a:miter lim="800000"/>
            <a:headEnd/>
            <a:tailEnd/>
          </a:ln>
        </p:spPr>
        <p:txBody>
          <a:bodyPr wrap="none">
            <a:spAutoFit/>
          </a:bodyPr>
          <a:lstStyle/>
          <a:p>
            <a:pPr>
              <a:spcBef>
                <a:spcPct val="20000"/>
              </a:spcBef>
            </a:pPr>
            <a:r>
              <a:rPr lang="en-US" sz="1000" dirty="0"/>
              <a:t>Pires, S. (2000). </a:t>
            </a:r>
            <a:r>
              <a:rPr lang="en-US" sz="1000" i="1" dirty="0"/>
              <a:t>Key issues for governing bodies</a:t>
            </a:r>
            <a:r>
              <a:rPr lang="en-US" sz="1000" dirty="0"/>
              <a:t>. Washington, DC: Human Service Collaborative</a:t>
            </a:r>
            <a:r>
              <a:rPr lang="en-US" sz="1000" dirty="0">
                <a:solidFill>
                  <a:srgbClr val="FFFF99"/>
                </a:solidFill>
              </a:rPr>
              <a:t>.</a:t>
            </a:r>
            <a:endParaRPr lang="en-US" sz="1000" dirty="0">
              <a:solidFill>
                <a:srgbClr val="FFFF99"/>
              </a:solidFill>
              <a:latin typeface="Times" charset="0"/>
            </a:endParaRPr>
          </a:p>
        </p:txBody>
      </p:sp>
      <p:pic>
        <p:nvPicPr>
          <p:cNvPr id="68614" name="Picture 8" descr="Primer cover"/>
          <p:cNvPicPr>
            <a:picLocks noChangeAspect="1" noChangeArrowheads="1"/>
          </p:cNvPicPr>
          <p:nvPr/>
        </p:nvPicPr>
        <p:blipFill>
          <a:blip r:embed="rId3" cstate="print"/>
          <a:srcRect/>
          <a:stretch>
            <a:fillRect/>
          </a:stretch>
        </p:blipFill>
        <p:spPr bwMode="auto">
          <a:xfrm>
            <a:off x="0" y="0"/>
            <a:ext cx="498475" cy="685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CB53769-4E7D-4ACF-90F2-48D7417253E1}" type="slidenum">
              <a:rPr lang="en-US" smtClean="0"/>
              <a:pPr>
                <a:defRPr/>
              </a:pPr>
              <a:t>34</a:t>
            </a:fld>
            <a:endParaRPr lang="en-US" dirty="0"/>
          </a:p>
        </p:txBody>
      </p:sp>
    </p:spTree>
    <p:extLst>
      <p:ext uri="{BB962C8B-B14F-4D97-AF65-F5344CB8AC3E}">
        <p14:creationId xmlns:p14="http://schemas.microsoft.com/office/powerpoint/2010/main" val="1215424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2"/>
          <p:cNvSpPr txBox="1">
            <a:spLocks noChangeArrowheads="1"/>
          </p:cNvSpPr>
          <p:nvPr/>
        </p:nvSpPr>
        <p:spPr bwMode="auto">
          <a:xfrm>
            <a:off x="3581400" y="1600200"/>
            <a:ext cx="184150" cy="336550"/>
          </a:xfrm>
          <a:prstGeom prst="rect">
            <a:avLst/>
          </a:prstGeom>
          <a:noFill/>
          <a:ln w="9525">
            <a:noFill/>
            <a:miter lim="800000"/>
            <a:headEnd/>
            <a:tailEnd/>
          </a:ln>
        </p:spPr>
        <p:txBody>
          <a:bodyPr wrap="none">
            <a:spAutoFit/>
          </a:bodyPr>
          <a:lstStyle/>
          <a:p>
            <a:pPr eaLnBrk="0" hangingPunct="0"/>
            <a:endParaRPr lang="en-US" sz="1600" dirty="0">
              <a:latin typeface="Times" charset="0"/>
            </a:endParaRPr>
          </a:p>
        </p:txBody>
      </p:sp>
      <p:sp>
        <p:nvSpPr>
          <p:cNvPr id="72708" name="Text Box 3"/>
          <p:cNvSpPr txBox="1">
            <a:spLocks noChangeArrowheads="1"/>
          </p:cNvSpPr>
          <p:nvPr/>
        </p:nvSpPr>
        <p:spPr bwMode="auto">
          <a:xfrm>
            <a:off x="4927600" y="304800"/>
            <a:ext cx="184150" cy="1006475"/>
          </a:xfrm>
          <a:prstGeom prst="rect">
            <a:avLst/>
          </a:prstGeom>
          <a:noFill/>
          <a:ln w="9525">
            <a:noFill/>
            <a:miter lim="800000"/>
            <a:headEnd/>
            <a:tailEnd/>
          </a:ln>
        </p:spPr>
        <p:txBody>
          <a:bodyPr wrap="none">
            <a:spAutoFit/>
          </a:bodyPr>
          <a:lstStyle/>
          <a:p>
            <a:pPr algn="ctr" eaLnBrk="0" hangingPunct="0"/>
            <a:endParaRPr lang="en-US" sz="3600" dirty="0">
              <a:solidFill>
                <a:srgbClr val="FFFF00"/>
              </a:solidFill>
              <a:latin typeface="Times" charset="0"/>
            </a:endParaRPr>
          </a:p>
          <a:p>
            <a:pPr algn="ctr" eaLnBrk="0" hangingPunct="0"/>
            <a:endParaRPr lang="en-US" sz="2400" b="1" dirty="0">
              <a:latin typeface="Times" charset="0"/>
            </a:endParaRPr>
          </a:p>
        </p:txBody>
      </p:sp>
      <p:sp>
        <p:nvSpPr>
          <p:cNvPr id="72709" name="Text Box 5"/>
          <p:cNvSpPr txBox="1">
            <a:spLocks noChangeArrowheads="1"/>
          </p:cNvSpPr>
          <p:nvPr/>
        </p:nvSpPr>
        <p:spPr bwMode="auto">
          <a:xfrm>
            <a:off x="4495800" y="5867400"/>
            <a:ext cx="184150" cy="336550"/>
          </a:xfrm>
          <a:prstGeom prst="rect">
            <a:avLst/>
          </a:prstGeom>
          <a:noFill/>
          <a:ln w="9525">
            <a:noFill/>
            <a:miter lim="800000"/>
            <a:headEnd/>
            <a:tailEnd/>
          </a:ln>
        </p:spPr>
        <p:txBody>
          <a:bodyPr wrap="none">
            <a:spAutoFit/>
          </a:bodyPr>
          <a:lstStyle/>
          <a:p>
            <a:pPr eaLnBrk="0" hangingPunct="0"/>
            <a:endParaRPr lang="en-US" sz="1600" dirty="0">
              <a:latin typeface="Times" charset="0"/>
            </a:endParaRPr>
          </a:p>
        </p:txBody>
      </p:sp>
      <p:sp>
        <p:nvSpPr>
          <p:cNvPr id="72710" name="Text Box 6"/>
          <p:cNvSpPr txBox="1">
            <a:spLocks noChangeArrowheads="1"/>
          </p:cNvSpPr>
          <p:nvPr/>
        </p:nvSpPr>
        <p:spPr bwMode="auto">
          <a:xfrm>
            <a:off x="1561123" y="6291145"/>
            <a:ext cx="5458546" cy="246221"/>
          </a:xfrm>
          <a:prstGeom prst="rect">
            <a:avLst/>
          </a:prstGeom>
          <a:noFill/>
          <a:ln w="9525">
            <a:noFill/>
            <a:miter lim="800000"/>
            <a:headEnd/>
            <a:tailEnd/>
          </a:ln>
        </p:spPr>
        <p:txBody>
          <a:bodyPr wrap="none">
            <a:spAutoFit/>
          </a:bodyPr>
          <a:lstStyle/>
          <a:p>
            <a:pPr eaLnBrk="0" hangingPunct="0"/>
            <a:r>
              <a:rPr lang="en-US" sz="1000" dirty="0">
                <a:latin typeface="Times" charset="0"/>
              </a:rPr>
              <a:t>Pires, S. (2002). </a:t>
            </a:r>
            <a:r>
              <a:rPr lang="en-US" sz="1000" i="1" dirty="0">
                <a:latin typeface="Times" charset="0"/>
              </a:rPr>
              <a:t>Building systems of care: A primer.</a:t>
            </a:r>
            <a:r>
              <a:rPr lang="en-US" sz="1000" dirty="0">
                <a:latin typeface="Times" charset="0"/>
              </a:rPr>
              <a:t> Washington, D.C.: Human Service Collaborative</a:t>
            </a:r>
            <a:r>
              <a:rPr lang="en-US" sz="1000" dirty="0">
                <a:solidFill>
                  <a:srgbClr val="FFFF99"/>
                </a:solidFill>
                <a:latin typeface="Times" charset="0"/>
              </a:rPr>
              <a:t>.</a:t>
            </a:r>
          </a:p>
        </p:txBody>
      </p:sp>
      <p:sp>
        <p:nvSpPr>
          <p:cNvPr id="72711" name="Rectangle 8"/>
          <p:cNvSpPr>
            <a:spLocks noGrp="1" noChangeArrowheads="1"/>
          </p:cNvSpPr>
          <p:nvPr>
            <p:ph type="title"/>
          </p:nvPr>
        </p:nvSpPr>
        <p:spPr>
          <a:xfrm>
            <a:off x="914400" y="862012"/>
            <a:ext cx="7772400" cy="1143000"/>
          </a:xfrm>
        </p:spPr>
        <p:txBody>
          <a:bodyPr>
            <a:normAutofit fontScale="90000"/>
          </a:bodyPr>
          <a:lstStyle/>
          <a:p>
            <a:pPr eaLnBrk="1" hangingPunct="1"/>
            <a:r>
              <a:rPr lang="en-US" sz="3600" b="0" dirty="0">
                <a:solidFill>
                  <a:schemeClr val="tx1"/>
                </a:solidFill>
                <a:latin typeface="+mn-lt"/>
              </a:rPr>
              <a:t>System Management:  Day-to-Day </a:t>
            </a:r>
            <a:br>
              <a:rPr lang="en-US" sz="3600" b="0" dirty="0">
                <a:solidFill>
                  <a:schemeClr val="tx1"/>
                </a:solidFill>
                <a:latin typeface="+mn-lt"/>
              </a:rPr>
            </a:br>
            <a:r>
              <a:rPr lang="en-US" sz="3600" b="0" dirty="0">
                <a:solidFill>
                  <a:schemeClr val="tx1"/>
                </a:solidFill>
                <a:latin typeface="+mn-lt"/>
              </a:rPr>
              <a:t>Operational Decision Making</a:t>
            </a:r>
          </a:p>
        </p:txBody>
      </p:sp>
      <p:sp>
        <p:nvSpPr>
          <p:cNvPr id="72712" name="Rectangle 9"/>
          <p:cNvSpPr>
            <a:spLocks noGrp="1" noChangeArrowheads="1"/>
          </p:cNvSpPr>
          <p:nvPr>
            <p:ph type="body" idx="1"/>
          </p:nvPr>
        </p:nvSpPr>
        <p:spPr>
          <a:xfrm>
            <a:off x="457200" y="2169994"/>
            <a:ext cx="8229600" cy="3956169"/>
          </a:xfrm>
        </p:spPr>
        <p:txBody>
          <a:bodyPr/>
          <a:lstStyle/>
          <a:p>
            <a:pPr>
              <a:lnSpc>
                <a:spcPct val="80000"/>
              </a:lnSpc>
              <a:spcBef>
                <a:spcPct val="10000"/>
              </a:spcBef>
              <a:buFontTx/>
              <a:buNone/>
            </a:pPr>
            <a:r>
              <a:rPr lang="en-US" sz="2400" u="sng" dirty="0"/>
              <a:t>Key Issues</a:t>
            </a:r>
          </a:p>
          <a:p>
            <a:pPr>
              <a:lnSpc>
                <a:spcPct val="80000"/>
              </a:lnSpc>
              <a:spcBef>
                <a:spcPct val="40000"/>
              </a:spcBef>
            </a:pPr>
            <a:r>
              <a:rPr lang="en-US" sz="2400" dirty="0"/>
              <a:t> Is the reporting relationship to the governing body clear?</a:t>
            </a:r>
          </a:p>
          <a:p>
            <a:pPr>
              <a:lnSpc>
                <a:spcPct val="80000"/>
              </a:lnSpc>
              <a:spcBef>
                <a:spcPct val="40000"/>
              </a:spcBef>
            </a:pPr>
            <a:r>
              <a:rPr lang="en-US" sz="2400" dirty="0"/>
              <a:t> Are expectations clear regarding what is to be managed and what outcomes are expected?</a:t>
            </a:r>
          </a:p>
          <a:p>
            <a:pPr>
              <a:lnSpc>
                <a:spcPct val="80000"/>
              </a:lnSpc>
              <a:spcBef>
                <a:spcPct val="40000"/>
              </a:spcBef>
            </a:pPr>
            <a:r>
              <a:rPr lang="en-US" sz="2400" dirty="0"/>
              <a:t> Does the system management structure have the capacity to manage?</a:t>
            </a:r>
          </a:p>
          <a:p>
            <a:pPr>
              <a:lnSpc>
                <a:spcPct val="80000"/>
              </a:lnSpc>
              <a:spcBef>
                <a:spcPct val="40000"/>
              </a:spcBef>
            </a:pPr>
            <a:r>
              <a:rPr lang="en-US" sz="2400" dirty="0"/>
              <a:t> Does the system management structure have the credibility to manage?</a:t>
            </a:r>
          </a:p>
          <a:p>
            <a:pPr eaLnBrk="1" hangingPunct="1">
              <a:lnSpc>
                <a:spcPct val="90000"/>
              </a:lnSpc>
              <a:buFontTx/>
              <a:buNone/>
            </a:pPr>
            <a:endParaRPr lang="en-US" sz="2400" dirty="0"/>
          </a:p>
        </p:txBody>
      </p:sp>
      <p:pic>
        <p:nvPicPr>
          <p:cNvPr id="72713" name="Picture 11" descr="Primer cover"/>
          <p:cNvPicPr>
            <a:picLocks noChangeAspect="1" noChangeArrowheads="1"/>
          </p:cNvPicPr>
          <p:nvPr/>
        </p:nvPicPr>
        <p:blipFill>
          <a:blip r:embed="rId3" cstate="print"/>
          <a:srcRect/>
          <a:stretch>
            <a:fillRect/>
          </a:stretch>
        </p:blipFill>
        <p:spPr bwMode="auto">
          <a:xfrm>
            <a:off x="0" y="0"/>
            <a:ext cx="498475" cy="685800"/>
          </a:xfrm>
          <a:prstGeom prst="rect">
            <a:avLst/>
          </a:prstGeom>
          <a:noFill/>
          <a:ln w="9525">
            <a:noFill/>
            <a:miter lim="800000"/>
            <a:headEnd/>
            <a:tailEnd/>
          </a:ln>
        </p:spPr>
      </p:pic>
      <p:sp>
        <p:nvSpPr>
          <p:cNvPr id="2" name="Slide Number Placeholder 1"/>
          <p:cNvSpPr>
            <a:spLocks noGrp="1"/>
          </p:cNvSpPr>
          <p:nvPr>
            <p:ph type="sldNum" sz="quarter" idx="4294967295"/>
          </p:nvPr>
        </p:nvSpPr>
        <p:spPr/>
        <p:txBody>
          <a:bodyPr/>
          <a:lstStyle/>
          <a:p>
            <a:pPr>
              <a:defRPr/>
            </a:pPr>
            <a:fld id="{2BC11D3D-1D2C-461D-B873-1538FB2B6F5B}" type="slidenum">
              <a:rPr lang="en-US" smtClean="0"/>
              <a:pPr>
                <a:defRPr/>
              </a:pPr>
              <a:t>35</a:t>
            </a:fld>
            <a:endParaRPr lang="en-US" dirty="0"/>
          </a:p>
        </p:txBody>
      </p:sp>
    </p:spTree>
    <p:extLst>
      <p:ext uri="{BB962C8B-B14F-4D97-AF65-F5344CB8AC3E}">
        <p14:creationId xmlns:p14="http://schemas.microsoft.com/office/powerpoint/2010/main" val="1586002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2"/>
          <p:cNvSpPr txBox="1">
            <a:spLocks noChangeArrowheads="1"/>
          </p:cNvSpPr>
          <p:nvPr/>
        </p:nvSpPr>
        <p:spPr bwMode="auto">
          <a:xfrm>
            <a:off x="762000" y="766441"/>
            <a:ext cx="8305800" cy="1077218"/>
          </a:xfrm>
          <a:prstGeom prst="rect">
            <a:avLst/>
          </a:prstGeom>
          <a:noFill/>
          <a:ln w="9525">
            <a:noFill/>
            <a:miter lim="800000"/>
            <a:headEnd/>
            <a:tailEnd/>
          </a:ln>
        </p:spPr>
        <p:txBody>
          <a:bodyPr>
            <a:spAutoFit/>
          </a:bodyPr>
          <a:lstStyle/>
          <a:p>
            <a:pPr algn="ctr"/>
            <a:r>
              <a:rPr lang="en-US" sz="3200" dirty="0"/>
              <a:t>Family and Youth Partnership in Governance </a:t>
            </a:r>
          </a:p>
          <a:p>
            <a:pPr algn="ctr"/>
            <a:r>
              <a:rPr lang="en-US" sz="3200" dirty="0"/>
              <a:t>and System Management</a:t>
            </a:r>
          </a:p>
        </p:txBody>
      </p:sp>
      <p:sp>
        <p:nvSpPr>
          <p:cNvPr id="80900" name="Text Box 4"/>
          <p:cNvSpPr txBox="1">
            <a:spLocks noChangeArrowheads="1"/>
          </p:cNvSpPr>
          <p:nvPr/>
        </p:nvSpPr>
        <p:spPr bwMode="auto">
          <a:xfrm>
            <a:off x="495300" y="6352841"/>
            <a:ext cx="8839200" cy="274638"/>
          </a:xfrm>
          <a:prstGeom prst="rect">
            <a:avLst/>
          </a:prstGeom>
          <a:noFill/>
          <a:ln w="9525">
            <a:noFill/>
            <a:miter lim="800000"/>
            <a:headEnd/>
            <a:tailEnd/>
          </a:ln>
        </p:spPr>
        <p:txBody>
          <a:bodyPr>
            <a:spAutoFit/>
          </a:bodyPr>
          <a:lstStyle/>
          <a:p>
            <a:pPr algn="ctr"/>
            <a:r>
              <a:rPr lang="en-US" sz="900" dirty="0"/>
              <a:t>Conlan, L. (2003). </a:t>
            </a:r>
            <a:r>
              <a:rPr lang="en-US" sz="900" i="1" dirty="0"/>
              <a:t>Implementing family involvement. </a:t>
            </a:r>
            <a:r>
              <a:rPr lang="en-US" sz="900" dirty="0"/>
              <a:t>Burlington, VT: Vermont Federation of Families for Children’s Mental Health</a:t>
            </a:r>
            <a:r>
              <a:rPr lang="en-US" sz="900" i="1" dirty="0"/>
              <a:t>.</a:t>
            </a:r>
            <a:r>
              <a:rPr lang="en-US" sz="1200" i="1" dirty="0"/>
              <a:t> </a:t>
            </a:r>
            <a:endParaRPr lang="en-US" sz="1200" dirty="0"/>
          </a:p>
        </p:txBody>
      </p:sp>
      <p:sp>
        <p:nvSpPr>
          <p:cNvPr id="80901" name="Rectangle 7"/>
          <p:cNvSpPr>
            <a:spLocks noChangeArrowheads="1"/>
          </p:cNvSpPr>
          <p:nvPr/>
        </p:nvSpPr>
        <p:spPr bwMode="auto">
          <a:xfrm>
            <a:off x="762000" y="2057400"/>
            <a:ext cx="8153400" cy="3268587"/>
          </a:xfrm>
          <a:prstGeom prst="rect">
            <a:avLst/>
          </a:prstGeom>
          <a:noFill/>
          <a:ln w="9525">
            <a:noFill/>
            <a:miter lim="800000"/>
            <a:headEnd/>
            <a:tailEnd/>
          </a:ln>
        </p:spPr>
        <p:txBody>
          <a:bodyPr>
            <a:spAutoFit/>
          </a:bodyPr>
          <a:lstStyle/>
          <a:p>
            <a:pPr marL="342900" indent="-342900">
              <a:lnSpc>
                <a:spcPct val="80000"/>
              </a:lnSpc>
              <a:spcBef>
                <a:spcPct val="50000"/>
              </a:spcBef>
              <a:buFont typeface="Arial" panose="020B0604020202020204" pitchFamily="34" charset="0"/>
              <a:buChar char="•"/>
            </a:pPr>
            <a:r>
              <a:rPr lang="en-US" sz="2400" dirty="0"/>
              <a:t> Input/evaluation of key management</a:t>
            </a:r>
          </a:p>
          <a:p>
            <a:pPr marL="342900" indent="-342900">
              <a:lnSpc>
                <a:spcPct val="80000"/>
              </a:lnSpc>
              <a:spcBef>
                <a:spcPct val="50000"/>
              </a:spcBef>
              <a:buFont typeface="Arial" panose="020B0604020202020204" pitchFamily="34" charset="0"/>
              <a:buChar char="•"/>
            </a:pPr>
            <a:r>
              <a:rPr lang="en-US" sz="2400" dirty="0"/>
              <a:t> Input/evaluation of quality of services and programs</a:t>
            </a:r>
          </a:p>
          <a:p>
            <a:pPr marL="342900" indent="-342900">
              <a:lnSpc>
                <a:spcPct val="80000"/>
              </a:lnSpc>
              <a:spcBef>
                <a:spcPct val="50000"/>
              </a:spcBef>
              <a:buFont typeface="Arial" panose="020B0604020202020204" pitchFamily="34" charset="0"/>
              <a:buChar char="•"/>
            </a:pPr>
            <a:r>
              <a:rPr lang="en-US" sz="2400" dirty="0"/>
              <a:t> Local system of care input</a:t>
            </a:r>
          </a:p>
          <a:p>
            <a:pPr marL="342900" indent="-342900">
              <a:lnSpc>
                <a:spcPct val="80000"/>
              </a:lnSpc>
              <a:spcBef>
                <a:spcPct val="50000"/>
              </a:spcBef>
              <a:buFont typeface="Arial" panose="020B0604020202020204" pitchFamily="34" charset="0"/>
              <a:buChar char="•"/>
            </a:pPr>
            <a:r>
              <a:rPr lang="en-US" sz="2400" dirty="0"/>
              <a:t> Input into resource allocation decisions</a:t>
            </a:r>
          </a:p>
          <a:p>
            <a:pPr marL="342900" indent="-342900">
              <a:lnSpc>
                <a:spcPct val="80000"/>
              </a:lnSpc>
              <a:spcBef>
                <a:spcPct val="50000"/>
              </a:spcBef>
              <a:buFont typeface="Arial" panose="020B0604020202020204" pitchFamily="34" charset="0"/>
              <a:buChar char="•"/>
            </a:pPr>
            <a:r>
              <a:rPr lang="en-US" sz="2400" dirty="0"/>
              <a:t> Service planning and implementation</a:t>
            </a:r>
          </a:p>
          <a:p>
            <a:pPr marL="342900" indent="-342900">
              <a:lnSpc>
                <a:spcPct val="80000"/>
              </a:lnSpc>
              <a:spcBef>
                <a:spcPct val="50000"/>
              </a:spcBef>
              <a:buFont typeface="Arial" panose="020B0604020202020204" pitchFamily="34" charset="0"/>
              <a:buChar char="•"/>
            </a:pPr>
            <a:r>
              <a:rPr lang="en-US" sz="2400" dirty="0"/>
              <a:t> Policies and procedures</a:t>
            </a:r>
          </a:p>
          <a:p>
            <a:pPr marL="342900" indent="-342900">
              <a:lnSpc>
                <a:spcPct val="80000"/>
              </a:lnSpc>
              <a:spcBef>
                <a:spcPct val="50000"/>
              </a:spcBef>
              <a:buFont typeface="Arial" panose="020B0604020202020204" pitchFamily="34" charset="0"/>
              <a:buChar char="•"/>
            </a:pPr>
            <a:r>
              <a:rPr lang="en-US" sz="2400" dirty="0"/>
              <a:t> Grievance and resolution procedures</a:t>
            </a:r>
          </a:p>
        </p:txBody>
      </p:sp>
      <p:pic>
        <p:nvPicPr>
          <p:cNvPr id="80902" name="Picture 9" descr="Primer cover"/>
          <p:cNvPicPr>
            <a:picLocks noChangeAspect="1" noChangeArrowheads="1"/>
          </p:cNvPicPr>
          <p:nvPr/>
        </p:nvPicPr>
        <p:blipFill>
          <a:blip r:embed="rId3" cstate="print"/>
          <a:srcRect/>
          <a:stretch>
            <a:fillRect/>
          </a:stretch>
        </p:blipFill>
        <p:spPr bwMode="auto">
          <a:xfrm>
            <a:off x="0" y="0"/>
            <a:ext cx="498475" cy="685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CB53769-4E7D-4ACF-90F2-48D7417253E1}" type="slidenum">
              <a:rPr lang="en-US" smtClean="0"/>
              <a:pPr>
                <a:defRPr/>
              </a:pPr>
              <a:t>36</a:t>
            </a:fld>
            <a:endParaRPr lang="en-US" dirty="0"/>
          </a:p>
        </p:txBody>
      </p:sp>
    </p:spTree>
    <p:extLst>
      <p:ext uri="{BB962C8B-B14F-4D97-AF65-F5344CB8AC3E}">
        <p14:creationId xmlns:p14="http://schemas.microsoft.com/office/powerpoint/2010/main" val="569298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902DA-9039-439C-B137-42377E7702E5}"/>
              </a:ext>
            </a:extLst>
          </p:cNvPr>
          <p:cNvSpPr/>
          <p:nvPr/>
        </p:nvSpPr>
        <p:spPr>
          <a:xfrm>
            <a:off x="782225" y="2359814"/>
            <a:ext cx="3564426" cy="1754326"/>
          </a:xfrm>
          <a:prstGeom prst="rect">
            <a:avLst/>
          </a:prstGeom>
        </p:spPr>
        <p:txBody>
          <a:bodyPr wrap="square">
            <a:spAutoFit/>
          </a:bodyPr>
          <a:lstStyle/>
          <a:p>
            <a:pPr algn="ctr"/>
            <a:r>
              <a:rPr lang="en-US" sz="3600" b="1" dirty="0"/>
              <a:t>Structuring the Array of Services</a:t>
            </a:r>
          </a:p>
          <a:p>
            <a:pPr algn="ctr"/>
            <a:r>
              <a:rPr lang="en-US" sz="3600" b="1" dirty="0"/>
              <a:t>and Supports</a:t>
            </a:r>
          </a:p>
        </p:txBody>
      </p:sp>
      <p:pic>
        <p:nvPicPr>
          <p:cNvPr id="5" name="Picture 4">
            <a:extLst>
              <a:ext uri="{FF2B5EF4-FFF2-40B4-BE49-F238E27FC236}">
                <a16:creationId xmlns:a16="http://schemas.microsoft.com/office/drawing/2014/main" id="{BEC76C4D-155E-4530-87D5-AC7E0743F4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8291" y="5160852"/>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rimer cover">
            <a:extLst>
              <a:ext uri="{FF2B5EF4-FFF2-40B4-BE49-F238E27FC236}">
                <a16:creationId xmlns:a16="http://schemas.microsoft.com/office/drawing/2014/main" id="{97FCC6E3-C4CB-4F3C-8149-201AD8941056}"/>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pic>
        <p:nvPicPr>
          <p:cNvPr id="8" name="Picture 7">
            <a:extLst>
              <a:ext uri="{FF2B5EF4-FFF2-40B4-BE49-F238E27FC236}">
                <a16:creationId xmlns:a16="http://schemas.microsoft.com/office/drawing/2014/main" id="{46ABAF99-E9D7-45AD-B072-AF5F9EAAD45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30671" y="2359814"/>
            <a:ext cx="2537621" cy="1614546"/>
          </a:xfrm>
          <a:prstGeom prst="rect">
            <a:avLst/>
          </a:prstGeom>
        </p:spPr>
      </p:pic>
      <p:cxnSp>
        <p:nvCxnSpPr>
          <p:cNvPr id="3" name="Straight Connector 2">
            <a:extLst>
              <a:ext uri="{FF2B5EF4-FFF2-40B4-BE49-F238E27FC236}">
                <a16:creationId xmlns:a16="http://schemas.microsoft.com/office/drawing/2014/main" id="{750F4ED3-7BE1-49E2-BD78-5B71ECF78AE8}"/>
              </a:ext>
            </a:extLst>
          </p:cNvPr>
          <p:cNvCxnSpPr/>
          <p:nvPr/>
        </p:nvCxnSpPr>
        <p:spPr>
          <a:xfrm>
            <a:off x="4823352" y="1957998"/>
            <a:ext cx="0" cy="221449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245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9F76-C868-494A-967D-AB4033EB7351}"/>
              </a:ext>
            </a:extLst>
          </p:cNvPr>
          <p:cNvSpPr>
            <a:spLocks noGrp="1"/>
          </p:cNvSpPr>
          <p:nvPr>
            <p:ph type="title"/>
          </p:nvPr>
        </p:nvSpPr>
        <p:spPr>
          <a:xfrm>
            <a:off x="774706" y="1063527"/>
            <a:ext cx="8369294" cy="633009"/>
          </a:xfrm>
        </p:spPr>
        <p:txBody>
          <a:bodyPr>
            <a:noAutofit/>
          </a:bodyPr>
          <a:lstStyle/>
          <a:p>
            <a:r>
              <a:rPr lang="en-US" b="0" kern="0" dirty="0">
                <a:solidFill>
                  <a:schemeClr val="tx1"/>
                </a:solidFill>
              </a:rPr>
              <a:t>Services/Supports Array Focused on a Total Population</a:t>
            </a:r>
            <a:endParaRPr lang="en-US" b="0" dirty="0">
              <a:solidFill>
                <a:schemeClr val="tx1"/>
              </a:solidFill>
            </a:endParaRPr>
          </a:p>
        </p:txBody>
      </p:sp>
      <p:grpSp>
        <p:nvGrpSpPr>
          <p:cNvPr id="4" name="Group 3">
            <a:extLst>
              <a:ext uri="{FF2B5EF4-FFF2-40B4-BE49-F238E27FC236}">
                <a16:creationId xmlns:a16="http://schemas.microsoft.com/office/drawing/2014/main" id="{B70E9985-7ED8-4AFD-BC6D-D7F057711FD8}"/>
              </a:ext>
            </a:extLst>
          </p:cNvPr>
          <p:cNvGrpSpPr/>
          <p:nvPr/>
        </p:nvGrpSpPr>
        <p:grpSpPr>
          <a:xfrm>
            <a:off x="628392" y="1613847"/>
            <a:ext cx="8558945" cy="4126611"/>
            <a:chOff x="785964" y="1207728"/>
            <a:chExt cx="7734149" cy="4116743"/>
          </a:xfrm>
        </p:grpSpPr>
        <p:sp>
          <p:nvSpPr>
            <p:cNvPr id="5" name="Rectangle 3">
              <a:extLst>
                <a:ext uri="{FF2B5EF4-FFF2-40B4-BE49-F238E27FC236}">
                  <a16:creationId xmlns:a16="http://schemas.microsoft.com/office/drawing/2014/main" id="{B55204A5-DC10-4E4A-9E40-C541A9239C25}"/>
                </a:ext>
              </a:extLst>
            </p:cNvPr>
            <p:cNvSpPr txBox="1">
              <a:spLocks noChangeArrowheads="1"/>
            </p:cNvSpPr>
            <p:nvPr/>
          </p:nvSpPr>
          <p:spPr>
            <a:xfrm>
              <a:off x="785964" y="1832868"/>
              <a:ext cx="2743200" cy="3491603"/>
            </a:xfrm>
            <a:prstGeom prst="rect">
              <a:avLst/>
            </a:prstGeom>
          </p:spPr>
          <p:txBody>
            <a:bodyPr/>
            <a:lstStyle/>
            <a:p>
              <a:pPr marL="177800" indent="-177800" defTabSz="1019175">
                <a:spcBef>
                  <a:spcPts val="600"/>
                </a:spcBef>
                <a:buFont typeface="Wingdings" pitchFamily="2" charset="2"/>
                <a:buChar char="§"/>
                <a:defRPr/>
              </a:pPr>
              <a:r>
                <a:rPr lang="en-US" sz="1400" kern="0" dirty="0"/>
                <a:t>Family Support Services</a:t>
              </a:r>
            </a:p>
            <a:p>
              <a:pPr marL="177800" indent="-177800" defTabSz="1019175">
                <a:spcBef>
                  <a:spcPts val="600"/>
                </a:spcBef>
                <a:buFont typeface="Wingdings" pitchFamily="2" charset="2"/>
                <a:buChar char="§"/>
                <a:defRPr/>
              </a:pPr>
              <a:r>
                <a:rPr lang="en-US" sz="1400" kern="0" dirty="0"/>
                <a:t>Youth Development Program/Activities</a:t>
              </a:r>
            </a:p>
            <a:p>
              <a:pPr marL="177800" indent="-177800" defTabSz="1019175">
                <a:spcBef>
                  <a:spcPts val="600"/>
                </a:spcBef>
                <a:buFont typeface="Wingdings" pitchFamily="2" charset="2"/>
                <a:buChar char="§"/>
                <a:defRPr/>
              </a:pPr>
              <a:r>
                <a:rPr lang="en-US" sz="1400" kern="0" dirty="0"/>
                <a:t>Coordinated Intake Assessment &amp; Service Planning</a:t>
              </a:r>
            </a:p>
            <a:p>
              <a:pPr marL="177800" indent="-177800" defTabSz="1019175">
                <a:spcBef>
                  <a:spcPts val="600"/>
                </a:spcBef>
                <a:buFont typeface="Wingdings" pitchFamily="2" charset="2"/>
                <a:buChar char="§"/>
                <a:defRPr/>
              </a:pPr>
              <a:r>
                <a:rPr lang="en-US" sz="1400" kern="0" dirty="0"/>
                <a:t>Service Coordination</a:t>
              </a:r>
            </a:p>
            <a:p>
              <a:pPr marL="177800" indent="-177800" defTabSz="1019175">
                <a:spcBef>
                  <a:spcPts val="600"/>
                </a:spcBef>
                <a:buFont typeface="Wingdings" pitchFamily="2" charset="2"/>
                <a:buChar char="§"/>
                <a:defRPr/>
              </a:pPr>
              <a:r>
                <a:rPr lang="en-US" sz="1400" kern="0" dirty="0"/>
                <a:t>Intensive Care Management</a:t>
              </a:r>
            </a:p>
            <a:p>
              <a:pPr marL="177800" indent="-177800" defTabSz="1019175">
                <a:spcBef>
                  <a:spcPts val="600"/>
                </a:spcBef>
                <a:buFont typeface="Wingdings" pitchFamily="2" charset="2"/>
                <a:buChar char="§"/>
                <a:defRPr/>
              </a:pPr>
              <a:r>
                <a:rPr lang="en-US" sz="1400" kern="0" dirty="0"/>
                <a:t>Mobile Response</a:t>
              </a:r>
            </a:p>
            <a:p>
              <a:pPr marL="177800" indent="-177800" defTabSz="1019175">
                <a:spcBef>
                  <a:spcPts val="600"/>
                </a:spcBef>
                <a:buFont typeface="Wingdings" pitchFamily="2" charset="2"/>
                <a:buChar char="§"/>
                <a:defRPr/>
              </a:pPr>
              <a:r>
                <a:rPr lang="en-US" sz="1400" kern="0" dirty="0"/>
                <a:t>Treatment Services</a:t>
              </a:r>
            </a:p>
            <a:p>
              <a:pPr marL="177800" indent="-177800" defTabSz="1019175">
                <a:spcBef>
                  <a:spcPts val="600"/>
                </a:spcBef>
                <a:buFont typeface="Wingdings" pitchFamily="2" charset="2"/>
                <a:buChar char="§"/>
                <a:defRPr/>
              </a:pPr>
              <a:r>
                <a:rPr lang="en-US" sz="1400" kern="0" dirty="0"/>
                <a:t>School Supports</a:t>
              </a:r>
            </a:p>
            <a:p>
              <a:pPr marL="177800" indent="-177800" defTabSz="1019175">
                <a:spcBef>
                  <a:spcPts val="600"/>
                </a:spcBef>
                <a:buFont typeface="Wingdings" pitchFamily="2" charset="2"/>
                <a:buChar char="§"/>
                <a:defRPr/>
              </a:pPr>
              <a:r>
                <a:rPr lang="en-US" sz="1400" kern="0" dirty="0"/>
                <a:t>School-Wide  Climate Change Initiatives</a:t>
              </a:r>
            </a:p>
          </p:txBody>
        </p:sp>
        <p:sp>
          <p:nvSpPr>
            <p:cNvPr id="6" name="Text Box 5">
              <a:extLst>
                <a:ext uri="{FF2B5EF4-FFF2-40B4-BE49-F238E27FC236}">
                  <a16:creationId xmlns:a16="http://schemas.microsoft.com/office/drawing/2014/main" id="{79449631-9073-4CE6-A41B-BCC99A7FD277}"/>
                </a:ext>
              </a:extLst>
            </p:cNvPr>
            <p:cNvSpPr txBox="1">
              <a:spLocks noChangeArrowheads="1"/>
            </p:cNvSpPr>
            <p:nvPr/>
          </p:nvSpPr>
          <p:spPr bwMode="auto">
            <a:xfrm>
              <a:off x="990600" y="1676400"/>
              <a:ext cx="7529513" cy="250742"/>
            </a:xfrm>
            <a:prstGeom prst="rect">
              <a:avLst/>
            </a:prstGeom>
            <a:noFill/>
            <a:ln w="9525">
              <a:noFill/>
              <a:miter lim="800000"/>
              <a:headEnd/>
              <a:tailEnd/>
            </a:ln>
          </p:spPr>
          <p:txBody>
            <a:bodyPr lIns="0" tIns="0" rIns="0" bIns="0">
              <a:spAutoFit/>
            </a:bodyPr>
            <a:lstStyle/>
            <a:p>
              <a:pPr>
                <a:lnSpc>
                  <a:spcPts val="1800"/>
                </a:lnSpc>
                <a:buClr>
                  <a:schemeClr val="tx2"/>
                </a:buClr>
              </a:pPr>
              <a:r>
                <a:rPr lang="en-US" sz="1200" b="1" dirty="0"/>
                <a:t>Core Services                            Prevention                   Early Intervention                            Intensive Services</a:t>
              </a:r>
            </a:p>
          </p:txBody>
        </p:sp>
        <p:sp>
          <p:nvSpPr>
            <p:cNvPr id="7" name="Text Box 6">
              <a:extLst>
                <a:ext uri="{FF2B5EF4-FFF2-40B4-BE49-F238E27FC236}">
                  <a16:creationId xmlns:a16="http://schemas.microsoft.com/office/drawing/2014/main" id="{CE0D987D-238E-4AE1-9711-00E8AAD2CDCA}"/>
                </a:ext>
              </a:extLst>
            </p:cNvPr>
            <p:cNvSpPr txBox="1">
              <a:spLocks noChangeArrowheads="1"/>
            </p:cNvSpPr>
            <p:nvPr/>
          </p:nvSpPr>
          <p:spPr bwMode="auto">
            <a:xfrm>
              <a:off x="2566761" y="1207728"/>
              <a:ext cx="4841875" cy="362185"/>
            </a:xfrm>
            <a:prstGeom prst="rect">
              <a:avLst/>
            </a:prstGeom>
            <a:noFill/>
            <a:ln w="9525">
              <a:noFill/>
              <a:miter lim="800000"/>
              <a:headEnd/>
              <a:tailEnd/>
            </a:ln>
          </p:spPr>
          <p:txBody>
            <a:bodyPr lIns="0" tIns="0" rIns="0" bIns="0">
              <a:spAutoFit/>
            </a:bodyPr>
            <a:lstStyle/>
            <a:p>
              <a:pPr algn="ctr">
                <a:lnSpc>
                  <a:spcPts val="2600"/>
                </a:lnSpc>
                <a:buClr>
                  <a:schemeClr val="tx2"/>
                </a:buClr>
              </a:pPr>
              <a:r>
                <a:rPr lang="en-US" sz="1600" dirty="0"/>
                <a:t>Universal                                                Targeted</a:t>
              </a:r>
            </a:p>
          </p:txBody>
        </p:sp>
        <p:sp>
          <p:nvSpPr>
            <p:cNvPr id="8" name="Line 7">
              <a:extLst>
                <a:ext uri="{FF2B5EF4-FFF2-40B4-BE49-F238E27FC236}">
                  <a16:creationId xmlns:a16="http://schemas.microsoft.com/office/drawing/2014/main" id="{3AE66803-7F34-433B-8FDC-AB71AC778DDF}"/>
                </a:ext>
              </a:extLst>
            </p:cNvPr>
            <p:cNvSpPr>
              <a:spLocks noChangeShapeType="1"/>
            </p:cNvSpPr>
            <p:nvPr/>
          </p:nvSpPr>
          <p:spPr bwMode="auto">
            <a:xfrm flipH="1">
              <a:off x="2994190" y="1598438"/>
              <a:ext cx="808038" cy="0"/>
            </a:xfrm>
            <a:prstGeom prst="line">
              <a:avLst/>
            </a:prstGeom>
            <a:noFill/>
            <a:ln w="38100">
              <a:solidFill>
                <a:schemeClr val="tx1"/>
              </a:solidFill>
              <a:round/>
              <a:headEnd/>
              <a:tailEnd type="triangle" w="med" len="med"/>
            </a:ln>
          </p:spPr>
          <p:txBody>
            <a:bodyPr wrap="none" anchor="ctr"/>
            <a:lstStyle/>
            <a:p>
              <a:endParaRPr lang="en-US" dirty="0"/>
            </a:p>
          </p:txBody>
        </p:sp>
        <p:sp>
          <p:nvSpPr>
            <p:cNvPr id="9" name="Line 8">
              <a:extLst>
                <a:ext uri="{FF2B5EF4-FFF2-40B4-BE49-F238E27FC236}">
                  <a16:creationId xmlns:a16="http://schemas.microsoft.com/office/drawing/2014/main" id="{49BFAE75-1491-4CCA-B37F-B94833ED0E43}"/>
                </a:ext>
              </a:extLst>
            </p:cNvPr>
            <p:cNvSpPr>
              <a:spLocks noChangeShapeType="1"/>
            </p:cNvSpPr>
            <p:nvPr/>
          </p:nvSpPr>
          <p:spPr bwMode="auto">
            <a:xfrm>
              <a:off x="6239371" y="1573289"/>
              <a:ext cx="717550" cy="0"/>
            </a:xfrm>
            <a:prstGeom prst="line">
              <a:avLst/>
            </a:prstGeom>
            <a:noFill/>
            <a:ln w="38100">
              <a:solidFill>
                <a:schemeClr val="tx1"/>
              </a:solidFill>
              <a:round/>
              <a:headEnd/>
              <a:tailEnd type="triangle" w="med" len="med"/>
            </a:ln>
          </p:spPr>
          <p:txBody>
            <a:bodyPr wrap="none" anchor="ctr"/>
            <a:lstStyle/>
            <a:p>
              <a:endParaRPr lang="en-US" dirty="0"/>
            </a:p>
          </p:txBody>
        </p:sp>
        <p:sp>
          <p:nvSpPr>
            <p:cNvPr id="10" name="Line 9">
              <a:extLst>
                <a:ext uri="{FF2B5EF4-FFF2-40B4-BE49-F238E27FC236}">
                  <a16:creationId xmlns:a16="http://schemas.microsoft.com/office/drawing/2014/main" id="{4E848431-F624-4522-8A58-73FB17A3D35B}"/>
                </a:ext>
              </a:extLst>
            </p:cNvPr>
            <p:cNvSpPr>
              <a:spLocks noChangeShapeType="1"/>
            </p:cNvSpPr>
            <p:nvPr/>
          </p:nvSpPr>
          <p:spPr bwMode="auto">
            <a:xfrm>
              <a:off x="2994190" y="2045843"/>
              <a:ext cx="5110163" cy="0"/>
            </a:xfrm>
            <a:prstGeom prst="line">
              <a:avLst/>
            </a:prstGeom>
            <a:noFill/>
            <a:ln w="12700">
              <a:solidFill>
                <a:schemeClr val="tx1"/>
              </a:solidFill>
              <a:round/>
              <a:headEnd/>
              <a:tailEnd type="triangle" w="med" len="med"/>
            </a:ln>
          </p:spPr>
          <p:txBody>
            <a:bodyPr wrap="none" anchor="ctr"/>
            <a:lstStyle/>
            <a:p>
              <a:endParaRPr lang="en-US" dirty="0"/>
            </a:p>
          </p:txBody>
        </p:sp>
        <p:sp>
          <p:nvSpPr>
            <p:cNvPr id="11" name="Line 10">
              <a:extLst>
                <a:ext uri="{FF2B5EF4-FFF2-40B4-BE49-F238E27FC236}">
                  <a16:creationId xmlns:a16="http://schemas.microsoft.com/office/drawing/2014/main" id="{6931B98C-01BA-490D-8C71-7F922D6420D1}"/>
                </a:ext>
              </a:extLst>
            </p:cNvPr>
            <p:cNvSpPr>
              <a:spLocks noChangeShapeType="1"/>
            </p:cNvSpPr>
            <p:nvPr/>
          </p:nvSpPr>
          <p:spPr bwMode="auto">
            <a:xfrm>
              <a:off x="2994190" y="2320390"/>
              <a:ext cx="5110163" cy="0"/>
            </a:xfrm>
            <a:prstGeom prst="line">
              <a:avLst/>
            </a:prstGeom>
            <a:noFill/>
            <a:ln w="12700">
              <a:solidFill>
                <a:schemeClr val="tx1"/>
              </a:solidFill>
              <a:round/>
              <a:headEnd/>
              <a:tailEnd type="triangle" w="med" len="med"/>
            </a:ln>
          </p:spPr>
          <p:txBody>
            <a:bodyPr wrap="none" anchor="ctr"/>
            <a:lstStyle/>
            <a:p>
              <a:endParaRPr lang="en-US" dirty="0"/>
            </a:p>
          </p:txBody>
        </p:sp>
        <p:sp>
          <p:nvSpPr>
            <p:cNvPr id="12" name="Line 11">
              <a:extLst>
                <a:ext uri="{FF2B5EF4-FFF2-40B4-BE49-F238E27FC236}">
                  <a16:creationId xmlns:a16="http://schemas.microsoft.com/office/drawing/2014/main" id="{9437ACAC-9259-42E2-A5E2-9611A7B4E8E8}"/>
                </a:ext>
              </a:extLst>
            </p:cNvPr>
            <p:cNvSpPr>
              <a:spLocks noChangeShapeType="1"/>
            </p:cNvSpPr>
            <p:nvPr/>
          </p:nvSpPr>
          <p:spPr bwMode="auto">
            <a:xfrm>
              <a:off x="4697577" y="2653605"/>
              <a:ext cx="3406775" cy="0"/>
            </a:xfrm>
            <a:prstGeom prst="line">
              <a:avLst/>
            </a:prstGeom>
            <a:noFill/>
            <a:ln w="12700">
              <a:solidFill>
                <a:schemeClr val="tx1"/>
              </a:solidFill>
              <a:round/>
              <a:headEnd/>
              <a:tailEnd type="triangle" w="med" len="med"/>
            </a:ln>
          </p:spPr>
          <p:txBody>
            <a:bodyPr wrap="none" anchor="ctr"/>
            <a:lstStyle/>
            <a:p>
              <a:endParaRPr lang="en-US" dirty="0"/>
            </a:p>
          </p:txBody>
        </p:sp>
        <p:sp>
          <p:nvSpPr>
            <p:cNvPr id="13" name="Line 12">
              <a:extLst>
                <a:ext uri="{FF2B5EF4-FFF2-40B4-BE49-F238E27FC236}">
                  <a16:creationId xmlns:a16="http://schemas.microsoft.com/office/drawing/2014/main" id="{D403B507-738D-4ED0-B44F-DA9BA6AA8C26}"/>
                </a:ext>
              </a:extLst>
            </p:cNvPr>
            <p:cNvSpPr>
              <a:spLocks noChangeShapeType="1"/>
            </p:cNvSpPr>
            <p:nvPr/>
          </p:nvSpPr>
          <p:spPr bwMode="auto">
            <a:xfrm>
              <a:off x="4690949" y="3870064"/>
              <a:ext cx="3406775" cy="0"/>
            </a:xfrm>
            <a:prstGeom prst="line">
              <a:avLst/>
            </a:prstGeom>
            <a:noFill/>
            <a:ln w="12700">
              <a:solidFill>
                <a:schemeClr val="tx1"/>
              </a:solidFill>
              <a:round/>
              <a:headEnd/>
              <a:tailEnd type="triangle" w="med" len="med"/>
            </a:ln>
          </p:spPr>
          <p:txBody>
            <a:bodyPr wrap="none" anchor="ctr"/>
            <a:lstStyle/>
            <a:p>
              <a:endParaRPr lang="en-US" dirty="0"/>
            </a:p>
          </p:txBody>
        </p:sp>
        <p:sp>
          <p:nvSpPr>
            <p:cNvPr id="14" name="Line 13">
              <a:extLst>
                <a:ext uri="{FF2B5EF4-FFF2-40B4-BE49-F238E27FC236}">
                  <a16:creationId xmlns:a16="http://schemas.microsoft.com/office/drawing/2014/main" id="{0C481289-D502-434F-B3C9-9305F88AACE0}"/>
                </a:ext>
              </a:extLst>
            </p:cNvPr>
            <p:cNvSpPr>
              <a:spLocks noChangeShapeType="1"/>
            </p:cNvSpPr>
            <p:nvPr/>
          </p:nvSpPr>
          <p:spPr bwMode="auto">
            <a:xfrm>
              <a:off x="6573724" y="3555962"/>
              <a:ext cx="1524000" cy="0"/>
            </a:xfrm>
            <a:prstGeom prst="line">
              <a:avLst/>
            </a:prstGeom>
            <a:noFill/>
            <a:ln w="12700">
              <a:solidFill>
                <a:schemeClr val="tx1"/>
              </a:solidFill>
              <a:round/>
              <a:headEnd/>
              <a:tailEnd type="triangle" w="med" len="med"/>
            </a:ln>
          </p:spPr>
          <p:txBody>
            <a:bodyPr wrap="none" anchor="ctr"/>
            <a:lstStyle/>
            <a:p>
              <a:endParaRPr lang="en-US" dirty="0"/>
            </a:p>
          </p:txBody>
        </p:sp>
        <p:sp>
          <p:nvSpPr>
            <p:cNvPr id="15" name="Line 16">
              <a:extLst>
                <a:ext uri="{FF2B5EF4-FFF2-40B4-BE49-F238E27FC236}">
                  <a16:creationId xmlns:a16="http://schemas.microsoft.com/office/drawing/2014/main" id="{815CA676-C755-4B57-AF62-CD4F01FD78EA}"/>
                </a:ext>
              </a:extLst>
            </p:cNvPr>
            <p:cNvSpPr>
              <a:spLocks noChangeShapeType="1"/>
            </p:cNvSpPr>
            <p:nvPr/>
          </p:nvSpPr>
          <p:spPr bwMode="auto">
            <a:xfrm>
              <a:off x="4697576" y="3198288"/>
              <a:ext cx="3404797" cy="18643"/>
            </a:xfrm>
            <a:prstGeom prst="line">
              <a:avLst/>
            </a:prstGeom>
            <a:noFill/>
            <a:ln w="9525">
              <a:solidFill>
                <a:schemeClr val="tx1"/>
              </a:solidFill>
              <a:round/>
              <a:headEnd/>
              <a:tailEnd type="triangle" w="med" len="med"/>
            </a:ln>
          </p:spPr>
          <p:txBody>
            <a:bodyPr/>
            <a:lstStyle/>
            <a:p>
              <a:endParaRPr lang="en-US" dirty="0"/>
            </a:p>
          </p:txBody>
        </p:sp>
        <p:sp>
          <p:nvSpPr>
            <p:cNvPr id="16" name="Line 12">
              <a:extLst>
                <a:ext uri="{FF2B5EF4-FFF2-40B4-BE49-F238E27FC236}">
                  <a16:creationId xmlns:a16="http://schemas.microsoft.com/office/drawing/2014/main" id="{57CCB4D9-A6C0-46EB-9C90-D5B17BA2C5CA}"/>
                </a:ext>
              </a:extLst>
            </p:cNvPr>
            <p:cNvSpPr>
              <a:spLocks noChangeShapeType="1"/>
            </p:cNvSpPr>
            <p:nvPr/>
          </p:nvSpPr>
          <p:spPr bwMode="auto">
            <a:xfrm>
              <a:off x="4690950" y="4169572"/>
              <a:ext cx="3406775" cy="0"/>
            </a:xfrm>
            <a:prstGeom prst="line">
              <a:avLst/>
            </a:prstGeom>
            <a:noFill/>
            <a:ln w="12700">
              <a:solidFill>
                <a:schemeClr val="tx1"/>
              </a:solidFill>
              <a:round/>
              <a:headEnd/>
              <a:tailEnd type="triangle" w="med" len="med"/>
            </a:ln>
          </p:spPr>
          <p:txBody>
            <a:bodyPr wrap="none" anchor="ctr"/>
            <a:lstStyle/>
            <a:p>
              <a:endParaRPr lang="en-US" dirty="0"/>
            </a:p>
          </p:txBody>
        </p:sp>
        <p:sp>
          <p:nvSpPr>
            <p:cNvPr id="17" name="Line 9">
              <a:extLst>
                <a:ext uri="{FF2B5EF4-FFF2-40B4-BE49-F238E27FC236}">
                  <a16:creationId xmlns:a16="http://schemas.microsoft.com/office/drawing/2014/main" id="{5872DB21-CADC-4F19-BC84-2AF92E325810}"/>
                </a:ext>
              </a:extLst>
            </p:cNvPr>
            <p:cNvSpPr>
              <a:spLocks noChangeShapeType="1"/>
            </p:cNvSpPr>
            <p:nvPr/>
          </p:nvSpPr>
          <p:spPr bwMode="auto">
            <a:xfrm>
              <a:off x="2987563" y="4761234"/>
              <a:ext cx="5110163" cy="0"/>
            </a:xfrm>
            <a:prstGeom prst="line">
              <a:avLst/>
            </a:prstGeom>
            <a:noFill/>
            <a:ln w="12700">
              <a:solidFill>
                <a:schemeClr val="tx1"/>
              </a:solidFill>
              <a:round/>
              <a:headEnd/>
              <a:tailEnd type="triangle" w="med" len="med"/>
            </a:ln>
          </p:spPr>
          <p:txBody>
            <a:bodyPr wrap="none" anchor="ctr"/>
            <a:lstStyle/>
            <a:p>
              <a:endParaRPr lang="en-US" dirty="0"/>
            </a:p>
          </p:txBody>
        </p:sp>
        <p:sp>
          <p:nvSpPr>
            <p:cNvPr id="18" name="Line 12">
              <a:extLst>
                <a:ext uri="{FF2B5EF4-FFF2-40B4-BE49-F238E27FC236}">
                  <a16:creationId xmlns:a16="http://schemas.microsoft.com/office/drawing/2014/main" id="{F8BEC5D2-5028-4AF7-9481-08FA1A58D9DC}"/>
                </a:ext>
              </a:extLst>
            </p:cNvPr>
            <p:cNvSpPr>
              <a:spLocks noChangeShapeType="1"/>
            </p:cNvSpPr>
            <p:nvPr/>
          </p:nvSpPr>
          <p:spPr bwMode="auto">
            <a:xfrm>
              <a:off x="4690951" y="4472958"/>
              <a:ext cx="3406775" cy="0"/>
            </a:xfrm>
            <a:prstGeom prst="line">
              <a:avLst/>
            </a:prstGeom>
            <a:noFill/>
            <a:ln w="12700">
              <a:solidFill>
                <a:schemeClr val="tx1"/>
              </a:solidFill>
              <a:round/>
              <a:headEnd/>
              <a:tailEnd type="triangle" w="med" len="med"/>
            </a:ln>
          </p:spPr>
          <p:txBody>
            <a:bodyPr wrap="none" anchor="ctr"/>
            <a:lstStyle/>
            <a:p>
              <a:endParaRPr lang="en-US" dirty="0"/>
            </a:p>
          </p:txBody>
        </p:sp>
      </p:grpSp>
      <p:sp>
        <p:nvSpPr>
          <p:cNvPr id="19" name="Text Box 4">
            <a:extLst>
              <a:ext uri="{FF2B5EF4-FFF2-40B4-BE49-F238E27FC236}">
                <a16:creationId xmlns:a16="http://schemas.microsoft.com/office/drawing/2014/main" id="{A7926689-6DDE-469F-8A45-AB1D5496E1D3}"/>
              </a:ext>
            </a:extLst>
          </p:cNvPr>
          <p:cNvSpPr txBox="1">
            <a:spLocks noChangeArrowheads="1"/>
          </p:cNvSpPr>
          <p:nvPr/>
        </p:nvSpPr>
        <p:spPr bwMode="auto">
          <a:xfrm>
            <a:off x="1575160" y="6378906"/>
            <a:ext cx="5486400" cy="276999"/>
          </a:xfrm>
          <a:prstGeom prst="rect">
            <a:avLst/>
          </a:prstGeom>
          <a:noFill/>
          <a:ln w="9525">
            <a:noFill/>
            <a:miter lim="800000"/>
            <a:headEnd/>
            <a:tailEnd/>
          </a:ln>
        </p:spPr>
        <p:txBody>
          <a:bodyPr wrap="square" lIns="0" tIns="0" rIns="0" bIns="0">
            <a:spAutoFit/>
          </a:bodyPr>
          <a:lstStyle/>
          <a:p>
            <a:pPr>
              <a:buClr>
                <a:schemeClr val="tx2"/>
              </a:buClr>
            </a:pPr>
            <a:r>
              <a:rPr lang="en-US" sz="900" dirty="0"/>
              <a:t>Pires, S. &amp; Isaacs, M. (1996, May) </a:t>
            </a:r>
            <a:r>
              <a:rPr lang="en-US" sz="900" i="1" dirty="0"/>
              <a:t>Service delivery and systems reform</a:t>
            </a:r>
            <a:r>
              <a:rPr lang="en-US" sz="900" dirty="0"/>
              <a:t>. [Training module for Annie E. Casey Foundation Urban Mental Health Initiative Training of Trainer Is Conference]. Washington, DC: Human Service Collaborative.</a:t>
            </a:r>
          </a:p>
        </p:txBody>
      </p:sp>
      <p:pic>
        <p:nvPicPr>
          <p:cNvPr id="20" name="Picture 19">
            <a:extLst>
              <a:ext uri="{FF2B5EF4-FFF2-40B4-BE49-F238E27FC236}">
                <a16:creationId xmlns:a16="http://schemas.microsoft.com/office/drawing/2014/main" id="{E31A1668-E658-4C35-8020-171AB3332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1204" y="5715409"/>
            <a:ext cx="856141" cy="3439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Primer cover">
            <a:extLst>
              <a:ext uri="{FF2B5EF4-FFF2-40B4-BE49-F238E27FC236}">
                <a16:creationId xmlns:a16="http://schemas.microsoft.com/office/drawing/2014/main" id="{69597054-47E5-4186-A978-CBD056AF8007}"/>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2678619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86A1-EEC2-46EC-8448-60C96137DBE9}"/>
              </a:ext>
            </a:extLst>
          </p:cNvPr>
          <p:cNvSpPr>
            <a:spLocks noGrp="1"/>
          </p:cNvSpPr>
          <p:nvPr>
            <p:ph type="title"/>
          </p:nvPr>
        </p:nvSpPr>
        <p:spPr>
          <a:xfrm>
            <a:off x="357771" y="1420533"/>
            <a:ext cx="9095717" cy="633009"/>
          </a:xfrm>
        </p:spPr>
        <p:txBody>
          <a:bodyPr>
            <a:noAutofit/>
          </a:bodyPr>
          <a:lstStyle/>
          <a:p>
            <a:r>
              <a:rPr lang="en-US" b="0" dirty="0">
                <a:solidFill>
                  <a:schemeClr val="tx1"/>
                </a:solidFill>
                <a:cs typeface="Arial" panose="020B0604020202020204" pitchFamily="34" charset="0"/>
              </a:rPr>
              <a:t>CMS/SAMHSA May 2013 Joint Information Bulletin </a:t>
            </a:r>
            <a:endParaRPr lang="en-US" b="0" dirty="0">
              <a:solidFill>
                <a:schemeClr val="tx1"/>
              </a:solidFill>
            </a:endParaRPr>
          </a:p>
        </p:txBody>
      </p:sp>
      <p:pic>
        <p:nvPicPr>
          <p:cNvPr id="4" name="Picture 3">
            <a:extLst>
              <a:ext uri="{FF2B5EF4-FFF2-40B4-BE49-F238E27FC236}">
                <a16:creationId xmlns:a16="http://schemas.microsoft.com/office/drawing/2014/main" id="{CB41A123-9185-4AE2-83CE-254A282FFA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6652" y="5571781"/>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imer cover">
            <a:extLst>
              <a:ext uri="{FF2B5EF4-FFF2-40B4-BE49-F238E27FC236}">
                <a16:creationId xmlns:a16="http://schemas.microsoft.com/office/drawing/2014/main" id="{1A5A6A57-7B7B-417A-A3CB-3FB2D5BB22B6}"/>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graphicFrame>
        <p:nvGraphicFramePr>
          <p:cNvPr id="6" name="Content Placeholder 4">
            <a:extLst>
              <a:ext uri="{FF2B5EF4-FFF2-40B4-BE49-F238E27FC236}">
                <a16:creationId xmlns:a16="http://schemas.microsoft.com/office/drawing/2014/main" id="{0BB7779F-A1AC-4883-9FBC-9D90A280738F}"/>
              </a:ext>
            </a:extLst>
          </p:cNvPr>
          <p:cNvGraphicFramePr>
            <a:graphicFrameLocks/>
          </p:cNvGraphicFramePr>
          <p:nvPr>
            <p:extLst>
              <p:ext uri="{D42A27DB-BD31-4B8C-83A1-F6EECF244321}">
                <p14:modId xmlns:p14="http://schemas.microsoft.com/office/powerpoint/2010/main" val="2346795650"/>
              </p:ext>
            </p:extLst>
          </p:nvPr>
        </p:nvGraphicFramePr>
        <p:xfrm>
          <a:off x="628392" y="2153561"/>
          <a:ext cx="8153400" cy="3115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5C3550D1-1D48-4FC1-B765-2C03CF3C0F89}"/>
              </a:ext>
            </a:extLst>
          </p:cNvPr>
          <p:cNvSpPr txBox="1"/>
          <p:nvPr/>
        </p:nvSpPr>
        <p:spPr>
          <a:xfrm>
            <a:off x="2168999" y="6299528"/>
            <a:ext cx="4764446" cy="553998"/>
          </a:xfrm>
          <a:prstGeom prst="rect">
            <a:avLst/>
          </a:prstGeom>
          <a:noFill/>
        </p:spPr>
        <p:txBody>
          <a:bodyPr wrap="none" rtlCol="0">
            <a:spAutoFit/>
          </a:bodyPr>
          <a:lstStyle/>
          <a:p>
            <a:r>
              <a:rPr lang="en-US" sz="1000" u="sng" dirty="0">
                <a:hlinkClick r:id="" action="ppaction://noaction"/>
              </a:rPr>
              <a:t>Joint CMCS and SAMHSA Informational Bulletin: Coverage of Behavioral Health Services </a:t>
            </a:r>
          </a:p>
          <a:p>
            <a:r>
              <a:rPr lang="en-US" sz="1000" u="sng" dirty="0">
                <a:hlinkClick r:id="" action="ppaction://noaction"/>
              </a:rPr>
              <a:t>for Children, Youth, and Young Adults with Significant Mental Health Conditions </a:t>
            </a:r>
            <a:r>
              <a:rPr lang="en-US" sz="1000" dirty="0"/>
              <a:t> </a:t>
            </a:r>
          </a:p>
          <a:p>
            <a:endParaRPr lang="en-US" sz="1000" dirty="0"/>
          </a:p>
        </p:txBody>
      </p:sp>
    </p:spTree>
    <p:extLst>
      <p:ext uri="{BB962C8B-B14F-4D97-AF65-F5344CB8AC3E}">
        <p14:creationId xmlns:p14="http://schemas.microsoft.com/office/powerpoint/2010/main" val="185171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D904-E305-4291-8FC9-8B84ACF58EF6}"/>
              </a:ext>
            </a:extLst>
          </p:cNvPr>
          <p:cNvSpPr>
            <a:spLocks noGrp="1"/>
          </p:cNvSpPr>
          <p:nvPr>
            <p:ph type="title"/>
          </p:nvPr>
        </p:nvSpPr>
        <p:spPr/>
        <p:txBody>
          <a:bodyPr>
            <a:normAutofit fontScale="90000"/>
          </a:bodyPr>
          <a:lstStyle/>
          <a:p>
            <a:r>
              <a:rPr lang="en-US" b="1" dirty="0">
                <a:cs typeface="Arial" panose="020B0604020202020204" pitchFamily="34" charset="0"/>
              </a:rPr>
              <a:t>Definition of a System of Care</a:t>
            </a:r>
            <a:br>
              <a:rPr lang="en-US" dirty="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A9B2280-4DA2-40B4-B80E-E44344712433}"/>
              </a:ext>
            </a:extLst>
          </p:cNvPr>
          <p:cNvSpPr>
            <a:spLocks noGrp="1"/>
          </p:cNvSpPr>
          <p:nvPr>
            <p:ph idx="1"/>
          </p:nvPr>
        </p:nvSpPr>
        <p:spPr>
          <a:xfrm>
            <a:off x="683404" y="1747652"/>
            <a:ext cx="7886700" cy="3262312"/>
          </a:xfrm>
        </p:spPr>
        <p:txBody>
          <a:bodyPr>
            <a:normAutofit fontScale="85000" lnSpcReduction="20000"/>
          </a:bodyPr>
          <a:lstStyle/>
          <a:p>
            <a:pPr marL="0" indent="0">
              <a:buNone/>
            </a:pPr>
            <a:r>
              <a:rPr lang="en-US" dirty="0">
                <a:cs typeface="Arial" panose="020B0604020202020204" pitchFamily="34" charset="0"/>
              </a:rPr>
              <a:t>A system of care incorporates a broad, flexible array of effective services and supports for a defined population that is organized into a coordinated network, integrates care planning and management across multiple levels, is culturally and linguistically competent, builds meaningful partnerships with families and youth at service delivery, management, and policy levels, has supportive policy and management infrastructure, and is data-driven.</a:t>
            </a:r>
          </a:p>
          <a:p>
            <a:endParaRPr lang="en-US" dirty="0"/>
          </a:p>
        </p:txBody>
      </p:sp>
      <p:sp>
        <p:nvSpPr>
          <p:cNvPr id="4" name="Text Box 4">
            <a:extLst>
              <a:ext uri="{FF2B5EF4-FFF2-40B4-BE49-F238E27FC236}">
                <a16:creationId xmlns:a16="http://schemas.microsoft.com/office/drawing/2014/main" id="{50F245CA-9744-41B7-8339-CCC98434531A}"/>
              </a:ext>
            </a:extLst>
          </p:cNvPr>
          <p:cNvSpPr txBox="1">
            <a:spLocks noChangeArrowheads="1"/>
          </p:cNvSpPr>
          <p:nvPr/>
        </p:nvSpPr>
        <p:spPr bwMode="auto">
          <a:xfrm>
            <a:off x="2635897" y="5256396"/>
            <a:ext cx="5411691"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pic>
        <p:nvPicPr>
          <p:cNvPr id="5" name="Picture 4">
            <a:extLst>
              <a:ext uri="{FF2B5EF4-FFF2-40B4-BE49-F238E27FC236}">
                <a16:creationId xmlns:a16="http://schemas.microsoft.com/office/drawing/2014/main" id="{DE171EED-84A3-44E3-BDB6-2838BBE71C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4946" y="5183465"/>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rimer cover">
            <a:extLst>
              <a:ext uri="{FF2B5EF4-FFF2-40B4-BE49-F238E27FC236}">
                <a16:creationId xmlns:a16="http://schemas.microsoft.com/office/drawing/2014/main" id="{0440191F-AFE2-4563-BD4B-5E4BEBBF0EB6}"/>
              </a:ext>
            </a:extLst>
          </p:cNvPr>
          <p:cNvPicPr>
            <a:picLocks noChangeAspect="1" noChangeArrowheads="1"/>
          </p:cNvPicPr>
          <p:nvPr/>
        </p:nvPicPr>
        <p:blipFill>
          <a:blip r:embed="rId3" cstate="print"/>
          <a:srcRect/>
          <a:stretch>
            <a:fillRect/>
          </a:stretch>
        </p:blipFill>
        <p:spPr bwMode="auto">
          <a:xfrm>
            <a:off x="239551" y="970669"/>
            <a:ext cx="373556" cy="480942"/>
          </a:xfrm>
          <a:prstGeom prst="rect">
            <a:avLst/>
          </a:prstGeom>
          <a:noFill/>
          <a:ln w="9525">
            <a:noFill/>
            <a:miter lim="800000"/>
            <a:headEnd/>
            <a:tailEnd/>
          </a:ln>
        </p:spPr>
      </p:pic>
    </p:spTree>
    <p:extLst>
      <p:ext uri="{BB962C8B-B14F-4D97-AF65-F5344CB8AC3E}">
        <p14:creationId xmlns:p14="http://schemas.microsoft.com/office/powerpoint/2010/main" val="721290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E693-182E-4341-A31B-05020E9DC09E}"/>
              </a:ext>
            </a:extLst>
          </p:cNvPr>
          <p:cNvSpPr>
            <a:spLocks noGrp="1"/>
          </p:cNvSpPr>
          <p:nvPr>
            <p:ph type="title"/>
          </p:nvPr>
        </p:nvSpPr>
        <p:spPr>
          <a:xfrm>
            <a:off x="774706" y="1180062"/>
            <a:ext cx="8369294" cy="633009"/>
          </a:xfrm>
        </p:spPr>
        <p:txBody>
          <a:bodyPr>
            <a:noAutofit/>
          </a:bodyPr>
          <a:lstStyle/>
          <a:p>
            <a:r>
              <a:rPr lang="en-US" dirty="0">
                <a:solidFill>
                  <a:schemeClr val="tx1"/>
                </a:solidFill>
              </a:rPr>
              <a:t>Home and Community-Based Services, Peer and Recovery Supports, Evidence-Informed Practices, Trauma-Informed Approaches</a:t>
            </a:r>
          </a:p>
        </p:txBody>
      </p:sp>
      <p:sp>
        <p:nvSpPr>
          <p:cNvPr id="3" name="Content Placeholder 2">
            <a:extLst>
              <a:ext uri="{FF2B5EF4-FFF2-40B4-BE49-F238E27FC236}">
                <a16:creationId xmlns:a16="http://schemas.microsoft.com/office/drawing/2014/main" id="{095FAD82-A3B2-43FF-AF2C-57FA22B7C04E}"/>
              </a:ext>
            </a:extLst>
          </p:cNvPr>
          <p:cNvSpPr>
            <a:spLocks noGrp="1"/>
          </p:cNvSpPr>
          <p:nvPr>
            <p:ph idx="1"/>
          </p:nvPr>
        </p:nvSpPr>
        <p:spPr>
          <a:xfrm>
            <a:off x="684987" y="2395696"/>
            <a:ext cx="7886700" cy="2959883"/>
          </a:xfrm>
        </p:spPr>
        <p:txBody>
          <a:bodyPr>
            <a:normAutofit/>
          </a:bodyPr>
          <a:lstStyle/>
          <a:p>
            <a:pPr marL="0" indent="0">
              <a:spcBef>
                <a:spcPts val="600"/>
              </a:spcBef>
              <a:buNone/>
            </a:pPr>
            <a:r>
              <a:rPr lang="en-US" sz="2000" i="1" dirty="0"/>
              <a:t>Emphasized in..</a:t>
            </a:r>
          </a:p>
          <a:p>
            <a:pPr marL="857250" lvl="1" indent="-457200">
              <a:spcBef>
                <a:spcPts val="600"/>
              </a:spcBef>
            </a:pPr>
            <a:r>
              <a:rPr lang="en-US" sz="2000" dirty="0">
                <a:solidFill>
                  <a:prstClr val="black"/>
                </a:solidFill>
              </a:rPr>
              <a:t>Medicaid:  CMCS/SAMHSA May 7 2013 and January 26 2015 Joint Information Bulletins</a:t>
            </a:r>
          </a:p>
          <a:p>
            <a:pPr marL="857250" lvl="1" indent="-457200">
              <a:spcBef>
                <a:spcPts val="600"/>
              </a:spcBef>
            </a:pPr>
            <a:r>
              <a:rPr lang="en-US" sz="2000" dirty="0">
                <a:solidFill>
                  <a:prstClr val="black"/>
                </a:solidFill>
              </a:rPr>
              <a:t>IV-E (Child Welfare) Waivers and Family First Prevention Act</a:t>
            </a:r>
          </a:p>
          <a:p>
            <a:pPr marL="857250" lvl="1" indent="-457200">
              <a:spcBef>
                <a:spcPts val="600"/>
              </a:spcBef>
            </a:pPr>
            <a:r>
              <a:rPr lang="en-US" sz="2000" dirty="0">
                <a:solidFill>
                  <a:prstClr val="black"/>
                </a:solidFill>
              </a:rPr>
              <a:t>Juvenile Detention Alternatives</a:t>
            </a:r>
          </a:p>
          <a:p>
            <a:pPr marL="857250" lvl="1" indent="-457200">
              <a:spcBef>
                <a:spcPts val="600"/>
              </a:spcBef>
            </a:pPr>
            <a:r>
              <a:rPr lang="en-US" sz="2000" dirty="0">
                <a:solidFill>
                  <a:prstClr val="black"/>
                </a:solidFill>
              </a:rPr>
              <a:t>Federal Discretionary Grant Programs</a:t>
            </a:r>
          </a:p>
          <a:p>
            <a:pPr marL="857250" lvl="1" indent="-457200">
              <a:spcBef>
                <a:spcPts val="600"/>
              </a:spcBef>
            </a:pPr>
            <a:r>
              <a:rPr lang="en-US" sz="2000" dirty="0">
                <a:solidFill>
                  <a:prstClr val="black"/>
                </a:solidFill>
              </a:rPr>
              <a:t>EPSDT (Medicaid) and Child Welfare Lawsuits</a:t>
            </a:r>
          </a:p>
          <a:p>
            <a:pPr marL="0" indent="0">
              <a:buNone/>
            </a:pPr>
            <a:endParaRPr lang="en-US" sz="1600" dirty="0"/>
          </a:p>
        </p:txBody>
      </p:sp>
      <p:pic>
        <p:nvPicPr>
          <p:cNvPr id="4" name="Picture 3">
            <a:extLst>
              <a:ext uri="{FF2B5EF4-FFF2-40B4-BE49-F238E27FC236}">
                <a16:creationId xmlns:a16="http://schemas.microsoft.com/office/drawing/2014/main" id="{4F07E1CF-F393-4B60-9C45-B52771D51A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1204" y="5242362"/>
            <a:ext cx="856141" cy="343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imer cover">
            <a:extLst>
              <a:ext uri="{FF2B5EF4-FFF2-40B4-BE49-F238E27FC236}">
                <a16:creationId xmlns:a16="http://schemas.microsoft.com/office/drawing/2014/main" id="{D65A9397-7180-4159-9B08-9C825AD2EC22}"/>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3302955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b="1" dirty="0">
                <a:cs typeface="Arial" pitchFamily="34" charset="0"/>
              </a:rPr>
              <a:t>Trauma-Informed Systems and </a:t>
            </a:r>
            <a:br>
              <a:rPr lang="en-US" b="1" dirty="0">
                <a:cs typeface="Arial" pitchFamily="34" charset="0"/>
              </a:rPr>
            </a:br>
            <a:r>
              <a:rPr lang="en-US" b="1" dirty="0">
                <a:cs typeface="Arial" pitchFamily="34" charset="0"/>
              </a:rPr>
              <a:t>Evidence-Based Trauma Treatments</a:t>
            </a:r>
          </a:p>
          <a:p>
            <a:pPr marL="213122" indent="-213122"/>
            <a:r>
              <a:rPr lang="en-US" dirty="0">
                <a:cs typeface="Arial" pitchFamily="34" charset="0"/>
              </a:rPr>
              <a:t>Increased awareness of the impact of trauma</a:t>
            </a:r>
          </a:p>
          <a:p>
            <a:pPr marL="213122" indent="-213122"/>
            <a:r>
              <a:rPr lang="en-US" dirty="0">
                <a:cs typeface="Arial" pitchFamily="34" charset="0"/>
              </a:rPr>
              <a:t>Children and youth with most challenging mental health needs often have experienced significant trauma </a:t>
            </a:r>
          </a:p>
          <a:p>
            <a:endParaRPr lang="en-US" b="1" dirty="0">
              <a:cs typeface="Arial" pitchFamily="34" charset="0"/>
            </a:endParaRPr>
          </a:p>
          <a:p>
            <a:pPr marL="0" indent="0">
              <a:buNone/>
            </a:pPr>
            <a:r>
              <a:rPr lang="en-US" b="1" dirty="0">
                <a:cs typeface="Arial" pitchFamily="34" charset="0"/>
              </a:rPr>
              <a:t>T</a:t>
            </a:r>
            <a:r>
              <a:rPr lang="en-US" b="1" dirty="0"/>
              <a:t>elehealth and Mobile Technology</a:t>
            </a:r>
          </a:p>
          <a:p>
            <a:r>
              <a:rPr lang="en-US" dirty="0"/>
              <a:t>Using communications technology to provide access to </a:t>
            </a:r>
          </a:p>
          <a:p>
            <a:r>
              <a:rPr lang="en-US" dirty="0"/>
              <a:t>health/behavioral health assessment, diagnosis, intervention,</a:t>
            </a:r>
          </a:p>
          <a:p>
            <a:r>
              <a:rPr lang="en-US" dirty="0"/>
              <a:t>consultation, supervision, education, care coordination and</a:t>
            </a:r>
          </a:p>
          <a:p>
            <a:r>
              <a:rPr lang="en-US" dirty="0"/>
              <a:t>peer support across distance</a:t>
            </a:r>
          </a:p>
          <a:p>
            <a:pPr marL="0" indent="0">
              <a:buNone/>
            </a:pPr>
            <a:endParaRPr lang="en-US" dirty="0"/>
          </a:p>
          <a:p>
            <a:pPr marL="0" indent="0">
              <a:buNone/>
            </a:pPr>
            <a:r>
              <a:rPr lang="en-US" b="1" dirty="0"/>
              <a:t>Managing and Adapting Practice</a:t>
            </a:r>
            <a:br>
              <a:rPr lang="en-US" b="1" dirty="0"/>
            </a:br>
            <a:r>
              <a:rPr lang="en-US" dirty="0"/>
              <a:t>Systemic approach to raising the quality of “usual care”</a:t>
            </a:r>
          </a:p>
        </p:txBody>
      </p:sp>
      <p:sp>
        <p:nvSpPr>
          <p:cNvPr id="3" name="Slide Number Placeholder 2"/>
          <p:cNvSpPr>
            <a:spLocks noGrp="1"/>
          </p:cNvSpPr>
          <p:nvPr>
            <p:ph type="sldNum" sz="quarter" idx="10"/>
          </p:nvPr>
        </p:nvSpPr>
        <p:spPr/>
        <p:txBody>
          <a:bodyPr/>
          <a:lstStyle/>
          <a:p>
            <a:fld id="{D07D4089-40B5-457D-927F-16367A53BB79}" type="slidenum">
              <a:rPr lang="en-US" smtClean="0"/>
              <a:pPr/>
              <a:t>41</a:t>
            </a:fld>
            <a:endParaRPr lang="en-US" dirty="0"/>
          </a:p>
        </p:txBody>
      </p:sp>
      <p:sp>
        <p:nvSpPr>
          <p:cNvPr id="4" name="Title 3"/>
          <p:cNvSpPr>
            <a:spLocks noGrp="1"/>
          </p:cNvSpPr>
          <p:nvPr>
            <p:ph type="title"/>
          </p:nvPr>
        </p:nvSpPr>
        <p:spPr/>
        <p:txBody>
          <a:bodyPr/>
          <a:lstStyle/>
          <a:p>
            <a:r>
              <a:rPr lang="en-US" dirty="0"/>
              <a:t>Service Array Considerations</a:t>
            </a:r>
          </a:p>
        </p:txBody>
      </p:sp>
    </p:spTree>
    <p:extLst>
      <p:ext uri="{BB962C8B-B14F-4D97-AF65-F5344CB8AC3E}">
        <p14:creationId xmlns:p14="http://schemas.microsoft.com/office/powerpoint/2010/main" val="1621974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A1E0-F378-4958-9C04-C719474019B8}"/>
              </a:ext>
            </a:extLst>
          </p:cNvPr>
          <p:cNvSpPr>
            <a:spLocks noGrp="1"/>
          </p:cNvSpPr>
          <p:nvPr>
            <p:ph type="title"/>
          </p:nvPr>
        </p:nvSpPr>
        <p:spPr>
          <a:xfrm>
            <a:off x="774706" y="1128247"/>
            <a:ext cx="8369294" cy="633009"/>
          </a:xfrm>
        </p:spPr>
        <p:txBody>
          <a:bodyPr>
            <a:noAutofit/>
          </a:bodyPr>
          <a:lstStyle/>
          <a:p>
            <a:r>
              <a:rPr lang="en-US" b="0" dirty="0">
                <a:solidFill>
                  <a:schemeClr val="tx1"/>
                </a:solidFill>
              </a:rPr>
              <a:t>Growing Conclusion by State, Tribal and Local Purchasers</a:t>
            </a:r>
          </a:p>
        </p:txBody>
      </p:sp>
      <p:sp>
        <p:nvSpPr>
          <p:cNvPr id="4" name="Shape 3">
            <a:extLst>
              <a:ext uri="{FF2B5EF4-FFF2-40B4-BE49-F238E27FC236}">
                <a16:creationId xmlns:a16="http://schemas.microsoft.com/office/drawing/2014/main" id="{39649F0B-244E-472C-8912-37A0E38461DF}"/>
              </a:ext>
            </a:extLst>
          </p:cNvPr>
          <p:cNvSpPr/>
          <p:nvPr/>
        </p:nvSpPr>
        <p:spPr>
          <a:xfrm>
            <a:off x="666750" y="2139621"/>
            <a:ext cx="7848600" cy="3139440"/>
          </a:xfrm>
          <a:prstGeom prst="leftRightRibbon">
            <a:avLst/>
          </a:prstGeom>
        </p:spPr>
        <p:style>
          <a:lnRef idx="3">
            <a:schemeClr val="lt1">
              <a:hueOff val="0"/>
              <a:satOff val="0"/>
              <a:lumOff val="0"/>
              <a:alphaOff val="0"/>
            </a:schemeClr>
          </a:lnRef>
          <a:fillRef idx="1">
            <a:schemeClr val="accent1">
              <a:shade val="50000"/>
              <a:hueOff val="0"/>
              <a:satOff val="0"/>
              <a:lumOff val="0"/>
              <a:alphaOff val="0"/>
            </a:schemeClr>
          </a:fillRef>
          <a:effectRef idx="1">
            <a:schemeClr val="accent1">
              <a:shade val="50000"/>
              <a:hueOff val="0"/>
              <a:satOff val="0"/>
              <a:lumOff val="0"/>
              <a:alphaOff val="0"/>
            </a:schemeClr>
          </a:effectRef>
          <a:fontRef idx="minor">
            <a:schemeClr val="lt1"/>
          </a:fontRef>
        </p:style>
      </p:sp>
      <p:grpSp>
        <p:nvGrpSpPr>
          <p:cNvPr id="5" name="Group 4">
            <a:extLst>
              <a:ext uri="{FF2B5EF4-FFF2-40B4-BE49-F238E27FC236}">
                <a16:creationId xmlns:a16="http://schemas.microsoft.com/office/drawing/2014/main" id="{510CC724-313E-4FB8-A32C-339B86425690}"/>
              </a:ext>
            </a:extLst>
          </p:cNvPr>
          <p:cNvGrpSpPr/>
          <p:nvPr/>
        </p:nvGrpSpPr>
        <p:grpSpPr>
          <a:xfrm>
            <a:off x="1608581" y="2689025"/>
            <a:ext cx="2590038" cy="1538325"/>
            <a:chOff x="941831" y="1735582"/>
            <a:chExt cx="2590038" cy="1538325"/>
          </a:xfrm>
        </p:grpSpPr>
        <p:sp>
          <p:nvSpPr>
            <p:cNvPr id="9" name="Rectangle 8">
              <a:extLst>
                <a:ext uri="{FF2B5EF4-FFF2-40B4-BE49-F238E27FC236}">
                  <a16:creationId xmlns:a16="http://schemas.microsoft.com/office/drawing/2014/main" id="{8E424594-0999-4D63-9618-721E4E0D78ED}"/>
                </a:ext>
              </a:extLst>
            </p:cNvPr>
            <p:cNvSpPr/>
            <p:nvPr/>
          </p:nvSpPr>
          <p:spPr>
            <a:xfrm>
              <a:off x="941831" y="1735582"/>
              <a:ext cx="2590038" cy="1538325"/>
            </a:xfrm>
            <a:prstGeom prst="rect">
              <a:avLst/>
            </a:prstGeom>
            <a:noFill/>
            <a:ln>
              <a:noFill/>
            </a:ln>
            <a:sp3d/>
          </p:spPr>
          <p:style>
            <a:lnRef idx="3">
              <a:scrgbClr r="0" g="0" b="0"/>
            </a:lnRef>
            <a:fillRef idx="1">
              <a:scrgbClr r="0" g="0" b="0"/>
            </a:fillRef>
            <a:effectRef idx="1">
              <a:schemeClr val="accent1">
                <a:shade val="50000"/>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627697C3-E947-491F-BF9C-0E90F4B94CB0}"/>
                </a:ext>
              </a:extLst>
            </p:cNvPr>
            <p:cNvSpPr txBox="1"/>
            <p:nvPr/>
          </p:nvSpPr>
          <p:spPr>
            <a:xfrm>
              <a:off x="941831" y="1735582"/>
              <a:ext cx="2590038" cy="15383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71120" rIns="0" bIns="76200" numCol="1" spcCol="1270" anchor="ctr" anchorCtr="0">
              <a:noAutofit/>
            </a:bodyPr>
            <a:lstStyle/>
            <a:p>
              <a:pPr algn="ctr" defTabSz="889000">
                <a:lnSpc>
                  <a:spcPct val="90000"/>
                </a:lnSpc>
                <a:spcBef>
                  <a:spcPct val="0"/>
                </a:spcBef>
                <a:spcAft>
                  <a:spcPct val="35000"/>
                </a:spcAft>
              </a:pPr>
              <a:r>
                <a:rPr lang="en-US" sz="2000" dirty="0"/>
                <a:t>Redirect spending from residential interventions with high costs and/or poor outcomes </a:t>
              </a:r>
            </a:p>
          </p:txBody>
        </p:sp>
      </p:grpSp>
      <p:grpSp>
        <p:nvGrpSpPr>
          <p:cNvPr id="6" name="Group 5">
            <a:extLst>
              <a:ext uri="{FF2B5EF4-FFF2-40B4-BE49-F238E27FC236}">
                <a16:creationId xmlns:a16="http://schemas.microsoft.com/office/drawing/2014/main" id="{3737218E-CF17-4E4D-86AF-B4806DC9CAB5}"/>
              </a:ext>
            </a:extLst>
          </p:cNvPr>
          <p:cNvGrpSpPr/>
          <p:nvPr/>
        </p:nvGrpSpPr>
        <p:grpSpPr>
          <a:xfrm>
            <a:off x="4591050" y="3191335"/>
            <a:ext cx="3060954" cy="1538325"/>
            <a:chOff x="3924300" y="2237892"/>
            <a:chExt cx="3060954" cy="1538325"/>
          </a:xfrm>
        </p:grpSpPr>
        <p:sp>
          <p:nvSpPr>
            <p:cNvPr id="7" name="Rectangle 6">
              <a:extLst>
                <a:ext uri="{FF2B5EF4-FFF2-40B4-BE49-F238E27FC236}">
                  <a16:creationId xmlns:a16="http://schemas.microsoft.com/office/drawing/2014/main" id="{AD515F9F-71AE-4BAC-A94B-1E10EB552E59}"/>
                </a:ext>
              </a:extLst>
            </p:cNvPr>
            <p:cNvSpPr/>
            <p:nvPr/>
          </p:nvSpPr>
          <p:spPr>
            <a:xfrm>
              <a:off x="3924300" y="2237892"/>
              <a:ext cx="3060954" cy="1538325"/>
            </a:xfrm>
            <a:prstGeom prst="rect">
              <a:avLst/>
            </a:prstGeom>
            <a:noFill/>
            <a:ln>
              <a:noFill/>
            </a:ln>
            <a:sp3d/>
          </p:spPr>
          <p:style>
            <a:lnRef idx="3">
              <a:scrgbClr r="0" g="0" b="0"/>
            </a:lnRef>
            <a:fillRef idx="1">
              <a:scrgbClr r="0" g="0" b="0"/>
            </a:fillRef>
            <a:effectRef idx="1">
              <a:schemeClr val="accent1">
                <a:shade val="50000"/>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7BDF91FC-9292-4936-8882-E6018629D37A}"/>
                </a:ext>
              </a:extLst>
            </p:cNvPr>
            <p:cNvSpPr txBox="1"/>
            <p:nvPr/>
          </p:nvSpPr>
          <p:spPr>
            <a:xfrm>
              <a:off x="3924300" y="2237892"/>
              <a:ext cx="3060954" cy="15383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71120" rIns="0" bIns="76200" numCol="1" spcCol="1270" anchor="ctr" anchorCtr="0">
              <a:noAutofit/>
            </a:bodyPr>
            <a:lstStyle/>
            <a:p>
              <a:pPr algn="ctr" defTabSz="889000">
                <a:lnSpc>
                  <a:spcPct val="90000"/>
                </a:lnSpc>
                <a:spcBef>
                  <a:spcPct val="0"/>
                </a:spcBef>
                <a:spcAft>
                  <a:spcPct val="35000"/>
                </a:spcAft>
              </a:pPr>
              <a:r>
                <a:rPr lang="en-US" sz="2000" dirty="0"/>
                <a:t>to home and community-based services and supports in a system of care</a:t>
              </a:r>
            </a:p>
          </p:txBody>
        </p:sp>
      </p:grpSp>
      <p:sp>
        <p:nvSpPr>
          <p:cNvPr id="11" name="Text Box 6">
            <a:extLst>
              <a:ext uri="{FF2B5EF4-FFF2-40B4-BE49-F238E27FC236}">
                <a16:creationId xmlns:a16="http://schemas.microsoft.com/office/drawing/2014/main" id="{B546F43F-C0B8-4B2B-B0D1-1C20C23872C5}"/>
              </a:ext>
            </a:extLst>
          </p:cNvPr>
          <p:cNvSpPr txBox="1">
            <a:spLocks noChangeArrowheads="1"/>
          </p:cNvSpPr>
          <p:nvPr/>
        </p:nvSpPr>
        <p:spPr bwMode="auto">
          <a:xfrm>
            <a:off x="2564693" y="6488668"/>
            <a:ext cx="4052713" cy="369332"/>
          </a:xfrm>
          <a:prstGeom prst="rect">
            <a:avLst/>
          </a:prstGeom>
          <a:noFill/>
          <a:ln w="9525">
            <a:noFill/>
            <a:miter lim="800000"/>
            <a:headEnd/>
            <a:tailEnd/>
          </a:ln>
        </p:spPr>
        <p:txBody>
          <a:bodyPr wrap="none">
            <a:spAutoFit/>
          </a:bodyPr>
          <a:lstStyle/>
          <a:p>
            <a:r>
              <a:rPr lang="en-US" sz="900" dirty="0"/>
              <a:t>Pires, S. (2006). </a:t>
            </a:r>
            <a:r>
              <a:rPr lang="en-US" sz="900" i="1" dirty="0"/>
              <a:t>Primer Hands On . </a:t>
            </a:r>
            <a:r>
              <a:rPr lang="en-US" sz="900" dirty="0"/>
              <a:t>Washington, D.C.: Human Service Collaborative.</a:t>
            </a:r>
          </a:p>
          <a:p>
            <a:endParaRPr lang="en-US" sz="900" dirty="0"/>
          </a:p>
        </p:txBody>
      </p:sp>
      <p:pic>
        <p:nvPicPr>
          <p:cNvPr id="12" name="Picture 11">
            <a:extLst>
              <a:ext uri="{FF2B5EF4-FFF2-40B4-BE49-F238E27FC236}">
                <a16:creationId xmlns:a16="http://schemas.microsoft.com/office/drawing/2014/main" id="{CCF0ED0F-D143-4B44-A74F-688E26F8E7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6063" y="5667230"/>
            <a:ext cx="856141" cy="3439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rimer cover">
            <a:extLst>
              <a:ext uri="{FF2B5EF4-FFF2-40B4-BE49-F238E27FC236}">
                <a16:creationId xmlns:a16="http://schemas.microsoft.com/office/drawing/2014/main" id="{17A13AB1-BE91-4FAF-BC3E-ABE3A4F90E9C}"/>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1517999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3959-2441-4023-95B4-2680E73C9037}"/>
              </a:ext>
            </a:extLst>
          </p:cNvPr>
          <p:cNvSpPr>
            <a:spLocks noGrp="1"/>
          </p:cNvSpPr>
          <p:nvPr>
            <p:ph type="title"/>
          </p:nvPr>
        </p:nvSpPr>
        <p:spPr>
          <a:xfrm>
            <a:off x="754597" y="923645"/>
            <a:ext cx="7886700" cy="993775"/>
          </a:xfrm>
        </p:spPr>
        <p:txBody>
          <a:bodyPr>
            <a:normAutofit fontScale="90000"/>
          </a:bodyPr>
          <a:lstStyle/>
          <a:p>
            <a:r>
              <a:rPr lang="en-US" sz="3600" b="1" dirty="0">
                <a:solidFill>
                  <a:schemeClr val="tx1"/>
                </a:solidFill>
                <a:latin typeface="+mn-lt"/>
              </a:rPr>
              <a:t>Implications for Residential Interventions</a:t>
            </a:r>
            <a:br>
              <a:rPr lang="en-US" b="1"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499B8F23-B61C-4CE5-AE41-3578890D84C6}"/>
              </a:ext>
            </a:extLst>
          </p:cNvPr>
          <p:cNvSpPr>
            <a:spLocks noGrp="1"/>
          </p:cNvSpPr>
          <p:nvPr>
            <p:ph idx="1"/>
          </p:nvPr>
        </p:nvSpPr>
        <p:spPr>
          <a:xfrm>
            <a:off x="628650" y="1917420"/>
            <a:ext cx="8012647" cy="3736810"/>
          </a:xfrm>
        </p:spPr>
        <p:txBody>
          <a:bodyPr>
            <a:normAutofit fontScale="85000" lnSpcReduction="20000"/>
          </a:bodyPr>
          <a:lstStyle/>
          <a:p>
            <a:pPr>
              <a:lnSpc>
                <a:spcPct val="80000"/>
              </a:lnSpc>
            </a:pPr>
            <a:r>
              <a:rPr lang="en-US" dirty="0"/>
              <a:t>Movement away from “placement” orientation and long lengths of stay</a:t>
            </a:r>
          </a:p>
          <a:p>
            <a:pPr>
              <a:lnSpc>
                <a:spcPct val="80000"/>
              </a:lnSpc>
            </a:pPr>
            <a:r>
              <a:rPr lang="en-US" dirty="0"/>
              <a:t>Residential as part of an integrated continuum, connected to community</a:t>
            </a:r>
          </a:p>
          <a:p>
            <a:pPr>
              <a:lnSpc>
                <a:spcPct val="80000"/>
              </a:lnSpc>
            </a:pPr>
            <a:r>
              <a:rPr lang="en-US" dirty="0"/>
              <a:t>Shared decision making with families/youth and other providers and agencies </a:t>
            </a:r>
          </a:p>
          <a:p>
            <a:pPr>
              <a:lnSpc>
                <a:spcPct val="80000"/>
              </a:lnSpc>
            </a:pPr>
            <a:r>
              <a:rPr lang="en-US" dirty="0"/>
              <a:t>Individualized treatment approaches through a child and family team process</a:t>
            </a:r>
          </a:p>
          <a:p>
            <a:pPr>
              <a:lnSpc>
                <a:spcPct val="80000"/>
              </a:lnSpc>
            </a:pPr>
            <a:r>
              <a:rPr lang="en-US" dirty="0"/>
              <a:t>Trauma-informed care</a:t>
            </a:r>
          </a:p>
          <a:p>
            <a:pPr>
              <a:lnSpc>
                <a:spcPct val="80000"/>
              </a:lnSpc>
              <a:buNone/>
            </a:pPr>
            <a:endParaRPr lang="en-US" dirty="0"/>
          </a:p>
          <a:p>
            <a:pPr>
              <a:lnSpc>
                <a:spcPct val="80000"/>
              </a:lnSpc>
              <a:buNone/>
            </a:pPr>
            <a:r>
              <a:rPr lang="en-US" sz="2400" dirty="0"/>
              <a:t>For more information, go to </a:t>
            </a:r>
            <a:r>
              <a:rPr lang="en-US" sz="2400" i="1" dirty="0"/>
              <a:t>Building Bridges</a:t>
            </a:r>
            <a:r>
              <a:rPr lang="en-US" sz="2400" dirty="0"/>
              <a:t> Initiative:</a:t>
            </a:r>
          </a:p>
          <a:p>
            <a:pPr>
              <a:lnSpc>
                <a:spcPct val="80000"/>
              </a:lnSpc>
              <a:buNone/>
            </a:pPr>
            <a:r>
              <a:rPr lang="en-US" sz="2400" dirty="0">
                <a:hlinkClick r:id="rId2"/>
              </a:rPr>
              <a:t>www.buildingbridges4youth.org</a:t>
            </a:r>
            <a:r>
              <a:rPr lang="en-US" sz="2400" dirty="0"/>
              <a:t> </a:t>
            </a:r>
          </a:p>
          <a:p>
            <a:endParaRPr lang="en-US" dirty="0"/>
          </a:p>
        </p:txBody>
      </p:sp>
      <p:pic>
        <p:nvPicPr>
          <p:cNvPr id="4" name="Picture 3">
            <a:extLst>
              <a:ext uri="{FF2B5EF4-FFF2-40B4-BE49-F238E27FC236}">
                <a16:creationId xmlns:a16="http://schemas.microsoft.com/office/drawing/2014/main" id="{258A6A55-3C0F-4EE2-9315-AFD4F60FF7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1731" y="5724867"/>
            <a:ext cx="856141" cy="343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imer cover">
            <a:extLst>
              <a:ext uri="{FF2B5EF4-FFF2-40B4-BE49-F238E27FC236}">
                <a16:creationId xmlns:a16="http://schemas.microsoft.com/office/drawing/2014/main" id="{FE4F1056-E1C5-4C89-A9A4-DC72995824EB}"/>
              </a:ext>
            </a:extLst>
          </p:cNvPr>
          <p:cNvPicPr>
            <a:picLocks noChangeAspect="1" noChangeArrowheads="1"/>
          </p:cNvPicPr>
          <p:nvPr/>
        </p:nvPicPr>
        <p:blipFill>
          <a:blip r:embed="rId4" cstate="print"/>
          <a:srcRect/>
          <a:stretch>
            <a:fillRect/>
          </a:stretch>
        </p:blipFill>
        <p:spPr bwMode="auto">
          <a:xfrm>
            <a:off x="254836" y="939591"/>
            <a:ext cx="373556" cy="480942"/>
          </a:xfrm>
          <a:prstGeom prst="rect">
            <a:avLst/>
          </a:prstGeom>
          <a:noFill/>
          <a:ln w="9525">
            <a:noFill/>
            <a:miter lim="800000"/>
            <a:headEnd/>
            <a:tailEnd/>
          </a:ln>
        </p:spPr>
      </p:pic>
      <p:sp>
        <p:nvSpPr>
          <p:cNvPr id="6" name="Text Box 6">
            <a:extLst>
              <a:ext uri="{FF2B5EF4-FFF2-40B4-BE49-F238E27FC236}">
                <a16:creationId xmlns:a16="http://schemas.microsoft.com/office/drawing/2014/main" id="{040720D3-FAF0-4B22-9E11-CD63FD87F862}"/>
              </a:ext>
            </a:extLst>
          </p:cNvPr>
          <p:cNvSpPr txBox="1">
            <a:spLocks noChangeArrowheads="1"/>
          </p:cNvSpPr>
          <p:nvPr/>
        </p:nvSpPr>
        <p:spPr bwMode="auto">
          <a:xfrm>
            <a:off x="3398265" y="6517395"/>
            <a:ext cx="3092513" cy="230832"/>
          </a:xfrm>
          <a:prstGeom prst="rect">
            <a:avLst/>
          </a:prstGeom>
          <a:noFill/>
          <a:ln w="9525">
            <a:noFill/>
            <a:miter lim="800000"/>
            <a:headEnd/>
            <a:tailEnd/>
          </a:ln>
        </p:spPr>
        <p:txBody>
          <a:bodyPr wrap="none">
            <a:spAutoFit/>
          </a:bodyPr>
          <a:lstStyle/>
          <a:p>
            <a:pPr algn="ctr"/>
            <a:r>
              <a:rPr lang="en-US" sz="900" dirty="0"/>
              <a:t>Data Trends #127, February 2006,University of South Florida.  </a:t>
            </a:r>
          </a:p>
        </p:txBody>
      </p:sp>
    </p:spTree>
    <p:extLst>
      <p:ext uri="{BB962C8B-B14F-4D97-AF65-F5344CB8AC3E}">
        <p14:creationId xmlns:p14="http://schemas.microsoft.com/office/powerpoint/2010/main" val="2921184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3CFD-CE7C-4979-84CD-8CBD2F610B2C}"/>
              </a:ext>
            </a:extLst>
          </p:cNvPr>
          <p:cNvSpPr>
            <a:spLocks noGrp="1"/>
          </p:cNvSpPr>
          <p:nvPr>
            <p:ph type="title"/>
          </p:nvPr>
        </p:nvSpPr>
        <p:spPr>
          <a:xfrm>
            <a:off x="826635" y="873380"/>
            <a:ext cx="7261432" cy="993775"/>
          </a:xfrm>
        </p:spPr>
        <p:txBody>
          <a:bodyPr>
            <a:noAutofit/>
          </a:bodyPr>
          <a:lstStyle/>
          <a:p>
            <a:r>
              <a:rPr lang="en-US" dirty="0">
                <a:solidFill>
                  <a:schemeClr val="tx1"/>
                </a:solidFill>
              </a:rPr>
              <a:t>Evidence Based and Informed Approaches in New Jersey</a:t>
            </a:r>
          </a:p>
        </p:txBody>
      </p:sp>
      <p:sp>
        <p:nvSpPr>
          <p:cNvPr id="3" name="Content Placeholder 2">
            <a:extLst>
              <a:ext uri="{FF2B5EF4-FFF2-40B4-BE49-F238E27FC236}">
                <a16:creationId xmlns:a16="http://schemas.microsoft.com/office/drawing/2014/main" id="{F9EF92CA-B4B8-487A-A3E4-0CD3E7756A15}"/>
              </a:ext>
            </a:extLst>
          </p:cNvPr>
          <p:cNvSpPr>
            <a:spLocks noGrp="1"/>
          </p:cNvSpPr>
          <p:nvPr>
            <p:ph sz="half" idx="1"/>
          </p:nvPr>
        </p:nvSpPr>
        <p:spPr>
          <a:xfrm>
            <a:off x="628392" y="2151593"/>
            <a:ext cx="4038600" cy="4863479"/>
          </a:xfrm>
        </p:spPr>
        <p:txBody>
          <a:bodyPr>
            <a:normAutofit fontScale="70000" lnSpcReduction="20000"/>
          </a:bodyPr>
          <a:lstStyle/>
          <a:p>
            <a:pPr>
              <a:lnSpc>
                <a:spcPct val="120000"/>
              </a:lnSpc>
              <a:spcBef>
                <a:spcPts val="600"/>
              </a:spcBef>
            </a:pPr>
            <a:r>
              <a:rPr lang="en-US" dirty="0"/>
              <a:t>The Nurtured Heart Approach Large Scale Adoption</a:t>
            </a:r>
          </a:p>
          <a:p>
            <a:pPr>
              <a:lnSpc>
                <a:spcPct val="120000"/>
              </a:lnSpc>
              <a:spcBef>
                <a:spcPts val="600"/>
              </a:spcBef>
            </a:pPr>
            <a:r>
              <a:rPr lang="en-US" dirty="0"/>
              <a:t>Wraparound for youth with Moderate  and Complex Needs with Behavioral Health, Substance Use, Intellectual/Developmental Disabilities </a:t>
            </a:r>
          </a:p>
          <a:p>
            <a:pPr>
              <a:lnSpc>
                <a:spcPct val="120000"/>
              </a:lnSpc>
              <a:spcBef>
                <a:spcPts val="600"/>
              </a:spcBef>
            </a:pPr>
            <a:r>
              <a:rPr lang="en-US" dirty="0"/>
              <a:t>Functional Family Therapy for youth engaged with Juvenile Justice and Child Welfare Systems</a:t>
            </a:r>
          </a:p>
          <a:p>
            <a:pPr>
              <a:lnSpc>
                <a:spcPct val="120000"/>
              </a:lnSpc>
              <a:spcBef>
                <a:spcPts val="600"/>
              </a:spcBef>
            </a:pPr>
            <a:r>
              <a:rPr lang="en-US" dirty="0"/>
              <a:t>Multisystemic Therapy specific for youth engage with Family Court</a:t>
            </a:r>
          </a:p>
          <a:p>
            <a:endParaRPr lang="en-US" dirty="0"/>
          </a:p>
        </p:txBody>
      </p:sp>
      <p:grpSp>
        <p:nvGrpSpPr>
          <p:cNvPr id="9" name="Group 8">
            <a:extLst>
              <a:ext uri="{FF2B5EF4-FFF2-40B4-BE49-F238E27FC236}">
                <a16:creationId xmlns:a16="http://schemas.microsoft.com/office/drawing/2014/main" id="{B09BB3CA-8A20-4B74-93A4-3AFF60D12350}"/>
              </a:ext>
            </a:extLst>
          </p:cNvPr>
          <p:cNvGrpSpPr/>
          <p:nvPr/>
        </p:nvGrpSpPr>
        <p:grpSpPr>
          <a:xfrm>
            <a:off x="4648203" y="1679249"/>
            <a:ext cx="3758131" cy="3758131"/>
            <a:chOff x="64630" y="0"/>
            <a:chExt cx="3758131" cy="3758131"/>
          </a:xfrm>
        </p:grpSpPr>
        <p:sp>
          <p:nvSpPr>
            <p:cNvPr id="19" name="Oval 18">
              <a:extLst>
                <a:ext uri="{FF2B5EF4-FFF2-40B4-BE49-F238E27FC236}">
                  <a16:creationId xmlns:a16="http://schemas.microsoft.com/office/drawing/2014/main" id="{77C33669-9178-475C-BEBE-F5D0D88467B3}"/>
                </a:ext>
              </a:extLst>
            </p:cNvPr>
            <p:cNvSpPr/>
            <p:nvPr/>
          </p:nvSpPr>
          <p:spPr>
            <a:xfrm>
              <a:off x="64630" y="0"/>
              <a:ext cx="3758131" cy="375813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4">
              <a:extLst>
                <a:ext uri="{FF2B5EF4-FFF2-40B4-BE49-F238E27FC236}">
                  <a16:creationId xmlns:a16="http://schemas.microsoft.com/office/drawing/2014/main" id="{F548F62C-1737-4E1E-9603-693B79892D80}"/>
                </a:ext>
              </a:extLst>
            </p:cNvPr>
            <p:cNvSpPr txBox="1"/>
            <p:nvPr/>
          </p:nvSpPr>
          <p:spPr>
            <a:xfrm>
              <a:off x="1418308" y="187906"/>
              <a:ext cx="1050773" cy="563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US" sz="1200" dirty="0"/>
                <a:t>Nurtured Heart Approach</a:t>
              </a:r>
            </a:p>
          </p:txBody>
        </p:sp>
      </p:grpSp>
      <p:grpSp>
        <p:nvGrpSpPr>
          <p:cNvPr id="10" name="Group 9">
            <a:extLst>
              <a:ext uri="{FF2B5EF4-FFF2-40B4-BE49-F238E27FC236}">
                <a16:creationId xmlns:a16="http://schemas.microsoft.com/office/drawing/2014/main" id="{A481AA7E-4C96-4330-83C3-40F737D80E37}"/>
              </a:ext>
            </a:extLst>
          </p:cNvPr>
          <p:cNvGrpSpPr/>
          <p:nvPr/>
        </p:nvGrpSpPr>
        <p:grpSpPr>
          <a:xfrm>
            <a:off x="5117700" y="2383899"/>
            <a:ext cx="3006504" cy="3006504"/>
            <a:chOff x="452408" y="751626"/>
            <a:chExt cx="3006504" cy="3006504"/>
          </a:xfrm>
        </p:grpSpPr>
        <p:sp>
          <p:nvSpPr>
            <p:cNvPr id="17" name="Oval 16">
              <a:extLst>
                <a:ext uri="{FF2B5EF4-FFF2-40B4-BE49-F238E27FC236}">
                  <a16:creationId xmlns:a16="http://schemas.microsoft.com/office/drawing/2014/main" id="{8287F9BA-33A7-45ED-86E9-C0EA600D39B1}"/>
                </a:ext>
              </a:extLst>
            </p:cNvPr>
            <p:cNvSpPr/>
            <p:nvPr/>
          </p:nvSpPr>
          <p:spPr>
            <a:xfrm>
              <a:off x="452408" y="751626"/>
              <a:ext cx="3006504" cy="300650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6">
              <a:extLst>
                <a:ext uri="{FF2B5EF4-FFF2-40B4-BE49-F238E27FC236}">
                  <a16:creationId xmlns:a16="http://schemas.microsoft.com/office/drawing/2014/main" id="{EE1DF7AB-5E33-42EE-9F61-2710920EE1BC}"/>
                </a:ext>
              </a:extLst>
            </p:cNvPr>
            <p:cNvSpPr txBox="1"/>
            <p:nvPr/>
          </p:nvSpPr>
          <p:spPr>
            <a:xfrm>
              <a:off x="1430274" y="932016"/>
              <a:ext cx="1050773" cy="5411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US" sz="1200" dirty="0"/>
                <a:t>Wraparound</a:t>
              </a:r>
            </a:p>
          </p:txBody>
        </p:sp>
      </p:grpSp>
      <p:grpSp>
        <p:nvGrpSpPr>
          <p:cNvPr id="11" name="Group 10">
            <a:extLst>
              <a:ext uri="{FF2B5EF4-FFF2-40B4-BE49-F238E27FC236}">
                <a16:creationId xmlns:a16="http://schemas.microsoft.com/office/drawing/2014/main" id="{5FB6C749-8D6F-4833-AB28-E71D32936F9B}"/>
              </a:ext>
            </a:extLst>
          </p:cNvPr>
          <p:cNvGrpSpPr/>
          <p:nvPr/>
        </p:nvGrpSpPr>
        <p:grpSpPr>
          <a:xfrm>
            <a:off x="5481548" y="3135525"/>
            <a:ext cx="2254878" cy="2254878"/>
            <a:chOff x="816256" y="1503252"/>
            <a:chExt cx="2254878" cy="2254878"/>
          </a:xfrm>
        </p:grpSpPr>
        <p:sp>
          <p:nvSpPr>
            <p:cNvPr id="15" name="Oval 14">
              <a:extLst>
                <a:ext uri="{FF2B5EF4-FFF2-40B4-BE49-F238E27FC236}">
                  <a16:creationId xmlns:a16="http://schemas.microsoft.com/office/drawing/2014/main" id="{B38C54F1-DCAF-4063-8715-C075DDE79204}"/>
                </a:ext>
              </a:extLst>
            </p:cNvPr>
            <p:cNvSpPr/>
            <p:nvPr/>
          </p:nvSpPr>
          <p:spPr>
            <a:xfrm>
              <a:off x="816256" y="1503252"/>
              <a:ext cx="2254878" cy="225487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8">
              <a:extLst>
                <a:ext uri="{FF2B5EF4-FFF2-40B4-BE49-F238E27FC236}">
                  <a16:creationId xmlns:a16="http://schemas.microsoft.com/office/drawing/2014/main" id="{784D42A4-432E-4480-8B38-45DA21F311DD}"/>
                </a:ext>
              </a:extLst>
            </p:cNvPr>
            <p:cNvSpPr txBox="1"/>
            <p:nvPr/>
          </p:nvSpPr>
          <p:spPr>
            <a:xfrm>
              <a:off x="1418308" y="1672368"/>
              <a:ext cx="1050773" cy="507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US" sz="1200" dirty="0"/>
                <a:t>Functional Family Therapy (CW)</a:t>
              </a:r>
            </a:p>
          </p:txBody>
        </p:sp>
      </p:grpSp>
      <p:grpSp>
        <p:nvGrpSpPr>
          <p:cNvPr id="12" name="Group 11">
            <a:extLst>
              <a:ext uri="{FF2B5EF4-FFF2-40B4-BE49-F238E27FC236}">
                <a16:creationId xmlns:a16="http://schemas.microsoft.com/office/drawing/2014/main" id="{4D181FB2-6476-410F-9A62-491E9D22934E}"/>
              </a:ext>
            </a:extLst>
          </p:cNvPr>
          <p:cNvGrpSpPr/>
          <p:nvPr/>
        </p:nvGrpSpPr>
        <p:grpSpPr>
          <a:xfrm>
            <a:off x="5857361" y="3887151"/>
            <a:ext cx="1503252" cy="1503252"/>
            <a:chOff x="1192069" y="2254878"/>
            <a:chExt cx="1503252" cy="1503252"/>
          </a:xfrm>
        </p:grpSpPr>
        <p:sp>
          <p:nvSpPr>
            <p:cNvPr id="13" name="Oval 12">
              <a:extLst>
                <a:ext uri="{FF2B5EF4-FFF2-40B4-BE49-F238E27FC236}">
                  <a16:creationId xmlns:a16="http://schemas.microsoft.com/office/drawing/2014/main" id="{B5078C89-A5AD-471A-A9A6-82D48D8FD959}"/>
                </a:ext>
              </a:extLst>
            </p:cNvPr>
            <p:cNvSpPr/>
            <p:nvPr/>
          </p:nvSpPr>
          <p:spPr>
            <a:xfrm>
              <a:off x="1192069" y="2254878"/>
              <a:ext cx="1503252" cy="15032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0">
              <a:extLst>
                <a:ext uri="{FF2B5EF4-FFF2-40B4-BE49-F238E27FC236}">
                  <a16:creationId xmlns:a16="http://schemas.microsoft.com/office/drawing/2014/main" id="{79AA483F-9A6F-4B5F-BD2C-BF9C782AE34C}"/>
                </a:ext>
              </a:extLst>
            </p:cNvPr>
            <p:cNvSpPr txBox="1"/>
            <p:nvPr/>
          </p:nvSpPr>
          <p:spPr>
            <a:xfrm>
              <a:off x="1412215" y="2630691"/>
              <a:ext cx="1062959" cy="751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US" sz="1200" dirty="0"/>
                <a:t>Multisystemic Therapy </a:t>
              </a:r>
            </a:p>
          </p:txBody>
        </p:sp>
      </p:grpSp>
      <p:pic>
        <p:nvPicPr>
          <p:cNvPr id="21" name="Picture 20">
            <a:extLst>
              <a:ext uri="{FF2B5EF4-FFF2-40B4-BE49-F238E27FC236}">
                <a16:creationId xmlns:a16="http://schemas.microsoft.com/office/drawing/2014/main" id="{275DDDAF-500F-4EAE-BBFB-7F1C13D386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88067" y="1039264"/>
            <a:ext cx="854567" cy="1619793"/>
          </a:xfrm>
          <a:prstGeom prst="rect">
            <a:avLst/>
          </a:prstGeom>
        </p:spPr>
      </p:pic>
      <p:pic>
        <p:nvPicPr>
          <p:cNvPr id="23" name="Picture 22" descr="Primer cover">
            <a:extLst>
              <a:ext uri="{FF2B5EF4-FFF2-40B4-BE49-F238E27FC236}">
                <a16:creationId xmlns:a16="http://schemas.microsoft.com/office/drawing/2014/main" id="{82E6D9C6-B72B-4E06-BCDC-E0A288D025BE}"/>
              </a:ext>
            </a:extLst>
          </p:cNvPr>
          <p:cNvPicPr>
            <a:picLocks noChangeAspect="1" noChangeArrowheads="1"/>
          </p:cNvPicPr>
          <p:nvPr/>
        </p:nvPicPr>
        <p:blipFill>
          <a:blip r:embed="rId4"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41909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ED2B-FB16-41D2-A101-9DD28D91128E}"/>
              </a:ext>
            </a:extLst>
          </p:cNvPr>
          <p:cNvSpPr>
            <a:spLocks noGrp="1"/>
          </p:cNvSpPr>
          <p:nvPr>
            <p:ph type="title"/>
          </p:nvPr>
        </p:nvSpPr>
        <p:spPr>
          <a:xfrm>
            <a:off x="774706" y="1204922"/>
            <a:ext cx="8369294" cy="633009"/>
          </a:xfrm>
        </p:spPr>
        <p:txBody>
          <a:bodyPr>
            <a:normAutofit/>
          </a:bodyPr>
          <a:lstStyle/>
          <a:p>
            <a:r>
              <a:rPr lang="en-US" dirty="0">
                <a:solidFill>
                  <a:schemeClr val="tx1"/>
                </a:solidFill>
              </a:rPr>
              <a:t>Residential</a:t>
            </a:r>
            <a:r>
              <a:rPr lang="en-US" b="1" dirty="0">
                <a:solidFill>
                  <a:schemeClr val="tx1"/>
                </a:solidFill>
              </a:rPr>
              <a:t> Interventions in a System of Care</a:t>
            </a:r>
            <a:endParaRPr lang="en-US" dirty="0">
              <a:solidFill>
                <a:schemeClr val="tx1"/>
              </a:solidFill>
            </a:endParaRPr>
          </a:p>
        </p:txBody>
      </p:sp>
      <p:sp>
        <p:nvSpPr>
          <p:cNvPr id="3" name="Content Placeholder 2">
            <a:extLst>
              <a:ext uri="{FF2B5EF4-FFF2-40B4-BE49-F238E27FC236}">
                <a16:creationId xmlns:a16="http://schemas.microsoft.com/office/drawing/2014/main" id="{F344E552-9D29-4AA1-AD46-5D2C4F50B6AC}"/>
              </a:ext>
            </a:extLst>
          </p:cNvPr>
          <p:cNvSpPr>
            <a:spLocks noGrp="1"/>
          </p:cNvSpPr>
          <p:nvPr>
            <p:ph idx="1"/>
          </p:nvPr>
        </p:nvSpPr>
        <p:spPr>
          <a:xfrm>
            <a:off x="628650" y="2191871"/>
            <a:ext cx="7886700" cy="3012031"/>
          </a:xfrm>
        </p:spPr>
        <p:txBody>
          <a:bodyPr>
            <a:normAutofit fontScale="92500" lnSpcReduction="20000"/>
          </a:bodyPr>
          <a:lstStyle/>
          <a:p>
            <a:pPr>
              <a:buFont typeface="Wingdings" panose="05000000000000000000" pitchFamily="2" charset="2"/>
              <a:buChar char="ü"/>
            </a:pPr>
            <a:r>
              <a:rPr lang="en-US" sz="2200" dirty="0"/>
              <a:t>Home Like Environment</a:t>
            </a:r>
          </a:p>
          <a:p>
            <a:pPr marL="0" indent="0">
              <a:buNone/>
            </a:pPr>
            <a:endParaRPr lang="en-US" sz="2200" dirty="0"/>
          </a:p>
          <a:p>
            <a:pPr>
              <a:buFont typeface="Wingdings" panose="05000000000000000000" pitchFamily="2" charset="2"/>
              <a:buChar char="ü"/>
            </a:pPr>
            <a:r>
              <a:rPr lang="en-US" sz="2200" dirty="0"/>
              <a:t>Trauma Informed</a:t>
            </a:r>
          </a:p>
          <a:p>
            <a:pPr>
              <a:buFont typeface="Wingdings" panose="05000000000000000000" pitchFamily="2" charset="2"/>
              <a:buChar char="ü"/>
            </a:pPr>
            <a:endParaRPr lang="en-US" sz="2200" dirty="0"/>
          </a:p>
          <a:p>
            <a:pPr>
              <a:buFont typeface="Wingdings" panose="05000000000000000000" pitchFamily="2" charset="2"/>
              <a:buChar char="ü"/>
            </a:pPr>
            <a:r>
              <a:rPr lang="en-US" sz="2200" dirty="0"/>
              <a:t>Goal is for the child to feel better </a:t>
            </a:r>
          </a:p>
          <a:p>
            <a:pPr>
              <a:buFont typeface="Wingdings" panose="05000000000000000000" pitchFamily="2" charset="2"/>
              <a:buChar char="ü"/>
            </a:pPr>
            <a:endParaRPr lang="en-US" sz="2200" dirty="0"/>
          </a:p>
          <a:p>
            <a:pPr>
              <a:buFont typeface="Wingdings" panose="05000000000000000000" pitchFamily="2" charset="2"/>
              <a:buChar char="ü"/>
            </a:pPr>
            <a:r>
              <a:rPr lang="en-US" sz="2200" dirty="0"/>
              <a:t>No breaks for the team during the residential intervention </a:t>
            </a:r>
          </a:p>
          <a:p>
            <a:pPr>
              <a:buFont typeface="Wingdings" panose="05000000000000000000" pitchFamily="2" charset="2"/>
              <a:buChar char="ü"/>
            </a:pPr>
            <a:endParaRPr lang="en-US" sz="2200" dirty="0"/>
          </a:p>
          <a:p>
            <a:pPr>
              <a:buFont typeface="Wingdings" panose="05000000000000000000" pitchFamily="2" charset="2"/>
              <a:buChar char="ü"/>
            </a:pPr>
            <a:r>
              <a:rPr lang="en-US" sz="2200" dirty="0"/>
              <a:t>There are diminishing returns on long lengths of stay</a:t>
            </a:r>
          </a:p>
          <a:p>
            <a:endParaRPr lang="en-US" dirty="0"/>
          </a:p>
        </p:txBody>
      </p:sp>
      <p:pic>
        <p:nvPicPr>
          <p:cNvPr id="4" name="Content Placeholder 6">
            <a:extLst>
              <a:ext uri="{FF2B5EF4-FFF2-40B4-BE49-F238E27FC236}">
                <a16:creationId xmlns:a16="http://schemas.microsoft.com/office/drawing/2014/main" id="{A5F162F1-15D0-43DE-B726-B752BEE23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0567" y="1789507"/>
            <a:ext cx="2036582" cy="1819611"/>
          </a:xfrm>
          <a:prstGeom prst="rect">
            <a:avLst/>
          </a:prstGeom>
          <a:effectLst>
            <a:softEdge rad="317500"/>
          </a:effectLst>
        </p:spPr>
      </p:pic>
      <p:pic>
        <p:nvPicPr>
          <p:cNvPr id="6" name="Picture 5" descr="Primer cover">
            <a:extLst>
              <a:ext uri="{FF2B5EF4-FFF2-40B4-BE49-F238E27FC236}">
                <a16:creationId xmlns:a16="http://schemas.microsoft.com/office/drawing/2014/main" id="{0BBEF13D-218C-4AC5-AD02-E3BB1DB68162}"/>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2973354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C1551-8C8D-4897-81BD-71AC7CBD55BC}"/>
              </a:ext>
            </a:extLst>
          </p:cNvPr>
          <p:cNvSpPr/>
          <p:nvPr/>
        </p:nvSpPr>
        <p:spPr>
          <a:xfrm>
            <a:off x="760067" y="2213510"/>
            <a:ext cx="3330899" cy="1938992"/>
          </a:xfrm>
          <a:prstGeom prst="rect">
            <a:avLst/>
          </a:prstGeom>
        </p:spPr>
        <p:txBody>
          <a:bodyPr wrap="square">
            <a:spAutoFit/>
          </a:bodyPr>
          <a:lstStyle/>
          <a:p>
            <a:pPr algn="ctr"/>
            <a:r>
              <a:rPr lang="en-US" sz="4000" b="1" dirty="0"/>
              <a:t>Structuring Care Coordination</a:t>
            </a:r>
          </a:p>
        </p:txBody>
      </p:sp>
      <p:pic>
        <p:nvPicPr>
          <p:cNvPr id="5" name="Picture 4">
            <a:extLst>
              <a:ext uri="{FF2B5EF4-FFF2-40B4-BE49-F238E27FC236}">
                <a16:creationId xmlns:a16="http://schemas.microsoft.com/office/drawing/2014/main" id="{02E090CA-2CF6-47B6-BF7A-6DB0108374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72902" y="1938338"/>
            <a:ext cx="4132660" cy="1938993"/>
          </a:xfrm>
          <a:prstGeom prst="rect">
            <a:avLst/>
          </a:prstGeom>
        </p:spPr>
      </p:pic>
      <p:pic>
        <p:nvPicPr>
          <p:cNvPr id="6" name="Picture 5">
            <a:extLst>
              <a:ext uri="{FF2B5EF4-FFF2-40B4-BE49-F238E27FC236}">
                <a16:creationId xmlns:a16="http://schemas.microsoft.com/office/drawing/2014/main" id="{25BC239D-0FCE-48C1-82AD-1C99D966D2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1204" y="5242362"/>
            <a:ext cx="856141" cy="343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imer cover">
            <a:extLst>
              <a:ext uri="{FF2B5EF4-FFF2-40B4-BE49-F238E27FC236}">
                <a16:creationId xmlns:a16="http://schemas.microsoft.com/office/drawing/2014/main" id="{2645F721-2D9E-4541-BBCD-33469D0B4C08}"/>
              </a:ext>
            </a:extLst>
          </p:cNvPr>
          <p:cNvPicPr>
            <a:picLocks noChangeAspect="1" noChangeArrowheads="1"/>
          </p:cNvPicPr>
          <p:nvPr/>
        </p:nvPicPr>
        <p:blipFill>
          <a:blip r:embed="rId5" cstate="print"/>
          <a:srcRect/>
          <a:stretch>
            <a:fillRect/>
          </a:stretch>
        </p:blipFill>
        <p:spPr bwMode="auto">
          <a:xfrm>
            <a:off x="254836" y="939591"/>
            <a:ext cx="373556" cy="480942"/>
          </a:xfrm>
          <a:prstGeom prst="rect">
            <a:avLst/>
          </a:prstGeom>
          <a:noFill/>
          <a:ln w="9525">
            <a:noFill/>
            <a:miter lim="800000"/>
            <a:headEnd/>
            <a:tailEnd/>
          </a:ln>
        </p:spPr>
      </p:pic>
      <p:cxnSp>
        <p:nvCxnSpPr>
          <p:cNvPr id="3" name="Straight Connector 2">
            <a:extLst>
              <a:ext uri="{FF2B5EF4-FFF2-40B4-BE49-F238E27FC236}">
                <a16:creationId xmlns:a16="http://schemas.microsoft.com/office/drawing/2014/main" id="{C20FC439-7C8E-42A6-8D7C-7887875588B2}"/>
              </a:ext>
            </a:extLst>
          </p:cNvPr>
          <p:cNvCxnSpPr/>
          <p:nvPr/>
        </p:nvCxnSpPr>
        <p:spPr>
          <a:xfrm>
            <a:off x="4710677" y="1663310"/>
            <a:ext cx="0" cy="2751867"/>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50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D940-A6B0-4811-A682-D3EA193C94ED}"/>
              </a:ext>
            </a:extLst>
          </p:cNvPr>
          <p:cNvSpPr>
            <a:spLocks noGrp="1"/>
          </p:cNvSpPr>
          <p:nvPr>
            <p:ph type="title"/>
          </p:nvPr>
        </p:nvSpPr>
        <p:spPr>
          <a:xfrm>
            <a:off x="732658" y="969857"/>
            <a:ext cx="7886700" cy="993775"/>
          </a:xfrm>
        </p:spPr>
        <p:txBody>
          <a:bodyPr/>
          <a:lstStyle/>
          <a:p>
            <a:r>
              <a:rPr lang="en-US" b="1" dirty="0">
                <a:solidFill>
                  <a:schemeClr val="tx1"/>
                </a:solidFill>
                <a:cs typeface="Arial" panose="020B0604020202020204" pitchFamily="34" charset="0"/>
              </a:rPr>
              <a:t>Unmet Need</a:t>
            </a:r>
            <a:endParaRPr lang="en-US" dirty="0">
              <a:solidFill>
                <a:schemeClr val="tx1"/>
              </a:solidFill>
            </a:endParaRPr>
          </a:p>
        </p:txBody>
      </p:sp>
      <p:pic>
        <p:nvPicPr>
          <p:cNvPr id="4" name="Picture 3">
            <a:extLst>
              <a:ext uri="{FF2B5EF4-FFF2-40B4-BE49-F238E27FC236}">
                <a16:creationId xmlns:a16="http://schemas.microsoft.com/office/drawing/2014/main" id="{BEDC8C82-C94D-43FE-B10B-B7EF3CCA80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1204" y="5747330"/>
            <a:ext cx="856141" cy="343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imer cover">
            <a:extLst>
              <a:ext uri="{FF2B5EF4-FFF2-40B4-BE49-F238E27FC236}">
                <a16:creationId xmlns:a16="http://schemas.microsoft.com/office/drawing/2014/main" id="{FC075CA4-2C86-446B-9D40-7B4A26BB9A8A}"/>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
        <p:nvSpPr>
          <p:cNvPr id="6" name="Rectangle 5">
            <a:extLst>
              <a:ext uri="{FF2B5EF4-FFF2-40B4-BE49-F238E27FC236}">
                <a16:creationId xmlns:a16="http://schemas.microsoft.com/office/drawing/2014/main" id="{74134D95-2FEA-429E-A3BB-89A797156F47}"/>
              </a:ext>
            </a:extLst>
          </p:cNvPr>
          <p:cNvSpPr/>
          <p:nvPr/>
        </p:nvSpPr>
        <p:spPr>
          <a:xfrm>
            <a:off x="2509698" y="6484300"/>
            <a:ext cx="4724400" cy="230832"/>
          </a:xfrm>
          <a:prstGeom prst="rect">
            <a:avLst/>
          </a:prstGeom>
        </p:spPr>
        <p:txBody>
          <a:bodyPr wrap="square">
            <a:spAutoFit/>
          </a:bodyPr>
          <a:lstStyle/>
          <a:p>
            <a:pPr lvl="0" eaLnBrk="0" hangingPunct="0">
              <a:spcBef>
                <a:spcPct val="20000"/>
              </a:spcBef>
            </a:pPr>
            <a:r>
              <a:rPr lang="en-US" sz="900" dirty="0">
                <a:solidFill>
                  <a:prstClr val="black"/>
                </a:solidFill>
                <a:ea typeface="ＭＳ Ｐゴシック" charset="0"/>
              </a:rPr>
              <a:t>American Academy of Pediatrics (Brown, N. et. al. 2013)</a:t>
            </a:r>
          </a:p>
        </p:txBody>
      </p:sp>
      <p:graphicFrame>
        <p:nvGraphicFramePr>
          <p:cNvPr id="7" name="Diagram 6">
            <a:extLst>
              <a:ext uri="{FF2B5EF4-FFF2-40B4-BE49-F238E27FC236}">
                <a16:creationId xmlns:a16="http://schemas.microsoft.com/office/drawing/2014/main" id="{F59CC765-C4A4-415B-9E6D-ABF58CA8F10F}"/>
              </a:ext>
            </a:extLst>
          </p:cNvPr>
          <p:cNvGraphicFramePr/>
          <p:nvPr/>
        </p:nvGraphicFramePr>
        <p:xfrm>
          <a:off x="1524000" y="1675981"/>
          <a:ext cx="6096000" cy="3659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8800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BFD4-F031-47BD-981A-1BBC7DB198D4}"/>
              </a:ext>
            </a:extLst>
          </p:cNvPr>
          <p:cNvSpPr>
            <a:spLocks noGrp="1"/>
          </p:cNvSpPr>
          <p:nvPr>
            <p:ph type="title"/>
          </p:nvPr>
        </p:nvSpPr>
        <p:spPr>
          <a:xfrm>
            <a:off x="902437" y="1104028"/>
            <a:ext cx="8369294" cy="633009"/>
          </a:xfrm>
        </p:spPr>
        <p:txBody>
          <a:bodyPr>
            <a:noAutofit/>
          </a:bodyPr>
          <a:lstStyle/>
          <a:p>
            <a:r>
              <a:rPr lang="en-US" b="0" dirty="0">
                <a:solidFill>
                  <a:schemeClr val="tx1"/>
                </a:solidFill>
              </a:rPr>
              <a:t>Care Coordination Continuum – </a:t>
            </a:r>
            <a:br>
              <a:rPr lang="en-US" b="0" dirty="0">
                <a:solidFill>
                  <a:schemeClr val="tx1"/>
                </a:solidFill>
              </a:rPr>
            </a:br>
            <a:r>
              <a:rPr lang="en-US" b="0" dirty="0">
                <a:solidFill>
                  <a:schemeClr val="tx1"/>
                </a:solidFill>
              </a:rPr>
              <a:t>What Belongs Where? </a:t>
            </a:r>
          </a:p>
        </p:txBody>
      </p:sp>
      <p:graphicFrame>
        <p:nvGraphicFramePr>
          <p:cNvPr id="4" name="Content Placeholder 8">
            <a:extLst>
              <a:ext uri="{FF2B5EF4-FFF2-40B4-BE49-F238E27FC236}">
                <a16:creationId xmlns:a16="http://schemas.microsoft.com/office/drawing/2014/main" id="{DBF6EBD5-45CC-411B-973D-A7AD3ACECF5E}"/>
              </a:ext>
            </a:extLst>
          </p:cNvPr>
          <p:cNvGraphicFramePr>
            <a:graphicFrameLocks noGrp="1"/>
          </p:cNvGraphicFramePr>
          <p:nvPr>
            <p:ph idx="1"/>
          </p:nvPr>
        </p:nvGraphicFramePr>
        <p:xfrm>
          <a:off x="249238" y="2227880"/>
          <a:ext cx="5388841" cy="3316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9">
            <a:extLst>
              <a:ext uri="{FF2B5EF4-FFF2-40B4-BE49-F238E27FC236}">
                <a16:creationId xmlns:a16="http://schemas.microsoft.com/office/drawing/2014/main" id="{DE25FC13-F84F-4070-94C7-D137038D8A1D}"/>
              </a:ext>
            </a:extLst>
          </p:cNvPr>
          <p:cNvSpPr/>
          <p:nvPr/>
        </p:nvSpPr>
        <p:spPr>
          <a:xfrm>
            <a:off x="4262068" y="2838750"/>
            <a:ext cx="131328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ight Arrow 10">
            <a:extLst>
              <a:ext uri="{FF2B5EF4-FFF2-40B4-BE49-F238E27FC236}">
                <a16:creationId xmlns:a16="http://schemas.microsoft.com/office/drawing/2014/main" id="{D3F8CC31-382F-4238-9654-9A03999A6398}"/>
              </a:ext>
            </a:extLst>
          </p:cNvPr>
          <p:cNvSpPr/>
          <p:nvPr/>
        </p:nvSpPr>
        <p:spPr>
          <a:xfrm>
            <a:off x="4324792" y="3745564"/>
            <a:ext cx="1313286" cy="36347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ight Arrow 11">
            <a:extLst>
              <a:ext uri="{FF2B5EF4-FFF2-40B4-BE49-F238E27FC236}">
                <a16:creationId xmlns:a16="http://schemas.microsoft.com/office/drawing/2014/main" id="{E1E8EBAE-F4EF-470E-8FD8-2970FDC6C381}"/>
              </a:ext>
            </a:extLst>
          </p:cNvPr>
          <p:cNvSpPr/>
          <p:nvPr/>
        </p:nvSpPr>
        <p:spPr>
          <a:xfrm>
            <a:off x="3835030" y="4652378"/>
            <a:ext cx="1286723" cy="36347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73E4E2B3-7414-4071-A935-80A5FB0EABB2}"/>
              </a:ext>
            </a:extLst>
          </p:cNvPr>
          <p:cNvSpPr txBox="1"/>
          <p:nvPr/>
        </p:nvSpPr>
        <p:spPr>
          <a:xfrm>
            <a:off x="5638079" y="2632805"/>
            <a:ext cx="2252867" cy="877163"/>
          </a:xfrm>
          <a:prstGeom prst="rect">
            <a:avLst/>
          </a:prstGeom>
          <a:noFill/>
        </p:spPr>
        <p:txBody>
          <a:bodyPr wrap="square" rtlCol="0">
            <a:spAutoFit/>
          </a:bodyPr>
          <a:lstStyle/>
          <a:p>
            <a:r>
              <a:rPr lang="en-US" sz="1275" b="1" dirty="0"/>
              <a:t>Screening, Information and Referral on an as Needed Basis/ During Well Child Visits</a:t>
            </a:r>
            <a:endParaRPr lang="en-US" sz="1275" dirty="0"/>
          </a:p>
          <a:p>
            <a:endParaRPr lang="en-US" sz="1275" dirty="0"/>
          </a:p>
        </p:txBody>
      </p:sp>
      <p:sp>
        <p:nvSpPr>
          <p:cNvPr id="9" name="Rectangle 8">
            <a:extLst>
              <a:ext uri="{FF2B5EF4-FFF2-40B4-BE49-F238E27FC236}">
                <a16:creationId xmlns:a16="http://schemas.microsoft.com/office/drawing/2014/main" id="{1C7D56AB-75A1-475F-BBCB-34712ED029CE}"/>
              </a:ext>
            </a:extLst>
          </p:cNvPr>
          <p:cNvSpPr/>
          <p:nvPr/>
        </p:nvSpPr>
        <p:spPr>
          <a:xfrm>
            <a:off x="5638078" y="3558034"/>
            <a:ext cx="2252867" cy="877163"/>
          </a:xfrm>
          <a:prstGeom prst="rect">
            <a:avLst/>
          </a:prstGeom>
        </p:spPr>
        <p:txBody>
          <a:bodyPr wrap="square">
            <a:spAutoFit/>
          </a:bodyPr>
          <a:lstStyle/>
          <a:p>
            <a:r>
              <a:rPr lang="en-US" sz="1275" b="1" dirty="0"/>
              <a:t>Service Coordination and System Navigation To Support Effective Response to Identified Need </a:t>
            </a:r>
          </a:p>
        </p:txBody>
      </p:sp>
      <p:sp>
        <p:nvSpPr>
          <p:cNvPr id="10" name="Rectangle 9">
            <a:extLst>
              <a:ext uri="{FF2B5EF4-FFF2-40B4-BE49-F238E27FC236}">
                <a16:creationId xmlns:a16="http://schemas.microsoft.com/office/drawing/2014/main" id="{DCB60E6D-CE14-4877-B2B7-F83288473CAF}"/>
              </a:ext>
            </a:extLst>
          </p:cNvPr>
          <p:cNvSpPr/>
          <p:nvPr/>
        </p:nvSpPr>
        <p:spPr>
          <a:xfrm>
            <a:off x="5087084" y="4517055"/>
            <a:ext cx="2252867" cy="877163"/>
          </a:xfrm>
          <a:prstGeom prst="rect">
            <a:avLst/>
          </a:prstGeom>
        </p:spPr>
        <p:txBody>
          <a:bodyPr wrap="square">
            <a:spAutoFit/>
          </a:bodyPr>
          <a:lstStyle/>
          <a:p>
            <a:r>
              <a:rPr lang="en-US" sz="1275" b="1" dirty="0"/>
              <a:t>Intensive Customized Care Coordination To Provide  Extended Support To Multi-Modal Needs </a:t>
            </a:r>
          </a:p>
        </p:txBody>
      </p:sp>
      <p:pic>
        <p:nvPicPr>
          <p:cNvPr id="11" name="Picture 10">
            <a:extLst>
              <a:ext uri="{FF2B5EF4-FFF2-40B4-BE49-F238E27FC236}">
                <a16:creationId xmlns:a16="http://schemas.microsoft.com/office/drawing/2014/main" id="{DCD9293F-1470-4D7B-AB7C-59C8A1866F3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6488" y="5788272"/>
            <a:ext cx="856141" cy="343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rimer cover">
            <a:extLst>
              <a:ext uri="{FF2B5EF4-FFF2-40B4-BE49-F238E27FC236}">
                <a16:creationId xmlns:a16="http://schemas.microsoft.com/office/drawing/2014/main" id="{0593B557-AD31-4C0E-84F2-1CFC0882BA09}"/>
              </a:ext>
            </a:extLst>
          </p:cNvPr>
          <p:cNvPicPr>
            <a:picLocks noChangeAspect="1" noChangeArrowheads="1"/>
          </p:cNvPicPr>
          <p:nvPr/>
        </p:nvPicPr>
        <p:blipFill>
          <a:blip r:embed="rId8"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543471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1C37-7C59-457A-A2DC-FC6E326598E3}"/>
              </a:ext>
            </a:extLst>
          </p:cNvPr>
          <p:cNvSpPr>
            <a:spLocks noGrp="1"/>
          </p:cNvSpPr>
          <p:nvPr>
            <p:ph type="title"/>
          </p:nvPr>
        </p:nvSpPr>
        <p:spPr>
          <a:xfrm>
            <a:off x="774706" y="1079016"/>
            <a:ext cx="8369294" cy="633009"/>
          </a:xfrm>
        </p:spPr>
        <p:txBody>
          <a:bodyPr>
            <a:noAutofit/>
          </a:bodyPr>
          <a:lstStyle/>
          <a:p>
            <a:r>
              <a:rPr lang="en-US" sz="3600" dirty="0">
                <a:solidFill>
                  <a:schemeClr val="tx1"/>
                </a:solidFill>
              </a:rPr>
              <a:t>Unmet Need for Children with Significant Behavioral Health Challenges</a:t>
            </a:r>
          </a:p>
        </p:txBody>
      </p:sp>
      <p:sp>
        <p:nvSpPr>
          <p:cNvPr id="3" name="Content Placeholder 2">
            <a:extLst>
              <a:ext uri="{FF2B5EF4-FFF2-40B4-BE49-F238E27FC236}">
                <a16:creationId xmlns:a16="http://schemas.microsoft.com/office/drawing/2014/main" id="{3228F08C-ECE9-450C-B64E-43DF53F4D305}"/>
              </a:ext>
            </a:extLst>
          </p:cNvPr>
          <p:cNvSpPr>
            <a:spLocks noGrp="1"/>
          </p:cNvSpPr>
          <p:nvPr>
            <p:ph idx="1"/>
          </p:nvPr>
        </p:nvSpPr>
        <p:spPr>
          <a:xfrm>
            <a:off x="338025" y="2003516"/>
            <a:ext cx="8372610" cy="3988179"/>
          </a:xfrm>
        </p:spPr>
        <p:txBody>
          <a:bodyPr>
            <a:normAutofit fontScale="85000" lnSpcReduction="20000"/>
          </a:bodyPr>
          <a:lstStyle/>
          <a:p>
            <a:pPr marL="0" indent="0" algn="ctr">
              <a:spcBef>
                <a:spcPts val="0"/>
              </a:spcBef>
              <a:buNone/>
            </a:pPr>
            <a:endParaRPr lang="en-US" b="1" dirty="0">
              <a:solidFill>
                <a:srgbClr val="000000"/>
              </a:solidFill>
            </a:endParaRPr>
          </a:p>
          <a:p>
            <a:pPr marL="0" indent="0" algn="ctr">
              <a:spcBef>
                <a:spcPts val="0"/>
              </a:spcBef>
              <a:buNone/>
            </a:pPr>
            <a:r>
              <a:rPr lang="en-US" b="1" dirty="0">
                <a:solidFill>
                  <a:srgbClr val="000000"/>
                </a:solidFill>
              </a:rPr>
              <a:t>Not Met by Usual Approaches</a:t>
            </a:r>
          </a:p>
          <a:p>
            <a:pPr marL="0" indent="0">
              <a:spcBef>
                <a:spcPts val="0"/>
              </a:spcBef>
              <a:buNone/>
            </a:pPr>
            <a:endParaRPr lang="en-US" sz="2000" i="1" dirty="0">
              <a:solidFill>
                <a:srgbClr val="000000"/>
              </a:solidFill>
            </a:endParaRPr>
          </a:p>
          <a:p>
            <a:pPr marL="0" indent="0">
              <a:spcBef>
                <a:spcPts val="0"/>
              </a:spcBef>
              <a:buNone/>
            </a:pPr>
            <a:r>
              <a:rPr lang="en-US" sz="2000" i="1" dirty="0">
                <a:solidFill>
                  <a:srgbClr val="000000"/>
                </a:solidFill>
              </a:rPr>
              <a:t>Neither traditional case management, MCO care coordination, nor health home approaches for adults are sufficient for children and youth with significant </a:t>
            </a:r>
          </a:p>
          <a:p>
            <a:pPr marL="0" indent="0">
              <a:spcBef>
                <a:spcPts val="0"/>
              </a:spcBef>
              <a:buNone/>
            </a:pPr>
            <a:r>
              <a:rPr lang="en-US" sz="2000" i="1" dirty="0">
                <a:solidFill>
                  <a:srgbClr val="000000"/>
                </a:solidFill>
              </a:rPr>
              <a:t>behavioral health needs</a:t>
            </a:r>
          </a:p>
          <a:p>
            <a:pPr marL="0" indent="0">
              <a:spcBef>
                <a:spcPts val="0"/>
              </a:spcBef>
              <a:buNone/>
            </a:pPr>
            <a:endParaRPr lang="en-US" sz="1800" dirty="0">
              <a:solidFill>
                <a:srgbClr val="000000"/>
              </a:solidFill>
            </a:endParaRPr>
          </a:p>
          <a:p>
            <a:pPr marL="400050" lvl="1" indent="0">
              <a:spcBef>
                <a:spcPts val="0"/>
              </a:spcBef>
              <a:buNone/>
            </a:pPr>
            <a:r>
              <a:rPr lang="en-US" sz="2000" dirty="0">
                <a:solidFill>
                  <a:srgbClr val="000000"/>
                </a:solidFill>
              </a:rPr>
              <a:t>Need:</a:t>
            </a:r>
          </a:p>
          <a:p>
            <a:pPr lvl="1">
              <a:spcBef>
                <a:spcPts val="0"/>
              </a:spcBef>
            </a:pPr>
            <a:r>
              <a:rPr lang="en-US" sz="2000" dirty="0">
                <a:solidFill>
                  <a:srgbClr val="000000"/>
                </a:solidFill>
              </a:rPr>
              <a:t>Lower case ratios (</a:t>
            </a:r>
            <a:r>
              <a:rPr lang="en-US" sz="2000" i="1" dirty="0">
                <a:solidFill>
                  <a:srgbClr val="000000"/>
                </a:solidFill>
              </a:rPr>
              <a:t>MO health home care coordination ratio is 1:250*; Wraparound is 1:10)</a:t>
            </a:r>
          </a:p>
          <a:p>
            <a:pPr lvl="1">
              <a:spcBef>
                <a:spcPts val="0"/>
              </a:spcBef>
            </a:pPr>
            <a:r>
              <a:rPr lang="en-US" sz="2000" dirty="0">
                <a:solidFill>
                  <a:srgbClr val="000000"/>
                </a:solidFill>
              </a:rPr>
              <a:t>Higher payment rates (</a:t>
            </a:r>
            <a:r>
              <a:rPr lang="en-US" sz="2000" i="1" dirty="0">
                <a:solidFill>
                  <a:srgbClr val="000000"/>
                </a:solidFill>
              </a:rPr>
              <a:t>MO health home per member per month rate is $78*; CHCS national scan of Wraparound care coordination rate ranges from $780 </a:t>
            </a:r>
            <a:r>
              <a:rPr lang="en-US" sz="2000" i="1" dirty="0" err="1">
                <a:solidFill>
                  <a:srgbClr val="000000"/>
                </a:solidFill>
              </a:rPr>
              <a:t>pmpm</a:t>
            </a:r>
            <a:r>
              <a:rPr lang="en-US" sz="2000" i="1" dirty="0">
                <a:solidFill>
                  <a:srgbClr val="000000"/>
                </a:solidFill>
              </a:rPr>
              <a:t> to $1300 </a:t>
            </a:r>
            <a:r>
              <a:rPr lang="en-US" sz="2000" i="1" dirty="0" err="1">
                <a:solidFill>
                  <a:srgbClr val="000000"/>
                </a:solidFill>
              </a:rPr>
              <a:t>pmpm</a:t>
            </a:r>
            <a:r>
              <a:rPr lang="en-US" sz="2000" i="1" dirty="0">
                <a:solidFill>
                  <a:srgbClr val="000000"/>
                </a:solidFill>
              </a:rPr>
              <a:t>)</a:t>
            </a:r>
          </a:p>
          <a:p>
            <a:pPr lvl="1">
              <a:spcBef>
                <a:spcPts val="0"/>
              </a:spcBef>
            </a:pPr>
            <a:r>
              <a:rPr lang="en-US" sz="2000" dirty="0">
                <a:solidFill>
                  <a:srgbClr val="000000"/>
                </a:solidFill>
              </a:rPr>
              <a:t>Approach based on evidence of effectiveness, i.e. fidelity Wraparound</a:t>
            </a:r>
          </a:p>
          <a:p>
            <a:pPr lvl="1">
              <a:spcBef>
                <a:spcPts val="0"/>
              </a:spcBef>
            </a:pPr>
            <a:r>
              <a:rPr lang="en-US" sz="2000" dirty="0">
                <a:solidFill>
                  <a:srgbClr val="000000"/>
                </a:solidFill>
              </a:rPr>
              <a:t>Intensity of approach that is largely face-to-face, not telephonic</a:t>
            </a:r>
          </a:p>
          <a:p>
            <a:pPr lvl="1">
              <a:spcBef>
                <a:spcPts val="0"/>
              </a:spcBef>
            </a:pPr>
            <a:r>
              <a:rPr lang="en-US" sz="2000" dirty="0">
                <a:solidFill>
                  <a:srgbClr val="000000"/>
                </a:solidFill>
              </a:rPr>
              <a:t>Intensity of involvement with family, schools, other systems like child welfare</a:t>
            </a:r>
          </a:p>
          <a:p>
            <a:endParaRPr lang="en-US" dirty="0"/>
          </a:p>
        </p:txBody>
      </p:sp>
      <p:sp>
        <p:nvSpPr>
          <p:cNvPr id="4" name="TextBox 3">
            <a:extLst>
              <a:ext uri="{FF2B5EF4-FFF2-40B4-BE49-F238E27FC236}">
                <a16:creationId xmlns:a16="http://schemas.microsoft.com/office/drawing/2014/main" id="{158DAA06-924B-4484-9D09-64C598681267}"/>
              </a:ext>
            </a:extLst>
          </p:cNvPr>
          <p:cNvSpPr txBox="1"/>
          <p:nvPr/>
        </p:nvSpPr>
        <p:spPr>
          <a:xfrm>
            <a:off x="1171565" y="6316773"/>
            <a:ext cx="5801588" cy="369332"/>
          </a:xfrm>
          <a:prstGeom prst="rect">
            <a:avLst/>
          </a:prstGeom>
          <a:noFill/>
        </p:spPr>
        <p:txBody>
          <a:bodyPr wrap="none" rtlCol="0">
            <a:spAutoFit/>
          </a:bodyPr>
          <a:lstStyle/>
          <a:p>
            <a:r>
              <a:rPr lang="en-US" altLang="en-US" sz="900" dirty="0"/>
              <a:t>L. Alexander, B. Druss, and J. Parks. “A (Health) Home Run: Operationalizing Behavioral Health Homes.” Webinar, </a:t>
            </a:r>
          </a:p>
          <a:p>
            <a:r>
              <a:rPr lang="en-US" altLang="en-US" sz="900" dirty="0"/>
              <a:t>Center for Integrated Health Solutions, U.S. Substance Abuse and Mental Health Services Administration, January 2013. </a:t>
            </a:r>
            <a:endParaRPr lang="en-US" sz="900" dirty="0"/>
          </a:p>
        </p:txBody>
      </p:sp>
      <p:pic>
        <p:nvPicPr>
          <p:cNvPr id="5" name="Picture 4">
            <a:extLst>
              <a:ext uri="{FF2B5EF4-FFF2-40B4-BE49-F238E27FC236}">
                <a16:creationId xmlns:a16="http://schemas.microsoft.com/office/drawing/2014/main" id="{06807FA5-974D-48D4-B81E-246C062574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0248" y="5705929"/>
            <a:ext cx="711397" cy="285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rimer cover">
            <a:extLst>
              <a:ext uri="{FF2B5EF4-FFF2-40B4-BE49-F238E27FC236}">
                <a16:creationId xmlns:a16="http://schemas.microsoft.com/office/drawing/2014/main" id="{4644BD49-8FCF-4457-A149-DDC2F63BB8D1}"/>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316552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05953F-71D2-41AE-A9CA-9BC742838462}"/>
              </a:ext>
            </a:extLst>
          </p:cNvPr>
          <p:cNvSpPr>
            <a:spLocks noGrp="1"/>
          </p:cNvSpPr>
          <p:nvPr>
            <p:ph type="body" sz="quarter" idx="14"/>
          </p:nvPr>
        </p:nvSpPr>
        <p:spPr>
          <a:xfrm>
            <a:off x="814726" y="999759"/>
            <a:ext cx="4528665" cy="671513"/>
          </a:xfrm>
        </p:spPr>
        <p:txBody>
          <a:bodyPr>
            <a:noAutofit/>
          </a:bodyPr>
          <a:lstStyle/>
          <a:p>
            <a:r>
              <a:rPr lang="en-US" sz="4000" b="1" dirty="0">
                <a:latin typeface="+mj-lt"/>
              </a:rPr>
              <a:t>Milestones in Evolution of Systems </a:t>
            </a:r>
            <a:r>
              <a:rPr lang="en-US" sz="4000" dirty="0"/>
              <a:t>of Care</a:t>
            </a:r>
          </a:p>
        </p:txBody>
      </p:sp>
      <p:sp>
        <p:nvSpPr>
          <p:cNvPr id="5" name="Arrow: Up 4">
            <a:extLst>
              <a:ext uri="{FF2B5EF4-FFF2-40B4-BE49-F238E27FC236}">
                <a16:creationId xmlns:a16="http://schemas.microsoft.com/office/drawing/2014/main" id="{8C48C6F0-F700-4A6F-8872-B376692864A0}"/>
              </a:ext>
            </a:extLst>
          </p:cNvPr>
          <p:cNvSpPr/>
          <p:nvPr/>
        </p:nvSpPr>
        <p:spPr>
          <a:xfrm rot="5400000">
            <a:off x="2155012" y="-919571"/>
            <a:ext cx="4983695" cy="8702020"/>
          </a:xfrm>
          <a:prstGeom prst="up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11092E6-DD24-486E-9265-6E8DCE2F10DC}"/>
              </a:ext>
            </a:extLst>
          </p:cNvPr>
          <p:cNvSpPr txBox="1"/>
          <p:nvPr/>
        </p:nvSpPr>
        <p:spPr>
          <a:xfrm>
            <a:off x="814725" y="941381"/>
            <a:ext cx="8218128" cy="4401205"/>
          </a:xfrm>
          <a:prstGeom prst="rect">
            <a:avLst/>
          </a:prstGeom>
          <a:noFill/>
        </p:spPr>
        <p:txBody>
          <a:bodyPr wrap="square" rtlCol="0">
            <a:spAutoFit/>
          </a:bodyPr>
          <a:lstStyle/>
          <a:p>
            <a:r>
              <a:rPr lang="en-US" sz="800" dirty="0"/>
              <a:t>														</a:t>
            </a:r>
            <a:r>
              <a:rPr lang="en-US" sz="800" b="1" dirty="0"/>
              <a:t>2013 SAMHSA Behavioral Health 														Disparity Impact Statements - 															</a:t>
            </a:r>
            <a:r>
              <a:rPr lang="en-US" sz="800" b="1" i="1" dirty="0"/>
              <a:t>required of SOC Expansion and 															other grantees</a:t>
            </a:r>
          </a:p>
          <a:p>
            <a:endParaRPr lang="en-US" sz="800" b="1" dirty="0"/>
          </a:p>
          <a:p>
            <a:r>
              <a:rPr lang="en-US" sz="800" b="1" dirty="0"/>
              <a:t>													2013 FREDLA </a:t>
            </a:r>
            <a:r>
              <a:rPr lang="en-US" sz="800" b="1" i="1" dirty="0"/>
              <a:t>– family-run organizations</a:t>
            </a:r>
          </a:p>
          <a:p>
            <a:endParaRPr lang="en-US" sz="800" b="1" i="1" dirty="0"/>
          </a:p>
          <a:p>
            <a:r>
              <a:rPr lang="en-US" sz="800" b="1" dirty="0"/>
              <a:t>												2011 SAMHSA SOC Expansion grants</a:t>
            </a:r>
          </a:p>
          <a:p>
            <a:endParaRPr lang="en-US" sz="800" b="1" i="1" dirty="0"/>
          </a:p>
          <a:p>
            <a:r>
              <a:rPr lang="en-US" sz="800" b="1" dirty="0"/>
              <a:t>											2010 CMS CHIPRA Quality grants – </a:t>
            </a:r>
            <a:r>
              <a:rPr lang="en-US" sz="800" b="1" i="1" dirty="0"/>
              <a:t>fidelity</a:t>
            </a:r>
          </a:p>
          <a:p>
            <a:r>
              <a:rPr lang="en-US" sz="800" b="1" i="1" dirty="0"/>
              <a:t> 											Wraparound through Care Management Entities</a:t>
            </a:r>
          </a:p>
          <a:p>
            <a:endParaRPr lang="en-US" sz="800" b="1" i="1" dirty="0"/>
          </a:p>
          <a:p>
            <a:r>
              <a:rPr lang="en-US" sz="800" b="1" dirty="0"/>
              <a:t>										2010 Health Reform - </a:t>
            </a:r>
            <a:r>
              <a:rPr lang="en-US" sz="800" b="1" i="1" dirty="0"/>
              <a:t>system of care principles in health care</a:t>
            </a:r>
          </a:p>
          <a:p>
            <a:endParaRPr lang="en-US" sz="800" b="1" i="1" dirty="0"/>
          </a:p>
          <a:p>
            <a:r>
              <a:rPr lang="en-US" sz="800" b="1" dirty="0"/>
              <a:t>									2003 Children’s Bureau - </a:t>
            </a:r>
            <a:r>
              <a:rPr lang="en-US" sz="800" b="1" i="1" dirty="0"/>
              <a:t>child welfare system of care grants</a:t>
            </a:r>
          </a:p>
          <a:p>
            <a:endParaRPr lang="en-US" sz="800" b="1" i="1" dirty="0"/>
          </a:p>
          <a:p>
            <a:r>
              <a:rPr lang="en-US" sz="800" b="1" dirty="0"/>
              <a:t>								2003 YouthMove – </a:t>
            </a:r>
            <a:r>
              <a:rPr lang="en-US" sz="800" b="1" i="1" dirty="0"/>
              <a:t>youth movement</a:t>
            </a:r>
          </a:p>
          <a:p>
            <a:endParaRPr lang="en-US" sz="800" b="1" i="1" dirty="0"/>
          </a:p>
          <a:p>
            <a:r>
              <a:rPr lang="en-US" sz="800" b="1" dirty="0"/>
              <a:t>							2002 President Bush’s New Freedom MH Commission - </a:t>
            </a:r>
            <a:r>
              <a:rPr lang="en-US" sz="800" b="1" i="1" dirty="0"/>
              <a:t>children’s recommendations</a:t>
            </a:r>
          </a:p>
          <a:p>
            <a:endParaRPr lang="en-US" sz="800" b="1" i="1" dirty="0"/>
          </a:p>
          <a:p>
            <a:r>
              <a:rPr lang="en-US" sz="800" b="1" dirty="0"/>
              <a:t>						1997 Robert Wood Johnson Foundation Mental Health Services Program for Youth – 										</a:t>
            </a:r>
            <a:r>
              <a:rPr lang="en-US" sz="800" b="1" i="1" dirty="0"/>
              <a:t>introduction of managed care approaches to SOC</a:t>
            </a:r>
          </a:p>
          <a:p>
            <a:endParaRPr lang="en-US" sz="800" b="1" i="1" dirty="0"/>
          </a:p>
          <a:p>
            <a:r>
              <a:rPr lang="en-US" sz="800" b="1" dirty="0"/>
              <a:t>					1993 President Clinton’s Health Care Reform Task Force - children’s plan</a:t>
            </a:r>
          </a:p>
          <a:p>
            <a:endParaRPr lang="en-US" sz="800" b="1" dirty="0"/>
          </a:p>
          <a:p>
            <a:r>
              <a:rPr lang="en-US" sz="800" b="1" dirty="0"/>
              <a:t>				1992 Annie E Casey Foundation Urban Mental Health Initiative</a:t>
            </a:r>
          </a:p>
          <a:p>
            <a:r>
              <a:rPr lang="en-US" sz="800" b="1" dirty="0"/>
              <a:t> </a:t>
            </a:r>
          </a:p>
          <a:p>
            <a:r>
              <a:rPr lang="en-US" sz="800" b="1" dirty="0"/>
              <a:t>			1992 SAMHSA CMHI - </a:t>
            </a:r>
            <a:r>
              <a:rPr lang="en-US" sz="800" b="1" i="1" dirty="0"/>
              <a:t>services and supports</a:t>
            </a:r>
          </a:p>
          <a:p>
            <a:endParaRPr lang="en-US" sz="800" b="1" i="1" dirty="0"/>
          </a:p>
          <a:p>
            <a:r>
              <a:rPr lang="en-US" sz="800" b="1" dirty="0"/>
              <a:t>		1989</a:t>
            </a:r>
            <a:r>
              <a:rPr lang="en-US" sz="800" b="1" i="1" dirty="0"/>
              <a:t> </a:t>
            </a:r>
            <a:r>
              <a:rPr lang="en-US" sz="800" b="1" dirty="0"/>
              <a:t>Federation of Families –</a:t>
            </a:r>
            <a:r>
              <a:rPr lang="en-US" sz="800" b="1" i="1" dirty="0"/>
              <a:t>family movement</a:t>
            </a:r>
          </a:p>
          <a:p>
            <a:endParaRPr lang="en-US" sz="800" b="1" i="1" dirty="0"/>
          </a:p>
          <a:p>
            <a:r>
              <a:rPr lang="en-US" sz="800" b="1" i="1" dirty="0"/>
              <a:t>	</a:t>
            </a:r>
            <a:r>
              <a:rPr lang="en-US" sz="800" b="1" dirty="0"/>
              <a:t>1984 CASSP – </a:t>
            </a:r>
            <a:r>
              <a:rPr lang="en-US" sz="800" b="1" i="1" dirty="0"/>
              <a:t>interagency coordination</a:t>
            </a:r>
          </a:p>
          <a:p>
            <a:endParaRPr lang="en-US" sz="800" b="1" i="1" dirty="0"/>
          </a:p>
          <a:p>
            <a:r>
              <a:rPr lang="en-US" sz="800" b="1" dirty="0"/>
              <a:t>1982 Unclaimed Children</a:t>
            </a:r>
          </a:p>
          <a:p>
            <a:endParaRPr lang="en-US" sz="800" dirty="0"/>
          </a:p>
        </p:txBody>
      </p:sp>
      <p:pic>
        <p:nvPicPr>
          <p:cNvPr id="6" name="Picture 5">
            <a:extLst>
              <a:ext uri="{FF2B5EF4-FFF2-40B4-BE49-F238E27FC236}">
                <a16:creationId xmlns:a16="http://schemas.microsoft.com/office/drawing/2014/main" id="{B93EB98D-7851-4042-B4FE-B9F5905228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3799" y="5920130"/>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imer cover">
            <a:extLst>
              <a:ext uri="{FF2B5EF4-FFF2-40B4-BE49-F238E27FC236}">
                <a16:creationId xmlns:a16="http://schemas.microsoft.com/office/drawing/2014/main" id="{5CECB927-5EAE-41C3-BE0F-8505C2A12B50}"/>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
        <p:nvSpPr>
          <p:cNvPr id="8" name="TextBox 7">
            <a:extLst>
              <a:ext uri="{FF2B5EF4-FFF2-40B4-BE49-F238E27FC236}">
                <a16:creationId xmlns:a16="http://schemas.microsoft.com/office/drawing/2014/main" id="{AC38E1F5-B7E7-4F27-AD14-BF8B980222E9}"/>
              </a:ext>
            </a:extLst>
          </p:cNvPr>
          <p:cNvSpPr txBox="1"/>
          <p:nvPr/>
        </p:nvSpPr>
        <p:spPr>
          <a:xfrm>
            <a:off x="3124242" y="5976219"/>
            <a:ext cx="3599094" cy="369332"/>
          </a:xfrm>
          <a:prstGeom prst="rect">
            <a:avLst/>
          </a:prstGeom>
          <a:noFill/>
        </p:spPr>
        <p:txBody>
          <a:bodyPr wrap="square" rtlCol="0">
            <a:spAutoFit/>
          </a:bodyPr>
          <a:lstStyle/>
          <a:p>
            <a:r>
              <a:rPr lang="en-US" sz="900" dirty="0">
                <a:cs typeface="Arial" panose="020B0604020202020204" pitchFamily="34" charset="0"/>
              </a:rPr>
              <a:t>Pires, S. (2018) Washington, D.C.: Human Service Collaborative for University of Maryland Baltimore, Pre-Institute </a:t>
            </a:r>
            <a:r>
              <a:rPr lang="en-US" sz="900" i="1" dirty="0">
                <a:cs typeface="Arial" panose="020B0604020202020204" pitchFamily="34" charset="0"/>
              </a:rPr>
              <a:t>Building Systems of Care</a:t>
            </a:r>
          </a:p>
        </p:txBody>
      </p:sp>
    </p:spTree>
    <p:extLst>
      <p:ext uri="{BB962C8B-B14F-4D97-AF65-F5344CB8AC3E}">
        <p14:creationId xmlns:p14="http://schemas.microsoft.com/office/powerpoint/2010/main" val="815189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9552-6863-455C-AA8B-AF6B0A9F8B39}"/>
              </a:ext>
            </a:extLst>
          </p:cNvPr>
          <p:cNvSpPr>
            <a:spLocks noGrp="1"/>
          </p:cNvSpPr>
          <p:nvPr>
            <p:ph type="title"/>
          </p:nvPr>
        </p:nvSpPr>
        <p:spPr>
          <a:xfrm>
            <a:off x="698564" y="898342"/>
            <a:ext cx="7063002" cy="539162"/>
          </a:xfrm>
        </p:spPr>
        <p:txBody>
          <a:bodyPr>
            <a:normAutofit fontScale="90000"/>
          </a:bodyPr>
          <a:lstStyle/>
          <a:p>
            <a:r>
              <a:rPr lang="en-US" sz="2800" dirty="0">
                <a:solidFill>
                  <a:schemeClr val="tx1"/>
                </a:solidFill>
              </a:rPr>
              <a:t>Expert Convening: Care Coordination Continuum</a:t>
            </a:r>
          </a:p>
        </p:txBody>
      </p:sp>
      <p:grpSp>
        <p:nvGrpSpPr>
          <p:cNvPr id="4" name="Group 3">
            <a:extLst>
              <a:ext uri="{FF2B5EF4-FFF2-40B4-BE49-F238E27FC236}">
                <a16:creationId xmlns:a16="http://schemas.microsoft.com/office/drawing/2014/main" id="{E00C83EC-5862-46FC-B8C4-8C20B9424264}"/>
              </a:ext>
            </a:extLst>
          </p:cNvPr>
          <p:cNvGrpSpPr/>
          <p:nvPr/>
        </p:nvGrpSpPr>
        <p:grpSpPr>
          <a:xfrm>
            <a:off x="951981" y="964827"/>
            <a:ext cx="7725312" cy="1809501"/>
            <a:chOff x="-15110" y="187583"/>
            <a:chExt cx="7725312" cy="1809501"/>
          </a:xfrm>
        </p:grpSpPr>
        <p:sp>
          <p:nvSpPr>
            <p:cNvPr id="26" name="Arrow: Right 25">
              <a:extLst>
                <a:ext uri="{FF2B5EF4-FFF2-40B4-BE49-F238E27FC236}">
                  <a16:creationId xmlns:a16="http://schemas.microsoft.com/office/drawing/2014/main" id="{E9DFF949-35F0-4730-99AC-5BAF7D1EAE1F}"/>
                </a:ext>
              </a:extLst>
            </p:cNvPr>
            <p:cNvSpPr/>
            <p:nvPr/>
          </p:nvSpPr>
          <p:spPr>
            <a:xfrm>
              <a:off x="-15110" y="187583"/>
              <a:ext cx="7725312" cy="1809501"/>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Arrow: Right 4">
              <a:extLst>
                <a:ext uri="{FF2B5EF4-FFF2-40B4-BE49-F238E27FC236}">
                  <a16:creationId xmlns:a16="http://schemas.microsoft.com/office/drawing/2014/main" id="{90326985-9886-4571-B9DA-864B01A4B3F2}"/>
                </a:ext>
              </a:extLst>
            </p:cNvPr>
            <p:cNvSpPr txBox="1"/>
            <p:nvPr/>
          </p:nvSpPr>
          <p:spPr>
            <a:xfrm>
              <a:off x="-15110" y="639958"/>
              <a:ext cx="7272937" cy="904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254000" bIns="178135" numCol="1" spcCol="1270" anchor="ctr" anchorCtr="0">
              <a:noAutofit/>
            </a:bodyPr>
            <a:lstStyle/>
            <a:p>
              <a:pPr defTabSz="666750">
                <a:lnSpc>
                  <a:spcPct val="90000"/>
                </a:lnSpc>
                <a:spcBef>
                  <a:spcPct val="0"/>
                </a:spcBef>
                <a:spcAft>
                  <a:spcPct val="35000"/>
                </a:spcAft>
              </a:pPr>
              <a:r>
                <a:rPr lang="en-US" sz="1500" b="1" cap="small" dirty="0"/>
                <a:t>Integration Continuum </a:t>
              </a:r>
              <a:r>
                <a:rPr lang="en-US" sz="1500" dirty="0"/>
                <a:t>(nested within common value/principles)</a:t>
              </a:r>
            </a:p>
            <a:p>
              <a:pPr defTabSz="666750">
                <a:spcBef>
                  <a:spcPct val="0"/>
                </a:spcBef>
              </a:pPr>
              <a:r>
                <a:rPr lang="en-US" sz="1500" dirty="0"/>
                <a:t>Across the continuum: Family and Youth Peer Support/Navigators and Measurement-Based (Metrics Across  Continuum)</a:t>
              </a:r>
            </a:p>
          </p:txBody>
        </p:sp>
      </p:grpSp>
      <p:grpSp>
        <p:nvGrpSpPr>
          <p:cNvPr id="5" name="Group 4">
            <a:extLst>
              <a:ext uri="{FF2B5EF4-FFF2-40B4-BE49-F238E27FC236}">
                <a16:creationId xmlns:a16="http://schemas.microsoft.com/office/drawing/2014/main" id="{54B9CE7D-D425-45F0-98F3-306D62FB5447}"/>
              </a:ext>
            </a:extLst>
          </p:cNvPr>
          <p:cNvGrpSpPr/>
          <p:nvPr/>
        </p:nvGrpSpPr>
        <p:grpSpPr>
          <a:xfrm>
            <a:off x="965241" y="2177332"/>
            <a:ext cx="1773880" cy="2653461"/>
            <a:chOff x="-1850" y="1400088"/>
            <a:chExt cx="1773880" cy="2653461"/>
          </a:xfrm>
        </p:grpSpPr>
        <p:sp>
          <p:nvSpPr>
            <p:cNvPr id="24" name="Rectangle 23">
              <a:extLst>
                <a:ext uri="{FF2B5EF4-FFF2-40B4-BE49-F238E27FC236}">
                  <a16:creationId xmlns:a16="http://schemas.microsoft.com/office/drawing/2014/main" id="{C5BCFAE1-0554-42C0-8E7E-60C269C8A85D}"/>
                </a:ext>
              </a:extLst>
            </p:cNvPr>
            <p:cNvSpPr/>
            <p:nvPr/>
          </p:nvSpPr>
          <p:spPr>
            <a:xfrm>
              <a:off x="-1850" y="1400088"/>
              <a:ext cx="1773880" cy="265346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TextBox 24">
              <a:extLst>
                <a:ext uri="{FF2B5EF4-FFF2-40B4-BE49-F238E27FC236}">
                  <a16:creationId xmlns:a16="http://schemas.microsoft.com/office/drawing/2014/main" id="{7A267605-86C5-4B39-A4E5-23266E3C32B6}"/>
                </a:ext>
              </a:extLst>
            </p:cNvPr>
            <p:cNvSpPr txBox="1"/>
            <p:nvPr/>
          </p:nvSpPr>
          <p:spPr>
            <a:xfrm>
              <a:off x="-1850" y="1400088"/>
              <a:ext cx="1773880" cy="26534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pPr>
              <a:r>
                <a:rPr lang="en-US" sz="1200" dirty="0"/>
                <a:t>All children: Pediatric primary care services, including promotion of social-emotional development, developmental and behavioral health screening,  and family psychosocial screening with a broader focus on social determinants of health.</a:t>
              </a:r>
            </a:p>
            <a:p>
              <a:pPr defTabSz="444500">
                <a:lnSpc>
                  <a:spcPct val="90000"/>
                </a:lnSpc>
                <a:spcBef>
                  <a:spcPct val="0"/>
                </a:spcBef>
                <a:spcAft>
                  <a:spcPct val="35000"/>
                </a:spcAft>
              </a:pPr>
              <a:r>
                <a:rPr lang="en-US" sz="1000" dirty="0"/>
                <a:t>Could occur in primary care, behavioral health, school-based or other community setting</a:t>
              </a:r>
            </a:p>
          </p:txBody>
        </p:sp>
      </p:grpSp>
      <p:grpSp>
        <p:nvGrpSpPr>
          <p:cNvPr id="6" name="Group 5">
            <a:extLst>
              <a:ext uri="{FF2B5EF4-FFF2-40B4-BE49-F238E27FC236}">
                <a16:creationId xmlns:a16="http://schemas.microsoft.com/office/drawing/2014/main" id="{FF503D06-926D-4ECD-B9E7-F4CBA7AAF471}"/>
              </a:ext>
            </a:extLst>
          </p:cNvPr>
          <p:cNvGrpSpPr/>
          <p:nvPr/>
        </p:nvGrpSpPr>
        <p:grpSpPr>
          <a:xfrm>
            <a:off x="2706037" y="2016383"/>
            <a:ext cx="5975528" cy="768767"/>
            <a:chOff x="1738946" y="1239139"/>
            <a:chExt cx="5975528" cy="768767"/>
          </a:xfrm>
        </p:grpSpPr>
        <p:sp>
          <p:nvSpPr>
            <p:cNvPr id="22" name="Arrow: Right 21">
              <a:extLst>
                <a:ext uri="{FF2B5EF4-FFF2-40B4-BE49-F238E27FC236}">
                  <a16:creationId xmlns:a16="http://schemas.microsoft.com/office/drawing/2014/main" id="{2B794011-9C42-463D-9C6D-DD8D6D6F199D}"/>
                </a:ext>
              </a:extLst>
            </p:cNvPr>
            <p:cNvSpPr/>
            <p:nvPr/>
          </p:nvSpPr>
          <p:spPr>
            <a:xfrm>
              <a:off x="1738946" y="1239139"/>
              <a:ext cx="5975528" cy="768767"/>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rrow: Right 8">
              <a:extLst>
                <a:ext uri="{FF2B5EF4-FFF2-40B4-BE49-F238E27FC236}">
                  <a16:creationId xmlns:a16="http://schemas.microsoft.com/office/drawing/2014/main" id="{4597AEF2-52F1-46DD-B446-EB7A3AF5A9F1}"/>
                </a:ext>
              </a:extLst>
            </p:cNvPr>
            <p:cNvSpPr txBox="1"/>
            <p:nvPr/>
          </p:nvSpPr>
          <p:spPr>
            <a:xfrm>
              <a:off x="1738946" y="1431331"/>
              <a:ext cx="5783336" cy="3843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254000" bIns="178135" numCol="1" spcCol="1270" anchor="ctr" anchorCtr="0">
              <a:noAutofit/>
            </a:bodyPr>
            <a:lstStyle/>
            <a:p>
              <a:pPr defTabSz="666750">
                <a:lnSpc>
                  <a:spcPct val="90000"/>
                </a:lnSpc>
                <a:spcBef>
                  <a:spcPct val="0"/>
                </a:spcBef>
                <a:spcAft>
                  <a:spcPct val="35000"/>
                </a:spcAft>
              </a:pPr>
              <a:r>
                <a:rPr lang="en-US" sz="1500" dirty="0"/>
                <a:t>Children with Identified Need</a:t>
              </a:r>
            </a:p>
          </p:txBody>
        </p:sp>
      </p:grpSp>
      <p:grpSp>
        <p:nvGrpSpPr>
          <p:cNvPr id="7" name="Group 6">
            <a:extLst>
              <a:ext uri="{FF2B5EF4-FFF2-40B4-BE49-F238E27FC236}">
                <a16:creationId xmlns:a16="http://schemas.microsoft.com/office/drawing/2014/main" id="{76594C89-ED83-4A7C-809B-2660AD213049}"/>
              </a:ext>
            </a:extLst>
          </p:cNvPr>
          <p:cNvGrpSpPr/>
          <p:nvPr/>
        </p:nvGrpSpPr>
        <p:grpSpPr>
          <a:xfrm>
            <a:off x="2755181" y="2500789"/>
            <a:ext cx="1713404" cy="2491485"/>
            <a:chOff x="1788090" y="1723545"/>
            <a:chExt cx="1713404" cy="2717746"/>
          </a:xfrm>
        </p:grpSpPr>
        <p:sp>
          <p:nvSpPr>
            <p:cNvPr id="20" name="Rectangle 19">
              <a:extLst>
                <a:ext uri="{FF2B5EF4-FFF2-40B4-BE49-F238E27FC236}">
                  <a16:creationId xmlns:a16="http://schemas.microsoft.com/office/drawing/2014/main" id="{AA742F60-85E8-46D8-A6F3-1B23B9D0FECC}"/>
                </a:ext>
              </a:extLst>
            </p:cNvPr>
            <p:cNvSpPr/>
            <p:nvPr/>
          </p:nvSpPr>
          <p:spPr>
            <a:xfrm>
              <a:off x="1788090" y="1723545"/>
              <a:ext cx="1713404" cy="271774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E4717867-23BA-4654-BBB6-19789BFD3EA8}"/>
                </a:ext>
              </a:extLst>
            </p:cNvPr>
            <p:cNvSpPr txBox="1"/>
            <p:nvPr/>
          </p:nvSpPr>
          <p:spPr>
            <a:xfrm>
              <a:off x="1788090" y="1723545"/>
              <a:ext cx="1713404" cy="27177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defTabSz="577850">
                <a:lnSpc>
                  <a:spcPct val="90000"/>
                </a:lnSpc>
                <a:spcBef>
                  <a:spcPct val="0"/>
                </a:spcBef>
                <a:spcAft>
                  <a:spcPct val="35000"/>
                </a:spcAft>
              </a:pPr>
              <a:r>
                <a:rPr lang="en-US" sz="1300" dirty="0"/>
                <a:t>Child Behavioral Health Consultation Programs, which include behavioral health consultation to primary care practitioners and coordination by behavioral health.</a:t>
              </a:r>
              <a:endParaRPr lang="en-US" sz="1400" dirty="0"/>
            </a:p>
            <a:p>
              <a:pPr defTabSz="577850">
                <a:lnSpc>
                  <a:spcPct val="90000"/>
                </a:lnSpc>
                <a:spcBef>
                  <a:spcPct val="0"/>
                </a:spcBef>
                <a:spcAft>
                  <a:spcPct val="35000"/>
                </a:spcAft>
              </a:pPr>
              <a:endParaRPr lang="en-US" sz="1000" dirty="0"/>
            </a:p>
            <a:p>
              <a:pPr defTabSz="577850">
                <a:lnSpc>
                  <a:spcPct val="90000"/>
                </a:lnSpc>
                <a:spcBef>
                  <a:spcPct val="0"/>
                </a:spcBef>
                <a:spcAft>
                  <a:spcPct val="35000"/>
                </a:spcAft>
              </a:pPr>
              <a:r>
                <a:rPr lang="en-US" sz="1000" dirty="0"/>
                <a:t>Could occur in primary care, behavioral health, school-based or other community setting</a:t>
              </a:r>
            </a:p>
          </p:txBody>
        </p:sp>
      </p:grpSp>
      <p:grpSp>
        <p:nvGrpSpPr>
          <p:cNvPr id="8" name="Group 7">
            <a:extLst>
              <a:ext uri="{FF2B5EF4-FFF2-40B4-BE49-F238E27FC236}">
                <a16:creationId xmlns:a16="http://schemas.microsoft.com/office/drawing/2014/main" id="{AB5C7C3B-38E3-4F19-89D8-FBB0FFE1BAA8}"/>
              </a:ext>
            </a:extLst>
          </p:cNvPr>
          <p:cNvGrpSpPr/>
          <p:nvPr/>
        </p:nvGrpSpPr>
        <p:grpSpPr>
          <a:xfrm>
            <a:off x="4441193" y="2282838"/>
            <a:ext cx="4300082" cy="870262"/>
            <a:chOff x="3474102" y="1505595"/>
            <a:chExt cx="4300082" cy="870262"/>
          </a:xfrm>
        </p:grpSpPr>
        <p:sp>
          <p:nvSpPr>
            <p:cNvPr id="18" name="Arrow: Right 17">
              <a:extLst>
                <a:ext uri="{FF2B5EF4-FFF2-40B4-BE49-F238E27FC236}">
                  <a16:creationId xmlns:a16="http://schemas.microsoft.com/office/drawing/2014/main" id="{5A8C80DA-AD1D-4DFE-8A1D-E90969DA48CC}"/>
                </a:ext>
              </a:extLst>
            </p:cNvPr>
            <p:cNvSpPr/>
            <p:nvPr/>
          </p:nvSpPr>
          <p:spPr>
            <a:xfrm>
              <a:off x="3474102" y="1505595"/>
              <a:ext cx="4300082" cy="870262"/>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rrow: Right 12">
              <a:extLst>
                <a:ext uri="{FF2B5EF4-FFF2-40B4-BE49-F238E27FC236}">
                  <a16:creationId xmlns:a16="http://schemas.microsoft.com/office/drawing/2014/main" id="{30B01897-F643-44E2-B8A7-1CF562AEB18A}"/>
                </a:ext>
              </a:extLst>
            </p:cNvPr>
            <p:cNvSpPr txBox="1"/>
            <p:nvPr/>
          </p:nvSpPr>
          <p:spPr>
            <a:xfrm>
              <a:off x="3474102" y="1723161"/>
              <a:ext cx="4082517" cy="4351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254000" bIns="178135" numCol="1" spcCol="1270" anchor="ctr" anchorCtr="0">
              <a:noAutofit/>
            </a:bodyPr>
            <a:lstStyle/>
            <a:p>
              <a:pPr defTabSz="666750">
                <a:lnSpc>
                  <a:spcPct val="90000"/>
                </a:lnSpc>
                <a:spcBef>
                  <a:spcPct val="0"/>
                </a:spcBef>
                <a:spcAft>
                  <a:spcPct val="35000"/>
                </a:spcAft>
              </a:pPr>
              <a:r>
                <a:rPr lang="en-US" sz="1500" dirty="0"/>
                <a:t>Low/Moderate Need</a:t>
              </a:r>
            </a:p>
          </p:txBody>
        </p:sp>
      </p:grpSp>
      <p:grpSp>
        <p:nvGrpSpPr>
          <p:cNvPr id="9" name="Group 8">
            <a:extLst>
              <a:ext uri="{FF2B5EF4-FFF2-40B4-BE49-F238E27FC236}">
                <a16:creationId xmlns:a16="http://schemas.microsoft.com/office/drawing/2014/main" id="{B0AE5549-AE03-43C2-BC00-86CE6259F787}"/>
              </a:ext>
            </a:extLst>
          </p:cNvPr>
          <p:cNvGrpSpPr/>
          <p:nvPr/>
        </p:nvGrpSpPr>
        <p:grpSpPr>
          <a:xfrm>
            <a:off x="4461391" y="2798773"/>
            <a:ext cx="1656056" cy="2323051"/>
            <a:chOff x="3494300" y="2021529"/>
            <a:chExt cx="1656056" cy="2774625"/>
          </a:xfrm>
        </p:grpSpPr>
        <p:sp>
          <p:nvSpPr>
            <p:cNvPr id="16" name="Rectangle 15">
              <a:extLst>
                <a:ext uri="{FF2B5EF4-FFF2-40B4-BE49-F238E27FC236}">
                  <a16:creationId xmlns:a16="http://schemas.microsoft.com/office/drawing/2014/main" id="{BDD11EA8-DB43-41B1-8E68-502BC6A092D1}"/>
                </a:ext>
              </a:extLst>
            </p:cNvPr>
            <p:cNvSpPr/>
            <p:nvPr/>
          </p:nvSpPr>
          <p:spPr>
            <a:xfrm>
              <a:off x="3494300" y="2021529"/>
              <a:ext cx="1656056" cy="2774625"/>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C3C01804-7C0C-4070-AAFD-7217D69C9FB1}"/>
                </a:ext>
              </a:extLst>
            </p:cNvPr>
            <p:cNvSpPr txBox="1"/>
            <p:nvPr/>
          </p:nvSpPr>
          <p:spPr>
            <a:xfrm>
              <a:off x="3494300" y="2021529"/>
              <a:ext cx="1656056" cy="2774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defTabSz="577850">
                <a:lnSpc>
                  <a:spcPct val="90000"/>
                </a:lnSpc>
                <a:spcBef>
                  <a:spcPct val="0"/>
                </a:spcBef>
                <a:spcAft>
                  <a:spcPct val="35000"/>
                </a:spcAft>
              </a:pPr>
              <a:r>
                <a:rPr lang="en-US" sz="1300" dirty="0"/>
                <a:t>Team-based care with appropriate infrastructure.</a:t>
              </a:r>
              <a:endParaRPr lang="en-US" sz="1000" dirty="0"/>
            </a:p>
            <a:p>
              <a:pPr defTabSz="577850">
                <a:lnSpc>
                  <a:spcPct val="90000"/>
                </a:lnSpc>
                <a:spcBef>
                  <a:spcPct val="0"/>
                </a:spcBef>
                <a:spcAft>
                  <a:spcPct val="35000"/>
                </a:spcAft>
              </a:pPr>
              <a:endParaRPr lang="en-US" sz="1000" dirty="0"/>
            </a:p>
            <a:p>
              <a:pPr defTabSz="577850">
                <a:lnSpc>
                  <a:spcPct val="90000"/>
                </a:lnSpc>
                <a:spcBef>
                  <a:spcPct val="0"/>
                </a:spcBef>
                <a:spcAft>
                  <a:spcPct val="35000"/>
                </a:spcAft>
              </a:pPr>
              <a:endParaRPr lang="en-US" sz="1000" dirty="0"/>
            </a:p>
            <a:p>
              <a:pPr defTabSz="577850">
                <a:lnSpc>
                  <a:spcPct val="90000"/>
                </a:lnSpc>
                <a:spcBef>
                  <a:spcPct val="0"/>
                </a:spcBef>
                <a:spcAft>
                  <a:spcPct val="35000"/>
                </a:spcAft>
              </a:pPr>
              <a:endParaRPr lang="en-US" sz="1000" dirty="0"/>
            </a:p>
            <a:p>
              <a:pPr defTabSz="577850">
                <a:lnSpc>
                  <a:spcPct val="90000"/>
                </a:lnSpc>
                <a:spcBef>
                  <a:spcPct val="0"/>
                </a:spcBef>
                <a:spcAft>
                  <a:spcPct val="35000"/>
                </a:spcAft>
              </a:pPr>
              <a:endParaRPr lang="en-US" sz="1000" dirty="0"/>
            </a:p>
            <a:p>
              <a:pPr defTabSz="577850">
                <a:lnSpc>
                  <a:spcPct val="90000"/>
                </a:lnSpc>
                <a:spcBef>
                  <a:spcPct val="0"/>
                </a:spcBef>
                <a:spcAft>
                  <a:spcPct val="35000"/>
                </a:spcAft>
              </a:pPr>
              <a:endParaRPr lang="en-US" sz="1000" dirty="0"/>
            </a:p>
            <a:p>
              <a:pPr defTabSz="577850">
                <a:lnSpc>
                  <a:spcPct val="90000"/>
                </a:lnSpc>
                <a:spcBef>
                  <a:spcPct val="0"/>
                </a:spcBef>
                <a:spcAft>
                  <a:spcPct val="35000"/>
                </a:spcAft>
              </a:pPr>
              <a:r>
                <a:rPr lang="en-US" sz="1000" dirty="0"/>
                <a:t>Could occur in primary care, behavioral health, school-based or other community setting</a:t>
              </a:r>
            </a:p>
          </p:txBody>
        </p:sp>
      </p:grpSp>
      <p:grpSp>
        <p:nvGrpSpPr>
          <p:cNvPr id="10" name="Group 9">
            <a:extLst>
              <a:ext uri="{FF2B5EF4-FFF2-40B4-BE49-F238E27FC236}">
                <a16:creationId xmlns:a16="http://schemas.microsoft.com/office/drawing/2014/main" id="{EA971B16-5C2D-4D50-8615-8BCFC756B3F5}"/>
              </a:ext>
            </a:extLst>
          </p:cNvPr>
          <p:cNvGrpSpPr/>
          <p:nvPr/>
        </p:nvGrpSpPr>
        <p:grpSpPr>
          <a:xfrm>
            <a:off x="6128296" y="2482692"/>
            <a:ext cx="2696437" cy="1122108"/>
            <a:chOff x="5161204" y="1705449"/>
            <a:chExt cx="2696437" cy="1122108"/>
          </a:xfrm>
        </p:grpSpPr>
        <p:sp>
          <p:nvSpPr>
            <p:cNvPr id="14" name="Arrow: Right 13">
              <a:extLst>
                <a:ext uri="{FF2B5EF4-FFF2-40B4-BE49-F238E27FC236}">
                  <a16:creationId xmlns:a16="http://schemas.microsoft.com/office/drawing/2014/main" id="{93F16506-EE51-4CA6-8B19-4C01E44912BF}"/>
                </a:ext>
              </a:extLst>
            </p:cNvPr>
            <p:cNvSpPr/>
            <p:nvPr/>
          </p:nvSpPr>
          <p:spPr>
            <a:xfrm>
              <a:off x="5161204" y="1705449"/>
              <a:ext cx="2696437" cy="1122108"/>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Arrow: Right 16">
              <a:extLst>
                <a:ext uri="{FF2B5EF4-FFF2-40B4-BE49-F238E27FC236}">
                  <a16:creationId xmlns:a16="http://schemas.microsoft.com/office/drawing/2014/main" id="{08012466-427B-4D9F-BA2E-97E16DDCD298}"/>
                </a:ext>
              </a:extLst>
            </p:cNvPr>
            <p:cNvSpPr txBox="1"/>
            <p:nvPr/>
          </p:nvSpPr>
          <p:spPr>
            <a:xfrm>
              <a:off x="5161204" y="1985976"/>
              <a:ext cx="2415910" cy="561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254000" bIns="178135" numCol="1" spcCol="1270" anchor="ctr" anchorCtr="0">
              <a:noAutofit/>
            </a:bodyPr>
            <a:lstStyle/>
            <a:p>
              <a:pPr defTabSz="666750">
                <a:lnSpc>
                  <a:spcPct val="90000"/>
                </a:lnSpc>
                <a:spcBef>
                  <a:spcPct val="0"/>
                </a:spcBef>
                <a:spcAft>
                  <a:spcPct val="35000"/>
                </a:spcAft>
              </a:pPr>
              <a:r>
                <a:rPr lang="en-US" sz="1500" dirty="0"/>
                <a:t>Significant Need/High Risk</a:t>
              </a:r>
            </a:p>
          </p:txBody>
        </p:sp>
      </p:grpSp>
      <p:grpSp>
        <p:nvGrpSpPr>
          <p:cNvPr id="11" name="Group 10">
            <a:extLst>
              <a:ext uri="{FF2B5EF4-FFF2-40B4-BE49-F238E27FC236}">
                <a16:creationId xmlns:a16="http://schemas.microsoft.com/office/drawing/2014/main" id="{BB42D94D-BEAB-44E3-93A6-6D407777DDDC}"/>
              </a:ext>
            </a:extLst>
          </p:cNvPr>
          <p:cNvGrpSpPr/>
          <p:nvPr/>
        </p:nvGrpSpPr>
        <p:grpSpPr>
          <a:xfrm>
            <a:off x="6117098" y="3168197"/>
            <a:ext cx="1871057" cy="2039111"/>
            <a:chOff x="5150006" y="2390953"/>
            <a:chExt cx="1871057" cy="2491485"/>
          </a:xfrm>
        </p:grpSpPr>
        <p:sp>
          <p:nvSpPr>
            <p:cNvPr id="12" name="Rectangle 11">
              <a:extLst>
                <a:ext uri="{FF2B5EF4-FFF2-40B4-BE49-F238E27FC236}">
                  <a16:creationId xmlns:a16="http://schemas.microsoft.com/office/drawing/2014/main" id="{3314EE06-79F3-4696-8A83-76B611A7C8CE}"/>
                </a:ext>
              </a:extLst>
            </p:cNvPr>
            <p:cNvSpPr/>
            <p:nvPr/>
          </p:nvSpPr>
          <p:spPr>
            <a:xfrm>
              <a:off x="5150006" y="2390953"/>
              <a:ext cx="1871057" cy="2491485"/>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25EBDD8E-64E6-4DD9-B49E-BB61FDCD3D86}"/>
                </a:ext>
              </a:extLst>
            </p:cNvPr>
            <p:cNvSpPr txBox="1"/>
            <p:nvPr/>
          </p:nvSpPr>
          <p:spPr>
            <a:xfrm>
              <a:off x="5150006" y="2390953"/>
              <a:ext cx="1871057" cy="2491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defTabSz="577850">
                <a:lnSpc>
                  <a:spcPct val="90000"/>
                </a:lnSpc>
                <a:spcBef>
                  <a:spcPct val="0"/>
                </a:spcBef>
                <a:spcAft>
                  <a:spcPct val="35000"/>
                </a:spcAft>
              </a:pPr>
              <a:r>
                <a:rPr lang="en-US" sz="1300" dirty="0"/>
                <a:t>Intensive Care Coordination using High Fidelity Wraparound.</a:t>
              </a:r>
              <a:endParaRPr lang="en-US" sz="1400" dirty="0"/>
            </a:p>
            <a:p>
              <a:pPr defTabSz="577850">
                <a:lnSpc>
                  <a:spcPct val="90000"/>
                </a:lnSpc>
                <a:spcBef>
                  <a:spcPct val="0"/>
                </a:spcBef>
                <a:spcAft>
                  <a:spcPct val="35000"/>
                </a:spcAft>
              </a:pPr>
              <a:endParaRPr lang="en-US" sz="1000" dirty="0"/>
            </a:p>
            <a:p>
              <a:pPr defTabSz="577850">
                <a:lnSpc>
                  <a:spcPct val="90000"/>
                </a:lnSpc>
                <a:spcBef>
                  <a:spcPct val="0"/>
                </a:spcBef>
                <a:spcAft>
                  <a:spcPct val="35000"/>
                </a:spcAft>
              </a:pPr>
              <a:endParaRPr lang="en-US" sz="1000" dirty="0"/>
            </a:p>
            <a:p>
              <a:pPr defTabSz="577850">
                <a:lnSpc>
                  <a:spcPct val="90000"/>
                </a:lnSpc>
                <a:spcBef>
                  <a:spcPct val="0"/>
                </a:spcBef>
                <a:spcAft>
                  <a:spcPct val="35000"/>
                </a:spcAft>
              </a:pPr>
              <a:endParaRPr lang="en-US" sz="1000" dirty="0"/>
            </a:p>
            <a:p>
              <a:pPr defTabSz="577850">
                <a:lnSpc>
                  <a:spcPct val="90000"/>
                </a:lnSpc>
                <a:spcBef>
                  <a:spcPct val="0"/>
                </a:spcBef>
                <a:spcAft>
                  <a:spcPct val="35000"/>
                </a:spcAft>
              </a:pPr>
              <a:endParaRPr lang="en-US" sz="1000" dirty="0"/>
            </a:p>
            <a:p>
              <a:pPr defTabSz="577850">
                <a:lnSpc>
                  <a:spcPct val="90000"/>
                </a:lnSpc>
                <a:spcBef>
                  <a:spcPct val="0"/>
                </a:spcBef>
                <a:spcAft>
                  <a:spcPct val="35000"/>
                </a:spcAft>
              </a:pPr>
              <a:r>
                <a:rPr lang="en-US" sz="1000" dirty="0"/>
                <a:t>Could occur in primary care, behavioral health, school-based or other community setting</a:t>
              </a:r>
            </a:p>
          </p:txBody>
        </p:sp>
      </p:grpSp>
      <p:sp>
        <p:nvSpPr>
          <p:cNvPr id="28" name="TextBox 27">
            <a:extLst>
              <a:ext uri="{FF2B5EF4-FFF2-40B4-BE49-F238E27FC236}">
                <a16:creationId xmlns:a16="http://schemas.microsoft.com/office/drawing/2014/main" id="{ED021F7B-052D-416E-ACEC-17A191C2B885}"/>
              </a:ext>
            </a:extLst>
          </p:cNvPr>
          <p:cNvSpPr txBox="1"/>
          <p:nvPr/>
        </p:nvSpPr>
        <p:spPr>
          <a:xfrm>
            <a:off x="1354778" y="6148804"/>
            <a:ext cx="6467342" cy="646331"/>
          </a:xfrm>
          <a:prstGeom prst="rect">
            <a:avLst/>
          </a:prstGeom>
          <a:noFill/>
        </p:spPr>
        <p:txBody>
          <a:bodyPr wrap="square" rtlCol="0">
            <a:spAutoFit/>
          </a:bodyPr>
          <a:lstStyle/>
          <a:p>
            <a:r>
              <a:rPr lang="en-US" sz="900" dirty="0"/>
              <a:t>Pires, S., Fields, S, et.al., 2018 (in process) </a:t>
            </a:r>
            <a:r>
              <a:rPr lang="en-US" sz="900" i="1" dirty="0"/>
              <a:t>Care Integration Opportunities in Primary Care for Children, Youth and Young </a:t>
            </a:r>
          </a:p>
          <a:p>
            <a:r>
              <a:rPr lang="en-US" sz="900" i="1" dirty="0"/>
              <a:t>Adults with Behavioral Health Challenges: Expert Convening. </a:t>
            </a:r>
            <a:r>
              <a:rPr lang="en-US" sz="900" dirty="0"/>
              <a:t>National Technical Assistance Network for Children’s</a:t>
            </a:r>
          </a:p>
          <a:p>
            <a:r>
              <a:rPr lang="en-US" sz="900" dirty="0"/>
              <a:t> Behavioral Health</a:t>
            </a:r>
            <a:r>
              <a:rPr lang="en-US" sz="900" i="1" dirty="0"/>
              <a:t> </a:t>
            </a:r>
            <a:r>
              <a:rPr lang="en-US" sz="900" dirty="0"/>
              <a:t> </a:t>
            </a:r>
          </a:p>
          <a:p>
            <a:endParaRPr lang="en-US" sz="900" dirty="0"/>
          </a:p>
        </p:txBody>
      </p:sp>
      <p:pic>
        <p:nvPicPr>
          <p:cNvPr id="29" name="Picture 28">
            <a:extLst>
              <a:ext uri="{FF2B5EF4-FFF2-40B4-BE49-F238E27FC236}">
                <a16:creationId xmlns:a16="http://schemas.microsoft.com/office/drawing/2014/main" id="{F87E5A19-8302-44FA-A76C-52B0A9E316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5639" y="5602255"/>
            <a:ext cx="856141" cy="34391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Primer cover">
            <a:extLst>
              <a:ext uri="{FF2B5EF4-FFF2-40B4-BE49-F238E27FC236}">
                <a16:creationId xmlns:a16="http://schemas.microsoft.com/office/drawing/2014/main" id="{B4AA6ED4-196B-40F1-B931-32B2BE06768B}"/>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920138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A762-C947-484F-AFCF-CA6D967EDF58}"/>
              </a:ext>
            </a:extLst>
          </p:cNvPr>
          <p:cNvSpPr>
            <a:spLocks noGrp="1"/>
          </p:cNvSpPr>
          <p:nvPr>
            <p:ph type="title"/>
          </p:nvPr>
        </p:nvSpPr>
        <p:spPr>
          <a:xfrm>
            <a:off x="628651" y="1131889"/>
            <a:ext cx="7544613" cy="993775"/>
          </a:xfrm>
        </p:spPr>
        <p:txBody>
          <a:bodyPr>
            <a:noAutofit/>
          </a:bodyPr>
          <a:lstStyle/>
          <a:p>
            <a:r>
              <a:rPr lang="en-US" sz="3600" dirty="0">
                <a:solidFill>
                  <a:schemeClr val="tx1"/>
                </a:solidFill>
                <a:latin typeface="Calibri" pitchFamily="34" charset="0"/>
              </a:rPr>
              <a:t>Why Are Outcomes So Poor and Costs So High?</a:t>
            </a:r>
            <a:endParaRPr lang="en-US" sz="3600" dirty="0">
              <a:solidFill>
                <a:schemeClr val="tx1"/>
              </a:solidFill>
            </a:endParaRPr>
          </a:p>
        </p:txBody>
      </p:sp>
      <p:pic>
        <p:nvPicPr>
          <p:cNvPr id="5" name="Picture 4" descr="Primer cover">
            <a:extLst>
              <a:ext uri="{FF2B5EF4-FFF2-40B4-BE49-F238E27FC236}">
                <a16:creationId xmlns:a16="http://schemas.microsoft.com/office/drawing/2014/main" id="{4B3CA8B6-E059-425E-BF28-195FB630F656}"/>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sp>
        <p:nvSpPr>
          <p:cNvPr id="57" name="Rectangle: Rounded Corners 6">
            <a:extLst>
              <a:ext uri="{FF2B5EF4-FFF2-40B4-BE49-F238E27FC236}">
                <a16:creationId xmlns:a16="http://schemas.microsoft.com/office/drawing/2014/main" id="{36DE6819-357A-4EC4-AB62-228B83107C5B}"/>
              </a:ext>
            </a:extLst>
          </p:cNvPr>
          <p:cNvSpPr txBox="1"/>
          <p:nvPr/>
        </p:nvSpPr>
        <p:spPr>
          <a:xfrm>
            <a:off x="903131" y="2388784"/>
            <a:ext cx="1957018" cy="730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ctr" defTabSz="622300">
              <a:lnSpc>
                <a:spcPct val="90000"/>
              </a:lnSpc>
              <a:spcBef>
                <a:spcPct val="0"/>
              </a:spcBef>
              <a:spcAft>
                <a:spcPct val="35000"/>
              </a:spcAft>
            </a:pPr>
            <a:r>
              <a:rPr lang="en-US" sz="1400" dirty="0">
                <a:latin typeface="Calibri" pitchFamily="34" charset="0"/>
              </a:rPr>
              <a:t>Youth with serious EBD typically have multiple and overlapping areas that need attention</a:t>
            </a:r>
            <a:endParaRPr lang="en-US" sz="1400" dirty="0"/>
          </a:p>
        </p:txBody>
      </p:sp>
      <p:graphicFrame>
        <p:nvGraphicFramePr>
          <p:cNvPr id="60" name="Content Placeholder 3">
            <a:extLst>
              <a:ext uri="{FF2B5EF4-FFF2-40B4-BE49-F238E27FC236}">
                <a16:creationId xmlns:a16="http://schemas.microsoft.com/office/drawing/2014/main" id="{31F50DA4-BF68-40FB-9DAF-AE7A04805371}"/>
              </a:ext>
            </a:extLst>
          </p:cNvPr>
          <p:cNvGraphicFramePr>
            <a:graphicFrameLocks/>
          </p:cNvGraphicFramePr>
          <p:nvPr>
            <p:extLst>
              <p:ext uri="{D42A27DB-BD31-4B8C-83A1-F6EECF244321}">
                <p14:modId xmlns:p14="http://schemas.microsoft.com/office/powerpoint/2010/main" val="2561059093"/>
              </p:ext>
            </p:extLst>
          </p:nvPr>
        </p:nvGraphicFramePr>
        <p:xfrm>
          <a:off x="1248578" y="2388784"/>
          <a:ext cx="7050438" cy="3885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 name="TextBox 60">
            <a:extLst>
              <a:ext uri="{FF2B5EF4-FFF2-40B4-BE49-F238E27FC236}">
                <a16:creationId xmlns:a16="http://schemas.microsoft.com/office/drawing/2014/main" id="{4D3C5379-BC69-4826-AE71-B049675162AB}"/>
              </a:ext>
            </a:extLst>
          </p:cNvPr>
          <p:cNvSpPr txBox="1"/>
          <p:nvPr/>
        </p:nvSpPr>
        <p:spPr>
          <a:xfrm>
            <a:off x="2695984" y="6472261"/>
            <a:ext cx="2077813" cy="230832"/>
          </a:xfrm>
          <a:prstGeom prst="rect">
            <a:avLst/>
          </a:prstGeom>
          <a:noFill/>
        </p:spPr>
        <p:txBody>
          <a:bodyPr wrap="none" rtlCol="0">
            <a:spAutoFit/>
          </a:bodyPr>
          <a:lstStyle/>
          <a:p>
            <a:r>
              <a:rPr lang="en-US" sz="900" dirty="0"/>
              <a:t>Bruns, E. National Wraparound Initiative</a:t>
            </a:r>
          </a:p>
        </p:txBody>
      </p:sp>
    </p:spTree>
    <p:extLst>
      <p:ext uri="{BB962C8B-B14F-4D97-AF65-F5344CB8AC3E}">
        <p14:creationId xmlns:p14="http://schemas.microsoft.com/office/powerpoint/2010/main" val="3571538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EF34-8E95-4BD5-AC2D-DDBD5ECDA599}"/>
              </a:ext>
            </a:extLst>
          </p:cNvPr>
          <p:cNvSpPr>
            <a:spLocks noGrp="1"/>
          </p:cNvSpPr>
          <p:nvPr>
            <p:ph type="title"/>
          </p:nvPr>
        </p:nvSpPr>
        <p:spPr>
          <a:xfrm>
            <a:off x="795224" y="1180062"/>
            <a:ext cx="8369294" cy="633009"/>
          </a:xfrm>
        </p:spPr>
        <p:txBody>
          <a:bodyPr>
            <a:normAutofit/>
          </a:bodyPr>
          <a:lstStyle/>
          <a:p>
            <a:r>
              <a:rPr lang="en-US" b="0" dirty="0">
                <a:solidFill>
                  <a:schemeClr val="tx1"/>
                </a:solidFill>
              </a:rPr>
              <a:t>Important Points About the Wraparound Process</a:t>
            </a:r>
          </a:p>
        </p:txBody>
      </p:sp>
      <p:pic>
        <p:nvPicPr>
          <p:cNvPr id="5" name="Picture 4" descr="Primer cover">
            <a:extLst>
              <a:ext uri="{FF2B5EF4-FFF2-40B4-BE49-F238E27FC236}">
                <a16:creationId xmlns:a16="http://schemas.microsoft.com/office/drawing/2014/main" id="{9BFE71E5-58FD-405F-B715-7365DA35372F}"/>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sp>
        <p:nvSpPr>
          <p:cNvPr id="6" name="Rectangle 5">
            <a:extLst>
              <a:ext uri="{FF2B5EF4-FFF2-40B4-BE49-F238E27FC236}">
                <a16:creationId xmlns:a16="http://schemas.microsoft.com/office/drawing/2014/main" id="{AD63522E-5E8F-41E2-BCED-DDD0409F3D4F}"/>
              </a:ext>
            </a:extLst>
          </p:cNvPr>
          <p:cNvSpPr/>
          <p:nvPr/>
        </p:nvSpPr>
        <p:spPr>
          <a:xfrm>
            <a:off x="795224" y="2522023"/>
            <a:ext cx="7529716" cy="2554545"/>
          </a:xfrm>
          <a:prstGeom prst="rect">
            <a:avLst/>
          </a:prstGeom>
        </p:spPr>
        <p:txBody>
          <a:bodyPr wrap="square">
            <a:spAutoFit/>
          </a:bodyPr>
          <a:lstStyle/>
          <a:p>
            <a:pPr marL="285750" indent="-285750">
              <a:buFont typeface="Arial" panose="020B0604020202020204" pitchFamily="34" charset="0"/>
              <a:buChar char="•"/>
            </a:pPr>
            <a:r>
              <a:rPr lang="en-US" sz="2000" dirty="0"/>
              <a:t>Wraparound is a </a:t>
            </a:r>
            <a:r>
              <a:rPr lang="en-US" sz="2000" u="sng" dirty="0"/>
              <a:t>defined,</a:t>
            </a:r>
            <a:r>
              <a:rPr lang="en-US" sz="2000" dirty="0"/>
              <a:t> team-based service planning and coordination process</a:t>
            </a:r>
          </a:p>
          <a:p>
            <a:pPr marL="285750" indent="-285750">
              <a:buFont typeface="Arial" panose="020B0604020202020204" pitchFamily="34" charset="0"/>
              <a:buChar char="•"/>
            </a:pPr>
            <a:r>
              <a:rPr lang="en-US" sz="2000" dirty="0"/>
              <a:t>The Wraparound process ensures that there is one coordinated plan of care and one care coordinator</a:t>
            </a:r>
          </a:p>
          <a:p>
            <a:pPr marL="285750" indent="-285750">
              <a:buFont typeface="Arial" panose="020B0604020202020204" pitchFamily="34" charset="0"/>
              <a:buChar char="•"/>
            </a:pPr>
            <a:r>
              <a:rPr lang="en-US" sz="2000" dirty="0"/>
              <a:t>Wraparound is not a service per se, it is a structured approach to service planning and care coordination</a:t>
            </a:r>
          </a:p>
          <a:p>
            <a:pPr marL="285750" indent="-285750">
              <a:buFont typeface="Arial" panose="020B0604020202020204" pitchFamily="34" charset="0"/>
              <a:buChar char="•"/>
            </a:pPr>
            <a:r>
              <a:rPr lang="en-US" sz="2000" dirty="0"/>
              <a:t>The ultimate goal is both to improve outcomes and per capita costs of care</a:t>
            </a:r>
          </a:p>
        </p:txBody>
      </p:sp>
      <p:sp>
        <p:nvSpPr>
          <p:cNvPr id="7" name="TextBox 6">
            <a:extLst>
              <a:ext uri="{FF2B5EF4-FFF2-40B4-BE49-F238E27FC236}">
                <a16:creationId xmlns:a16="http://schemas.microsoft.com/office/drawing/2014/main" id="{6F0C37C4-2899-4A1A-B2D0-AF7B21C7E17F}"/>
              </a:ext>
            </a:extLst>
          </p:cNvPr>
          <p:cNvSpPr txBox="1"/>
          <p:nvPr/>
        </p:nvSpPr>
        <p:spPr>
          <a:xfrm>
            <a:off x="2902058" y="6419160"/>
            <a:ext cx="2077813" cy="230832"/>
          </a:xfrm>
          <a:prstGeom prst="rect">
            <a:avLst/>
          </a:prstGeom>
          <a:noFill/>
        </p:spPr>
        <p:txBody>
          <a:bodyPr wrap="none" rtlCol="0">
            <a:spAutoFit/>
          </a:bodyPr>
          <a:lstStyle/>
          <a:p>
            <a:r>
              <a:rPr lang="en-US" sz="900" dirty="0"/>
              <a:t>Bruns, E. National Wraparound Initiative</a:t>
            </a:r>
          </a:p>
        </p:txBody>
      </p:sp>
    </p:spTree>
    <p:extLst>
      <p:ext uri="{BB962C8B-B14F-4D97-AF65-F5344CB8AC3E}">
        <p14:creationId xmlns:p14="http://schemas.microsoft.com/office/powerpoint/2010/main" val="1950969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6">
            <a:extLst>
              <a:ext uri="{FF2B5EF4-FFF2-40B4-BE49-F238E27FC236}">
                <a16:creationId xmlns:a16="http://schemas.microsoft.com/office/drawing/2014/main" id="{C548F3E9-F933-4181-8678-EFF2DD43D0DE}"/>
              </a:ext>
            </a:extLst>
          </p:cNvPr>
          <p:cNvSpPr>
            <a:spLocks noChangeArrowheads="1"/>
          </p:cNvSpPr>
          <p:nvPr/>
        </p:nvSpPr>
        <p:spPr bwMode="auto">
          <a:xfrm>
            <a:off x="228600" y="2587625"/>
            <a:ext cx="8534400" cy="2362200"/>
          </a:xfrm>
          <a:prstGeom prst="ellipse">
            <a:avLst/>
          </a:prstGeom>
          <a:solidFill>
            <a:schemeClr val="accent1"/>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dirty="0">
              <a:solidFill>
                <a:prstClr val="black"/>
              </a:solidFill>
            </a:endParaRPr>
          </a:p>
        </p:txBody>
      </p:sp>
      <p:sp>
        <p:nvSpPr>
          <p:cNvPr id="5" name="Rectangle 2">
            <a:extLst>
              <a:ext uri="{FF2B5EF4-FFF2-40B4-BE49-F238E27FC236}">
                <a16:creationId xmlns:a16="http://schemas.microsoft.com/office/drawing/2014/main" id="{27A198A1-B953-4F3B-B4F3-10ACCF470C5D}"/>
              </a:ext>
            </a:extLst>
          </p:cNvPr>
          <p:cNvSpPr>
            <a:spLocks noGrp="1" noChangeArrowheads="1"/>
          </p:cNvSpPr>
          <p:nvPr>
            <p:ph type="title"/>
          </p:nvPr>
        </p:nvSpPr>
        <p:spPr>
          <a:xfrm>
            <a:off x="228600" y="1390651"/>
            <a:ext cx="8839200" cy="568827"/>
          </a:xfrm>
        </p:spPr>
        <p:txBody>
          <a:bodyPr>
            <a:normAutofit fontScale="90000"/>
          </a:bodyPr>
          <a:lstStyle/>
          <a:p>
            <a:r>
              <a:rPr lang="en-US" sz="2000" i="1" dirty="0"/>
              <a:t>In </a:t>
            </a:r>
            <a:r>
              <a:rPr lang="en-US" sz="2000" i="1" dirty="0">
                <a:solidFill>
                  <a:schemeClr val="tx1"/>
                </a:solidFill>
              </a:rPr>
              <a:t>wraparound, a dedicated care coordinator coordinates the work of system partners and other natural helpers so there is one coordinated plan</a:t>
            </a:r>
          </a:p>
        </p:txBody>
      </p:sp>
      <p:sp>
        <p:nvSpPr>
          <p:cNvPr id="6" name="Slide Number Placeholder 28">
            <a:extLst>
              <a:ext uri="{FF2B5EF4-FFF2-40B4-BE49-F238E27FC236}">
                <a16:creationId xmlns:a16="http://schemas.microsoft.com/office/drawing/2014/main" id="{666A2BF5-F4AB-438E-863A-CD6BC9C15D82}"/>
              </a:ext>
            </a:extLst>
          </p:cNvPr>
          <p:cNvSpPr>
            <a:spLocks noGrp="1"/>
          </p:cNvSpPr>
          <p:nvPr>
            <p:ph type="sldNum" sz="quarter" idx="4294967295"/>
          </p:nvPr>
        </p:nvSpPr>
        <p:spPr>
          <a:xfrm>
            <a:off x="6457950" y="8070851"/>
            <a:ext cx="2057400" cy="365125"/>
          </a:xfrm>
        </p:spPr>
        <p:txBody>
          <a:bodyPr/>
          <a:lstStyle/>
          <a:p>
            <a:fld id="{6D3F6C03-5F6B-4530-8985-16162E4F7D0B}" type="slidenum">
              <a:rPr lang="en-US" smtClean="0">
                <a:solidFill>
                  <a:prstClr val="black"/>
                </a:solidFill>
              </a:rPr>
              <a:pPr/>
              <a:t>53</a:t>
            </a:fld>
            <a:endParaRPr lang="en-US" dirty="0">
              <a:solidFill>
                <a:prstClr val="black"/>
              </a:solidFill>
            </a:endParaRPr>
          </a:p>
        </p:txBody>
      </p:sp>
      <p:sp>
        <p:nvSpPr>
          <p:cNvPr id="7" name="Text Box 32">
            <a:extLst>
              <a:ext uri="{FF2B5EF4-FFF2-40B4-BE49-F238E27FC236}">
                <a16:creationId xmlns:a16="http://schemas.microsoft.com/office/drawing/2014/main" id="{C54115D9-D0E1-4207-A324-4B70C2F606FE}"/>
              </a:ext>
            </a:extLst>
          </p:cNvPr>
          <p:cNvSpPr txBox="1">
            <a:spLocks noChangeArrowheads="1"/>
          </p:cNvSpPr>
          <p:nvPr/>
        </p:nvSpPr>
        <p:spPr bwMode="auto">
          <a:xfrm>
            <a:off x="914400" y="3406299"/>
            <a:ext cx="1295400" cy="590550"/>
          </a:xfrm>
          <a:prstGeom prst="rect">
            <a:avLst/>
          </a:prstGeom>
          <a:solidFill>
            <a:srgbClr val="FFCC00"/>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1600" dirty="0">
                <a:solidFill>
                  <a:prstClr val="black"/>
                </a:solidFill>
              </a:rPr>
              <a:t>Behavioral Health</a:t>
            </a:r>
          </a:p>
        </p:txBody>
      </p:sp>
      <p:sp>
        <p:nvSpPr>
          <p:cNvPr id="8" name="Text Box 33">
            <a:extLst>
              <a:ext uri="{FF2B5EF4-FFF2-40B4-BE49-F238E27FC236}">
                <a16:creationId xmlns:a16="http://schemas.microsoft.com/office/drawing/2014/main" id="{9C4418D4-2AE3-4C85-A4E7-0F964BED9ED8}"/>
              </a:ext>
            </a:extLst>
          </p:cNvPr>
          <p:cNvSpPr txBox="1">
            <a:spLocks noChangeArrowheads="1"/>
          </p:cNvSpPr>
          <p:nvPr/>
        </p:nvSpPr>
        <p:spPr bwMode="auto">
          <a:xfrm>
            <a:off x="2438400" y="3234849"/>
            <a:ext cx="1066800" cy="590550"/>
          </a:xfrm>
          <a:prstGeom prst="rect">
            <a:avLst/>
          </a:prstGeom>
          <a:solidFill>
            <a:srgbClr val="FFCC00"/>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1600" dirty="0">
                <a:solidFill>
                  <a:prstClr val="black"/>
                </a:solidFill>
              </a:rPr>
              <a:t>Juvenile Justice</a:t>
            </a:r>
          </a:p>
        </p:txBody>
      </p:sp>
      <p:sp>
        <p:nvSpPr>
          <p:cNvPr id="9" name="Text Box 34">
            <a:extLst>
              <a:ext uri="{FF2B5EF4-FFF2-40B4-BE49-F238E27FC236}">
                <a16:creationId xmlns:a16="http://schemas.microsoft.com/office/drawing/2014/main" id="{6C2F1F28-B1C5-417F-A72C-F01A0A5ED446}"/>
              </a:ext>
            </a:extLst>
          </p:cNvPr>
          <p:cNvSpPr txBox="1">
            <a:spLocks noChangeArrowheads="1"/>
          </p:cNvSpPr>
          <p:nvPr/>
        </p:nvSpPr>
        <p:spPr bwMode="auto">
          <a:xfrm>
            <a:off x="3733800" y="3345975"/>
            <a:ext cx="1295400" cy="346075"/>
          </a:xfrm>
          <a:prstGeom prst="rect">
            <a:avLst/>
          </a:prstGeom>
          <a:solidFill>
            <a:srgbClr val="FFCC00"/>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1600" dirty="0">
                <a:solidFill>
                  <a:prstClr val="black"/>
                </a:solidFill>
              </a:rPr>
              <a:t>Education</a:t>
            </a:r>
          </a:p>
        </p:txBody>
      </p:sp>
      <p:sp>
        <p:nvSpPr>
          <p:cNvPr id="10" name="Text Box 35">
            <a:extLst>
              <a:ext uri="{FF2B5EF4-FFF2-40B4-BE49-F238E27FC236}">
                <a16:creationId xmlns:a16="http://schemas.microsoft.com/office/drawing/2014/main" id="{0702E033-E0F2-43FB-B49A-E8235BD2B479}"/>
              </a:ext>
            </a:extLst>
          </p:cNvPr>
          <p:cNvSpPr txBox="1">
            <a:spLocks noChangeArrowheads="1"/>
          </p:cNvSpPr>
          <p:nvPr/>
        </p:nvSpPr>
        <p:spPr bwMode="auto">
          <a:xfrm>
            <a:off x="5410200" y="3330099"/>
            <a:ext cx="1143000" cy="590550"/>
          </a:xfrm>
          <a:prstGeom prst="rect">
            <a:avLst/>
          </a:prstGeom>
          <a:solidFill>
            <a:srgbClr val="FFCC00"/>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1600" dirty="0">
                <a:solidFill>
                  <a:prstClr val="black"/>
                </a:solidFill>
              </a:rPr>
              <a:t>Child welfare</a:t>
            </a:r>
          </a:p>
        </p:txBody>
      </p:sp>
      <p:sp>
        <p:nvSpPr>
          <p:cNvPr id="11" name="Oval 36">
            <a:extLst>
              <a:ext uri="{FF2B5EF4-FFF2-40B4-BE49-F238E27FC236}">
                <a16:creationId xmlns:a16="http://schemas.microsoft.com/office/drawing/2014/main" id="{E61D82B4-3817-4183-B37B-753C9E778EBB}"/>
              </a:ext>
            </a:extLst>
          </p:cNvPr>
          <p:cNvSpPr>
            <a:spLocks noChangeArrowheads="1"/>
          </p:cNvSpPr>
          <p:nvPr/>
        </p:nvSpPr>
        <p:spPr bwMode="auto">
          <a:xfrm>
            <a:off x="2971800" y="2209946"/>
            <a:ext cx="3009900" cy="799905"/>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dirty="0">
              <a:solidFill>
                <a:prstClr val="black"/>
              </a:solidFill>
            </a:endParaRPr>
          </a:p>
        </p:txBody>
      </p:sp>
      <p:sp>
        <p:nvSpPr>
          <p:cNvPr id="12" name="Text Box 37">
            <a:extLst>
              <a:ext uri="{FF2B5EF4-FFF2-40B4-BE49-F238E27FC236}">
                <a16:creationId xmlns:a16="http://schemas.microsoft.com/office/drawing/2014/main" id="{BD0A30C3-CBB4-401D-B33C-0477A2C4369A}"/>
              </a:ext>
            </a:extLst>
          </p:cNvPr>
          <p:cNvSpPr txBox="1">
            <a:spLocks noChangeArrowheads="1"/>
          </p:cNvSpPr>
          <p:nvPr/>
        </p:nvSpPr>
        <p:spPr bwMode="auto">
          <a:xfrm>
            <a:off x="3543300" y="2310428"/>
            <a:ext cx="1905000" cy="749436"/>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1400" dirty="0">
                <a:solidFill>
                  <a:prstClr val="black"/>
                </a:solidFill>
              </a:rPr>
              <a:t>Care Coordinator</a:t>
            </a:r>
          </a:p>
          <a:p>
            <a:pPr algn="ctr" eaLnBrk="0" fontAlgn="base" hangingPunct="0">
              <a:spcBef>
                <a:spcPct val="5000"/>
              </a:spcBef>
              <a:spcAft>
                <a:spcPct val="0"/>
              </a:spcAft>
            </a:pPr>
            <a:r>
              <a:rPr lang="en-US" sz="1400" dirty="0">
                <a:solidFill>
                  <a:prstClr val="black"/>
                </a:solidFill>
              </a:rPr>
              <a:t>(+ Parent/Youth Partner) </a:t>
            </a:r>
          </a:p>
        </p:txBody>
      </p:sp>
      <p:sp>
        <p:nvSpPr>
          <p:cNvPr id="13" name="Oval 38">
            <a:extLst>
              <a:ext uri="{FF2B5EF4-FFF2-40B4-BE49-F238E27FC236}">
                <a16:creationId xmlns:a16="http://schemas.microsoft.com/office/drawing/2014/main" id="{E0E3A814-EEC7-4BCF-8ACE-EF4E34BFEBD3}"/>
              </a:ext>
            </a:extLst>
          </p:cNvPr>
          <p:cNvSpPr>
            <a:spLocks noChangeArrowheads="1"/>
          </p:cNvSpPr>
          <p:nvPr/>
        </p:nvSpPr>
        <p:spPr bwMode="auto">
          <a:xfrm>
            <a:off x="3009900" y="3817938"/>
            <a:ext cx="2667000" cy="1752600"/>
          </a:xfrm>
          <a:prstGeom prst="ellipse">
            <a:avLst/>
          </a:prstGeom>
          <a:solidFill>
            <a:srgbClr val="FF99CC"/>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dirty="0">
              <a:solidFill>
                <a:prstClr val="black"/>
              </a:solidFill>
            </a:endParaRPr>
          </a:p>
        </p:txBody>
      </p:sp>
      <p:sp>
        <p:nvSpPr>
          <p:cNvPr id="14" name="Oval 39">
            <a:extLst>
              <a:ext uri="{FF2B5EF4-FFF2-40B4-BE49-F238E27FC236}">
                <a16:creationId xmlns:a16="http://schemas.microsoft.com/office/drawing/2014/main" id="{D7D499A5-6E6E-46DE-A73B-6EE6C0E5D877}"/>
              </a:ext>
            </a:extLst>
          </p:cNvPr>
          <p:cNvSpPr>
            <a:spLocks noChangeArrowheads="1"/>
          </p:cNvSpPr>
          <p:nvPr/>
        </p:nvSpPr>
        <p:spPr bwMode="auto">
          <a:xfrm>
            <a:off x="3696233" y="4231482"/>
            <a:ext cx="1371600" cy="685800"/>
          </a:xfrm>
          <a:prstGeom prst="ellipse">
            <a:avLst/>
          </a:prstGeom>
          <a:solidFill>
            <a:srgbClr val="FF00FF"/>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dirty="0">
              <a:solidFill>
                <a:prstClr val="black"/>
              </a:solidFill>
            </a:endParaRPr>
          </a:p>
        </p:txBody>
      </p:sp>
      <p:sp>
        <p:nvSpPr>
          <p:cNvPr id="15" name="Text Box 40">
            <a:extLst>
              <a:ext uri="{FF2B5EF4-FFF2-40B4-BE49-F238E27FC236}">
                <a16:creationId xmlns:a16="http://schemas.microsoft.com/office/drawing/2014/main" id="{2201B1FC-5D9B-45E0-A47E-D45932B0F7B3}"/>
              </a:ext>
            </a:extLst>
          </p:cNvPr>
          <p:cNvSpPr txBox="1">
            <a:spLocks noChangeArrowheads="1"/>
          </p:cNvSpPr>
          <p:nvPr/>
        </p:nvSpPr>
        <p:spPr bwMode="auto">
          <a:xfrm>
            <a:off x="3492823" y="4342977"/>
            <a:ext cx="1752600" cy="369332"/>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dirty="0">
                <a:solidFill>
                  <a:prstClr val="black"/>
                </a:solidFill>
              </a:rPr>
              <a:t>YOUTH</a:t>
            </a:r>
          </a:p>
        </p:txBody>
      </p:sp>
      <p:sp>
        <p:nvSpPr>
          <p:cNvPr id="16" name="Text Box 41">
            <a:extLst>
              <a:ext uri="{FF2B5EF4-FFF2-40B4-BE49-F238E27FC236}">
                <a16:creationId xmlns:a16="http://schemas.microsoft.com/office/drawing/2014/main" id="{B15F0945-BB80-41CB-A64E-6CE7DF2B88AA}"/>
              </a:ext>
            </a:extLst>
          </p:cNvPr>
          <p:cNvSpPr txBox="1">
            <a:spLocks noChangeArrowheads="1"/>
          </p:cNvSpPr>
          <p:nvPr/>
        </p:nvSpPr>
        <p:spPr bwMode="auto">
          <a:xfrm>
            <a:off x="3696233" y="3942202"/>
            <a:ext cx="1371600" cy="369332"/>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dirty="0">
                <a:solidFill>
                  <a:prstClr val="black"/>
                </a:solidFill>
              </a:rPr>
              <a:t>FAMILY</a:t>
            </a:r>
          </a:p>
        </p:txBody>
      </p:sp>
      <p:sp>
        <p:nvSpPr>
          <p:cNvPr id="17" name="Text Box 42">
            <a:extLst>
              <a:ext uri="{FF2B5EF4-FFF2-40B4-BE49-F238E27FC236}">
                <a16:creationId xmlns:a16="http://schemas.microsoft.com/office/drawing/2014/main" id="{56ED060E-4DB3-4007-8BE0-D665A50B7C46}"/>
              </a:ext>
            </a:extLst>
          </p:cNvPr>
          <p:cNvSpPr txBox="1">
            <a:spLocks noChangeArrowheads="1"/>
          </p:cNvSpPr>
          <p:nvPr/>
        </p:nvSpPr>
        <p:spPr bwMode="auto">
          <a:xfrm>
            <a:off x="647700" y="4309329"/>
            <a:ext cx="2057400" cy="830997"/>
          </a:xfrm>
          <a:prstGeom prst="rect">
            <a:avLst/>
          </a:prstGeom>
          <a:solidFill>
            <a:srgbClr val="CC99FF"/>
          </a:solidFill>
          <a:ln w="9525">
            <a:solidFill>
              <a:schemeClr val="tx1"/>
            </a:solidFill>
            <a:miter lim="800000"/>
            <a:headEnd/>
            <a:tailEnd/>
          </a:ln>
          <a:effectLst/>
        </p:spPr>
        <p:txBody>
          <a:bodyPr>
            <a:spAutoFit/>
          </a:bodyPr>
          <a:lstStyle/>
          <a:p>
            <a:pPr eaLnBrk="0" fontAlgn="base" hangingPunct="0">
              <a:spcAft>
                <a:spcPct val="0"/>
              </a:spcAft>
            </a:pPr>
            <a:r>
              <a:rPr lang="en-US" sz="1200" dirty="0">
                <a:solidFill>
                  <a:prstClr val="black"/>
                </a:solidFill>
              </a:rPr>
              <a:t>“Natural Supports”</a:t>
            </a:r>
          </a:p>
          <a:p>
            <a:pPr eaLnBrk="0" fontAlgn="base" hangingPunct="0">
              <a:spcAft>
                <a:spcPct val="0"/>
              </a:spcAft>
              <a:buFontTx/>
              <a:buChar char="•"/>
            </a:pPr>
            <a:r>
              <a:rPr lang="en-US" sz="1200" dirty="0">
                <a:solidFill>
                  <a:prstClr val="black"/>
                </a:solidFill>
              </a:rPr>
              <a:t>Extended family</a:t>
            </a:r>
          </a:p>
          <a:p>
            <a:pPr eaLnBrk="0" fontAlgn="base" hangingPunct="0">
              <a:spcAft>
                <a:spcPct val="0"/>
              </a:spcAft>
              <a:buFontTx/>
              <a:buChar char="•"/>
            </a:pPr>
            <a:r>
              <a:rPr lang="en-US" sz="1200" dirty="0">
                <a:solidFill>
                  <a:prstClr val="black"/>
                </a:solidFill>
              </a:rPr>
              <a:t>Neighbors</a:t>
            </a:r>
          </a:p>
          <a:p>
            <a:pPr eaLnBrk="0" fontAlgn="base" hangingPunct="0">
              <a:spcAft>
                <a:spcPct val="0"/>
              </a:spcAft>
              <a:buFontTx/>
              <a:buChar char="•"/>
            </a:pPr>
            <a:r>
              <a:rPr lang="en-US" sz="1200" dirty="0">
                <a:solidFill>
                  <a:prstClr val="black"/>
                </a:solidFill>
              </a:rPr>
              <a:t>Friends</a:t>
            </a:r>
          </a:p>
        </p:txBody>
      </p:sp>
      <p:sp>
        <p:nvSpPr>
          <p:cNvPr id="18" name="Text Box 43">
            <a:extLst>
              <a:ext uri="{FF2B5EF4-FFF2-40B4-BE49-F238E27FC236}">
                <a16:creationId xmlns:a16="http://schemas.microsoft.com/office/drawing/2014/main" id="{4EBAEBDC-24B2-4B8B-A9C8-33381BB2799D}"/>
              </a:ext>
            </a:extLst>
          </p:cNvPr>
          <p:cNvSpPr txBox="1">
            <a:spLocks noChangeArrowheads="1"/>
          </p:cNvSpPr>
          <p:nvPr/>
        </p:nvSpPr>
        <p:spPr bwMode="auto">
          <a:xfrm>
            <a:off x="6267856" y="4281422"/>
            <a:ext cx="2362200" cy="861774"/>
          </a:xfrm>
          <a:prstGeom prst="rect">
            <a:avLst/>
          </a:prstGeom>
          <a:solidFill>
            <a:srgbClr val="CC99FF"/>
          </a:solidFill>
          <a:ln w="9525">
            <a:solidFill>
              <a:schemeClr val="tx1"/>
            </a:solidFill>
            <a:miter lim="800000"/>
            <a:headEnd/>
            <a:tailEnd/>
          </a:ln>
          <a:effectLst/>
        </p:spPr>
        <p:txBody>
          <a:bodyPr>
            <a:spAutoFit/>
          </a:bodyPr>
          <a:lstStyle/>
          <a:p>
            <a:pPr eaLnBrk="0" fontAlgn="base" hangingPunct="0">
              <a:spcAft>
                <a:spcPct val="0"/>
              </a:spcAft>
            </a:pPr>
            <a:r>
              <a:rPr lang="en-US" sz="1400" dirty="0">
                <a:solidFill>
                  <a:prstClr val="black"/>
                </a:solidFill>
              </a:rPr>
              <a:t>“</a:t>
            </a:r>
            <a:r>
              <a:rPr lang="en-US" sz="1200" dirty="0">
                <a:solidFill>
                  <a:prstClr val="black"/>
                </a:solidFill>
              </a:rPr>
              <a:t>Community Supports”</a:t>
            </a:r>
          </a:p>
          <a:p>
            <a:pPr eaLnBrk="0" fontAlgn="base" hangingPunct="0">
              <a:spcAft>
                <a:spcPct val="0"/>
              </a:spcAft>
              <a:buFontTx/>
              <a:buChar char="•"/>
            </a:pPr>
            <a:r>
              <a:rPr lang="en-US" sz="1200" dirty="0">
                <a:solidFill>
                  <a:prstClr val="black"/>
                </a:solidFill>
              </a:rPr>
              <a:t>Neighborhood</a:t>
            </a:r>
          </a:p>
          <a:p>
            <a:pPr eaLnBrk="0" fontAlgn="base" hangingPunct="0">
              <a:spcAft>
                <a:spcPct val="0"/>
              </a:spcAft>
              <a:buFontTx/>
              <a:buChar char="•"/>
            </a:pPr>
            <a:r>
              <a:rPr lang="en-US" sz="1200" dirty="0">
                <a:solidFill>
                  <a:prstClr val="black"/>
                </a:solidFill>
              </a:rPr>
              <a:t>Civic</a:t>
            </a:r>
          </a:p>
          <a:p>
            <a:pPr eaLnBrk="0" fontAlgn="base" hangingPunct="0">
              <a:spcAft>
                <a:spcPct val="0"/>
              </a:spcAft>
              <a:buFontTx/>
              <a:buChar char="•"/>
            </a:pPr>
            <a:r>
              <a:rPr lang="en-US" sz="1200" dirty="0">
                <a:solidFill>
                  <a:prstClr val="black"/>
                </a:solidFill>
              </a:rPr>
              <a:t>Faith-based</a:t>
            </a:r>
          </a:p>
        </p:txBody>
      </p:sp>
      <p:cxnSp>
        <p:nvCxnSpPr>
          <p:cNvPr id="19" name="AutoShape 44">
            <a:extLst>
              <a:ext uri="{FF2B5EF4-FFF2-40B4-BE49-F238E27FC236}">
                <a16:creationId xmlns:a16="http://schemas.microsoft.com/office/drawing/2014/main" id="{1A72CAAB-72F5-45DA-BE60-C60EC9975134}"/>
              </a:ext>
            </a:extLst>
          </p:cNvPr>
          <p:cNvCxnSpPr>
            <a:cxnSpLocks noChangeShapeType="1"/>
            <a:stCxn id="17" idx="3"/>
          </p:cNvCxnSpPr>
          <p:nvPr/>
        </p:nvCxnSpPr>
        <p:spPr bwMode="auto">
          <a:xfrm flipV="1">
            <a:off x="2705100" y="4659313"/>
            <a:ext cx="838200" cy="65514"/>
          </a:xfrm>
          <a:prstGeom prst="straightConnector1">
            <a:avLst/>
          </a:prstGeom>
          <a:noFill/>
          <a:ln w="9525">
            <a:solidFill>
              <a:schemeClr val="tx1"/>
            </a:solidFill>
            <a:round/>
            <a:headEnd/>
            <a:tailEnd type="triangle" w="med" len="med"/>
          </a:ln>
          <a:effectLst/>
        </p:spPr>
      </p:cxnSp>
      <p:cxnSp>
        <p:nvCxnSpPr>
          <p:cNvPr id="20" name="AutoShape 45">
            <a:extLst>
              <a:ext uri="{FF2B5EF4-FFF2-40B4-BE49-F238E27FC236}">
                <a16:creationId xmlns:a16="http://schemas.microsoft.com/office/drawing/2014/main" id="{873BEFA7-CE8A-4211-936F-CDEEB100E241}"/>
              </a:ext>
            </a:extLst>
          </p:cNvPr>
          <p:cNvCxnSpPr>
            <a:cxnSpLocks noChangeShapeType="1"/>
            <a:stCxn id="18" idx="1"/>
          </p:cNvCxnSpPr>
          <p:nvPr/>
        </p:nvCxnSpPr>
        <p:spPr bwMode="auto">
          <a:xfrm flipH="1" flipV="1">
            <a:off x="5070428" y="4657847"/>
            <a:ext cx="1197429" cy="54462"/>
          </a:xfrm>
          <a:prstGeom prst="straightConnector1">
            <a:avLst/>
          </a:prstGeom>
          <a:noFill/>
          <a:ln w="9525">
            <a:solidFill>
              <a:schemeClr val="tx1"/>
            </a:solidFill>
            <a:round/>
            <a:headEnd/>
            <a:tailEnd type="triangle" w="med" len="med"/>
          </a:ln>
          <a:effectLst/>
        </p:spPr>
      </p:cxnSp>
      <p:cxnSp>
        <p:nvCxnSpPr>
          <p:cNvPr id="21" name="AutoShape 47">
            <a:extLst>
              <a:ext uri="{FF2B5EF4-FFF2-40B4-BE49-F238E27FC236}">
                <a16:creationId xmlns:a16="http://schemas.microsoft.com/office/drawing/2014/main" id="{CA6BD2C6-9D7A-4A43-B17A-76901C680DAD}"/>
              </a:ext>
            </a:extLst>
          </p:cNvPr>
          <p:cNvCxnSpPr>
            <a:cxnSpLocks noChangeShapeType="1"/>
            <a:stCxn id="7" idx="2"/>
            <a:endCxn id="15" idx="1"/>
          </p:cNvCxnSpPr>
          <p:nvPr/>
        </p:nvCxnSpPr>
        <p:spPr bwMode="auto">
          <a:xfrm>
            <a:off x="1562101" y="3996849"/>
            <a:ext cx="1930723" cy="530794"/>
          </a:xfrm>
          <a:prstGeom prst="straightConnector1">
            <a:avLst/>
          </a:prstGeom>
          <a:noFill/>
          <a:ln w="9525">
            <a:solidFill>
              <a:schemeClr val="tx1"/>
            </a:solidFill>
            <a:round/>
            <a:headEnd/>
            <a:tailEnd type="triangle" w="med" len="med"/>
          </a:ln>
          <a:effectLst/>
        </p:spPr>
      </p:cxnSp>
      <p:cxnSp>
        <p:nvCxnSpPr>
          <p:cNvPr id="22" name="AutoShape 48">
            <a:extLst>
              <a:ext uri="{FF2B5EF4-FFF2-40B4-BE49-F238E27FC236}">
                <a16:creationId xmlns:a16="http://schemas.microsoft.com/office/drawing/2014/main" id="{88B36DA7-B917-42FC-B834-A55127BB5619}"/>
              </a:ext>
            </a:extLst>
          </p:cNvPr>
          <p:cNvCxnSpPr>
            <a:cxnSpLocks noChangeShapeType="1"/>
            <a:stCxn id="8" idx="2"/>
          </p:cNvCxnSpPr>
          <p:nvPr/>
        </p:nvCxnSpPr>
        <p:spPr bwMode="auto">
          <a:xfrm>
            <a:off x="2971801" y="3825400"/>
            <a:ext cx="902023" cy="346075"/>
          </a:xfrm>
          <a:prstGeom prst="straightConnector1">
            <a:avLst/>
          </a:prstGeom>
          <a:noFill/>
          <a:ln w="9525">
            <a:solidFill>
              <a:schemeClr val="tx1"/>
            </a:solidFill>
            <a:round/>
            <a:headEnd/>
            <a:tailEnd type="triangle" w="med" len="med"/>
          </a:ln>
          <a:effectLst/>
        </p:spPr>
      </p:cxnSp>
      <p:cxnSp>
        <p:nvCxnSpPr>
          <p:cNvPr id="23" name="AutoShape 49">
            <a:extLst>
              <a:ext uri="{FF2B5EF4-FFF2-40B4-BE49-F238E27FC236}">
                <a16:creationId xmlns:a16="http://schemas.microsoft.com/office/drawing/2014/main" id="{93957BD5-44DA-4583-A617-A47C92A60D1C}"/>
              </a:ext>
            </a:extLst>
          </p:cNvPr>
          <p:cNvCxnSpPr>
            <a:cxnSpLocks noChangeShapeType="1"/>
            <a:stCxn id="9" idx="2"/>
            <a:endCxn id="16" idx="0"/>
          </p:cNvCxnSpPr>
          <p:nvPr/>
        </p:nvCxnSpPr>
        <p:spPr bwMode="auto">
          <a:xfrm>
            <a:off x="4381501" y="3692050"/>
            <a:ext cx="533" cy="250153"/>
          </a:xfrm>
          <a:prstGeom prst="straightConnector1">
            <a:avLst/>
          </a:prstGeom>
          <a:noFill/>
          <a:ln w="9525">
            <a:solidFill>
              <a:schemeClr val="tx1"/>
            </a:solidFill>
            <a:round/>
            <a:headEnd/>
            <a:tailEnd type="triangle" w="med" len="med"/>
          </a:ln>
          <a:effectLst/>
        </p:spPr>
      </p:cxnSp>
      <p:cxnSp>
        <p:nvCxnSpPr>
          <p:cNvPr id="24" name="AutoShape 50">
            <a:extLst>
              <a:ext uri="{FF2B5EF4-FFF2-40B4-BE49-F238E27FC236}">
                <a16:creationId xmlns:a16="http://schemas.microsoft.com/office/drawing/2014/main" id="{683111D4-D33D-461C-B75E-71394C1513F9}"/>
              </a:ext>
            </a:extLst>
          </p:cNvPr>
          <p:cNvCxnSpPr>
            <a:cxnSpLocks noChangeShapeType="1"/>
            <a:stCxn id="10" idx="2"/>
          </p:cNvCxnSpPr>
          <p:nvPr/>
        </p:nvCxnSpPr>
        <p:spPr bwMode="auto">
          <a:xfrm flipH="1">
            <a:off x="4876378" y="3920649"/>
            <a:ext cx="1105322" cy="321846"/>
          </a:xfrm>
          <a:prstGeom prst="straightConnector1">
            <a:avLst/>
          </a:prstGeom>
          <a:noFill/>
          <a:ln w="9525">
            <a:solidFill>
              <a:schemeClr val="tx1"/>
            </a:solidFill>
            <a:round/>
            <a:headEnd/>
            <a:tailEnd type="triangle" w="med" len="med"/>
          </a:ln>
          <a:effectLst/>
        </p:spPr>
      </p:cxnSp>
      <p:sp>
        <p:nvSpPr>
          <p:cNvPr id="25" name="Text Box 51">
            <a:extLst>
              <a:ext uri="{FF2B5EF4-FFF2-40B4-BE49-F238E27FC236}">
                <a16:creationId xmlns:a16="http://schemas.microsoft.com/office/drawing/2014/main" id="{0AAC791E-035E-40EC-A68C-CE93DA94D2A5}"/>
              </a:ext>
            </a:extLst>
          </p:cNvPr>
          <p:cNvSpPr txBox="1">
            <a:spLocks noChangeArrowheads="1"/>
          </p:cNvSpPr>
          <p:nvPr/>
        </p:nvSpPr>
        <p:spPr bwMode="auto">
          <a:xfrm>
            <a:off x="2476502" y="5096106"/>
            <a:ext cx="3962400" cy="338554"/>
          </a:xfrm>
          <a:prstGeom prst="rect">
            <a:avLst/>
          </a:prstGeom>
          <a:solidFill>
            <a:schemeClr val="accent4">
              <a:lumMod val="60000"/>
              <a:lumOff val="40000"/>
            </a:schemeClr>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1600" dirty="0">
                <a:solidFill>
                  <a:prstClr val="black"/>
                </a:solidFill>
              </a:rPr>
              <a:t>ONE PLAN</a:t>
            </a:r>
          </a:p>
        </p:txBody>
      </p:sp>
      <p:sp>
        <p:nvSpPr>
          <p:cNvPr id="27" name="Text Box 53">
            <a:extLst>
              <a:ext uri="{FF2B5EF4-FFF2-40B4-BE49-F238E27FC236}">
                <a16:creationId xmlns:a16="http://schemas.microsoft.com/office/drawing/2014/main" id="{DDD32223-C2B9-47DA-98FE-FB9C3F7E3574}"/>
              </a:ext>
            </a:extLst>
          </p:cNvPr>
          <p:cNvSpPr txBox="1">
            <a:spLocks noChangeArrowheads="1"/>
          </p:cNvSpPr>
          <p:nvPr/>
        </p:nvSpPr>
        <p:spPr bwMode="auto">
          <a:xfrm>
            <a:off x="3302955" y="6378625"/>
            <a:ext cx="2944805" cy="230832"/>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900" dirty="0"/>
              <a:t>Adapted from Laura Burger Lucas, ohana coaching, 2009</a:t>
            </a:r>
          </a:p>
        </p:txBody>
      </p:sp>
      <p:cxnSp>
        <p:nvCxnSpPr>
          <p:cNvPr id="28" name="AutoShape 54">
            <a:extLst>
              <a:ext uri="{FF2B5EF4-FFF2-40B4-BE49-F238E27FC236}">
                <a16:creationId xmlns:a16="http://schemas.microsoft.com/office/drawing/2014/main" id="{BA32BF80-E91E-4CA9-AA51-EC7AA55E99C8}"/>
              </a:ext>
            </a:extLst>
          </p:cNvPr>
          <p:cNvCxnSpPr>
            <a:cxnSpLocks noChangeShapeType="1"/>
            <a:stCxn id="11" idx="2"/>
            <a:endCxn id="7" idx="0"/>
          </p:cNvCxnSpPr>
          <p:nvPr/>
        </p:nvCxnSpPr>
        <p:spPr bwMode="auto">
          <a:xfrm flipH="1">
            <a:off x="1562100" y="2609899"/>
            <a:ext cx="1409700" cy="796401"/>
          </a:xfrm>
          <a:prstGeom prst="straightConnector1">
            <a:avLst/>
          </a:prstGeom>
          <a:noFill/>
          <a:ln w="9525">
            <a:solidFill>
              <a:schemeClr val="tx1"/>
            </a:solidFill>
            <a:round/>
            <a:headEnd/>
            <a:tailEnd/>
          </a:ln>
          <a:effectLst/>
        </p:spPr>
      </p:cxnSp>
      <p:cxnSp>
        <p:nvCxnSpPr>
          <p:cNvPr id="29" name="AutoShape 55">
            <a:extLst>
              <a:ext uri="{FF2B5EF4-FFF2-40B4-BE49-F238E27FC236}">
                <a16:creationId xmlns:a16="http://schemas.microsoft.com/office/drawing/2014/main" id="{8529691A-1B50-4E33-ABD7-37F9456551B2}"/>
              </a:ext>
            </a:extLst>
          </p:cNvPr>
          <p:cNvCxnSpPr>
            <a:cxnSpLocks noChangeShapeType="1"/>
            <a:stCxn id="11" idx="3"/>
            <a:endCxn id="8" idx="0"/>
          </p:cNvCxnSpPr>
          <p:nvPr/>
        </p:nvCxnSpPr>
        <p:spPr bwMode="auto">
          <a:xfrm flipH="1">
            <a:off x="2971800" y="2892707"/>
            <a:ext cx="440790" cy="342142"/>
          </a:xfrm>
          <a:prstGeom prst="straightConnector1">
            <a:avLst/>
          </a:prstGeom>
          <a:noFill/>
          <a:ln w="9525">
            <a:solidFill>
              <a:schemeClr val="tx1"/>
            </a:solidFill>
            <a:round/>
            <a:headEnd/>
            <a:tailEnd/>
          </a:ln>
          <a:effectLst/>
        </p:spPr>
      </p:cxnSp>
      <p:cxnSp>
        <p:nvCxnSpPr>
          <p:cNvPr id="30" name="AutoShape 58">
            <a:extLst>
              <a:ext uri="{FF2B5EF4-FFF2-40B4-BE49-F238E27FC236}">
                <a16:creationId xmlns:a16="http://schemas.microsoft.com/office/drawing/2014/main" id="{27371A0B-B5DC-4821-A899-8D899B0C9493}"/>
              </a:ext>
            </a:extLst>
          </p:cNvPr>
          <p:cNvCxnSpPr>
            <a:cxnSpLocks noChangeShapeType="1"/>
            <a:endCxn id="9" idx="0"/>
          </p:cNvCxnSpPr>
          <p:nvPr/>
        </p:nvCxnSpPr>
        <p:spPr bwMode="auto">
          <a:xfrm>
            <a:off x="4381500" y="3009850"/>
            <a:ext cx="0" cy="336124"/>
          </a:xfrm>
          <a:prstGeom prst="straightConnector1">
            <a:avLst/>
          </a:prstGeom>
          <a:noFill/>
          <a:ln w="9525">
            <a:solidFill>
              <a:schemeClr val="tx1"/>
            </a:solidFill>
            <a:round/>
            <a:headEnd/>
            <a:tailEnd/>
          </a:ln>
          <a:effectLst/>
        </p:spPr>
      </p:cxnSp>
      <p:cxnSp>
        <p:nvCxnSpPr>
          <p:cNvPr id="31" name="AutoShape 59">
            <a:extLst>
              <a:ext uri="{FF2B5EF4-FFF2-40B4-BE49-F238E27FC236}">
                <a16:creationId xmlns:a16="http://schemas.microsoft.com/office/drawing/2014/main" id="{66B0A2EB-97BA-43C4-B4AC-82633F9D8C3D}"/>
              </a:ext>
            </a:extLst>
          </p:cNvPr>
          <p:cNvCxnSpPr>
            <a:cxnSpLocks noChangeShapeType="1"/>
            <a:stCxn id="11" idx="5"/>
            <a:endCxn id="10" idx="0"/>
          </p:cNvCxnSpPr>
          <p:nvPr/>
        </p:nvCxnSpPr>
        <p:spPr bwMode="auto">
          <a:xfrm>
            <a:off x="5540910" y="2892707"/>
            <a:ext cx="440790" cy="437392"/>
          </a:xfrm>
          <a:prstGeom prst="straightConnector1">
            <a:avLst/>
          </a:prstGeom>
          <a:noFill/>
          <a:ln w="9525">
            <a:solidFill>
              <a:schemeClr val="tx1"/>
            </a:solidFill>
            <a:round/>
            <a:headEnd/>
            <a:tailEnd/>
          </a:ln>
          <a:effectLst/>
        </p:spPr>
      </p:cxnSp>
      <p:sp>
        <p:nvSpPr>
          <p:cNvPr id="32" name="Text Box 35">
            <a:extLst>
              <a:ext uri="{FF2B5EF4-FFF2-40B4-BE49-F238E27FC236}">
                <a16:creationId xmlns:a16="http://schemas.microsoft.com/office/drawing/2014/main" id="{4E5FF46F-4A32-4B6B-AF9E-BC2FD834DFEC}"/>
              </a:ext>
            </a:extLst>
          </p:cNvPr>
          <p:cNvSpPr txBox="1">
            <a:spLocks noChangeArrowheads="1"/>
          </p:cNvSpPr>
          <p:nvPr/>
        </p:nvSpPr>
        <p:spPr bwMode="auto">
          <a:xfrm>
            <a:off x="6856186" y="3345975"/>
            <a:ext cx="1143000" cy="584775"/>
          </a:xfrm>
          <a:prstGeom prst="rect">
            <a:avLst/>
          </a:prstGeom>
          <a:solidFill>
            <a:srgbClr val="FFCC00"/>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1600" dirty="0">
                <a:solidFill>
                  <a:prstClr val="black"/>
                </a:solidFill>
              </a:rPr>
              <a:t>Health   care</a:t>
            </a:r>
          </a:p>
        </p:txBody>
      </p:sp>
      <p:cxnSp>
        <p:nvCxnSpPr>
          <p:cNvPr id="33" name="AutoShape 50">
            <a:extLst>
              <a:ext uri="{FF2B5EF4-FFF2-40B4-BE49-F238E27FC236}">
                <a16:creationId xmlns:a16="http://schemas.microsoft.com/office/drawing/2014/main" id="{7B9B6F3E-D73D-433A-AE25-99B352CD1FCE}"/>
              </a:ext>
            </a:extLst>
          </p:cNvPr>
          <p:cNvCxnSpPr>
            <a:cxnSpLocks noChangeShapeType="1"/>
            <a:stCxn id="32" idx="2"/>
          </p:cNvCxnSpPr>
          <p:nvPr/>
        </p:nvCxnSpPr>
        <p:spPr bwMode="auto">
          <a:xfrm flipH="1">
            <a:off x="5067834" y="3930749"/>
            <a:ext cx="2359853" cy="604348"/>
          </a:xfrm>
          <a:prstGeom prst="straightConnector1">
            <a:avLst/>
          </a:prstGeom>
          <a:noFill/>
          <a:ln w="9525">
            <a:solidFill>
              <a:schemeClr val="tx1"/>
            </a:solidFill>
            <a:round/>
            <a:headEnd/>
            <a:tailEnd type="triangle" w="med" len="med"/>
          </a:ln>
          <a:effectLst/>
        </p:spPr>
      </p:cxnSp>
      <p:cxnSp>
        <p:nvCxnSpPr>
          <p:cNvPr id="34" name="AutoShape 59">
            <a:extLst>
              <a:ext uri="{FF2B5EF4-FFF2-40B4-BE49-F238E27FC236}">
                <a16:creationId xmlns:a16="http://schemas.microsoft.com/office/drawing/2014/main" id="{72893620-7F68-4E08-89CF-841D98C0120A}"/>
              </a:ext>
            </a:extLst>
          </p:cNvPr>
          <p:cNvCxnSpPr>
            <a:cxnSpLocks noChangeShapeType="1"/>
            <a:stCxn id="11" idx="6"/>
            <a:endCxn id="32" idx="0"/>
          </p:cNvCxnSpPr>
          <p:nvPr/>
        </p:nvCxnSpPr>
        <p:spPr bwMode="auto">
          <a:xfrm>
            <a:off x="5981700" y="2609898"/>
            <a:ext cx="1445986" cy="736076"/>
          </a:xfrm>
          <a:prstGeom prst="straightConnector1">
            <a:avLst/>
          </a:prstGeom>
          <a:noFill/>
          <a:ln w="9525">
            <a:solidFill>
              <a:schemeClr val="tx1"/>
            </a:solidFill>
            <a:round/>
            <a:headEnd/>
            <a:tailEnd/>
          </a:ln>
          <a:effectLst/>
        </p:spPr>
      </p:cxnSp>
      <p:pic>
        <p:nvPicPr>
          <p:cNvPr id="84" name="Picture 83" descr="Primer cover">
            <a:extLst>
              <a:ext uri="{FF2B5EF4-FFF2-40B4-BE49-F238E27FC236}">
                <a16:creationId xmlns:a16="http://schemas.microsoft.com/office/drawing/2014/main" id="{9DEF0931-5BC3-4C76-9FF6-1DD928A53A1F}"/>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40796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heckerboard(across)">
                                      <p:cBhvr>
                                        <p:cTn id="19" dur="500"/>
                                        <p:tgtEl>
                                          <p:spTgt spid="23"/>
                                        </p:tgtEl>
                                      </p:cBhvr>
                                    </p:animEffect>
                                  </p:childTnLst>
                                </p:cTn>
                              </p:par>
                              <p:par>
                                <p:cTn id="20" presetID="5"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par>
                                <p:cTn id="23" presetID="5"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heckerboard(across)">
                                      <p:cBhvr>
                                        <p:cTn id="31" dur="500"/>
                                        <p:tgtEl>
                                          <p:spTgt spid="2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checkerboard(across)">
                                      <p:cBhvr>
                                        <p:cTn id="34" dur="500"/>
                                        <p:tgtEl>
                                          <p:spTgt spid="32"/>
                                        </p:tgtEl>
                                      </p:cBhvr>
                                    </p:animEffect>
                                  </p:childTnLst>
                                </p:cTn>
                              </p:par>
                              <p:par>
                                <p:cTn id="35" presetID="5" presetClass="entr" presetSubtype="1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checkerboard(across)">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par>
                                <p:cTn id="43" presetID="5" presetClass="entr" presetSubtype="1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cTn>
                              </p:par>
                              <p:par>
                                <p:cTn id="46" presetID="5" presetClass="entr" presetSubtype="1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checkerboard(across)">
                                      <p:cBhvr>
                                        <p:cTn id="48" dur="500"/>
                                        <p:tgtEl>
                                          <p:spTgt spid="20"/>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heckerboard(across)">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heckerboard(across)">
                                      <p:cBhvr>
                                        <p:cTn id="56" dur="500"/>
                                        <p:tgtEl>
                                          <p:spTgt spid="28"/>
                                        </p:tgtEl>
                                      </p:cBhvr>
                                    </p:animEffect>
                                  </p:childTnLst>
                                </p:cTn>
                              </p:par>
                              <p:par>
                                <p:cTn id="57" presetID="5" presetClass="entr" presetSubtype="1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checkerboard(across)">
                                      <p:cBhvr>
                                        <p:cTn id="59" dur="500"/>
                                        <p:tgtEl>
                                          <p:spTgt spid="31"/>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heckerboard(across)">
                                      <p:cBhvr>
                                        <p:cTn id="62" dur="500"/>
                                        <p:tgtEl>
                                          <p:spTgt spid="11"/>
                                        </p:tgtEl>
                                      </p:cBhvr>
                                    </p:animEffect>
                                  </p:childTnLst>
                                </p:cTn>
                              </p:par>
                              <p:par>
                                <p:cTn id="63" presetID="5" presetClass="entr" presetSubtype="1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checkerboard(across)">
                                      <p:cBhvr>
                                        <p:cTn id="65" dur="500"/>
                                        <p:tgtEl>
                                          <p:spTgt spid="29"/>
                                        </p:tgtEl>
                                      </p:cBhvr>
                                    </p:animEffect>
                                  </p:childTnLst>
                                </p:cTn>
                              </p:par>
                              <p:par>
                                <p:cTn id="66" presetID="5" presetClass="entr" presetSubtype="1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checkerboard(across)">
                                      <p:cBhvr>
                                        <p:cTn id="68" dur="500"/>
                                        <p:tgtEl>
                                          <p:spTgt spid="31"/>
                                        </p:tgtEl>
                                      </p:cBhvr>
                                    </p:animEffect>
                                  </p:childTnLst>
                                </p:cTn>
                              </p:par>
                              <p:par>
                                <p:cTn id="69" presetID="5" presetClass="entr" presetSubtype="1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checkerboard(across)">
                                      <p:cBhvr>
                                        <p:cTn id="71" dur="500"/>
                                        <p:tgtEl>
                                          <p:spTgt spid="30"/>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checkerboard(across)">
                                      <p:cBhvr>
                                        <p:cTn id="74" dur="500"/>
                                        <p:tgtEl>
                                          <p:spTgt spid="12"/>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checkerboard(across)">
                                      <p:cBhvr>
                                        <p:cTn id="77" dur="500"/>
                                        <p:tgtEl>
                                          <p:spTgt spid="4"/>
                                        </p:tgtEl>
                                      </p:cBhvr>
                                    </p:animEffect>
                                  </p:childTnLst>
                                </p:cTn>
                              </p:par>
                              <p:par>
                                <p:cTn id="78" presetID="5" presetClass="entr" presetSubtype="10"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checkerboard(across)">
                                      <p:cBhvr>
                                        <p:cTn id="80" dur="500"/>
                                        <p:tgtEl>
                                          <p:spTgt spid="34"/>
                                        </p:tgtEl>
                                      </p:cBhvr>
                                    </p:animEffect>
                                  </p:childTnLst>
                                </p:cTn>
                              </p:par>
                              <p:par>
                                <p:cTn id="81" presetID="5" presetClass="entr" presetSubtype="10"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checkerboard(across)">
                                      <p:cBhvr>
                                        <p:cTn id="8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p:bldP spid="17" grpId="0" animBg="1"/>
      <p:bldP spid="18" grpId="0" animBg="1"/>
      <p:bldP spid="25" grpId="0" animBg="1"/>
      <p:bldP spid="3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3F71-13F1-4DBE-A17D-11BCD1E7CEA6}"/>
              </a:ext>
            </a:extLst>
          </p:cNvPr>
          <p:cNvSpPr>
            <a:spLocks noGrp="1"/>
          </p:cNvSpPr>
          <p:nvPr>
            <p:ph type="title"/>
          </p:nvPr>
        </p:nvSpPr>
        <p:spPr>
          <a:xfrm>
            <a:off x="999894" y="950803"/>
            <a:ext cx="8369294" cy="633009"/>
          </a:xfrm>
        </p:spPr>
        <p:txBody>
          <a:bodyPr>
            <a:normAutofit fontScale="90000"/>
          </a:bodyPr>
          <a:lstStyle/>
          <a:p>
            <a:r>
              <a:rPr lang="en-US" sz="4000" dirty="0">
                <a:solidFill>
                  <a:schemeClr val="tx1"/>
                </a:solidFill>
              </a:rPr>
              <a:t>What’s Different in Wraparound?</a:t>
            </a:r>
          </a:p>
        </p:txBody>
      </p:sp>
      <p:sp>
        <p:nvSpPr>
          <p:cNvPr id="3" name="Content Placeholder 2">
            <a:extLst>
              <a:ext uri="{FF2B5EF4-FFF2-40B4-BE49-F238E27FC236}">
                <a16:creationId xmlns:a16="http://schemas.microsoft.com/office/drawing/2014/main" id="{FBF44D5B-FDB6-47A5-BCDA-C54EBB7D67D2}"/>
              </a:ext>
            </a:extLst>
          </p:cNvPr>
          <p:cNvSpPr>
            <a:spLocks noGrp="1"/>
          </p:cNvSpPr>
          <p:nvPr>
            <p:ph idx="1"/>
          </p:nvPr>
        </p:nvSpPr>
        <p:spPr>
          <a:xfrm>
            <a:off x="628650" y="2117848"/>
            <a:ext cx="7886700" cy="3262312"/>
          </a:xfrm>
        </p:spPr>
        <p:txBody>
          <a:bodyPr>
            <a:normAutofit fontScale="77500" lnSpcReduction="20000"/>
          </a:bodyPr>
          <a:lstStyle/>
          <a:p>
            <a:r>
              <a:rPr lang="en-US" sz="2400" dirty="0"/>
              <a:t>High quality </a:t>
            </a:r>
            <a:r>
              <a:rPr lang="en-US" sz="2400" u="sng" dirty="0"/>
              <a:t>Teamwork</a:t>
            </a:r>
          </a:p>
          <a:p>
            <a:pPr lvl="1"/>
            <a:r>
              <a:rPr lang="en-US" sz="2000" dirty="0"/>
              <a:t>Collaborative activity</a:t>
            </a:r>
          </a:p>
          <a:p>
            <a:pPr lvl="1"/>
            <a:r>
              <a:rPr lang="en-US" sz="2000" dirty="0"/>
              <a:t>Brainstorming options</a:t>
            </a:r>
          </a:p>
          <a:p>
            <a:pPr lvl="1"/>
            <a:r>
              <a:rPr lang="en-US" sz="2000" dirty="0"/>
              <a:t>Goal setting and progress monitoring</a:t>
            </a:r>
          </a:p>
          <a:p>
            <a:r>
              <a:rPr lang="en-US" sz="2400" dirty="0"/>
              <a:t>The plan and the team process is </a:t>
            </a:r>
            <a:r>
              <a:rPr lang="en-US" sz="2400" u="sng" dirty="0"/>
              <a:t>driven by and “owned” by the family and youth</a:t>
            </a:r>
          </a:p>
          <a:p>
            <a:r>
              <a:rPr lang="en-US" sz="2400" dirty="0"/>
              <a:t>Taking a strengths based approach</a:t>
            </a:r>
          </a:p>
          <a:p>
            <a:r>
              <a:rPr lang="en-US" sz="2400" dirty="0"/>
              <a:t>The plan focuses on the </a:t>
            </a:r>
            <a:r>
              <a:rPr lang="en-US" sz="2400" u="sng" dirty="0"/>
              <a:t>priority needs as identified by the youth and family</a:t>
            </a:r>
          </a:p>
          <a:p>
            <a:r>
              <a:rPr lang="en-US" sz="2400" dirty="0"/>
              <a:t>A </a:t>
            </a:r>
            <a:r>
              <a:rPr lang="en-US" sz="2400" u="sng" dirty="0"/>
              <a:t>whole youth and family </a:t>
            </a:r>
            <a:r>
              <a:rPr lang="en-US" sz="2400" dirty="0"/>
              <a:t>focus</a:t>
            </a:r>
          </a:p>
          <a:p>
            <a:r>
              <a:rPr lang="en-US" sz="2400" dirty="0"/>
              <a:t>A focus on developing </a:t>
            </a:r>
            <a:r>
              <a:rPr lang="en-US" sz="2400" u="sng" dirty="0"/>
              <a:t>optimism and self-efficacy</a:t>
            </a:r>
          </a:p>
          <a:p>
            <a:r>
              <a:rPr lang="en-US" sz="2400" dirty="0"/>
              <a:t>A focus on developing </a:t>
            </a:r>
            <a:r>
              <a:rPr lang="en-US" sz="2400" u="sng" dirty="0"/>
              <a:t>enduring social supports</a:t>
            </a:r>
          </a:p>
          <a:p>
            <a:endParaRPr lang="en-US" dirty="0"/>
          </a:p>
        </p:txBody>
      </p:sp>
      <p:pic>
        <p:nvPicPr>
          <p:cNvPr id="5" name="Picture 4" descr="Primer cover">
            <a:extLst>
              <a:ext uri="{FF2B5EF4-FFF2-40B4-BE49-F238E27FC236}">
                <a16:creationId xmlns:a16="http://schemas.microsoft.com/office/drawing/2014/main" id="{D2823101-A693-4D7B-9614-259E43ADD113}"/>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sp>
        <p:nvSpPr>
          <p:cNvPr id="6" name="TextBox 5">
            <a:extLst>
              <a:ext uri="{FF2B5EF4-FFF2-40B4-BE49-F238E27FC236}">
                <a16:creationId xmlns:a16="http://schemas.microsoft.com/office/drawing/2014/main" id="{111189BC-5581-4390-A92A-7CF3610E4AB6}"/>
              </a:ext>
            </a:extLst>
          </p:cNvPr>
          <p:cNvSpPr txBox="1"/>
          <p:nvPr/>
        </p:nvSpPr>
        <p:spPr>
          <a:xfrm>
            <a:off x="3106728" y="6296330"/>
            <a:ext cx="2077813" cy="230832"/>
          </a:xfrm>
          <a:prstGeom prst="rect">
            <a:avLst/>
          </a:prstGeom>
          <a:noFill/>
        </p:spPr>
        <p:txBody>
          <a:bodyPr wrap="none" rtlCol="0">
            <a:spAutoFit/>
          </a:bodyPr>
          <a:lstStyle/>
          <a:p>
            <a:r>
              <a:rPr lang="en-US" sz="900" dirty="0"/>
              <a:t>Bruns, E. National Wraparound Initiative</a:t>
            </a:r>
          </a:p>
        </p:txBody>
      </p:sp>
    </p:spTree>
    <p:extLst>
      <p:ext uri="{BB962C8B-B14F-4D97-AF65-F5344CB8AC3E}">
        <p14:creationId xmlns:p14="http://schemas.microsoft.com/office/powerpoint/2010/main" val="2144125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2FCB-C4A3-4D7C-8C41-C12C6850EC4C}"/>
              </a:ext>
            </a:extLst>
          </p:cNvPr>
          <p:cNvSpPr>
            <a:spLocks noGrp="1"/>
          </p:cNvSpPr>
          <p:nvPr>
            <p:ph type="title"/>
          </p:nvPr>
        </p:nvSpPr>
        <p:spPr>
          <a:xfrm>
            <a:off x="758050" y="939591"/>
            <a:ext cx="8369294" cy="633009"/>
          </a:xfrm>
        </p:spPr>
        <p:txBody>
          <a:bodyPr>
            <a:noAutofit/>
          </a:bodyPr>
          <a:lstStyle/>
          <a:p>
            <a:r>
              <a:rPr lang="en-US" b="0" dirty="0">
                <a:solidFill>
                  <a:schemeClr val="tx1"/>
                </a:solidFill>
              </a:rPr>
              <a:t>Wraparound is Associated with Improved Outcomes</a:t>
            </a:r>
          </a:p>
        </p:txBody>
      </p:sp>
      <p:sp>
        <p:nvSpPr>
          <p:cNvPr id="3" name="Content Placeholder 2">
            <a:extLst>
              <a:ext uri="{FF2B5EF4-FFF2-40B4-BE49-F238E27FC236}">
                <a16:creationId xmlns:a16="http://schemas.microsoft.com/office/drawing/2014/main" id="{2D826DAB-8BE4-4D9E-8CB0-339254506BC9}"/>
              </a:ext>
            </a:extLst>
          </p:cNvPr>
          <p:cNvSpPr>
            <a:spLocks noGrp="1"/>
          </p:cNvSpPr>
          <p:nvPr>
            <p:ph idx="1"/>
          </p:nvPr>
        </p:nvSpPr>
        <p:spPr>
          <a:xfrm>
            <a:off x="457200" y="2095197"/>
            <a:ext cx="8229600" cy="4863479"/>
          </a:xfrm>
        </p:spPr>
        <p:txBody>
          <a:bodyPr>
            <a:normAutofit/>
          </a:bodyPr>
          <a:lstStyle/>
          <a:p>
            <a:pPr>
              <a:lnSpc>
                <a:spcPct val="80000"/>
              </a:lnSpc>
              <a:spcBef>
                <a:spcPts val="1200"/>
              </a:spcBef>
            </a:pPr>
            <a:r>
              <a:rPr lang="en-US" sz="2400" dirty="0"/>
              <a:t>Better functioning and mental health outcomes</a:t>
            </a:r>
          </a:p>
          <a:p>
            <a:pPr>
              <a:lnSpc>
                <a:spcPct val="80000"/>
              </a:lnSpc>
              <a:spcBef>
                <a:spcPts val="1200"/>
              </a:spcBef>
            </a:pPr>
            <a:r>
              <a:rPr lang="en-US" sz="2400" dirty="0"/>
              <a:t>Reduced recidivism and better juvenile justice outcomes</a:t>
            </a:r>
          </a:p>
          <a:p>
            <a:pPr>
              <a:lnSpc>
                <a:spcPct val="80000"/>
              </a:lnSpc>
              <a:spcBef>
                <a:spcPts val="1200"/>
              </a:spcBef>
            </a:pPr>
            <a:r>
              <a:rPr lang="en-US" sz="2400" dirty="0"/>
              <a:t>Increased rate of case closure for child welfare involved youths</a:t>
            </a:r>
          </a:p>
          <a:p>
            <a:pPr>
              <a:lnSpc>
                <a:spcPct val="80000"/>
              </a:lnSpc>
              <a:spcBef>
                <a:spcPts val="1200"/>
              </a:spcBef>
            </a:pPr>
            <a:r>
              <a:rPr lang="en-US" sz="2400" dirty="0"/>
              <a:t>Reduction in costs associated with residential placements</a:t>
            </a:r>
          </a:p>
          <a:p>
            <a:endParaRPr lang="en-US" sz="2400" dirty="0"/>
          </a:p>
        </p:txBody>
      </p:sp>
      <p:sp>
        <p:nvSpPr>
          <p:cNvPr id="4" name="TextBox 3">
            <a:extLst>
              <a:ext uri="{FF2B5EF4-FFF2-40B4-BE49-F238E27FC236}">
                <a16:creationId xmlns:a16="http://schemas.microsoft.com/office/drawing/2014/main" id="{4C5E0639-BF37-4357-A6DE-6536CC0D3C23}"/>
              </a:ext>
            </a:extLst>
          </p:cNvPr>
          <p:cNvSpPr txBox="1"/>
          <p:nvPr/>
        </p:nvSpPr>
        <p:spPr>
          <a:xfrm>
            <a:off x="3009900" y="6434970"/>
            <a:ext cx="3124200" cy="246221"/>
          </a:xfrm>
          <a:prstGeom prst="rect">
            <a:avLst/>
          </a:prstGeom>
          <a:noFill/>
        </p:spPr>
        <p:txBody>
          <a:bodyPr wrap="square" rtlCol="0">
            <a:spAutoFit/>
          </a:bodyPr>
          <a:lstStyle/>
          <a:p>
            <a:r>
              <a:rPr lang="en-US" sz="1000" i="1" dirty="0"/>
              <a:t>See Bruns &amp; Suter, 2010; Coldiron, Bruns, &amp; Quick, 2017</a:t>
            </a:r>
          </a:p>
        </p:txBody>
      </p:sp>
      <p:pic>
        <p:nvPicPr>
          <p:cNvPr id="5" name="Picture 4">
            <a:extLst>
              <a:ext uri="{FF2B5EF4-FFF2-40B4-BE49-F238E27FC236}">
                <a16:creationId xmlns:a16="http://schemas.microsoft.com/office/drawing/2014/main" id="{727E0E40-E497-49B3-9464-0624CEA2AF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6376" y="5753457"/>
            <a:ext cx="738956" cy="296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rimer cover">
            <a:extLst>
              <a:ext uri="{FF2B5EF4-FFF2-40B4-BE49-F238E27FC236}">
                <a16:creationId xmlns:a16="http://schemas.microsoft.com/office/drawing/2014/main" id="{BF4423A7-E83B-44EE-B980-85213EABFF2A}"/>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3257304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CFE4-7BE4-4446-A7DB-AD9B7573BA05}"/>
              </a:ext>
            </a:extLst>
          </p:cNvPr>
          <p:cNvSpPr>
            <a:spLocks noGrp="1"/>
          </p:cNvSpPr>
          <p:nvPr>
            <p:ph type="title"/>
          </p:nvPr>
        </p:nvSpPr>
        <p:spPr>
          <a:xfrm>
            <a:off x="628650" y="1131094"/>
            <a:ext cx="7886700" cy="994173"/>
          </a:xfrm>
        </p:spPr>
        <p:txBody>
          <a:bodyPr>
            <a:normAutofit fontScale="90000"/>
          </a:bodyPr>
          <a:lstStyle/>
          <a:p>
            <a:r>
              <a:rPr lang="en-US" sz="3600" b="0" dirty="0">
                <a:solidFill>
                  <a:schemeClr val="tx1"/>
                </a:solidFill>
              </a:rPr>
              <a:t>Lower Costs and Fewer Residential Stays</a:t>
            </a:r>
            <a:br>
              <a:rPr lang="en-US" sz="3100" dirty="0">
                <a:solidFill>
                  <a:schemeClr val="tx1"/>
                </a:solidFill>
              </a:rPr>
            </a:br>
            <a:endParaRPr lang="en-US" sz="3100" dirty="0">
              <a:solidFill>
                <a:schemeClr val="tx1"/>
              </a:solidFill>
            </a:endParaRPr>
          </a:p>
        </p:txBody>
      </p:sp>
      <p:pic>
        <p:nvPicPr>
          <p:cNvPr id="4" name="Picture 3">
            <a:extLst>
              <a:ext uri="{FF2B5EF4-FFF2-40B4-BE49-F238E27FC236}">
                <a16:creationId xmlns:a16="http://schemas.microsoft.com/office/drawing/2014/main" id="{38EB8643-FFD5-423D-ADFA-2596DAB1C4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388" y="5862640"/>
            <a:ext cx="738956" cy="296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imer cover">
            <a:extLst>
              <a:ext uri="{FF2B5EF4-FFF2-40B4-BE49-F238E27FC236}">
                <a16:creationId xmlns:a16="http://schemas.microsoft.com/office/drawing/2014/main" id="{39A25C06-C9AC-4177-861F-7F0221DEB6F8}"/>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graphicFrame>
        <p:nvGraphicFramePr>
          <p:cNvPr id="6" name="Content Placeholder 5">
            <a:extLst>
              <a:ext uri="{FF2B5EF4-FFF2-40B4-BE49-F238E27FC236}">
                <a16:creationId xmlns:a16="http://schemas.microsoft.com/office/drawing/2014/main" id="{DC404870-2F48-4E91-ABDD-DD26B7260617}"/>
              </a:ext>
            </a:extLst>
          </p:cNvPr>
          <p:cNvGraphicFramePr>
            <a:graphicFrameLocks/>
          </p:cNvGraphicFramePr>
          <p:nvPr>
            <p:extLst>
              <p:ext uri="{D42A27DB-BD31-4B8C-83A1-F6EECF244321}">
                <p14:modId xmlns:p14="http://schemas.microsoft.com/office/powerpoint/2010/main" val="398551789"/>
              </p:ext>
            </p:extLst>
          </p:nvPr>
        </p:nvGraphicFramePr>
        <p:xfrm>
          <a:off x="441614" y="1840560"/>
          <a:ext cx="8288704" cy="4168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1566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7EAC-EBDF-4507-BEF5-EBAA72C25F6D}"/>
              </a:ext>
            </a:extLst>
          </p:cNvPr>
          <p:cNvSpPr>
            <a:spLocks noGrp="1"/>
          </p:cNvSpPr>
          <p:nvPr>
            <p:ph type="title"/>
          </p:nvPr>
        </p:nvSpPr>
        <p:spPr>
          <a:xfrm>
            <a:off x="774706" y="863557"/>
            <a:ext cx="8369294" cy="633009"/>
          </a:xfrm>
        </p:spPr>
        <p:txBody>
          <a:bodyPr>
            <a:normAutofit/>
          </a:bodyPr>
          <a:lstStyle/>
          <a:p>
            <a:r>
              <a:rPr lang="en-US" b="1" dirty="0">
                <a:solidFill>
                  <a:schemeClr val="tx1"/>
                </a:solidFill>
              </a:rPr>
              <a:t>However, Outcomes Depend on Implementation</a:t>
            </a:r>
            <a:endParaRPr lang="en-US" dirty="0">
              <a:solidFill>
                <a:schemeClr val="tx1"/>
              </a:solidFill>
            </a:endParaRPr>
          </a:p>
        </p:txBody>
      </p:sp>
      <p:sp>
        <p:nvSpPr>
          <p:cNvPr id="3" name="Content Placeholder 2">
            <a:extLst>
              <a:ext uri="{FF2B5EF4-FFF2-40B4-BE49-F238E27FC236}">
                <a16:creationId xmlns:a16="http://schemas.microsoft.com/office/drawing/2014/main" id="{B7839E65-6369-4813-8E84-E90A978DBC3A}"/>
              </a:ext>
            </a:extLst>
          </p:cNvPr>
          <p:cNvSpPr>
            <a:spLocks noGrp="1"/>
          </p:cNvSpPr>
          <p:nvPr>
            <p:ph idx="1"/>
          </p:nvPr>
        </p:nvSpPr>
        <p:spPr>
          <a:xfrm>
            <a:off x="914400" y="1576582"/>
            <a:ext cx="8229600" cy="4863479"/>
          </a:xfrm>
        </p:spPr>
        <p:txBody>
          <a:bodyPr>
            <a:normAutofit/>
          </a:bodyPr>
          <a:lstStyle/>
          <a:p>
            <a:pPr>
              <a:buNone/>
            </a:pPr>
            <a:r>
              <a:rPr lang="en-US" sz="2200" dirty="0"/>
              <a:t>Studies indicate that Wraparound teams often fail to:</a:t>
            </a:r>
          </a:p>
          <a:p>
            <a:pPr lvl="1"/>
            <a:r>
              <a:rPr lang="en-US" sz="2200" dirty="0"/>
              <a:t>Engage key individuals in the Wraparound team</a:t>
            </a:r>
          </a:p>
          <a:p>
            <a:pPr lvl="1"/>
            <a:r>
              <a:rPr lang="en-US" sz="2200" dirty="0"/>
              <a:t>Connect youth in community activities and things they do well; activities to help develop friendships</a:t>
            </a:r>
          </a:p>
          <a:p>
            <a:pPr lvl="1"/>
            <a:r>
              <a:rPr lang="en-US" sz="2200" dirty="0"/>
              <a:t>Use family/community strengths</a:t>
            </a:r>
          </a:p>
          <a:p>
            <a:pPr lvl="1"/>
            <a:r>
              <a:rPr lang="en-US" sz="2200" dirty="0"/>
              <a:t>Incorporate natural supports, such as extended family members and community members</a:t>
            </a:r>
          </a:p>
          <a:p>
            <a:pPr lvl="1"/>
            <a:r>
              <a:rPr lang="en-US" sz="2200" dirty="0"/>
              <a:t>Use evidence-based clinical strategies to meet needs</a:t>
            </a:r>
          </a:p>
          <a:p>
            <a:pPr lvl="1"/>
            <a:r>
              <a:rPr lang="en-US" sz="2200" dirty="0"/>
              <a:t>Continuously assess progress, satisfaction, and outcomes</a:t>
            </a:r>
          </a:p>
          <a:p>
            <a:endParaRPr lang="en-US" dirty="0"/>
          </a:p>
        </p:txBody>
      </p:sp>
      <p:sp>
        <p:nvSpPr>
          <p:cNvPr id="4" name="TextBox 3">
            <a:extLst>
              <a:ext uri="{FF2B5EF4-FFF2-40B4-BE49-F238E27FC236}">
                <a16:creationId xmlns:a16="http://schemas.microsoft.com/office/drawing/2014/main" id="{60CB1B91-BA71-4343-A9F3-FA05A2C840AE}"/>
              </a:ext>
            </a:extLst>
          </p:cNvPr>
          <p:cNvSpPr txBox="1"/>
          <p:nvPr/>
        </p:nvSpPr>
        <p:spPr>
          <a:xfrm>
            <a:off x="2974538" y="6500156"/>
            <a:ext cx="824265" cy="369332"/>
          </a:xfrm>
          <a:prstGeom prst="rect">
            <a:avLst/>
          </a:prstGeom>
          <a:noFill/>
        </p:spPr>
        <p:txBody>
          <a:bodyPr wrap="none" rtlCol="0">
            <a:spAutoFit/>
          </a:bodyPr>
          <a:lstStyle/>
          <a:p>
            <a:r>
              <a:rPr lang="en-US" sz="900" dirty="0"/>
              <a:t>Bruns, E. NWI</a:t>
            </a:r>
          </a:p>
          <a:p>
            <a:endParaRPr lang="en-US" sz="900" dirty="0"/>
          </a:p>
        </p:txBody>
      </p:sp>
      <p:pic>
        <p:nvPicPr>
          <p:cNvPr id="6" name="Picture 5" descr="Primer cover">
            <a:extLst>
              <a:ext uri="{FF2B5EF4-FFF2-40B4-BE49-F238E27FC236}">
                <a16:creationId xmlns:a16="http://schemas.microsoft.com/office/drawing/2014/main" id="{AE58C6E0-B6CB-4DAA-BB6B-86A55673288F}"/>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2237409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212E-8425-44A9-A31A-7D51B10DCE78}"/>
              </a:ext>
            </a:extLst>
          </p:cNvPr>
          <p:cNvSpPr>
            <a:spLocks noGrp="1"/>
          </p:cNvSpPr>
          <p:nvPr>
            <p:ph type="title"/>
          </p:nvPr>
        </p:nvSpPr>
        <p:spPr/>
        <p:txBody>
          <a:bodyPr/>
          <a:lstStyle/>
          <a:p>
            <a:r>
              <a:rPr lang="en-US" b="1" dirty="0"/>
              <a:t>“Full Fidelity” is Critical</a:t>
            </a:r>
            <a:endParaRPr lang="en-US" dirty="0"/>
          </a:p>
        </p:txBody>
      </p:sp>
      <p:sp>
        <p:nvSpPr>
          <p:cNvPr id="3" name="Content Placeholder 2">
            <a:extLst>
              <a:ext uri="{FF2B5EF4-FFF2-40B4-BE49-F238E27FC236}">
                <a16:creationId xmlns:a16="http://schemas.microsoft.com/office/drawing/2014/main" id="{0B79EDF7-8641-432C-BBF0-F9B50EEA9818}"/>
              </a:ext>
            </a:extLst>
          </p:cNvPr>
          <p:cNvSpPr>
            <a:spLocks noGrp="1"/>
          </p:cNvSpPr>
          <p:nvPr>
            <p:ph idx="1"/>
          </p:nvPr>
        </p:nvSpPr>
        <p:spPr>
          <a:xfrm>
            <a:off x="0" y="1567484"/>
            <a:ext cx="8686800" cy="4863479"/>
          </a:xfrm>
        </p:spPr>
        <p:txBody>
          <a:bodyPr>
            <a:normAutofit fontScale="85000" lnSpcReduction="20000"/>
          </a:bodyPr>
          <a:lstStyle/>
          <a:p>
            <a:r>
              <a:rPr lang="en-US" dirty="0"/>
              <a:t>Research shows </a:t>
            </a:r>
          </a:p>
          <a:p>
            <a:pPr lvl="1"/>
            <a:r>
              <a:rPr lang="en-US" dirty="0"/>
              <a:t>Provider staff whose families experience better outcomes score higher on fidelity tools (Bruns, </a:t>
            </a:r>
            <a:r>
              <a:rPr lang="en-US" dirty="0" err="1"/>
              <a:t>Rast</a:t>
            </a:r>
            <a:r>
              <a:rPr lang="en-US" dirty="0"/>
              <a:t> et al., 2006)</a:t>
            </a:r>
          </a:p>
          <a:p>
            <a:pPr lvl="1"/>
            <a:r>
              <a:rPr lang="en-US" dirty="0"/>
              <a:t>Wraparound initiatives with positive fidelity assessments demonstrate more positive outcomes (Bruns, </a:t>
            </a:r>
            <a:r>
              <a:rPr lang="en-US" dirty="0" err="1"/>
              <a:t>Leverentz</a:t>
            </a:r>
            <a:r>
              <a:rPr lang="en-US" dirty="0"/>
              <a:t>-Brady, &amp; Suter, 2008)</a:t>
            </a:r>
          </a:p>
          <a:p>
            <a:r>
              <a:rPr lang="en-US" dirty="0"/>
              <a:t>Much of wraparound implementation is in name only</a:t>
            </a:r>
          </a:p>
          <a:p>
            <a:pPr lvl="1"/>
            <a:r>
              <a:rPr lang="en-US" dirty="0"/>
              <a:t>Don’t invest in workforce development such as training and coaching to accreditation</a:t>
            </a:r>
          </a:p>
          <a:p>
            <a:pPr lvl="1"/>
            <a:r>
              <a:rPr lang="en-US" dirty="0"/>
              <a:t>Don’t follow the research-based practice model</a:t>
            </a:r>
          </a:p>
          <a:p>
            <a:pPr lvl="1"/>
            <a:r>
              <a:rPr lang="en-US" dirty="0"/>
              <a:t>Don’t monitor fidelity and outcomes and use the data for CQI</a:t>
            </a:r>
          </a:p>
          <a:p>
            <a:pPr lvl="1"/>
            <a:r>
              <a:rPr lang="en-US" dirty="0"/>
              <a:t>Don’t have the necessary support conditions to succeed (e.g., fiscal supports, comprehensive service array)</a:t>
            </a:r>
          </a:p>
          <a:p>
            <a:endParaRPr lang="en-US" dirty="0"/>
          </a:p>
        </p:txBody>
      </p:sp>
      <p:sp>
        <p:nvSpPr>
          <p:cNvPr id="4" name="TextBox 3">
            <a:extLst>
              <a:ext uri="{FF2B5EF4-FFF2-40B4-BE49-F238E27FC236}">
                <a16:creationId xmlns:a16="http://schemas.microsoft.com/office/drawing/2014/main" id="{29C8DA50-2468-440B-A028-EB96BF676D41}"/>
              </a:ext>
            </a:extLst>
          </p:cNvPr>
          <p:cNvSpPr txBox="1"/>
          <p:nvPr/>
        </p:nvSpPr>
        <p:spPr>
          <a:xfrm>
            <a:off x="2756174" y="5406509"/>
            <a:ext cx="824265" cy="369332"/>
          </a:xfrm>
          <a:prstGeom prst="rect">
            <a:avLst/>
          </a:prstGeom>
          <a:noFill/>
        </p:spPr>
        <p:txBody>
          <a:bodyPr wrap="none" rtlCol="0">
            <a:spAutoFit/>
          </a:bodyPr>
          <a:lstStyle/>
          <a:p>
            <a:r>
              <a:rPr lang="en-US" sz="900" dirty="0"/>
              <a:t>Bruns, E. NWI</a:t>
            </a:r>
          </a:p>
          <a:p>
            <a:endParaRPr lang="en-US" sz="900" dirty="0"/>
          </a:p>
        </p:txBody>
      </p:sp>
      <p:pic>
        <p:nvPicPr>
          <p:cNvPr id="6" name="Picture 5" descr="Primer cover">
            <a:extLst>
              <a:ext uri="{FF2B5EF4-FFF2-40B4-BE49-F238E27FC236}">
                <a16:creationId xmlns:a16="http://schemas.microsoft.com/office/drawing/2014/main" id="{A7E3FF92-261C-481F-A7F7-50F74C6B8B25}"/>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1974301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62B5-B94B-4674-89C3-45EA610E86EC}"/>
              </a:ext>
            </a:extLst>
          </p:cNvPr>
          <p:cNvSpPr>
            <a:spLocks noGrp="1"/>
          </p:cNvSpPr>
          <p:nvPr>
            <p:ph type="title"/>
          </p:nvPr>
        </p:nvSpPr>
        <p:spPr>
          <a:xfrm>
            <a:off x="628650" y="858117"/>
            <a:ext cx="7886700" cy="637484"/>
          </a:xfrm>
        </p:spPr>
        <p:txBody>
          <a:bodyPr>
            <a:normAutofit/>
          </a:bodyPr>
          <a:lstStyle/>
          <a:p>
            <a:r>
              <a:rPr lang="en-US" dirty="0">
                <a:solidFill>
                  <a:schemeClr val="tx1"/>
                </a:solidFill>
              </a:rPr>
              <a:t>Outcomes Depend on Implementation</a:t>
            </a:r>
          </a:p>
        </p:txBody>
      </p:sp>
      <p:sp>
        <p:nvSpPr>
          <p:cNvPr id="4" name="TextBox 3">
            <a:extLst>
              <a:ext uri="{FF2B5EF4-FFF2-40B4-BE49-F238E27FC236}">
                <a16:creationId xmlns:a16="http://schemas.microsoft.com/office/drawing/2014/main" id="{498F0208-D0AF-475D-8310-AC851A388255}"/>
              </a:ext>
            </a:extLst>
          </p:cNvPr>
          <p:cNvSpPr txBox="1"/>
          <p:nvPr/>
        </p:nvSpPr>
        <p:spPr>
          <a:xfrm>
            <a:off x="2756174" y="5406509"/>
            <a:ext cx="824265" cy="369332"/>
          </a:xfrm>
          <a:prstGeom prst="rect">
            <a:avLst/>
          </a:prstGeom>
          <a:noFill/>
        </p:spPr>
        <p:txBody>
          <a:bodyPr wrap="none" rtlCol="0">
            <a:spAutoFit/>
          </a:bodyPr>
          <a:lstStyle/>
          <a:p>
            <a:r>
              <a:rPr lang="en-US" sz="900" dirty="0"/>
              <a:t>Bruns, E. NWI</a:t>
            </a:r>
          </a:p>
          <a:p>
            <a:endParaRPr lang="en-US" sz="900" dirty="0"/>
          </a:p>
        </p:txBody>
      </p:sp>
      <p:pic>
        <p:nvPicPr>
          <p:cNvPr id="6" name="Picture 5" descr="Primer cover">
            <a:extLst>
              <a:ext uri="{FF2B5EF4-FFF2-40B4-BE49-F238E27FC236}">
                <a16:creationId xmlns:a16="http://schemas.microsoft.com/office/drawing/2014/main" id="{B77EDE78-3572-4F42-8570-9BF0EB43A462}"/>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graphicFrame>
        <p:nvGraphicFramePr>
          <p:cNvPr id="7" name="Content Placeholder 3">
            <a:extLst>
              <a:ext uri="{FF2B5EF4-FFF2-40B4-BE49-F238E27FC236}">
                <a16:creationId xmlns:a16="http://schemas.microsoft.com/office/drawing/2014/main" id="{1B71CF4A-6720-4FAF-9D47-EE5D5FE27F70}"/>
              </a:ext>
            </a:extLst>
          </p:cNvPr>
          <p:cNvGraphicFramePr>
            <a:graphicFrameLocks noGrp="1"/>
          </p:cNvGraphicFramePr>
          <p:nvPr>
            <p:ph idx="1"/>
          </p:nvPr>
        </p:nvGraphicFramePr>
        <p:xfrm>
          <a:off x="628392" y="1319072"/>
          <a:ext cx="8229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23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E087-05DD-48F1-A1C7-718DB3F132B5}"/>
              </a:ext>
            </a:extLst>
          </p:cNvPr>
          <p:cNvSpPr>
            <a:spLocks noGrp="1"/>
          </p:cNvSpPr>
          <p:nvPr>
            <p:ph type="title"/>
          </p:nvPr>
        </p:nvSpPr>
        <p:spPr/>
        <p:txBody>
          <a:bodyPr>
            <a:normAutofit fontScale="90000"/>
          </a:bodyPr>
          <a:lstStyle/>
          <a:p>
            <a:r>
              <a:rPr lang="en-US" sz="4000" dirty="0"/>
              <a:t>Historic/Current Systems Problems</a:t>
            </a:r>
          </a:p>
        </p:txBody>
      </p:sp>
      <p:graphicFrame>
        <p:nvGraphicFramePr>
          <p:cNvPr id="4" name="Diagram 3">
            <a:extLst>
              <a:ext uri="{FF2B5EF4-FFF2-40B4-BE49-F238E27FC236}">
                <a16:creationId xmlns:a16="http://schemas.microsoft.com/office/drawing/2014/main" id="{BCB7DEE5-2354-4D0D-B407-A7A04D6BF38F}"/>
              </a:ext>
            </a:extLst>
          </p:cNvPr>
          <p:cNvGraphicFramePr/>
          <p:nvPr/>
        </p:nvGraphicFramePr>
        <p:xfrm>
          <a:off x="403030" y="1723282"/>
          <a:ext cx="8442797" cy="3615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A72CEF9-B123-4AB4-ABAC-5FCF941E66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6792" y="5684025"/>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rimer cover">
            <a:extLst>
              <a:ext uri="{FF2B5EF4-FFF2-40B4-BE49-F238E27FC236}">
                <a16:creationId xmlns:a16="http://schemas.microsoft.com/office/drawing/2014/main" id="{15A3EB31-15C9-4FB0-B119-A53F335B7BB2}"/>
              </a:ext>
            </a:extLst>
          </p:cNvPr>
          <p:cNvPicPr>
            <a:picLocks noChangeAspect="1" noChangeArrowheads="1"/>
          </p:cNvPicPr>
          <p:nvPr/>
        </p:nvPicPr>
        <p:blipFill>
          <a:blip r:embed="rId8" cstate="print"/>
          <a:srcRect/>
          <a:stretch>
            <a:fillRect/>
          </a:stretch>
        </p:blipFill>
        <p:spPr bwMode="auto">
          <a:xfrm>
            <a:off x="254836" y="939591"/>
            <a:ext cx="373556" cy="480942"/>
          </a:xfrm>
          <a:prstGeom prst="rect">
            <a:avLst/>
          </a:prstGeom>
          <a:noFill/>
          <a:ln w="9525">
            <a:noFill/>
            <a:miter lim="800000"/>
            <a:headEnd/>
            <a:tailEnd/>
          </a:ln>
        </p:spPr>
      </p:pic>
      <p:sp>
        <p:nvSpPr>
          <p:cNvPr id="7" name="Text Box 4">
            <a:extLst>
              <a:ext uri="{FF2B5EF4-FFF2-40B4-BE49-F238E27FC236}">
                <a16:creationId xmlns:a16="http://schemas.microsoft.com/office/drawing/2014/main" id="{C7D5F97C-9D12-459F-B645-A461664ECAF7}"/>
              </a:ext>
            </a:extLst>
          </p:cNvPr>
          <p:cNvSpPr txBox="1">
            <a:spLocks noChangeArrowheads="1"/>
          </p:cNvSpPr>
          <p:nvPr/>
        </p:nvSpPr>
        <p:spPr bwMode="auto">
          <a:xfrm>
            <a:off x="1829520" y="6109446"/>
            <a:ext cx="5345266" cy="507831"/>
          </a:xfrm>
          <a:prstGeom prst="rect">
            <a:avLst/>
          </a:prstGeom>
          <a:noFill/>
          <a:ln w="9525">
            <a:noFill/>
            <a:miter lim="800000"/>
            <a:headEnd/>
            <a:tailEnd/>
          </a:ln>
          <a:effectLst/>
        </p:spPr>
        <p:txBody>
          <a:bodyPr wrap="square">
            <a:spAutoFit/>
          </a:bodyPr>
          <a:lstStyle/>
          <a:p>
            <a:br>
              <a:rPr lang="en-US" sz="900" b="1" dirty="0">
                <a:effectLst>
                  <a:outerShdw blurRad="38100" dist="38100" dir="2700000" algn="tl">
                    <a:srgbClr val="000000"/>
                  </a:outerShdw>
                </a:effectLst>
              </a:rPr>
            </a:br>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spTree>
    <p:extLst>
      <p:ext uri="{BB962C8B-B14F-4D97-AF65-F5344CB8AC3E}">
        <p14:creationId xmlns:p14="http://schemas.microsoft.com/office/powerpoint/2010/main" val="2545576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2871"/>
            <a:ext cx="8229600" cy="4478084"/>
          </a:xfrm>
        </p:spPr>
        <p:txBody>
          <a:bodyPr>
            <a:normAutofit fontScale="70000" lnSpcReduction="20000"/>
          </a:bodyPr>
          <a:lstStyle/>
          <a:p>
            <a:pPr marL="0" indent="0">
              <a:buNone/>
            </a:pPr>
            <a:r>
              <a:rPr lang="en-US" sz="2900" dirty="0"/>
              <a:t>Standards are grounded in a strong foundation of implementation science research and based on research evidence.</a:t>
            </a:r>
          </a:p>
          <a:p>
            <a:pPr marL="0" indent="0">
              <a:buNone/>
            </a:pPr>
            <a:endParaRPr lang="en-US" sz="2900" dirty="0"/>
          </a:p>
          <a:p>
            <a:pPr marL="0" indent="0">
              <a:buNone/>
            </a:pPr>
            <a:r>
              <a:rPr lang="en-US" sz="2900" dirty="0"/>
              <a:t>Across seven implementation related areas there are 43 indicators with definitions that can be used as a self assessment as well as monitoring of quality indicators throughout the implementation process.  </a:t>
            </a:r>
          </a:p>
          <a:p>
            <a:pPr marL="0" indent="0">
              <a:buNone/>
            </a:pPr>
            <a:endParaRPr lang="en-US" sz="2900" dirty="0"/>
          </a:p>
          <a:p>
            <a:pPr marL="0" indent="0">
              <a:buNone/>
            </a:pPr>
            <a:r>
              <a:rPr lang="en-US" sz="2900" dirty="0"/>
              <a:t>Outcomes are highly dependent on program and system factors</a:t>
            </a:r>
          </a:p>
          <a:p>
            <a:pPr lvl="1"/>
            <a:r>
              <a:rPr lang="en-US" sz="2900" dirty="0"/>
              <a:t>Eligibility (do we have the right population?)</a:t>
            </a:r>
          </a:p>
          <a:p>
            <a:pPr lvl="1"/>
            <a:r>
              <a:rPr lang="en-US" sz="2900" dirty="0"/>
              <a:t>Funding (do we have the right rate?)</a:t>
            </a:r>
          </a:p>
          <a:p>
            <a:pPr lvl="1"/>
            <a:r>
              <a:rPr lang="en-US" sz="2900" dirty="0"/>
              <a:t>Staffing ratios (1:10) </a:t>
            </a:r>
          </a:p>
          <a:p>
            <a:pPr lvl="1"/>
            <a:r>
              <a:rPr lang="en-US" sz="2900" dirty="0"/>
              <a:t>Workforce development (hiring, training and skill development) </a:t>
            </a:r>
          </a:p>
          <a:p>
            <a:pPr lvl="1"/>
            <a:r>
              <a:rPr lang="en-US" sz="2900" dirty="0"/>
              <a:t>System policies that create climates and cultures that support practice implementation efforts and providers </a:t>
            </a:r>
          </a:p>
          <a:p>
            <a:pPr marL="0" indent="0">
              <a:buNone/>
            </a:pPr>
            <a:endParaRPr lang="en-US" sz="1800" u="sng" dirty="0">
              <a:hlinkClick r:id="" action="ppaction://noaction"/>
            </a:endParaRPr>
          </a:p>
          <a:p>
            <a:pPr marL="0" indent="0">
              <a:buNone/>
            </a:pPr>
            <a:endParaRPr lang="en-US" sz="1600" dirty="0"/>
          </a:p>
          <a:p>
            <a:pPr marL="0" indent="0">
              <a:buNone/>
            </a:pPr>
            <a:endParaRPr lang="en-US" sz="1600" dirty="0"/>
          </a:p>
          <a:p>
            <a:pPr marL="0" indent="0">
              <a:buNone/>
            </a:pPr>
            <a:endParaRPr lang="en-US" sz="1600" u="sng" dirty="0">
              <a:hlinkClick r:id="" action="ppaction://noaction"/>
            </a:endParaRPr>
          </a:p>
        </p:txBody>
      </p:sp>
      <p:sp>
        <p:nvSpPr>
          <p:cNvPr id="3" name="Slide Number Placeholder 2"/>
          <p:cNvSpPr>
            <a:spLocks noGrp="1"/>
          </p:cNvSpPr>
          <p:nvPr>
            <p:ph type="sldNum" sz="quarter" idx="10"/>
          </p:nvPr>
        </p:nvSpPr>
        <p:spPr>
          <a:xfrm>
            <a:off x="398585" y="6173786"/>
            <a:ext cx="6689969" cy="492737"/>
          </a:xfrm>
        </p:spPr>
        <p:txBody>
          <a:bodyPr/>
          <a:lstStyle/>
          <a:p>
            <a:fld id="{D07D4089-40B5-457D-927F-16367A53BB79}" type="slidenum">
              <a:rPr lang="en-US" smtClean="0"/>
              <a:pPr/>
              <a:t>60</a:t>
            </a:fld>
            <a:endParaRPr lang="en-US" dirty="0"/>
          </a:p>
          <a:p>
            <a:r>
              <a:rPr lang="en-US" dirty="0"/>
              <a:t>Wraparound Implementation and Practice Quality Standards (Coldiron, Bruns, Hensley, &amp; </a:t>
            </a:r>
            <a:r>
              <a:rPr lang="en-US" dirty="0" err="1"/>
              <a:t>Paragoris</a:t>
            </a:r>
            <a:r>
              <a:rPr lang="en-US" dirty="0"/>
              <a:t>, 2016) created to support analysis of crucial factors associated with success. </a:t>
            </a:r>
          </a:p>
        </p:txBody>
      </p:sp>
      <p:sp>
        <p:nvSpPr>
          <p:cNvPr id="4" name="Title 3"/>
          <p:cNvSpPr>
            <a:spLocks noGrp="1"/>
          </p:cNvSpPr>
          <p:nvPr>
            <p:ph type="title"/>
          </p:nvPr>
        </p:nvSpPr>
        <p:spPr>
          <a:xfrm>
            <a:off x="457200" y="1032498"/>
            <a:ext cx="8369294" cy="633009"/>
          </a:xfrm>
        </p:spPr>
        <p:txBody>
          <a:bodyPr>
            <a:normAutofit fontScale="90000"/>
          </a:bodyPr>
          <a:lstStyle/>
          <a:p>
            <a:r>
              <a:rPr lang="en-US" dirty="0">
                <a:solidFill>
                  <a:schemeClr val="tx1"/>
                </a:solidFill>
              </a:rPr>
              <a:t>National Standards</a:t>
            </a:r>
            <a:br>
              <a:rPr lang="en-US" dirty="0">
                <a:solidFill>
                  <a:schemeClr val="tx1"/>
                </a:solidFill>
              </a:rPr>
            </a:br>
            <a:endParaRPr lang="en-US" dirty="0"/>
          </a:p>
        </p:txBody>
      </p:sp>
    </p:spTree>
    <p:extLst>
      <p:ext uri="{BB962C8B-B14F-4D97-AF65-F5344CB8AC3E}">
        <p14:creationId xmlns:p14="http://schemas.microsoft.com/office/powerpoint/2010/main" val="2674082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0150" y="74422"/>
            <a:ext cx="8589049" cy="606615"/>
          </a:xfrm>
        </p:spPr>
        <p:txBody>
          <a:bodyPr vert="horz" lIns="68580" tIns="34290" rIns="68580" bIns="34290" rtlCol="0" anchor="b">
            <a:noAutofit/>
          </a:bodyPr>
          <a:lstStyle/>
          <a:p>
            <a:r>
              <a:rPr lang="en-US" sz="2400" dirty="0"/>
              <a:t>Wraparound Implementation Standards – Program (WISP)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9538"/>
            <a:ext cx="8229600" cy="4629150"/>
          </a:xfrm>
        </p:spPr>
      </p:pic>
    </p:spTree>
    <p:extLst>
      <p:ext uri="{BB962C8B-B14F-4D97-AF65-F5344CB8AC3E}">
        <p14:creationId xmlns:p14="http://schemas.microsoft.com/office/powerpoint/2010/main" val="3131762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9538"/>
            <a:ext cx="8229600" cy="4629150"/>
          </a:xfrm>
        </p:spPr>
      </p:pic>
      <p:sp>
        <p:nvSpPr>
          <p:cNvPr id="3" name="Slide Number Placeholder 2"/>
          <p:cNvSpPr>
            <a:spLocks noGrp="1"/>
          </p:cNvSpPr>
          <p:nvPr>
            <p:ph type="sldNum" sz="quarter" idx="10"/>
          </p:nvPr>
        </p:nvSpPr>
        <p:spPr/>
        <p:txBody>
          <a:bodyPr/>
          <a:lstStyle/>
          <a:p>
            <a:fld id="{D07D4089-40B5-457D-927F-16367A53BB79}" type="slidenum">
              <a:rPr lang="en-US" smtClean="0"/>
              <a:pPr/>
              <a:t>62</a:t>
            </a:fld>
            <a:endParaRPr lang="en-US" dirty="0"/>
          </a:p>
        </p:txBody>
      </p:sp>
      <p:sp>
        <p:nvSpPr>
          <p:cNvPr id="4" name="Title 3"/>
          <p:cNvSpPr>
            <a:spLocks noGrp="1"/>
          </p:cNvSpPr>
          <p:nvPr>
            <p:ph type="title"/>
          </p:nvPr>
        </p:nvSpPr>
        <p:spPr>
          <a:xfrm>
            <a:off x="317505" y="65803"/>
            <a:ext cx="8935909" cy="633009"/>
          </a:xfrm>
        </p:spPr>
        <p:txBody>
          <a:bodyPr>
            <a:noAutofit/>
          </a:bodyPr>
          <a:lstStyle/>
          <a:p>
            <a:r>
              <a:rPr lang="en-US" sz="2800" dirty="0"/>
              <a:t>Wraparound Implementation Standards – System (WISS) </a:t>
            </a:r>
          </a:p>
        </p:txBody>
      </p:sp>
    </p:spTree>
    <p:extLst>
      <p:ext uri="{BB962C8B-B14F-4D97-AF65-F5344CB8AC3E}">
        <p14:creationId xmlns:p14="http://schemas.microsoft.com/office/powerpoint/2010/main" val="1601651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5B6D-82A3-452B-A0F4-792591D3405E}"/>
              </a:ext>
            </a:extLst>
          </p:cNvPr>
          <p:cNvSpPr>
            <a:spLocks noGrp="1"/>
          </p:cNvSpPr>
          <p:nvPr>
            <p:ph type="title"/>
          </p:nvPr>
        </p:nvSpPr>
        <p:spPr>
          <a:xfrm>
            <a:off x="1204611" y="1104028"/>
            <a:ext cx="8369294" cy="633009"/>
          </a:xfrm>
        </p:spPr>
        <p:txBody>
          <a:bodyPr>
            <a:normAutofit/>
          </a:bodyPr>
          <a:lstStyle/>
          <a:p>
            <a:r>
              <a:rPr lang="en-US" b="0" dirty="0">
                <a:solidFill>
                  <a:schemeClr val="tx1"/>
                </a:solidFill>
              </a:rPr>
              <a:t>Family &amp; Youth Partners </a:t>
            </a:r>
          </a:p>
        </p:txBody>
      </p:sp>
      <p:sp>
        <p:nvSpPr>
          <p:cNvPr id="3" name="Content Placeholder 2">
            <a:extLst>
              <a:ext uri="{FF2B5EF4-FFF2-40B4-BE49-F238E27FC236}">
                <a16:creationId xmlns:a16="http://schemas.microsoft.com/office/drawing/2014/main" id="{19F0EE4B-7605-482A-9140-46E9070F6866}"/>
              </a:ext>
            </a:extLst>
          </p:cNvPr>
          <p:cNvSpPr>
            <a:spLocks noGrp="1"/>
          </p:cNvSpPr>
          <p:nvPr>
            <p:ph idx="1"/>
          </p:nvPr>
        </p:nvSpPr>
        <p:spPr>
          <a:xfrm>
            <a:off x="628650" y="2227264"/>
            <a:ext cx="7886700" cy="2976637"/>
          </a:xfrm>
        </p:spPr>
        <p:txBody>
          <a:bodyPr>
            <a:normAutofit fontScale="70000" lnSpcReduction="20000"/>
          </a:bodyPr>
          <a:lstStyle/>
          <a:p>
            <a:r>
              <a:rPr lang="en-US" dirty="0"/>
              <a:t>Build relationship based on mutuality and trust </a:t>
            </a:r>
          </a:p>
          <a:p>
            <a:r>
              <a:rPr lang="en-US" dirty="0"/>
              <a:t>Promote self-advocacy: voice &amp; choice</a:t>
            </a:r>
          </a:p>
          <a:p>
            <a:r>
              <a:rPr lang="en-US" dirty="0"/>
              <a:t>Identify and build natural supports </a:t>
            </a:r>
          </a:p>
          <a:p>
            <a:r>
              <a:rPr lang="en-US" dirty="0"/>
              <a:t>Bridge of communication with providers </a:t>
            </a:r>
          </a:p>
          <a:p>
            <a:r>
              <a:rPr lang="en-US" dirty="0"/>
              <a:t>Service navigation and securing community resources </a:t>
            </a:r>
          </a:p>
          <a:p>
            <a:r>
              <a:rPr lang="en-US" dirty="0"/>
              <a:t>Connect to support groups and education-skills based trainings </a:t>
            </a:r>
          </a:p>
          <a:p>
            <a:r>
              <a:rPr lang="en-US" dirty="0"/>
              <a:t>Assist with completing care plan goals and action steps </a:t>
            </a:r>
          </a:p>
          <a:p>
            <a:r>
              <a:rPr lang="en-US" dirty="0"/>
              <a:t>Celebrate accomplishments </a:t>
            </a:r>
          </a:p>
          <a:p>
            <a:endParaRPr lang="en-US" dirty="0"/>
          </a:p>
        </p:txBody>
      </p:sp>
      <p:sp>
        <p:nvSpPr>
          <p:cNvPr id="4" name="TextBox 3">
            <a:extLst>
              <a:ext uri="{FF2B5EF4-FFF2-40B4-BE49-F238E27FC236}">
                <a16:creationId xmlns:a16="http://schemas.microsoft.com/office/drawing/2014/main" id="{3926C7D4-6EFA-4988-989C-97DA55ED230F}"/>
              </a:ext>
            </a:extLst>
          </p:cNvPr>
          <p:cNvSpPr txBox="1"/>
          <p:nvPr/>
        </p:nvSpPr>
        <p:spPr>
          <a:xfrm>
            <a:off x="2820245" y="6400218"/>
            <a:ext cx="2848857" cy="230832"/>
          </a:xfrm>
          <a:prstGeom prst="rect">
            <a:avLst/>
          </a:prstGeom>
          <a:noFill/>
        </p:spPr>
        <p:txBody>
          <a:bodyPr wrap="none" rtlCol="0">
            <a:spAutoFit/>
          </a:bodyPr>
          <a:lstStyle/>
          <a:p>
            <a:r>
              <a:rPr lang="en-US" sz="900" dirty="0"/>
              <a:t>Conlan, L. 2018. Parent Support Network of Rhode Island</a:t>
            </a:r>
          </a:p>
        </p:txBody>
      </p:sp>
      <p:pic>
        <p:nvPicPr>
          <p:cNvPr id="6" name="Picture 5" descr="Primer cover">
            <a:extLst>
              <a:ext uri="{FF2B5EF4-FFF2-40B4-BE49-F238E27FC236}">
                <a16:creationId xmlns:a16="http://schemas.microsoft.com/office/drawing/2014/main" id="{707D1714-ED8C-4395-BEA5-52C3890143BD}"/>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1204856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330B-3564-4B52-9E1F-3191F34BBBC8}"/>
              </a:ext>
            </a:extLst>
          </p:cNvPr>
          <p:cNvSpPr>
            <a:spLocks noGrp="1"/>
          </p:cNvSpPr>
          <p:nvPr>
            <p:ph type="title"/>
          </p:nvPr>
        </p:nvSpPr>
        <p:spPr>
          <a:xfrm>
            <a:off x="534972" y="3800632"/>
            <a:ext cx="8074057" cy="905452"/>
          </a:xfrm>
        </p:spPr>
        <p:txBody>
          <a:bodyPr vert="horz" lIns="91440" tIns="45720" rIns="91440" bIns="45720" rtlCol="0" anchor="b">
            <a:normAutofit fontScale="90000"/>
          </a:bodyPr>
          <a:lstStyle/>
          <a:p>
            <a:pPr algn="ctr"/>
            <a:r>
              <a:rPr lang="en-US" sz="3300" dirty="0">
                <a:solidFill>
                  <a:schemeClr val="tx1"/>
                </a:solidFill>
              </a:rPr>
              <a:t>Workforce and Provider Network Development</a:t>
            </a:r>
          </a:p>
        </p:txBody>
      </p:sp>
      <p:pic>
        <p:nvPicPr>
          <p:cNvPr id="5" name="Picture 4">
            <a:extLst>
              <a:ext uri="{FF2B5EF4-FFF2-40B4-BE49-F238E27FC236}">
                <a16:creationId xmlns:a16="http://schemas.microsoft.com/office/drawing/2014/main" id="{A532BE4E-82F1-4B35-825E-13E6BB64DC0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042" r="2" b="19502"/>
          <a:stretch/>
        </p:blipFill>
        <p:spPr>
          <a:xfrm>
            <a:off x="773149" y="1902189"/>
            <a:ext cx="2810721" cy="1590675"/>
          </a:xfrm>
          <a:prstGeom prst="rect">
            <a:avLst/>
          </a:prstGeom>
          <a:effectLst>
            <a:softEdge rad="31750"/>
          </a:effectLst>
        </p:spPr>
      </p:pic>
      <p:pic>
        <p:nvPicPr>
          <p:cNvPr id="4" name="Picture 3">
            <a:extLst>
              <a:ext uri="{FF2B5EF4-FFF2-40B4-BE49-F238E27FC236}">
                <a16:creationId xmlns:a16="http://schemas.microsoft.com/office/drawing/2014/main" id="{5EAA721D-9EC0-4FD8-82EC-2D60218FBDB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275" r="3800" b="1"/>
          <a:stretch/>
        </p:blipFill>
        <p:spPr>
          <a:xfrm>
            <a:off x="5560133" y="1098551"/>
            <a:ext cx="2591019" cy="2988194"/>
          </a:xfrm>
          <a:prstGeom prst="rect">
            <a:avLst/>
          </a:prstGeom>
        </p:spPr>
      </p:pic>
      <p:pic>
        <p:nvPicPr>
          <p:cNvPr id="15" name="Picture 14">
            <a:extLst>
              <a:ext uri="{FF2B5EF4-FFF2-40B4-BE49-F238E27FC236}">
                <a16:creationId xmlns:a16="http://schemas.microsoft.com/office/drawing/2014/main" id="{A22F087F-047E-4809-9587-817BCED3FD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88" y="5289434"/>
            <a:ext cx="738956" cy="2968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rimer cover">
            <a:extLst>
              <a:ext uri="{FF2B5EF4-FFF2-40B4-BE49-F238E27FC236}">
                <a16:creationId xmlns:a16="http://schemas.microsoft.com/office/drawing/2014/main" id="{874432B1-2154-4EBE-AA55-6FEAF1B319B3}"/>
              </a:ext>
            </a:extLst>
          </p:cNvPr>
          <p:cNvPicPr>
            <a:picLocks noChangeAspect="1" noChangeArrowheads="1"/>
          </p:cNvPicPr>
          <p:nvPr/>
        </p:nvPicPr>
        <p:blipFill>
          <a:blip r:embed="rId7"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18614296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D693-277D-4A0B-AB15-2F7EA8C31304}"/>
              </a:ext>
            </a:extLst>
          </p:cNvPr>
          <p:cNvSpPr>
            <a:spLocks noGrp="1"/>
          </p:cNvSpPr>
          <p:nvPr>
            <p:ph type="title"/>
          </p:nvPr>
        </p:nvSpPr>
        <p:spPr>
          <a:xfrm>
            <a:off x="758050" y="1131494"/>
            <a:ext cx="8369294" cy="289039"/>
          </a:xfrm>
        </p:spPr>
        <p:txBody>
          <a:bodyPr>
            <a:noAutofit/>
          </a:bodyPr>
          <a:lstStyle/>
          <a:p>
            <a:r>
              <a:rPr lang="en-US" b="0" dirty="0">
                <a:solidFill>
                  <a:schemeClr val="tx1"/>
                </a:solidFill>
              </a:rPr>
              <a:t>Characteristics of </a:t>
            </a:r>
            <a:br>
              <a:rPr lang="en-US" b="0" dirty="0">
                <a:solidFill>
                  <a:schemeClr val="tx1"/>
                </a:solidFill>
              </a:rPr>
            </a:br>
            <a:r>
              <a:rPr lang="en-US" b="0" dirty="0">
                <a:solidFill>
                  <a:schemeClr val="tx1"/>
                </a:solidFill>
              </a:rPr>
              <a:t>Effective Provider Networks</a:t>
            </a:r>
          </a:p>
        </p:txBody>
      </p:sp>
      <p:sp>
        <p:nvSpPr>
          <p:cNvPr id="3" name="Content Placeholder 2">
            <a:extLst>
              <a:ext uri="{FF2B5EF4-FFF2-40B4-BE49-F238E27FC236}">
                <a16:creationId xmlns:a16="http://schemas.microsoft.com/office/drawing/2014/main" id="{AE7D9120-77F1-454B-85D1-E2A0A3C3C512}"/>
              </a:ext>
            </a:extLst>
          </p:cNvPr>
          <p:cNvSpPr>
            <a:spLocks noGrp="1"/>
          </p:cNvSpPr>
          <p:nvPr>
            <p:ph idx="1"/>
          </p:nvPr>
        </p:nvSpPr>
        <p:spPr>
          <a:xfrm>
            <a:off x="628650" y="1981235"/>
            <a:ext cx="7886700" cy="4260289"/>
          </a:xfrm>
        </p:spPr>
        <p:txBody>
          <a:bodyPr>
            <a:noAutofit/>
          </a:bodyPr>
          <a:lstStyle/>
          <a:p>
            <a:pPr>
              <a:spcBef>
                <a:spcPts val="0"/>
              </a:spcBef>
              <a:buFontTx/>
              <a:buChar char="•"/>
            </a:pPr>
            <a:r>
              <a:rPr lang="en-US" sz="2000" dirty="0"/>
              <a:t>Responsive to the population(s) of  focus</a:t>
            </a:r>
          </a:p>
          <a:p>
            <a:pPr>
              <a:spcBef>
                <a:spcPts val="0"/>
              </a:spcBef>
              <a:buFontTx/>
              <a:buChar char="•"/>
            </a:pPr>
            <a:r>
              <a:rPr lang="en-US" sz="2000" dirty="0"/>
              <a:t>Encompass both clinical treatment service providers and natural supports, such as mentors and respite workers</a:t>
            </a:r>
          </a:p>
          <a:p>
            <a:pPr>
              <a:spcBef>
                <a:spcPts val="0"/>
              </a:spcBef>
              <a:buFontTx/>
              <a:buChar char="•"/>
            </a:pPr>
            <a:r>
              <a:rPr lang="en-US" sz="2000" dirty="0"/>
              <a:t>Include both traditional and non traditional, indigenous providers</a:t>
            </a:r>
          </a:p>
          <a:p>
            <a:pPr>
              <a:spcBef>
                <a:spcPts val="0"/>
              </a:spcBef>
              <a:buFontTx/>
              <a:buChar char="•"/>
            </a:pPr>
            <a:r>
              <a:rPr lang="en-US" sz="2000" dirty="0"/>
              <a:t>Include culturally and linguistically diverse providers</a:t>
            </a:r>
          </a:p>
          <a:p>
            <a:pPr>
              <a:spcBef>
                <a:spcPts val="0"/>
              </a:spcBef>
              <a:buFontTx/>
              <a:buChar char="•"/>
            </a:pPr>
            <a:r>
              <a:rPr lang="en-US" sz="2000" dirty="0"/>
              <a:t>Operate from multicultural, intersectionality and cultural humility perspectives</a:t>
            </a:r>
          </a:p>
          <a:p>
            <a:pPr>
              <a:spcBef>
                <a:spcPts val="0"/>
              </a:spcBef>
              <a:buFontTx/>
              <a:buChar char="•"/>
            </a:pPr>
            <a:r>
              <a:rPr lang="en-US" sz="2000" dirty="0"/>
              <a:t>Include families and youth as providers of services and supports</a:t>
            </a:r>
          </a:p>
          <a:p>
            <a:pPr>
              <a:spcBef>
                <a:spcPts val="0"/>
              </a:spcBef>
              <a:buFontTx/>
              <a:buChar char="•"/>
            </a:pPr>
            <a:r>
              <a:rPr lang="en-US" sz="2000" dirty="0"/>
              <a:t>Are flexible, structured in a way that allows for additions/deletions</a:t>
            </a:r>
          </a:p>
          <a:p>
            <a:pPr>
              <a:spcBef>
                <a:spcPts val="0"/>
              </a:spcBef>
              <a:buFontTx/>
              <a:buChar char="•"/>
            </a:pPr>
            <a:r>
              <a:rPr lang="en-US" sz="2000" dirty="0"/>
              <a:t>Are accountable, structured to serve the system of care</a:t>
            </a:r>
          </a:p>
          <a:p>
            <a:pPr>
              <a:spcBef>
                <a:spcPts val="0"/>
              </a:spcBef>
              <a:buFontTx/>
              <a:buChar char="•"/>
            </a:pPr>
            <a:r>
              <a:rPr lang="en-US" sz="2000" dirty="0"/>
              <a:t>Committed to evidence-based and promising practices</a:t>
            </a:r>
          </a:p>
          <a:p>
            <a:pPr>
              <a:spcBef>
                <a:spcPts val="0"/>
              </a:spcBef>
              <a:buFontTx/>
              <a:buChar char="•"/>
            </a:pPr>
            <a:r>
              <a:rPr lang="en-US" sz="2000" dirty="0"/>
              <a:t>Are trauma-informed</a:t>
            </a:r>
          </a:p>
          <a:p>
            <a:pPr>
              <a:spcBef>
                <a:spcPts val="0"/>
              </a:spcBef>
              <a:buFontTx/>
              <a:buChar char="•"/>
            </a:pPr>
            <a:r>
              <a:rPr lang="en-US" sz="2000" dirty="0"/>
              <a:t>Encompass choice for families and youth</a:t>
            </a:r>
          </a:p>
        </p:txBody>
      </p:sp>
      <p:pic>
        <p:nvPicPr>
          <p:cNvPr id="4" name="Picture 3">
            <a:extLst>
              <a:ext uri="{FF2B5EF4-FFF2-40B4-BE49-F238E27FC236}">
                <a16:creationId xmlns:a16="http://schemas.microsoft.com/office/drawing/2014/main" id="{B59FD816-C033-42C7-B0C8-0BB6A990D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388" y="5944686"/>
            <a:ext cx="738956" cy="296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imer cover">
            <a:extLst>
              <a:ext uri="{FF2B5EF4-FFF2-40B4-BE49-F238E27FC236}">
                <a16:creationId xmlns:a16="http://schemas.microsoft.com/office/drawing/2014/main" id="{EB6EE33C-374A-4BF2-9B1A-E3EB0E74E5DF}"/>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
        <p:nvSpPr>
          <p:cNvPr id="6" name="Text Box 11">
            <a:extLst>
              <a:ext uri="{FF2B5EF4-FFF2-40B4-BE49-F238E27FC236}">
                <a16:creationId xmlns:a16="http://schemas.microsoft.com/office/drawing/2014/main" id="{CEC2E90E-F03D-40AB-973B-99D937ED15B0}"/>
              </a:ext>
            </a:extLst>
          </p:cNvPr>
          <p:cNvSpPr txBox="1">
            <a:spLocks noChangeArrowheads="1"/>
          </p:cNvSpPr>
          <p:nvPr/>
        </p:nvSpPr>
        <p:spPr bwMode="auto">
          <a:xfrm>
            <a:off x="1653802" y="6385952"/>
            <a:ext cx="5283530" cy="369332"/>
          </a:xfrm>
          <a:prstGeom prst="rect">
            <a:avLst/>
          </a:prstGeom>
          <a:noFill/>
          <a:ln w="9525">
            <a:noFill/>
            <a:miter lim="800000"/>
            <a:headEnd/>
            <a:tailEnd/>
          </a:ln>
        </p:spPr>
        <p:txBody>
          <a:bodyPr wrap="square">
            <a:spAutoFit/>
          </a:bodyPr>
          <a:lstStyle/>
          <a:p>
            <a:r>
              <a:rPr lang="en-US" sz="900" dirty="0"/>
              <a:t>Pires, S. (2010). </a:t>
            </a:r>
            <a:r>
              <a:rPr lang="en-US" sz="900" i="1" dirty="0"/>
              <a:t>Building systems of care: A primer, 2</a:t>
            </a:r>
            <a:r>
              <a:rPr lang="en-US" sz="900" i="1" baseline="30000" dirty="0"/>
              <a:t>nd</a:t>
            </a:r>
            <a:r>
              <a:rPr lang="en-US" sz="900" i="1" dirty="0"/>
              <a:t> Edition. </a:t>
            </a:r>
            <a:r>
              <a:rPr lang="en-US" sz="900" dirty="0"/>
              <a:t>Washington, D.C.: Human Service Collaborative for Georgetown University National Technical Assistance Center for Children’s Mental Health</a:t>
            </a:r>
            <a:endParaRPr lang="en-US" sz="900" dirty="0">
              <a:latin typeface="+mj-lt"/>
            </a:endParaRPr>
          </a:p>
        </p:txBody>
      </p:sp>
    </p:spTree>
    <p:extLst>
      <p:ext uri="{BB962C8B-B14F-4D97-AF65-F5344CB8AC3E}">
        <p14:creationId xmlns:p14="http://schemas.microsoft.com/office/powerpoint/2010/main" val="23821359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06F0FBED-D31E-4572-BAE8-AB462D830AA1}"/>
              </a:ext>
            </a:extLst>
          </p:cNvPr>
          <p:cNvGraphicFramePr>
            <a:graphicFrameLocks noGrp="1"/>
          </p:cNvGraphicFramePr>
          <p:nvPr>
            <p:ph idx="1"/>
            <p:extLst>
              <p:ext uri="{D42A27DB-BD31-4B8C-83A1-F6EECF244321}">
                <p14:modId xmlns:p14="http://schemas.microsoft.com/office/powerpoint/2010/main" val="1085958585"/>
              </p:ext>
            </p:extLst>
          </p:nvPr>
        </p:nvGraphicFramePr>
        <p:xfrm>
          <a:off x="424101" y="1414586"/>
          <a:ext cx="8329131" cy="4667418"/>
        </p:xfrm>
        <a:graphic>
          <a:graphicData uri="http://schemas.openxmlformats.org/drawingml/2006/table">
            <a:tbl>
              <a:tblPr firstRow="1" bandRow="1">
                <a:tableStyleId>{5C22544A-7EE6-4342-B048-85BDC9FD1C3A}</a:tableStyleId>
              </a:tblPr>
              <a:tblGrid>
                <a:gridCol w="2060991">
                  <a:extLst>
                    <a:ext uri="{9D8B030D-6E8A-4147-A177-3AD203B41FA5}">
                      <a16:colId xmlns:a16="http://schemas.microsoft.com/office/drawing/2014/main" val="3625168694"/>
                    </a:ext>
                  </a:extLst>
                </a:gridCol>
                <a:gridCol w="1567035">
                  <a:extLst>
                    <a:ext uri="{9D8B030D-6E8A-4147-A177-3AD203B41FA5}">
                      <a16:colId xmlns:a16="http://schemas.microsoft.com/office/drawing/2014/main" val="2725561245"/>
                    </a:ext>
                  </a:extLst>
                </a:gridCol>
                <a:gridCol w="1567035">
                  <a:extLst>
                    <a:ext uri="{9D8B030D-6E8A-4147-A177-3AD203B41FA5}">
                      <a16:colId xmlns:a16="http://schemas.microsoft.com/office/drawing/2014/main" val="1655684332"/>
                    </a:ext>
                  </a:extLst>
                </a:gridCol>
                <a:gridCol w="1567035">
                  <a:extLst>
                    <a:ext uri="{9D8B030D-6E8A-4147-A177-3AD203B41FA5}">
                      <a16:colId xmlns:a16="http://schemas.microsoft.com/office/drawing/2014/main" val="3028031600"/>
                    </a:ext>
                  </a:extLst>
                </a:gridCol>
                <a:gridCol w="1567035">
                  <a:extLst>
                    <a:ext uri="{9D8B030D-6E8A-4147-A177-3AD203B41FA5}">
                      <a16:colId xmlns:a16="http://schemas.microsoft.com/office/drawing/2014/main" val="1164291987"/>
                    </a:ext>
                  </a:extLst>
                </a:gridCol>
              </a:tblGrid>
              <a:tr h="282683">
                <a:tc gridSpan="5">
                  <a:txBody>
                    <a:bodyPr/>
                    <a:lstStyle/>
                    <a:p>
                      <a:pPr algn="ctr"/>
                      <a:r>
                        <a:rPr lang="en-US" sz="1100" dirty="0"/>
                        <a:t>STRATEGIES FOR ATTRACTING AND RETAINING A DIVERSE WORKFORCE</a:t>
                      </a:r>
                    </a:p>
                  </a:txBody>
                  <a:tcPr marL="68580" marR="68580" marT="34290" marB="3429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40477745"/>
                  </a:ext>
                </a:extLst>
              </a:tr>
              <a:tr h="760104">
                <a:tc>
                  <a:txBody>
                    <a:bodyPr/>
                    <a:lstStyle/>
                    <a:p>
                      <a:r>
                        <a:rPr lang="en-US" sz="1100" b="0" dirty="0"/>
                        <a:t>Reflect cultural competence goals in hiring policies and practices</a:t>
                      </a:r>
                    </a:p>
                  </a:txBody>
                  <a:tcPr marL="68580" marR="68580" marT="34290" marB="34290"/>
                </a:tc>
                <a:tc>
                  <a:txBody>
                    <a:bodyPr/>
                    <a:lstStyle/>
                    <a:p>
                      <a:r>
                        <a:rPr lang="en-US" sz="1100" i="0" dirty="0"/>
                        <a:t>Diversify job posting and advertising</a:t>
                      </a:r>
                    </a:p>
                  </a:txBody>
                  <a:tcPr marL="68580" marR="68580" marT="34290" marB="34290"/>
                </a:tc>
                <a:tc>
                  <a:txBody>
                    <a:bodyPr/>
                    <a:lstStyle/>
                    <a:p>
                      <a:r>
                        <a:rPr lang="en-US" sz="1100" dirty="0"/>
                        <a:t>Network with community partners</a:t>
                      </a:r>
                    </a:p>
                  </a:txBody>
                  <a:tcPr marL="68580" marR="68580" marT="34290" marB="34290"/>
                </a:tc>
                <a:tc>
                  <a:txBody>
                    <a:bodyPr/>
                    <a:lstStyle/>
                    <a:p>
                      <a:r>
                        <a:rPr lang="en-US" sz="1100" dirty="0"/>
                        <a:t>Maintain a diverse, welcoming work environment</a:t>
                      </a:r>
                    </a:p>
                  </a:txBody>
                  <a:tcPr marL="68580" marR="68580" marT="34290" marB="34290"/>
                </a:tc>
                <a:tc>
                  <a:txBody>
                    <a:bodyPr/>
                    <a:lstStyle/>
                    <a:p>
                      <a:r>
                        <a:rPr lang="en-US" sz="1100" dirty="0"/>
                        <a:t>Offer incentives and opportunities for advancement</a:t>
                      </a:r>
                    </a:p>
                  </a:txBody>
                  <a:tcPr marL="68580" marR="68580" marT="34290" marB="34290"/>
                </a:tc>
                <a:extLst>
                  <a:ext uri="{0D108BD9-81ED-4DB2-BD59-A6C34878D82A}">
                    <a16:rowId xmlns:a16="http://schemas.microsoft.com/office/drawing/2014/main" val="3938265274"/>
                  </a:ext>
                </a:extLst>
              </a:tr>
              <a:tr h="3624631">
                <a:tc>
                  <a:txBody>
                    <a:bodyPr/>
                    <a:lstStyle/>
                    <a:p>
                      <a:pPr marL="0" indent="0">
                        <a:buFontTx/>
                        <a:buNone/>
                      </a:pPr>
                      <a:r>
                        <a:rPr lang="en-US" sz="1100" b="1" dirty="0"/>
                        <a:t>Designate</a:t>
                      </a:r>
                      <a:r>
                        <a:rPr lang="en-US" sz="1100" dirty="0"/>
                        <a:t> funds for diverse hiring</a:t>
                      </a:r>
                    </a:p>
                    <a:p>
                      <a:pPr marL="0" indent="0">
                        <a:buFontTx/>
                        <a:buNone/>
                      </a:pPr>
                      <a:endParaRPr lang="en-US" sz="1100" dirty="0"/>
                    </a:p>
                    <a:p>
                      <a:pPr marL="0" indent="0">
                        <a:buFontTx/>
                        <a:buNone/>
                      </a:pPr>
                      <a:r>
                        <a:rPr lang="en-US" sz="1100" b="1" dirty="0"/>
                        <a:t>Adapt</a:t>
                      </a:r>
                      <a:r>
                        <a:rPr lang="en-US" sz="1100" dirty="0"/>
                        <a:t> job descriptions to reflect desired linguistic and cultural skills</a:t>
                      </a:r>
                    </a:p>
                    <a:p>
                      <a:pPr marL="0" indent="0">
                        <a:buFontTx/>
                        <a:buNone/>
                      </a:pPr>
                      <a:endParaRPr lang="en-US" sz="1100" dirty="0"/>
                    </a:p>
                    <a:p>
                      <a:pPr marL="0" indent="0">
                        <a:buFontTx/>
                        <a:buNone/>
                      </a:pPr>
                      <a:r>
                        <a:rPr lang="en-US" sz="1100" b="1" dirty="0"/>
                        <a:t>Assign</a:t>
                      </a:r>
                      <a:r>
                        <a:rPr lang="en-US" sz="1100" dirty="0"/>
                        <a:t> a staff member to oversee diverse recruiting</a:t>
                      </a:r>
                    </a:p>
                    <a:p>
                      <a:pPr marL="0" indent="0">
                        <a:buFontTx/>
                        <a:buNone/>
                      </a:pPr>
                      <a:endParaRPr lang="en-US" sz="1100" dirty="0"/>
                    </a:p>
                    <a:p>
                      <a:pPr marL="0" indent="0">
                        <a:buFontTx/>
                        <a:buNone/>
                      </a:pPr>
                      <a:r>
                        <a:rPr lang="en-US" sz="1100" b="1" dirty="0"/>
                        <a:t>Develop</a:t>
                      </a:r>
                      <a:r>
                        <a:rPr lang="en-US" sz="1100" dirty="0"/>
                        <a:t> policies that encourage leadership building from within</a:t>
                      </a:r>
                    </a:p>
                    <a:p>
                      <a:pPr marL="0" indent="0">
                        <a:buFontTx/>
                        <a:buNone/>
                      </a:pPr>
                      <a:endParaRPr lang="en-US" sz="1100" dirty="0"/>
                    </a:p>
                    <a:p>
                      <a:pPr marL="0" indent="0">
                        <a:buFontTx/>
                        <a:buNone/>
                      </a:pPr>
                      <a:r>
                        <a:rPr lang="en-US" sz="1100" b="1" dirty="0"/>
                        <a:t>Develop</a:t>
                      </a:r>
                      <a:r>
                        <a:rPr lang="en-US" sz="1100" dirty="0"/>
                        <a:t> and use appropriate grievance and complaint processes</a:t>
                      </a:r>
                    </a:p>
                  </a:txBody>
                  <a:tcPr marL="68580" marR="68580" marT="34290" marB="34290"/>
                </a:tc>
                <a:tc>
                  <a:txBody>
                    <a:bodyPr/>
                    <a:lstStyle/>
                    <a:p>
                      <a:pPr marL="0" indent="0">
                        <a:buFontTx/>
                        <a:buNone/>
                      </a:pPr>
                      <a:r>
                        <a:rPr lang="en-US" sz="1100" b="1" dirty="0"/>
                        <a:t>Advertise</a:t>
                      </a:r>
                      <a:r>
                        <a:rPr lang="en-US" sz="1100" dirty="0"/>
                        <a:t> job openings in ethnic media</a:t>
                      </a:r>
                    </a:p>
                    <a:p>
                      <a:pPr marL="0" indent="0">
                        <a:buFontTx/>
                        <a:buNone/>
                      </a:pPr>
                      <a:endParaRPr lang="en-US" sz="1100" dirty="0"/>
                    </a:p>
                    <a:p>
                      <a:pPr marL="0" indent="0">
                        <a:buFontTx/>
                        <a:buNone/>
                      </a:pPr>
                      <a:r>
                        <a:rPr lang="en-US" sz="1100" b="1" dirty="0"/>
                        <a:t>Post</a:t>
                      </a:r>
                      <a:r>
                        <a:rPr lang="en-US" sz="1100" dirty="0"/>
                        <a:t> jobs in different languages</a:t>
                      </a:r>
                    </a:p>
                    <a:p>
                      <a:pPr marL="0" indent="0">
                        <a:buFontTx/>
                        <a:buNone/>
                      </a:pPr>
                      <a:endParaRPr lang="en-US" sz="1100" dirty="0"/>
                    </a:p>
                    <a:p>
                      <a:pPr marL="0" indent="0">
                        <a:buFontTx/>
                        <a:buNone/>
                      </a:pPr>
                      <a:r>
                        <a:rPr lang="en-US" sz="1100" b="1" dirty="0"/>
                        <a:t>Advertise</a:t>
                      </a:r>
                      <a:r>
                        <a:rPr lang="en-US" sz="1100" dirty="0"/>
                        <a:t> jobs with community partners (e.g., professional minority associations, community organizations, immigrant assistance services)</a:t>
                      </a:r>
                    </a:p>
                    <a:p>
                      <a:pPr marL="0" indent="0">
                        <a:buFontTx/>
                        <a:buNone/>
                      </a:pPr>
                      <a:endParaRPr lang="en-US" sz="1100" dirty="0"/>
                    </a:p>
                    <a:p>
                      <a:pPr marL="0" indent="0">
                        <a:buFontTx/>
                        <a:buNone/>
                      </a:pPr>
                      <a:r>
                        <a:rPr lang="en-US" sz="1100" b="1" dirty="0"/>
                        <a:t>Develop</a:t>
                      </a:r>
                      <a:r>
                        <a:rPr lang="en-US" sz="1100" dirty="0"/>
                        <a:t> a staff referral program</a:t>
                      </a:r>
                    </a:p>
                  </a:txBody>
                  <a:tcPr marL="68580" marR="68580" marT="34290" marB="34290"/>
                </a:tc>
                <a:tc>
                  <a:txBody>
                    <a:bodyPr/>
                    <a:lstStyle/>
                    <a:p>
                      <a:pPr marL="0" indent="0">
                        <a:buFontTx/>
                        <a:buNone/>
                      </a:pPr>
                      <a:r>
                        <a:rPr lang="en-US" sz="1100" b="1" dirty="0"/>
                        <a:t>Find</a:t>
                      </a:r>
                      <a:r>
                        <a:rPr lang="en-US" sz="1100" dirty="0"/>
                        <a:t> candidates through mentoring programs and community-based and university internships</a:t>
                      </a:r>
                    </a:p>
                    <a:p>
                      <a:pPr marL="0" indent="0">
                        <a:buFontTx/>
                        <a:buNone/>
                      </a:pPr>
                      <a:endParaRPr lang="en-US" sz="1100" dirty="0"/>
                    </a:p>
                    <a:p>
                      <a:pPr marL="0" indent="0">
                        <a:buFontTx/>
                        <a:buNone/>
                      </a:pPr>
                      <a:r>
                        <a:rPr lang="en-US" sz="1100" b="1" dirty="0"/>
                        <a:t>Recruit</a:t>
                      </a:r>
                      <a:r>
                        <a:rPr lang="en-US" sz="1100" dirty="0"/>
                        <a:t> at minority health fairs and job fairs</a:t>
                      </a:r>
                    </a:p>
                    <a:p>
                      <a:pPr marL="0" indent="0">
                        <a:buFontTx/>
                        <a:buNone/>
                      </a:pPr>
                      <a:endParaRPr lang="en-US" sz="1100" dirty="0"/>
                    </a:p>
                    <a:p>
                      <a:pPr marL="0" indent="0">
                        <a:buFontTx/>
                        <a:buNone/>
                      </a:pPr>
                      <a:r>
                        <a:rPr lang="en-US" sz="1100" b="1" dirty="0"/>
                        <a:t>Sponsor</a:t>
                      </a:r>
                      <a:r>
                        <a:rPr lang="en-US" sz="1100" dirty="0"/>
                        <a:t> and support cultural events and celebrations</a:t>
                      </a:r>
                    </a:p>
                    <a:p>
                      <a:pPr marL="0" indent="0">
                        <a:buFontTx/>
                        <a:buNone/>
                      </a:pPr>
                      <a:endParaRPr lang="en-US" sz="1100" b="0" dirty="0"/>
                    </a:p>
                    <a:p>
                      <a:pPr marL="0" indent="0">
                        <a:buFontTx/>
                        <a:buNone/>
                      </a:pPr>
                      <a:r>
                        <a:rPr lang="en-US" sz="1100" b="1" dirty="0"/>
                        <a:t>Seek</a:t>
                      </a:r>
                      <a:r>
                        <a:rPr lang="en-US" sz="1100" dirty="0"/>
                        <a:t> referrals from community partners</a:t>
                      </a:r>
                    </a:p>
                  </a:txBody>
                  <a:tcPr marL="68580" marR="68580" marT="34290" marB="34290"/>
                </a:tc>
                <a:tc>
                  <a:txBody>
                    <a:bodyPr/>
                    <a:lstStyle/>
                    <a:p>
                      <a:pPr marL="0" indent="0">
                        <a:buFontTx/>
                        <a:buNone/>
                      </a:pPr>
                      <a:r>
                        <a:rPr lang="en-US" sz="1100" b="1" dirty="0"/>
                        <a:t>Encourage</a:t>
                      </a:r>
                      <a:r>
                        <a:rPr lang="en-US" sz="1100" dirty="0"/>
                        <a:t> the exchange of cultural information in informal and formal settings (staff meetings, trainings, team-building events, potluck lunches)</a:t>
                      </a:r>
                    </a:p>
                    <a:p>
                      <a:pPr marL="0" indent="0">
                        <a:buFontTx/>
                        <a:buNone/>
                      </a:pPr>
                      <a:endParaRPr lang="en-US" sz="1100" dirty="0"/>
                    </a:p>
                    <a:p>
                      <a:pPr marL="0" indent="0">
                        <a:buFontTx/>
                        <a:buNone/>
                      </a:pPr>
                      <a:r>
                        <a:rPr lang="en-US" sz="1100" b="1" dirty="0"/>
                        <a:t>Offer</a:t>
                      </a:r>
                      <a:r>
                        <a:rPr lang="en-US" sz="1100" dirty="0"/>
                        <a:t> staff mediation and other conflict-resolution mechanisms</a:t>
                      </a:r>
                    </a:p>
                  </a:txBody>
                  <a:tcPr marL="68580" marR="68580" marT="34290" marB="34290"/>
                </a:tc>
                <a:tc>
                  <a:txBody>
                    <a:bodyPr/>
                    <a:lstStyle/>
                    <a:p>
                      <a:pPr marL="0" indent="0">
                        <a:buFontTx/>
                        <a:buNone/>
                      </a:pPr>
                      <a:r>
                        <a:rPr lang="en-US" sz="1100" b="1" dirty="0"/>
                        <a:t>Offer</a:t>
                      </a:r>
                      <a:r>
                        <a:rPr lang="en-US" sz="1100" dirty="0"/>
                        <a:t> continuing education credits for cultural competence training</a:t>
                      </a:r>
                    </a:p>
                    <a:p>
                      <a:pPr marL="0" indent="0">
                        <a:buFontTx/>
                        <a:buNone/>
                      </a:pPr>
                      <a:endParaRPr lang="en-US" sz="1100" dirty="0"/>
                    </a:p>
                    <a:p>
                      <a:pPr marL="0" indent="0">
                        <a:buFontTx/>
                        <a:buNone/>
                      </a:pPr>
                      <a:r>
                        <a:rPr lang="en-US" sz="1100" b="1" dirty="0"/>
                        <a:t>Link</a:t>
                      </a:r>
                      <a:r>
                        <a:rPr lang="en-US" sz="1100" dirty="0"/>
                        <a:t> cultural competence with certification programs</a:t>
                      </a:r>
                    </a:p>
                    <a:p>
                      <a:pPr marL="0" indent="0">
                        <a:buFontTx/>
                        <a:buNone/>
                      </a:pPr>
                      <a:endParaRPr lang="en-US" sz="1100" dirty="0"/>
                    </a:p>
                    <a:p>
                      <a:pPr marL="0" indent="0">
                        <a:buFontTx/>
                        <a:buNone/>
                      </a:pPr>
                      <a:r>
                        <a:rPr lang="en-US" sz="1100" b="1" dirty="0"/>
                        <a:t>Offer</a:t>
                      </a:r>
                      <a:r>
                        <a:rPr lang="en-US" sz="1100" dirty="0"/>
                        <a:t> scholarships and continuing education opportunities</a:t>
                      </a:r>
                    </a:p>
                    <a:p>
                      <a:pPr marL="0" indent="0">
                        <a:buFontTx/>
                        <a:buNone/>
                      </a:pPr>
                      <a:endParaRPr lang="en-US" sz="1100" dirty="0"/>
                    </a:p>
                    <a:p>
                      <a:pPr marL="0" indent="0">
                        <a:buFontTx/>
                        <a:buNone/>
                      </a:pPr>
                      <a:r>
                        <a:rPr lang="en-US" sz="1100" b="1" dirty="0"/>
                        <a:t>Promote</a:t>
                      </a:r>
                      <a:r>
                        <a:rPr lang="en-US" sz="1100" dirty="0"/>
                        <a:t> from within</a:t>
                      </a:r>
                    </a:p>
                  </a:txBody>
                  <a:tcPr marL="68580" marR="68580" marT="34290" marB="34290"/>
                </a:tc>
                <a:extLst>
                  <a:ext uri="{0D108BD9-81ED-4DB2-BD59-A6C34878D82A}">
                    <a16:rowId xmlns:a16="http://schemas.microsoft.com/office/drawing/2014/main" val="20471504"/>
                  </a:ext>
                </a:extLst>
              </a:tr>
            </a:tbl>
          </a:graphicData>
        </a:graphic>
      </p:graphicFrame>
      <p:sp>
        <p:nvSpPr>
          <p:cNvPr id="5" name="TextBox 4">
            <a:extLst>
              <a:ext uri="{FF2B5EF4-FFF2-40B4-BE49-F238E27FC236}">
                <a16:creationId xmlns:a16="http://schemas.microsoft.com/office/drawing/2014/main" id="{99CEFB7D-A477-49C0-9BCA-2CAEE7E7C72C}"/>
              </a:ext>
            </a:extLst>
          </p:cNvPr>
          <p:cNvSpPr txBox="1"/>
          <p:nvPr/>
        </p:nvSpPr>
        <p:spPr>
          <a:xfrm>
            <a:off x="1731163" y="6634802"/>
            <a:ext cx="4937699" cy="207749"/>
          </a:xfrm>
          <a:prstGeom prst="rect">
            <a:avLst/>
          </a:prstGeom>
          <a:noFill/>
        </p:spPr>
        <p:txBody>
          <a:bodyPr wrap="square" rtlCol="0">
            <a:spAutoFit/>
          </a:bodyPr>
          <a:lstStyle/>
          <a:p>
            <a:pPr algn="ctr"/>
            <a:r>
              <a:rPr lang="en-US" sz="750" dirty="0"/>
              <a:t>Making CLAS Happen (2013) Commonwealth of Massachusetts, Dept. of Public Health</a:t>
            </a:r>
          </a:p>
        </p:txBody>
      </p:sp>
      <p:pic>
        <p:nvPicPr>
          <p:cNvPr id="7" name="Picture 14" descr="Primer cover">
            <a:extLst>
              <a:ext uri="{FF2B5EF4-FFF2-40B4-BE49-F238E27FC236}">
                <a16:creationId xmlns:a16="http://schemas.microsoft.com/office/drawing/2014/main" id="{50B7B628-CBB2-4847-BC3A-25BF9B1BE844}"/>
              </a:ext>
            </a:extLst>
          </p:cNvPr>
          <p:cNvPicPr>
            <a:picLocks noChangeAspect="1" noChangeArrowheads="1"/>
          </p:cNvPicPr>
          <p:nvPr/>
        </p:nvPicPr>
        <p:blipFill>
          <a:blip r:embed="rId2" cstate="print"/>
          <a:srcRect/>
          <a:stretch>
            <a:fillRect/>
          </a:stretch>
        </p:blipFill>
        <p:spPr bwMode="auto">
          <a:xfrm>
            <a:off x="43338" y="922256"/>
            <a:ext cx="446366" cy="614109"/>
          </a:xfrm>
          <a:prstGeom prst="rect">
            <a:avLst/>
          </a:prstGeom>
          <a:noFill/>
          <a:ln w="9525">
            <a:noFill/>
            <a:miter lim="800000"/>
            <a:headEnd/>
            <a:tailEnd/>
          </a:ln>
        </p:spPr>
      </p:pic>
    </p:spTree>
    <p:extLst>
      <p:ext uri="{BB962C8B-B14F-4D97-AF65-F5344CB8AC3E}">
        <p14:creationId xmlns:p14="http://schemas.microsoft.com/office/powerpoint/2010/main" val="1767287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BC56-A0DA-4DCF-B7F6-3D6A41BAC122}"/>
              </a:ext>
            </a:extLst>
          </p:cNvPr>
          <p:cNvSpPr>
            <a:spLocks noGrp="1"/>
          </p:cNvSpPr>
          <p:nvPr>
            <p:ph type="title"/>
          </p:nvPr>
        </p:nvSpPr>
        <p:spPr>
          <a:xfrm>
            <a:off x="758050" y="1064034"/>
            <a:ext cx="8369294" cy="633009"/>
          </a:xfrm>
        </p:spPr>
        <p:txBody>
          <a:bodyPr>
            <a:normAutofit/>
          </a:bodyPr>
          <a:lstStyle/>
          <a:p>
            <a:r>
              <a:rPr lang="en-US" b="1" dirty="0">
                <a:solidFill>
                  <a:schemeClr val="tx1"/>
                </a:solidFill>
              </a:rPr>
              <a:t>The Role of Natural Helpers &amp; Informal Supports</a:t>
            </a:r>
            <a:endParaRPr lang="en-US" dirty="0">
              <a:solidFill>
                <a:schemeClr val="tx1"/>
              </a:solidFill>
            </a:endParaRPr>
          </a:p>
        </p:txBody>
      </p:sp>
      <p:sp>
        <p:nvSpPr>
          <p:cNvPr id="3" name="Content Placeholder 2">
            <a:extLst>
              <a:ext uri="{FF2B5EF4-FFF2-40B4-BE49-F238E27FC236}">
                <a16:creationId xmlns:a16="http://schemas.microsoft.com/office/drawing/2014/main" id="{B71E4990-D7E5-43FC-86E7-C2295D0C7AF1}"/>
              </a:ext>
            </a:extLst>
          </p:cNvPr>
          <p:cNvSpPr>
            <a:spLocks noGrp="1"/>
          </p:cNvSpPr>
          <p:nvPr>
            <p:ph idx="1"/>
          </p:nvPr>
        </p:nvSpPr>
        <p:spPr>
          <a:xfrm>
            <a:off x="628650" y="2227263"/>
            <a:ext cx="5477462" cy="3262312"/>
          </a:xfrm>
        </p:spPr>
        <p:txBody>
          <a:bodyPr>
            <a:noAutofit/>
          </a:bodyPr>
          <a:lstStyle/>
          <a:p>
            <a:pPr>
              <a:spcBef>
                <a:spcPts val="0"/>
              </a:spcBef>
            </a:pPr>
            <a:r>
              <a:rPr lang="en-US" sz="2000" dirty="0"/>
              <a:t>Emotional support; moral &amp; spiritual guidance</a:t>
            </a:r>
          </a:p>
          <a:p>
            <a:pPr>
              <a:spcBef>
                <a:spcPts val="0"/>
              </a:spcBef>
            </a:pPr>
            <a:r>
              <a:rPr lang="en-US" sz="2000" dirty="0"/>
              <a:t>System navigation</a:t>
            </a:r>
          </a:p>
          <a:p>
            <a:pPr>
              <a:spcBef>
                <a:spcPts val="0"/>
              </a:spcBef>
            </a:pPr>
            <a:r>
              <a:rPr lang="en-US" sz="2000" dirty="0"/>
              <a:t>Concrete help &amp; advocacy</a:t>
            </a:r>
          </a:p>
          <a:p>
            <a:pPr>
              <a:spcBef>
                <a:spcPts val="0"/>
              </a:spcBef>
            </a:pPr>
            <a:r>
              <a:rPr lang="en-US" sz="2000" dirty="0"/>
              <a:t>Decrease social isolation </a:t>
            </a:r>
          </a:p>
          <a:p>
            <a:pPr>
              <a:spcBef>
                <a:spcPts val="0"/>
              </a:spcBef>
            </a:pPr>
            <a:r>
              <a:rPr lang="en-US" sz="2000" dirty="0"/>
              <a:t>Community navigation</a:t>
            </a:r>
          </a:p>
          <a:p>
            <a:pPr>
              <a:spcBef>
                <a:spcPts val="0"/>
              </a:spcBef>
            </a:pPr>
            <a:r>
              <a:rPr lang="en-US" sz="2000" dirty="0"/>
              <a:t>Resource acquisition &amp; education</a:t>
            </a:r>
          </a:p>
          <a:p>
            <a:pPr>
              <a:spcBef>
                <a:spcPts val="0"/>
              </a:spcBef>
            </a:pPr>
            <a:r>
              <a:rPr lang="en-US" sz="2000" dirty="0"/>
              <a:t>Greater understanding of </a:t>
            </a:r>
          </a:p>
          <a:p>
            <a:pPr marL="0" indent="0">
              <a:spcBef>
                <a:spcPts val="0"/>
              </a:spcBef>
              <a:buNone/>
            </a:pPr>
            <a:r>
              <a:rPr lang="en-US" sz="2000" dirty="0"/>
              <a:t>   intervention or support strategies</a:t>
            </a:r>
          </a:p>
          <a:p>
            <a:endParaRPr lang="en-US" sz="2000" dirty="0"/>
          </a:p>
        </p:txBody>
      </p:sp>
      <p:pic>
        <p:nvPicPr>
          <p:cNvPr id="4" name="Picture 3">
            <a:extLst>
              <a:ext uri="{FF2B5EF4-FFF2-40B4-BE49-F238E27FC236}">
                <a16:creationId xmlns:a16="http://schemas.microsoft.com/office/drawing/2014/main" id="{7F41DA4A-D897-4AAC-85B9-0C09771699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8910" y="5914169"/>
            <a:ext cx="738956" cy="296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imer cover">
            <a:extLst>
              <a:ext uri="{FF2B5EF4-FFF2-40B4-BE49-F238E27FC236}">
                <a16:creationId xmlns:a16="http://schemas.microsoft.com/office/drawing/2014/main" id="{8875ABD8-6355-4274-AF26-35186AEE1835}"/>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pic>
        <p:nvPicPr>
          <p:cNvPr id="7" name="Picture 10" descr="j0403078">
            <a:extLst>
              <a:ext uri="{FF2B5EF4-FFF2-40B4-BE49-F238E27FC236}">
                <a16:creationId xmlns:a16="http://schemas.microsoft.com/office/drawing/2014/main" id="{FFCAAF33-84B5-4D5C-AC0F-5E7696355631}"/>
              </a:ext>
            </a:extLst>
          </p:cNvPr>
          <p:cNvPicPr>
            <a:picLocks noChangeAspect="1" noChangeArrowheads="1"/>
          </p:cNvPicPr>
          <p:nvPr/>
        </p:nvPicPr>
        <p:blipFill>
          <a:blip r:embed="rId4" cstate="print"/>
          <a:srcRect/>
          <a:stretch>
            <a:fillRect/>
          </a:stretch>
        </p:blipFill>
        <p:spPr bwMode="auto">
          <a:xfrm>
            <a:off x="5029201" y="2654695"/>
            <a:ext cx="3681435" cy="2598660"/>
          </a:xfrm>
          <a:prstGeom prst="rect">
            <a:avLst/>
          </a:prstGeom>
          <a:noFill/>
          <a:ln w="9525">
            <a:noFill/>
            <a:miter lim="800000"/>
            <a:headEnd/>
            <a:tailEnd/>
          </a:ln>
        </p:spPr>
      </p:pic>
      <p:sp>
        <p:nvSpPr>
          <p:cNvPr id="8" name="Rectangle 15">
            <a:extLst>
              <a:ext uri="{FF2B5EF4-FFF2-40B4-BE49-F238E27FC236}">
                <a16:creationId xmlns:a16="http://schemas.microsoft.com/office/drawing/2014/main" id="{CEBEED2C-7A90-42E1-9770-7306614AF513}"/>
              </a:ext>
            </a:extLst>
          </p:cNvPr>
          <p:cNvSpPr>
            <a:spLocks noChangeArrowheads="1"/>
          </p:cNvSpPr>
          <p:nvPr/>
        </p:nvSpPr>
        <p:spPr bwMode="auto">
          <a:xfrm>
            <a:off x="5029200" y="2686050"/>
            <a:ext cx="2590800" cy="1981200"/>
          </a:xfrm>
          <a:prstGeom prst="rect">
            <a:avLst/>
          </a:prstGeom>
          <a:noFill/>
          <a:ln w="9525">
            <a:noFill/>
            <a:miter lim="800000"/>
            <a:headEnd/>
            <a:tailEnd/>
          </a:ln>
        </p:spPr>
        <p:txBody>
          <a:bodyPr/>
          <a:lstStyle/>
          <a:p>
            <a:pPr algn="ctr">
              <a:spcBef>
                <a:spcPct val="20000"/>
              </a:spcBef>
            </a:pPr>
            <a:r>
              <a:rPr lang="en-US" sz="1400" dirty="0">
                <a:solidFill>
                  <a:schemeClr val="bg1"/>
                </a:solidFill>
              </a:rPr>
              <a:t>Natural Helpers /Informal Supports are…</a:t>
            </a:r>
          </a:p>
          <a:p>
            <a:pPr algn="ctr">
              <a:spcBef>
                <a:spcPct val="20000"/>
              </a:spcBef>
              <a:buFontTx/>
              <a:buChar char="•"/>
            </a:pPr>
            <a:r>
              <a:rPr lang="en-US" sz="1400" dirty="0">
                <a:solidFill>
                  <a:schemeClr val="bg1"/>
                </a:solidFill>
              </a:rPr>
              <a:t>Family and friends </a:t>
            </a:r>
          </a:p>
          <a:p>
            <a:pPr algn="ctr">
              <a:spcBef>
                <a:spcPct val="20000"/>
              </a:spcBef>
              <a:buFontTx/>
              <a:buChar char="•"/>
            </a:pPr>
            <a:r>
              <a:rPr lang="en-US" sz="1400" dirty="0">
                <a:solidFill>
                  <a:schemeClr val="bg1"/>
                </a:solidFill>
              </a:rPr>
              <a:t>Neighbors</a:t>
            </a:r>
          </a:p>
          <a:p>
            <a:pPr algn="ctr">
              <a:spcBef>
                <a:spcPct val="20000"/>
              </a:spcBef>
              <a:buFontTx/>
              <a:buChar char="•"/>
            </a:pPr>
            <a:r>
              <a:rPr lang="en-US" sz="1400" dirty="0">
                <a:solidFill>
                  <a:schemeClr val="bg1"/>
                </a:solidFill>
              </a:rPr>
              <a:t>Volunteers </a:t>
            </a:r>
          </a:p>
          <a:p>
            <a:pPr algn="ctr">
              <a:spcBef>
                <a:spcPct val="20000"/>
              </a:spcBef>
              <a:buFontTx/>
              <a:buChar char="•"/>
            </a:pPr>
            <a:r>
              <a:rPr lang="en-US" sz="1400" dirty="0">
                <a:solidFill>
                  <a:schemeClr val="bg1"/>
                </a:solidFill>
              </a:rPr>
              <a:t>Individuals in the community, e.g. mail carrier, minister, storekeeper, etc. </a:t>
            </a:r>
          </a:p>
          <a:p>
            <a:pPr algn="ctr">
              <a:spcBef>
                <a:spcPct val="20000"/>
              </a:spcBef>
              <a:buFontTx/>
              <a:buChar char="•"/>
            </a:pPr>
            <a:r>
              <a:rPr lang="en-US" sz="1400" dirty="0">
                <a:solidFill>
                  <a:schemeClr val="bg1"/>
                </a:solidFill>
              </a:rPr>
              <a:t>People with similar experiences </a:t>
            </a:r>
          </a:p>
          <a:p>
            <a:pPr algn="ctr">
              <a:spcBef>
                <a:spcPct val="20000"/>
              </a:spcBef>
              <a:buFontTx/>
              <a:buChar char="•"/>
            </a:pPr>
            <a:r>
              <a:rPr lang="en-US" sz="1400" dirty="0">
                <a:solidFill>
                  <a:schemeClr val="bg1"/>
                </a:solidFill>
              </a:rPr>
              <a:t>Faith-based organizations </a:t>
            </a:r>
          </a:p>
        </p:txBody>
      </p:sp>
      <p:sp>
        <p:nvSpPr>
          <p:cNvPr id="9" name="Text Box 11">
            <a:extLst>
              <a:ext uri="{FF2B5EF4-FFF2-40B4-BE49-F238E27FC236}">
                <a16:creationId xmlns:a16="http://schemas.microsoft.com/office/drawing/2014/main" id="{578C88F5-FC9E-409B-B1B9-D0708C9EB0BC}"/>
              </a:ext>
            </a:extLst>
          </p:cNvPr>
          <p:cNvSpPr txBox="1">
            <a:spLocks noChangeArrowheads="1"/>
          </p:cNvSpPr>
          <p:nvPr/>
        </p:nvSpPr>
        <p:spPr bwMode="auto">
          <a:xfrm>
            <a:off x="1776632" y="6489504"/>
            <a:ext cx="5283530" cy="230832"/>
          </a:xfrm>
          <a:prstGeom prst="rect">
            <a:avLst/>
          </a:prstGeom>
          <a:noFill/>
          <a:ln w="9525">
            <a:noFill/>
            <a:miter lim="800000"/>
            <a:headEnd/>
            <a:tailEnd/>
          </a:ln>
        </p:spPr>
        <p:txBody>
          <a:bodyPr wrap="square">
            <a:spAutoFit/>
          </a:bodyPr>
          <a:lstStyle/>
          <a:p>
            <a:r>
              <a:rPr lang="en-US" sz="900" dirty="0"/>
              <a:t>Lazear, K. (2010). </a:t>
            </a:r>
            <a:r>
              <a:rPr lang="en-US" sz="900" i="1" dirty="0"/>
              <a:t>Primer Hands On</a:t>
            </a:r>
            <a:endParaRPr lang="en-US" sz="900" dirty="0">
              <a:latin typeface="+mj-lt"/>
            </a:endParaRPr>
          </a:p>
        </p:txBody>
      </p:sp>
    </p:spTree>
    <p:extLst>
      <p:ext uri="{BB962C8B-B14F-4D97-AF65-F5344CB8AC3E}">
        <p14:creationId xmlns:p14="http://schemas.microsoft.com/office/powerpoint/2010/main" val="27359401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2122-8342-47DF-8E8C-B11B3BDA779B}"/>
              </a:ext>
            </a:extLst>
          </p:cNvPr>
          <p:cNvSpPr>
            <a:spLocks noGrp="1"/>
          </p:cNvSpPr>
          <p:nvPr>
            <p:ph type="title"/>
          </p:nvPr>
        </p:nvSpPr>
        <p:spPr>
          <a:xfrm>
            <a:off x="628650" y="1131889"/>
            <a:ext cx="7886700" cy="449081"/>
          </a:xfrm>
        </p:spPr>
        <p:txBody>
          <a:bodyPr>
            <a:normAutofit fontScale="90000"/>
          </a:bodyPr>
          <a:lstStyle/>
          <a:p>
            <a:r>
              <a:rPr lang="en-US" sz="2400" dirty="0"/>
              <a:t>A </a:t>
            </a:r>
            <a:r>
              <a:rPr lang="en-US" sz="3600" b="0" dirty="0">
                <a:solidFill>
                  <a:schemeClr val="tx1"/>
                </a:solidFill>
              </a:rPr>
              <a:t>Developmental SOC Training Approach (1)</a:t>
            </a:r>
            <a:br>
              <a:rPr lang="en-US" sz="3600" b="0" dirty="0">
                <a:solidFill>
                  <a:schemeClr val="tx1"/>
                </a:solidFill>
              </a:rPr>
            </a:br>
            <a:endParaRPr lang="en-US" sz="3600" b="0" dirty="0">
              <a:solidFill>
                <a:schemeClr val="tx1"/>
              </a:solidFill>
            </a:endParaRPr>
          </a:p>
        </p:txBody>
      </p:sp>
      <p:sp>
        <p:nvSpPr>
          <p:cNvPr id="4" name="Text Box 4">
            <a:extLst>
              <a:ext uri="{FF2B5EF4-FFF2-40B4-BE49-F238E27FC236}">
                <a16:creationId xmlns:a16="http://schemas.microsoft.com/office/drawing/2014/main" id="{D443D032-39AC-4492-B563-DDF0A86E6B64}"/>
              </a:ext>
            </a:extLst>
          </p:cNvPr>
          <p:cNvSpPr txBox="1">
            <a:spLocks noChangeArrowheads="1"/>
          </p:cNvSpPr>
          <p:nvPr/>
        </p:nvSpPr>
        <p:spPr bwMode="auto">
          <a:xfrm>
            <a:off x="1253508" y="1582958"/>
            <a:ext cx="6802746" cy="261610"/>
          </a:xfrm>
          <a:prstGeom prst="rect">
            <a:avLst/>
          </a:prstGeom>
          <a:noFill/>
          <a:ln w="9525">
            <a:noFill/>
            <a:miter lim="800000"/>
            <a:headEnd/>
            <a:tailEnd/>
          </a:ln>
        </p:spPr>
        <p:txBody>
          <a:bodyPr wrap="square">
            <a:spAutoFit/>
          </a:bodyPr>
          <a:lstStyle/>
          <a:p>
            <a:r>
              <a:rPr lang="en-US" sz="1100" i="1" dirty="0"/>
              <a:t>TRADITIONAL	     	               MODIFIED			       INTEGRATED	      	               UNIFIED</a:t>
            </a:r>
          </a:p>
        </p:txBody>
      </p:sp>
      <p:sp>
        <p:nvSpPr>
          <p:cNvPr id="5" name="Text Box 5">
            <a:extLst>
              <a:ext uri="{FF2B5EF4-FFF2-40B4-BE49-F238E27FC236}">
                <a16:creationId xmlns:a16="http://schemas.microsoft.com/office/drawing/2014/main" id="{30DFE760-79C4-4368-B5B1-42CF7F6A357C}"/>
              </a:ext>
            </a:extLst>
          </p:cNvPr>
          <p:cNvSpPr txBox="1">
            <a:spLocks noChangeArrowheads="1"/>
          </p:cNvSpPr>
          <p:nvPr/>
        </p:nvSpPr>
        <p:spPr bwMode="auto">
          <a:xfrm>
            <a:off x="228601" y="1924051"/>
            <a:ext cx="1255713" cy="1954381"/>
          </a:xfrm>
          <a:prstGeom prst="rect">
            <a:avLst/>
          </a:prstGeom>
          <a:noFill/>
          <a:ln w="9525">
            <a:noFill/>
            <a:miter lim="800000"/>
            <a:headEnd/>
            <a:tailEnd/>
          </a:ln>
        </p:spPr>
        <p:txBody>
          <a:bodyPr>
            <a:spAutoFit/>
          </a:bodyPr>
          <a:lstStyle/>
          <a:p>
            <a:r>
              <a:rPr lang="en-US" sz="1100" dirty="0"/>
              <a:t>SYSTEMS</a:t>
            </a:r>
          </a:p>
          <a:p>
            <a:r>
              <a:rPr lang="en-US" sz="1100" dirty="0"/>
              <a:t>LEVEL</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PROGRAM</a:t>
            </a:r>
          </a:p>
          <a:p>
            <a:r>
              <a:rPr lang="en-US" sz="1100" dirty="0"/>
              <a:t>LEVEL</a:t>
            </a:r>
          </a:p>
        </p:txBody>
      </p:sp>
      <p:sp>
        <p:nvSpPr>
          <p:cNvPr id="6" name="Text Box 6">
            <a:extLst>
              <a:ext uri="{FF2B5EF4-FFF2-40B4-BE49-F238E27FC236}">
                <a16:creationId xmlns:a16="http://schemas.microsoft.com/office/drawing/2014/main" id="{D7860D8D-708D-4474-87BC-C9B5A401EC11}"/>
              </a:ext>
            </a:extLst>
          </p:cNvPr>
          <p:cNvSpPr txBox="1">
            <a:spLocks noChangeArrowheads="1"/>
          </p:cNvSpPr>
          <p:nvPr/>
        </p:nvSpPr>
        <p:spPr bwMode="auto">
          <a:xfrm>
            <a:off x="1139750" y="1924050"/>
            <a:ext cx="1607784" cy="3207032"/>
          </a:xfrm>
          <a:prstGeom prst="rect">
            <a:avLst/>
          </a:prstGeom>
          <a:noFill/>
          <a:ln w="9525">
            <a:noFill/>
            <a:miter lim="800000"/>
            <a:headEnd/>
            <a:tailEnd/>
          </a:ln>
        </p:spPr>
        <p:txBody>
          <a:bodyPr wrap="square">
            <a:spAutoFit/>
          </a:bodyPr>
          <a:lstStyle/>
          <a:p>
            <a:r>
              <a:rPr lang="en-US" sz="1100" dirty="0"/>
              <a:t>State systems</a:t>
            </a:r>
          </a:p>
          <a:p>
            <a:r>
              <a:rPr lang="en-US" sz="1100" dirty="0"/>
              <a:t>develop training</a:t>
            </a:r>
          </a:p>
          <a:p>
            <a:r>
              <a:rPr lang="en-US" sz="1100" dirty="0"/>
              <a:t>along specialty</a:t>
            </a:r>
          </a:p>
          <a:p>
            <a:r>
              <a:rPr lang="en-US" sz="1100" dirty="0"/>
              <a:t>guild lines –</a:t>
            </a:r>
          </a:p>
          <a:p>
            <a:r>
              <a:rPr lang="en-US" sz="1100" dirty="0"/>
              <a:t>Promotion of </a:t>
            </a:r>
          </a:p>
          <a:p>
            <a:r>
              <a:rPr lang="en-US" sz="1100" dirty="0"/>
              <a:t>stronger specialty focus</a:t>
            </a:r>
          </a:p>
          <a:p>
            <a:endParaRPr lang="en-US" sz="1100" dirty="0"/>
          </a:p>
          <a:p>
            <a:r>
              <a:rPr lang="en-US" sz="1100" dirty="0"/>
              <a:t>Community</a:t>
            </a:r>
          </a:p>
          <a:p>
            <a:r>
              <a:rPr lang="en-US" sz="1100" dirty="0"/>
              <a:t>agencies and universities</a:t>
            </a:r>
          </a:p>
          <a:p>
            <a:r>
              <a:rPr lang="en-US" sz="1100" dirty="0"/>
              <a:t>operate in isolation</a:t>
            </a:r>
          </a:p>
          <a:p>
            <a:pPr>
              <a:lnSpc>
                <a:spcPct val="70000"/>
              </a:lnSpc>
            </a:pPr>
            <a:endParaRPr lang="en-US" sz="1100" dirty="0"/>
          </a:p>
          <a:p>
            <a:r>
              <a:rPr lang="en-US" sz="1100" dirty="0"/>
              <a:t>Disciplines train</a:t>
            </a:r>
          </a:p>
          <a:p>
            <a:r>
              <a:rPr lang="en-US" sz="1100" dirty="0"/>
              <a:t>in isolation from</a:t>
            </a:r>
          </a:p>
          <a:p>
            <a:r>
              <a:rPr lang="en-US" sz="1100" dirty="0"/>
              <a:t>one another</a:t>
            </a:r>
          </a:p>
          <a:p>
            <a:pPr>
              <a:lnSpc>
                <a:spcPct val="70000"/>
              </a:lnSpc>
            </a:pPr>
            <a:endParaRPr lang="en-US" sz="1100" dirty="0"/>
          </a:p>
          <a:p>
            <a:r>
              <a:rPr lang="en-US" sz="1100" dirty="0"/>
              <a:t>Instruction is didactic, “expert” </a:t>
            </a:r>
          </a:p>
          <a:p>
            <a:r>
              <a:rPr lang="en-US" sz="1100" dirty="0"/>
              <a:t>No support for </a:t>
            </a:r>
          </a:p>
          <a:p>
            <a:r>
              <a:rPr lang="en-US" sz="1100" dirty="0"/>
              <a:t>cross-training</a:t>
            </a:r>
          </a:p>
        </p:txBody>
      </p:sp>
      <p:sp>
        <p:nvSpPr>
          <p:cNvPr id="7" name="Text Box 8">
            <a:extLst>
              <a:ext uri="{FF2B5EF4-FFF2-40B4-BE49-F238E27FC236}">
                <a16:creationId xmlns:a16="http://schemas.microsoft.com/office/drawing/2014/main" id="{08F7EDAA-B2B0-428E-8C6A-26BFC7FB38E8}"/>
              </a:ext>
            </a:extLst>
          </p:cNvPr>
          <p:cNvSpPr txBox="1">
            <a:spLocks noChangeArrowheads="1"/>
          </p:cNvSpPr>
          <p:nvPr/>
        </p:nvSpPr>
        <p:spPr bwMode="auto">
          <a:xfrm>
            <a:off x="5181600" y="1924051"/>
            <a:ext cx="2057400" cy="3037755"/>
          </a:xfrm>
          <a:prstGeom prst="rect">
            <a:avLst/>
          </a:prstGeom>
          <a:noFill/>
          <a:ln w="9525">
            <a:noFill/>
            <a:miter lim="800000"/>
            <a:headEnd/>
            <a:tailEnd/>
          </a:ln>
        </p:spPr>
        <p:txBody>
          <a:bodyPr wrap="square">
            <a:spAutoFit/>
          </a:bodyPr>
          <a:lstStyle/>
          <a:p>
            <a:r>
              <a:rPr lang="en-US" sz="1100" dirty="0"/>
              <a:t>State systems</a:t>
            </a:r>
          </a:p>
          <a:p>
            <a:r>
              <a:rPr lang="en-US" sz="1100" dirty="0"/>
              <a:t>begin sharing</a:t>
            </a:r>
          </a:p>
          <a:p>
            <a:r>
              <a:rPr lang="en-US" sz="1100" dirty="0"/>
              <a:t>training calendars</a:t>
            </a:r>
          </a:p>
          <a:p>
            <a:r>
              <a:rPr lang="en-US" sz="1100" dirty="0"/>
              <a:t>Promotion of</a:t>
            </a:r>
          </a:p>
          <a:p>
            <a:r>
              <a:rPr lang="en-US" sz="1100" dirty="0"/>
              <a:t>cross-training; </a:t>
            </a:r>
          </a:p>
          <a:p>
            <a:r>
              <a:rPr lang="en-US" sz="1100" dirty="0"/>
              <a:t>joint funding</a:t>
            </a:r>
          </a:p>
          <a:p>
            <a:endParaRPr lang="en-US" sz="1100" dirty="0"/>
          </a:p>
          <a:p>
            <a:r>
              <a:rPr lang="en-US" sz="1100" dirty="0"/>
              <a:t>Community agencies and</a:t>
            </a:r>
          </a:p>
          <a:p>
            <a:r>
              <a:rPr lang="en-US" sz="1100" dirty="0"/>
              <a:t>universities begin to integrate field staff/families into</a:t>
            </a:r>
          </a:p>
          <a:p>
            <a:r>
              <a:rPr lang="en-US" sz="1100" dirty="0"/>
              <a:t>pre-service training</a:t>
            </a:r>
          </a:p>
          <a:p>
            <a:pPr>
              <a:lnSpc>
                <a:spcPct val="70000"/>
              </a:lnSpc>
            </a:pPr>
            <a:endParaRPr lang="en-US" sz="1100" dirty="0"/>
          </a:p>
          <a:p>
            <a:r>
              <a:rPr lang="en-US" sz="1100" dirty="0"/>
              <a:t>Student field placements cross agency boundaries</a:t>
            </a:r>
          </a:p>
          <a:p>
            <a:pPr>
              <a:lnSpc>
                <a:spcPct val="70000"/>
              </a:lnSpc>
            </a:pPr>
            <a:endParaRPr lang="en-US" sz="1100" dirty="0"/>
          </a:p>
          <a:p>
            <a:r>
              <a:rPr lang="en-US" sz="1100" dirty="0"/>
              <a:t>Cross-agency  training gains support</a:t>
            </a:r>
          </a:p>
          <a:p>
            <a:endParaRPr lang="en-US" sz="1100" dirty="0"/>
          </a:p>
        </p:txBody>
      </p:sp>
      <p:sp>
        <p:nvSpPr>
          <p:cNvPr id="8" name="Text Box 7">
            <a:extLst>
              <a:ext uri="{FF2B5EF4-FFF2-40B4-BE49-F238E27FC236}">
                <a16:creationId xmlns:a16="http://schemas.microsoft.com/office/drawing/2014/main" id="{48618867-A0C6-4AAB-93C9-52A16EA8B74D}"/>
              </a:ext>
            </a:extLst>
          </p:cNvPr>
          <p:cNvSpPr txBox="1">
            <a:spLocks noChangeArrowheads="1"/>
          </p:cNvSpPr>
          <p:nvPr/>
        </p:nvSpPr>
        <p:spPr bwMode="auto">
          <a:xfrm>
            <a:off x="3109319" y="1886423"/>
            <a:ext cx="1397676" cy="2919261"/>
          </a:xfrm>
          <a:prstGeom prst="rect">
            <a:avLst/>
          </a:prstGeom>
          <a:noFill/>
          <a:ln w="9525">
            <a:noFill/>
            <a:miter lim="800000"/>
            <a:headEnd/>
            <a:tailEnd/>
          </a:ln>
        </p:spPr>
        <p:txBody>
          <a:bodyPr wrap="square">
            <a:spAutoFit/>
          </a:bodyPr>
          <a:lstStyle/>
          <a:p>
            <a:r>
              <a:rPr lang="en-US" sz="1100" dirty="0"/>
              <a:t>State systems</a:t>
            </a:r>
          </a:p>
          <a:p>
            <a:r>
              <a:rPr lang="en-US" sz="1100" dirty="0"/>
              <a:t>independently</a:t>
            </a:r>
          </a:p>
          <a:p>
            <a:r>
              <a:rPr lang="en-US" sz="1100" dirty="0"/>
              <a:t>adopt similar</a:t>
            </a:r>
          </a:p>
          <a:p>
            <a:r>
              <a:rPr lang="en-US" sz="1100" dirty="0"/>
              <a:t>philosophy,</a:t>
            </a:r>
          </a:p>
          <a:p>
            <a:r>
              <a:rPr lang="en-US" sz="1100" dirty="0"/>
              <a:t>promoting</a:t>
            </a:r>
          </a:p>
          <a:p>
            <a:r>
              <a:rPr lang="en-US" sz="1100" dirty="0"/>
              <a:t>Collaboration</a:t>
            </a:r>
          </a:p>
          <a:p>
            <a:endParaRPr lang="en-US" sz="1100" dirty="0"/>
          </a:p>
          <a:p>
            <a:r>
              <a:rPr lang="en-US" sz="1100" dirty="0"/>
              <a:t>Community</a:t>
            </a:r>
          </a:p>
          <a:p>
            <a:r>
              <a:rPr lang="en-US" sz="1100" dirty="0"/>
              <a:t>agencies and</a:t>
            </a:r>
          </a:p>
          <a:p>
            <a:r>
              <a:rPr lang="en-US" sz="1100" dirty="0"/>
              <a:t>universities</a:t>
            </a:r>
          </a:p>
          <a:p>
            <a:r>
              <a:rPr lang="en-US" sz="1100" dirty="0"/>
              <a:t>begin joint research and evaluation</a:t>
            </a:r>
          </a:p>
          <a:p>
            <a:pPr>
              <a:lnSpc>
                <a:spcPct val="70000"/>
              </a:lnSpc>
            </a:pPr>
            <a:endParaRPr lang="en-US" sz="1100" dirty="0"/>
          </a:p>
          <a:p>
            <a:r>
              <a:rPr lang="en-US" sz="1100" dirty="0"/>
              <a:t>Pre-service training remains separate from the field</a:t>
            </a:r>
          </a:p>
          <a:p>
            <a:endParaRPr lang="en-US" sz="1100" dirty="0"/>
          </a:p>
        </p:txBody>
      </p:sp>
      <p:sp>
        <p:nvSpPr>
          <p:cNvPr id="9" name="Text Box 9">
            <a:extLst>
              <a:ext uri="{FF2B5EF4-FFF2-40B4-BE49-F238E27FC236}">
                <a16:creationId xmlns:a16="http://schemas.microsoft.com/office/drawing/2014/main" id="{392A33AB-F589-402D-ACB2-B2021DB4A494}"/>
              </a:ext>
            </a:extLst>
          </p:cNvPr>
          <p:cNvSpPr txBox="1">
            <a:spLocks noChangeArrowheads="1"/>
          </p:cNvSpPr>
          <p:nvPr/>
        </p:nvSpPr>
        <p:spPr bwMode="auto">
          <a:xfrm>
            <a:off x="7239000" y="1904523"/>
            <a:ext cx="1604533" cy="2919261"/>
          </a:xfrm>
          <a:prstGeom prst="rect">
            <a:avLst/>
          </a:prstGeom>
          <a:noFill/>
          <a:ln w="9525">
            <a:noFill/>
            <a:miter lim="800000"/>
            <a:headEnd/>
            <a:tailEnd/>
          </a:ln>
        </p:spPr>
        <p:txBody>
          <a:bodyPr wrap="square">
            <a:spAutoFit/>
          </a:bodyPr>
          <a:lstStyle/>
          <a:p>
            <a:r>
              <a:rPr lang="en-US" sz="1100" dirty="0"/>
              <a:t>State systems pool training resources, merge training events, </a:t>
            </a:r>
          </a:p>
          <a:p>
            <a:r>
              <a:rPr lang="en-US" sz="1100" dirty="0"/>
              <a:t>partner with family and youth orgs to shape training</a:t>
            </a:r>
          </a:p>
          <a:p>
            <a:endParaRPr lang="en-US" sz="1100" dirty="0"/>
          </a:p>
          <a:p>
            <a:r>
              <a:rPr lang="en-US" sz="1100" dirty="0"/>
              <a:t>Community agencies and universities</a:t>
            </a:r>
          </a:p>
          <a:p>
            <a:r>
              <a:rPr lang="en-US" sz="1100" dirty="0"/>
              <a:t>Collaborate with larger</a:t>
            </a:r>
          </a:p>
          <a:p>
            <a:r>
              <a:rPr lang="en-US" sz="1100" dirty="0"/>
              <a:t>community, e.g. families as co-instructors; curricula reflect practice goals</a:t>
            </a:r>
          </a:p>
          <a:p>
            <a:pPr>
              <a:lnSpc>
                <a:spcPct val="70000"/>
              </a:lnSpc>
            </a:pPr>
            <a:endParaRPr lang="en-US" sz="1100" dirty="0"/>
          </a:p>
          <a:p>
            <a:r>
              <a:rPr lang="en-US" sz="1100" dirty="0"/>
              <a:t>Training geared</a:t>
            </a:r>
          </a:p>
          <a:p>
            <a:r>
              <a:rPr lang="en-US" sz="1100" dirty="0"/>
              <a:t>to system goals</a:t>
            </a:r>
          </a:p>
        </p:txBody>
      </p:sp>
      <p:sp>
        <p:nvSpPr>
          <p:cNvPr id="10" name="Text Box 10">
            <a:extLst>
              <a:ext uri="{FF2B5EF4-FFF2-40B4-BE49-F238E27FC236}">
                <a16:creationId xmlns:a16="http://schemas.microsoft.com/office/drawing/2014/main" id="{434BC67A-1AFE-4446-B5AF-458FCD5C6711}"/>
              </a:ext>
            </a:extLst>
          </p:cNvPr>
          <p:cNvSpPr txBox="1">
            <a:spLocks noChangeArrowheads="1"/>
          </p:cNvSpPr>
          <p:nvPr/>
        </p:nvSpPr>
        <p:spPr bwMode="auto">
          <a:xfrm>
            <a:off x="1253508" y="6224375"/>
            <a:ext cx="5775745" cy="507831"/>
          </a:xfrm>
          <a:prstGeom prst="rect">
            <a:avLst/>
          </a:prstGeom>
          <a:noFill/>
          <a:ln w="9525">
            <a:noFill/>
            <a:miter lim="800000"/>
            <a:headEnd/>
            <a:tailEnd/>
          </a:ln>
        </p:spPr>
        <p:txBody>
          <a:bodyPr wrap="square">
            <a:spAutoFit/>
          </a:bodyPr>
          <a:lstStyle/>
          <a:p>
            <a:r>
              <a:rPr lang="en-US" sz="900" dirty="0"/>
              <a:t>Meyers, J., Kaufman, M. &amp; Goldman, S. (1991). </a:t>
            </a:r>
            <a:r>
              <a:rPr lang="en-US" sz="900" i="1" dirty="0"/>
              <a:t>Training strategies for serving children with serious emotional disturbances and their families in a system of care. Promising Practices in children’s mental health. 5. </a:t>
            </a:r>
            <a:r>
              <a:rPr lang="en-US" sz="900" dirty="0"/>
              <a:t>Washington, D.C.: American Institutes for Research.</a:t>
            </a:r>
          </a:p>
        </p:txBody>
      </p:sp>
      <p:sp>
        <p:nvSpPr>
          <p:cNvPr id="11" name="Line 14">
            <a:extLst>
              <a:ext uri="{FF2B5EF4-FFF2-40B4-BE49-F238E27FC236}">
                <a16:creationId xmlns:a16="http://schemas.microsoft.com/office/drawing/2014/main" id="{990A185B-4647-476E-A6E5-AA149C09B09D}"/>
              </a:ext>
            </a:extLst>
          </p:cNvPr>
          <p:cNvSpPr>
            <a:spLocks noChangeShapeType="1"/>
          </p:cNvSpPr>
          <p:nvPr/>
        </p:nvSpPr>
        <p:spPr bwMode="auto">
          <a:xfrm>
            <a:off x="300467" y="3107137"/>
            <a:ext cx="8382000" cy="0"/>
          </a:xfrm>
          <a:prstGeom prst="line">
            <a:avLst/>
          </a:prstGeom>
          <a:noFill/>
          <a:ln w="9525">
            <a:solidFill>
              <a:srgbClr val="99CC00"/>
            </a:solidFill>
            <a:round/>
            <a:headEnd/>
            <a:tailEnd/>
          </a:ln>
        </p:spPr>
        <p:txBody>
          <a:bodyPr/>
          <a:lstStyle/>
          <a:p>
            <a:endParaRPr lang="en-US" sz="1100" dirty="0"/>
          </a:p>
        </p:txBody>
      </p:sp>
      <p:pic>
        <p:nvPicPr>
          <p:cNvPr id="13" name="Picture 12" descr="Primer cover">
            <a:extLst>
              <a:ext uri="{FF2B5EF4-FFF2-40B4-BE49-F238E27FC236}">
                <a16:creationId xmlns:a16="http://schemas.microsoft.com/office/drawing/2014/main" id="{3550F019-C9CF-43FA-9652-A18936B0072A}"/>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735276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001A-0045-4DD5-A756-D65537D40BB9}"/>
              </a:ext>
            </a:extLst>
          </p:cNvPr>
          <p:cNvSpPr>
            <a:spLocks noGrp="1"/>
          </p:cNvSpPr>
          <p:nvPr>
            <p:ph type="title"/>
          </p:nvPr>
        </p:nvSpPr>
        <p:spPr>
          <a:xfrm>
            <a:off x="774706" y="1011566"/>
            <a:ext cx="8369294" cy="633009"/>
          </a:xfrm>
        </p:spPr>
        <p:txBody>
          <a:bodyPr>
            <a:normAutofit/>
          </a:bodyPr>
          <a:lstStyle/>
          <a:p>
            <a:r>
              <a:rPr lang="en-US" b="0" dirty="0">
                <a:solidFill>
                  <a:schemeClr val="tx1"/>
                </a:solidFill>
              </a:rPr>
              <a:t>A Developmental SOC Training Approach (2)</a:t>
            </a:r>
          </a:p>
        </p:txBody>
      </p:sp>
      <p:pic>
        <p:nvPicPr>
          <p:cNvPr id="5" name="Picture 4" descr="Primer cover">
            <a:extLst>
              <a:ext uri="{FF2B5EF4-FFF2-40B4-BE49-F238E27FC236}">
                <a16:creationId xmlns:a16="http://schemas.microsoft.com/office/drawing/2014/main" id="{7046A768-2B71-4106-A359-ED94EB18EA75}"/>
              </a:ext>
            </a:extLst>
          </p:cNvPr>
          <p:cNvPicPr>
            <a:picLocks noChangeAspect="1" noChangeArrowheads="1"/>
          </p:cNvPicPr>
          <p:nvPr/>
        </p:nvPicPr>
        <p:blipFill>
          <a:blip r:embed="rId2" cstate="print"/>
          <a:srcRect/>
          <a:stretch>
            <a:fillRect/>
          </a:stretch>
        </p:blipFill>
        <p:spPr bwMode="auto">
          <a:xfrm>
            <a:off x="254836" y="939591"/>
            <a:ext cx="373556" cy="480942"/>
          </a:xfrm>
          <a:prstGeom prst="rect">
            <a:avLst/>
          </a:prstGeom>
          <a:noFill/>
          <a:ln w="9525">
            <a:noFill/>
            <a:miter lim="800000"/>
            <a:headEnd/>
            <a:tailEnd/>
          </a:ln>
        </p:spPr>
      </p:pic>
      <p:sp>
        <p:nvSpPr>
          <p:cNvPr id="6" name="Text Box 3">
            <a:extLst>
              <a:ext uri="{FF2B5EF4-FFF2-40B4-BE49-F238E27FC236}">
                <a16:creationId xmlns:a16="http://schemas.microsoft.com/office/drawing/2014/main" id="{110BD1FA-16D0-4F8B-AC7F-641C858AD373}"/>
              </a:ext>
            </a:extLst>
          </p:cNvPr>
          <p:cNvSpPr txBox="1">
            <a:spLocks noChangeArrowheads="1"/>
          </p:cNvSpPr>
          <p:nvPr/>
        </p:nvSpPr>
        <p:spPr bwMode="auto">
          <a:xfrm>
            <a:off x="1736103" y="1864053"/>
            <a:ext cx="6104556" cy="523220"/>
          </a:xfrm>
          <a:prstGeom prst="rect">
            <a:avLst/>
          </a:prstGeom>
          <a:noFill/>
          <a:ln w="9525">
            <a:noFill/>
            <a:miter lim="800000"/>
            <a:headEnd/>
            <a:tailEnd/>
          </a:ln>
        </p:spPr>
        <p:txBody>
          <a:bodyPr wrap="none">
            <a:spAutoFit/>
          </a:bodyPr>
          <a:lstStyle/>
          <a:p>
            <a:r>
              <a:rPr lang="en-US" sz="1400" i="1" dirty="0"/>
              <a:t>TRADITIONAL	     		MODIFIED		INTEGRATED		       UNIFIED</a:t>
            </a:r>
          </a:p>
          <a:p>
            <a:endParaRPr lang="en-US" sz="1400" dirty="0"/>
          </a:p>
        </p:txBody>
      </p:sp>
      <p:sp>
        <p:nvSpPr>
          <p:cNvPr id="7" name="Text Box 4">
            <a:extLst>
              <a:ext uri="{FF2B5EF4-FFF2-40B4-BE49-F238E27FC236}">
                <a16:creationId xmlns:a16="http://schemas.microsoft.com/office/drawing/2014/main" id="{354CDED6-5D2C-4A83-97B4-DBAF8747A8E5}"/>
              </a:ext>
            </a:extLst>
          </p:cNvPr>
          <p:cNvSpPr txBox="1">
            <a:spLocks noChangeArrowheads="1"/>
          </p:cNvSpPr>
          <p:nvPr/>
        </p:nvSpPr>
        <p:spPr bwMode="auto">
          <a:xfrm>
            <a:off x="364504" y="2256847"/>
            <a:ext cx="892745" cy="2246769"/>
          </a:xfrm>
          <a:prstGeom prst="rect">
            <a:avLst/>
          </a:prstGeom>
          <a:noFill/>
          <a:ln w="9525">
            <a:noFill/>
            <a:miter lim="800000"/>
            <a:headEnd/>
            <a:tailEnd/>
          </a:ln>
        </p:spPr>
        <p:txBody>
          <a:bodyPr wrap="none">
            <a:spAutoFit/>
          </a:bodyPr>
          <a:lstStyle/>
          <a:p>
            <a:r>
              <a:rPr lang="en-US" sz="1400" dirty="0"/>
              <a:t>PRACTICE</a:t>
            </a:r>
          </a:p>
          <a:p>
            <a:r>
              <a:rPr lang="en-US" sz="1400" dirty="0"/>
              <a:t>LEVEL</a:t>
            </a:r>
          </a:p>
          <a:p>
            <a:endParaRPr lang="en-US" sz="1400"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p:txBody>
      </p:sp>
      <p:sp>
        <p:nvSpPr>
          <p:cNvPr id="8" name="Text Box 5">
            <a:extLst>
              <a:ext uri="{FF2B5EF4-FFF2-40B4-BE49-F238E27FC236}">
                <a16:creationId xmlns:a16="http://schemas.microsoft.com/office/drawing/2014/main" id="{B710E8E1-1AFF-446C-9532-E98676BD17A1}"/>
              </a:ext>
            </a:extLst>
          </p:cNvPr>
          <p:cNvSpPr txBox="1">
            <a:spLocks noChangeArrowheads="1"/>
          </p:cNvSpPr>
          <p:nvPr/>
        </p:nvSpPr>
        <p:spPr bwMode="auto">
          <a:xfrm>
            <a:off x="1888504" y="2245053"/>
            <a:ext cx="1560171" cy="2182136"/>
          </a:xfrm>
          <a:prstGeom prst="rect">
            <a:avLst/>
          </a:prstGeom>
          <a:noFill/>
          <a:ln w="9525">
            <a:noFill/>
            <a:miter lim="800000"/>
            <a:headEnd/>
            <a:tailEnd/>
          </a:ln>
        </p:spPr>
        <p:txBody>
          <a:bodyPr wrap="none">
            <a:spAutoFit/>
          </a:bodyPr>
          <a:lstStyle/>
          <a:p>
            <a:r>
              <a:rPr lang="en-US" sz="1400" dirty="0"/>
              <a:t>Participation</a:t>
            </a:r>
          </a:p>
          <a:p>
            <a:r>
              <a:rPr lang="en-US" sz="1400" dirty="0"/>
              <a:t>in professional</a:t>
            </a:r>
          </a:p>
          <a:p>
            <a:r>
              <a:rPr lang="en-US" sz="1400" dirty="0"/>
              <a:t>conferences on</a:t>
            </a:r>
          </a:p>
          <a:p>
            <a:r>
              <a:rPr lang="en-US" sz="1400" dirty="0"/>
              <a:t>individual basis</a:t>
            </a:r>
          </a:p>
          <a:p>
            <a:r>
              <a:rPr lang="en-US" sz="1400" dirty="0"/>
              <a:t>within agency</a:t>
            </a:r>
          </a:p>
          <a:p>
            <a:r>
              <a:rPr lang="en-US" sz="1400" dirty="0"/>
              <a:t>boundaries</a:t>
            </a:r>
          </a:p>
          <a:p>
            <a:pPr>
              <a:lnSpc>
                <a:spcPct val="70000"/>
              </a:lnSpc>
            </a:pPr>
            <a:endParaRPr lang="en-US" sz="1400" dirty="0"/>
          </a:p>
          <a:p>
            <a:r>
              <a:rPr lang="en-US" sz="1400" dirty="0"/>
              <a:t>Services are</a:t>
            </a:r>
          </a:p>
          <a:p>
            <a:r>
              <a:rPr lang="en-US" sz="1400" dirty="0"/>
              <a:t>provided within</a:t>
            </a:r>
          </a:p>
          <a:p>
            <a:r>
              <a:rPr lang="en-US" sz="1400" dirty="0"/>
              <a:t>agency boundaries</a:t>
            </a:r>
          </a:p>
        </p:txBody>
      </p:sp>
      <p:sp>
        <p:nvSpPr>
          <p:cNvPr id="9" name="Text Box 6">
            <a:extLst>
              <a:ext uri="{FF2B5EF4-FFF2-40B4-BE49-F238E27FC236}">
                <a16:creationId xmlns:a16="http://schemas.microsoft.com/office/drawing/2014/main" id="{7E8767E9-C913-4A4C-989A-E7B190BF480A}"/>
              </a:ext>
            </a:extLst>
          </p:cNvPr>
          <p:cNvSpPr txBox="1">
            <a:spLocks noChangeArrowheads="1"/>
          </p:cNvSpPr>
          <p:nvPr/>
        </p:nvSpPr>
        <p:spPr bwMode="auto">
          <a:xfrm>
            <a:off x="3940724" y="2245054"/>
            <a:ext cx="1458158" cy="2979277"/>
          </a:xfrm>
          <a:prstGeom prst="rect">
            <a:avLst/>
          </a:prstGeom>
          <a:noFill/>
          <a:ln w="9525">
            <a:noFill/>
            <a:miter lim="800000"/>
            <a:headEnd/>
            <a:tailEnd/>
          </a:ln>
        </p:spPr>
        <p:txBody>
          <a:bodyPr wrap="square">
            <a:spAutoFit/>
          </a:bodyPr>
          <a:lstStyle/>
          <a:p>
            <a:r>
              <a:rPr lang="en-US" sz="1400" dirty="0"/>
              <a:t>Staff receive</a:t>
            </a:r>
          </a:p>
          <a:p>
            <a:r>
              <a:rPr lang="en-US" sz="1400" dirty="0"/>
              <a:t>training that</a:t>
            </a:r>
          </a:p>
          <a:p>
            <a:r>
              <a:rPr lang="en-US" sz="1400" dirty="0"/>
              <a:t>promotes</a:t>
            </a:r>
          </a:p>
          <a:p>
            <a:r>
              <a:rPr lang="en-US" sz="1400" dirty="0"/>
              <a:t>collaboration,</a:t>
            </a:r>
          </a:p>
          <a:p>
            <a:r>
              <a:rPr lang="en-US" sz="1400" dirty="0"/>
              <a:t>but receive it</a:t>
            </a:r>
          </a:p>
          <a:p>
            <a:r>
              <a:rPr lang="en-US" sz="1400" dirty="0"/>
              <a:t>within agency</a:t>
            </a:r>
          </a:p>
          <a:p>
            <a:r>
              <a:rPr lang="en-US" sz="1400" dirty="0"/>
              <a:t>boundaries</a:t>
            </a:r>
          </a:p>
          <a:p>
            <a:pPr>
              <a:lnSpc>
                <a:spcPct val="70000"/>
              </a:lnSpc>
            </a:pPr>
            <a:r>
              <a:rPr lang="en-US" sz="1400" dirty="0"/>
              <a:t> </a:t>
            </a:r>
          </a:p>
          <a:p>
            <a:r>
              <a:rPr lang="en-US" sz="1400" dirty="0"/>
              <a:t>Specialty focus</a:t>
            </a:r>
          </a:p>
          <a:p>
            <a:r>
              <a:rPr lang="en-US" sz="1400" dirty="0"/>
              <a:t>predominant</a:t>
            </a:r>
          </a:p>
          <a:p>
            <a:pPr>
              <a:lnSpc>
                <a:spcPct val="70000"/>
              </a:lnSpc>
            </a:pPr>
            <a:endParaRPr lang="en-US" sz="1400" dirty="0"/>
          </a:p>
          <a:p>
            <a:r>
              <a:rPr lang="en-US" sz="1400" dirty="0"/>
              <a:t>Services remain</a:t>
            </a:r>
          </a:p>
          <a:p>
            <a:r>
              <a:rPr lang="en-US" sz="1400" dirty="0"/>
              <a:t>within agency</a:t>
            </a:r>
          </a:p>
          <a:p>
            <a:r>
              <a:rPr lang="en-US" sz="1400" dirty="0"/>
              <a:t>boundaries </a:t>
            </a:r>
          </a:p>
        </p:txBody>
      </p:sp>
      <p:sp>
        <p:nvSpPr>
          <p:cNvPr id="10" name="Text Box 7">
            <a:extLst>
              <a:ext uri="{FF2B5EF4-FFF2-40B4-BE49-F238E27FC236}">
                <a16:creationId xmlns:a16="http://schemas.microsoft.com/office/drawing/2014/main" id="{CADF6B27-8DF9-4004-8F70-23300DB8E5BA}"/>
              </a:ext>
            </a:extLst>
          </p:cNvPr>
          <p:cNvSpPr txBox="1">
            <a:spLocks noChangeArrowheads="1"/>
          </p:cNvSpPr>
          <p:nvPr/>
        </p:nvSpPr>
        <p:spPr bwMode="auto">
          <a:xfrm>
            <a:off x="5487311" y="2273053"/>
            <a:ext cx="1300036" cy="1169551"/>
          </a:xfrm>
          <a:prstGeom prst="rect">
            <a:avLst/>
          </a:prstGeom>
          <a:noFill/>
          <a:ln w="9525">
            <a:noFill/>
            <a:miter lim="800000"/>
            <a:headEnd/>
            <a:tailEnd/>
          </a:ln>
        </p:spPr>
        <p:txBody>
          <a:bodyPr wrap="none">
            <a:spAutoFit/>
          </a:bodyPr>
          <a:lstStyle/>
          <a:p>
            <a:r>
              <a:rPr lang="en-US" sz="1400" dirty="0"/>
              <a:t>Service</a:t>
            </a:r>
          </a:p>
          <a:p>
            <a:r>
              <a:rPr lang="en-US" sz="1400" dirty="0"/>
              <a:t>teaming is</a:t>
            </a:r>
          </a:p>
          <a:p>
            <a:r>
              <a:rPr lang="en-US" sz="1400" dirty="0"/>
              <a:t>promoted</a:t>
            </a:r>
          </a:p>
          <a:p>
            <a:r>
              <a:rPr lang="en-US" sz="1400" dirty="0"/>
              <a:t>through cross-</a:t>
            </a:r>
          </a:p>
          <a:p>
            <a:r>
              <a:rPr lang="en-US" sz="1400" dirty="0"/>
              <a:t>agency training</a:t>
            </a:r>
          </a:p>
        </p:txBody>
      </p:sp>
      <p:sp>
        <p:nvSpPr>
          <p:cNvPr id="11" name="Text Box 8">
            <a:extLst>
              <a:ext uri="{FF2B5EF4-FFF2-40B4-BE49-F238E27FC236}">
                <a16:creationId xmlns:a16="http://schemas.microsoft.com/office/drawing/2014/main" id="{12EE22AB-62C6-40B9-BDA7-D26E91963FFE}"/>
              </a:ext>
            </a:extLst>
          </p:cNvPr>
          <p:cNvSpPr txBox="1">
            <a:spLocks noChangeArrowheads="1"/>
          </p:cNvSpPr>
          <p:nvPr/>
        </p:nvSpPr>
        <p:spPr bwMode="auto">
          <a:xfrm>
            <a:off x="6992213" y="2250377"/>
            <a:ext cx="2057400" cy="2397579"/>
          </a:xfrm>
          <a:prstGeom prst="rect">
            <a:avLst/>
          </a:prstGeom>
          <a:noFill/>
          <a:ln w="9525">
            <a:noFill/>
            <a:miter lim="800000"/>
            <a:headEnd/>
            <a:tailEnd/>
          </a:ln>
        </p:spPr>
        <p:txBody>
          <a:bodyPr>
            <a:spAutoFit/>
          </a:bodyPr>
          <a:lstStyle/>
          <a:p>
            <a:r>
              <a:rPr lang="en-US" sz="1400" dirty="0"/>
              <a:t>Service teams</a:t>
            </a:r>
          </a:p>
          <a:p>
            <a:r>
              <a:rPr lang="en-US" sz="1400" dirty="0"/>
              <a:t>with full family</a:t>
            </a:r>
          </a:p>
          <a:p>
            <a:r>
              <a:rPr lang="en-US" sz="1400" dirty="0"/>
              <a:t>inclusion are the</a:t>
            </a:r>
          </a:p>
          <a:p>
            <a:r>
              <a:rPr lang="en-US" sz="1400" dirty="0"/>
              <a:t>norm</a:t>
            </a:r>
          </a:p>
          <a:p>
            <a:pPr>
              <a:lnSpc>
                <a:spcPct val="70000"/>
              </a:lnSpc>
            </a:pPr>
            <a:endParaRPr lang="en-US" sz="1400" dirty="0"/>
          </a:p>
          <a:p>
            <a:r>
              <a:rPr lang="en-US" sz="1400" dirty="0"/>
              <a:t>Redefined specialty</a:t>
            </a:r>
          </a:p>
          <a:p>
            <a:r>
              <a:rPr lang="en-US" sz="1400" dirty="0"/>
              <a:t>practice roles develop</a:t>
            </a:r>
          </a:p>
          <a:p>
            <a:r>
              <a:rPr lang="en-US" sz="1400" dirty="0"/>
              <a:t>to support</a:t>
            </a:r>
          </a:p>
          <a:p>
            <a:r>
              <a:rPr lang="en-US" sz="1400" dirty="0"/>
              <a:t>professional identity</a:t>
            </a:r>
          </a:p>
          <a:p>
            <a:r>
              <a:rPr lang="en-US" sz="1400" dirty="0"/>
              <a:t>while promoting</a:t>
            </a:r>
          </a:p>
          <a:p>
            <a:r>
              <a:rPr lang="en-US" sz="1400" dirty="0"/>
              <a:t>collaboration</a:t>
            </a:r>
          </a:p>
        </p:txBody>
      </p:sp>
      <p:sp>
        <p:nvSpPr>
          <p:cNvPr id="12" name="Line 11">
            <a:extLst>
              <a:ext uri="{FF2B5EF4-FFF2-40B4-BE49-F238E27FC236}">
                <a16:creationId xmlns:a16="http://schemas.microsoft.com/office/drawing/2014/main" id="{752A7DA2-C27C-4736-81E3-F6F8DA010AEB}"/>
              </a:ext>
            </a:extLst>
          </p:cNvPr>
          <p:cNvSpPr>
            <a:spLocks noChangeShapeType="1"/>
          </p:cNvSpPr>
          <p:nvPr/>
        </p:nvSpPr>
        <p:spPr bwMode="auto">
          <a:xfrm>
            <a:off x="288303" y="2245053"/>
            <a:ext cx="8763000" cy="0"/>
          </a:xfrm>
          <a:prstGeom prst="line">
            <a:avLst/>
          </a:prstGeom>
          <a:noFill/>
          <a:ln w="9525">
            <a:solidFill>
              <a:srgbClr val="99CC00"/>
            </a:solidFill>
            <a:round/>
            <a:headEnd/>
            <a:tailEnd/>
          </a:ln>
        </p:spPr>
        <p:txBody>
          <a:bodyPr/>
          <a:lstStyle/>
          <a:p>
            <a:endParaRPr lang="en-US" sz="1400" dirty="0"/>
          </a:p>
        </p:txBody>
      </p:sp>
      <p:sp>
        <p:nvSpPr>
          <p:cNvPr id="13" name="Text Box 10">
            <a:extLst>
              <a:ext uri="{FF2B5EF4-FFF2-40B4-BE49-F238E27FC236}">
                <a16:creationId xmlns:a16="http://schemas.microsoft.com/office/drawing/2014/main" id="{864AE2A4-AE2D-4ED0-A2A9-1C093B5678A9}"/>
              </a:ext>
            </a:extLst>
          </p:cNvPr>
          <p:cNvSpPr txBox="1">
            <a:spLocks noChangeArrowheads="1"/>
          </p:cNvSpPr>
          <p:nvPr/>
        </p:nvSpPr>
        <p:spPr bwMode="auto">
          <a:xfrm>
            <a:off x="1358404" y="6180225"/>
            <a:ext cx="5775745" cy="507831"/>
          </a:xfrm>
          <a:prstGeom prst="rect">
            <a:avLst/>
          </a:prstGeom>
          <a:noFill/>
          <a:ln w="9525">
            <a:noFill/>
            <a:miter lim="800000"/>
            <a:headEnd/>
            <a:tailEnd/>
          </a:ln>
        </p:spPr>
        <p:txBody>
          <a:bodyPr wrap="square">
            <a:spAutoFit/>
          </a:bodyPr>
          <a:lstStyle/>
          <a:p>
            <a:r>
              <a:rPr lang="en-US" sz="900" dirty="0"/>
              <a:t>Meyers, J., Kaufman, M. &amp; Goldman, S. (1991). </a:t>
            </a:r>
            <a:r>
              <a:rPr lang="en-US" sz="900" i="1" dirty="0"/>
              <a:t>Training strategies for serving children with serious emotional disturbances and their families in a system of care. Promising Practices in children’s mental health. 5. </a:t>
            </a:r>
            <a:r>
              <a:rPr lang="en-US" sz="900" dirty="0"/>
              <a:t>Washington, D.C.: American Institutes for Research.</a:t>
            </a:r>
          </a:p>
        </p:txBody>
      </p:sp>
    </p:spTree>
    <p:extLst>
      <p:ext uri="{BB962C8B-B14F-4D97-AF65-F5344CB8AC3E}">
        <p14:creationId xmlns:p14="http://schemas.microsoft.com/office/powerpoint/2010/main" val="407960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1319-1645-4A4E-812E-79F5A7C6353A}"/>
              </a:ext>
            </a:extLst>
          </p:cNvPr>
          <p:cNvSpPr>
            <a:spLocks noGrp="1"/>
          </p:cNvSpPr>
          <p:nvPr>
            <p:ph type="title"/>
          </p:nvPr>
        </p:nvSpPr>
        <p:spPr>
          <a:xfrm>
            <a:off x="758659" y="939592"/>
            <a:ext cx="7886700" cy="993775"/>
          </a:xfrm>
        </p:spPr>
        <p:txBody>
          <a:bodyPr>
            <a:normAutofit/>
          </a:bodyPr>
          <a:lstStyle/>
          <a:p>
            <a:r>
              <a:rPr lang="en-US" sz="4000" kern="0" dirty="0"/>
              <a:t>Effective System-Building Process</a:t>
            </a:r>
            <a:endParaRPr lang="en-US" sz="4000" dirty="0"/>
          </a:p>
        </p:txBody>
      </p:sp>
      <p:graphicFrame>
        <p:nvGraphicFramePr>
          <p:cNvPr id="5" name="Diagram 4">
            <a:extLst>
              <a:ext uri="{FF2B5EF4-FFF2-40B4-BE49-F238E27FC236}">
                <a16:creationId xmlns:a16="http://schemas.microsoft.com/office/drawing/2014/main" id="{D4A640FE-3620-4611-87D2-9BDF03A5937E}"/>
              </a:ext>
            </a:extLst>
          </p:cNvPr>
          <p:cNvGraphicFramePr/>
          <p:nvPr/>
        </p:nvGraphicFramePr>
        <p:xfrm>
          <a:off x="1603450" y="2125664"/>
          <a:ext cx="5937101" cy="271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4">
            <a:extLst>
              <a:ext uri="{FF2B5EF4-FFF2-40B4-BE49-F238E27FC236}">
                <a16:creationId xmlns:a16="http://schemas.microsoft.com/office/drawing/2014/main" id="{56FA363E-218F-47B1-AF39-8389C20149A7}"/>
              </a:ext>
            </a:extLst>
          </p:cNvPr>
          <p:cNvSpPr>
            <a:spLocks noChangeArrowheads="1"/>
          </p:cNvSpPr>
          <p:nvPr/>
        </p:nvSpPr>
        <p:spPr bwMode="auto">
          <a:xfrm>
            <a:off x="1603450" y="6228079"/>
            <a:ext cx="5312616"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pic>
        <p:nvPicPr>
          <p:cNvPr id="7" name="Picture 6">
            <a:extLst>
              <a:ext uri="{FF2B5EF4-FFF2-40B4-BE49-F238E27FC236}">
                <a16:creationId xmlns:a16="http://schemas.microsoft.com/office/drawing/2014/main" id="{1AD7E3BC-62A6-41EB-B7BE-2F4F1571A3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8291" y="5623560"/>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rimer cover">
            <a:extLst>
              <a:ext uri="{FF2B5EF4-FFF2-40B4-BE49-F238E27FC236}">
                <a16:creationId xmlns:a16="http://schemas.microsoft.com/office/drawing/2014/main" id="{4DBD9C36-DF9B-4983-A471-98CCC5DDEA56}"/>
              </a:ext>
            </a:extLst>
          </p:cNvPr>
          <p:cNvPicPr>
            <a:picLocks noChangeAspect="1" noChangeArrowheads="1"/>
          </p:cNvPicPr>
          <p:nvPr/>
        </p:nvPicPr>
        <p:blipFill>
          <a:blip r:embed="rId8" cstate="print"/>
          <a:srcRect/>
          <a:stretch>
            <a:fillRect/>
          </a:stretch>
        </p:blipFill>
        <p:spPr bwMode="auto">
          <a:xfrm>
            <a:off x="254836" y="939591"/>
            <a:ext cx="373556" cy="480942"/>
          </a:xfrm>
          <a:prstGeom prst="rect">
            <a:avLst/>
          </a:prstGeom>
          <a:noFill/>
          <a:ln w="9525">
            <a:noFill/>
            <a:miter lim="800000"/>
            <a:headEnd/>
            <a:tailEnd/>
          </a:ln>
        </p:spPr>
      </p:pic>
      <p:sp>
        <p:nvSpPr>
          <p:cNvPr id="9" name="Title 1">
            <a:extLst>
              <a:ext uri="{FF2B5EF4-FFF2-40B4-BE49-F238E27FC236}">
                <a16:creationId xmlns:a16="http://schemas.microsoft.com/office/drawing/2014/main" id="{B5FF1319-1645-4A4E-812E-79F5A7C6353A}"/>
              </a:ext>
            </a:extLst>
          </p:cNvPr>
          <p:cNvSpPr txBox="1">
            <a:spLocks/>
          </p:cNvSpPr>
          <p:nvPr/>
        </p:nvSpPr>
        <p:spPr>
          <a:xfrm>
            <a:off x="888926" y="939592"/>
            <a:ext cx="7886700" cy="9937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bg1"/>
                </a:solidFill>
                <a:latin typeface="+mj-lt"/>
                <a:ea typeface="+mj-ea"/>
                <a:cs typeface="+mj-cs"/>
              </a:defRPr>
            </a:lvl1pPr>
          </a:lstStyle>
          <a:p>
            <a:r>
              <a:rPr lang="en-US" sz="4000" kern="0" dirty="0">
                <a:solidFill>
                  <a:schemeClr val="tx1"/>
                </a:solidFill>
              </a:rPr>
              <a:t>Effective System-Building Process</a:t>
            </a:r>
            <a:endParaRPr lang="en-US" sz="4000" dirty="0">
              <a:solidFill>
                <a:schemeClr val="tx1"/>
              </a:solidFill>
            </a:endParaRPr>
          </a:p>
        </p:txBody>
      </p:sp>
    </p:spTree>
    <p:extLst>
      <p:ext uri="{BB962C8B-B14F-4D97-AF65-F5344CB8AC3E}">
        <p14:creationId xmlns:p14="http://schemas.microsoft.com/office/powerpoint/2010/main" val="1289988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Primer cover">
            <a:extLst>
              <a:ext uri="{FF2B5EF4-FFF2-40B4-BE49-F238E27FC236}">
                <a16:creationId xmlns:a16="http://schemas.microsoft.com/office/drawing/2014/main" id="{838FC967-6C1A-498D-BCCB-7437B1D53BB3}"/>
              </a:ext>
            </a:extLst>
          </p:cNvPr>
          <p:cNvPicPr>
            <a:picLocks noChangeAspect="1" noChangeArrowheads="1"/>
          </p:cNvPicPr>
          <p:nvPr/>
        </p:nvPicPr>
        <p:blipFill>
          <a:blip r:embed="rId2" cstate="print"/>
          <a:srcRect/>
          <a:stretch>
            <a:fillRect/>
          </a:stretch>
        </p:blipFill>
        <p:spPr bwMode="auto">
          <a:xfrm>
            <a:off x="43338" y="922256"/>
            <a:ext cx="446366" cy="614109"/>
          </a:xfrm>
          <a:prstGeom prst="rect">
            <a:avLst/>
          </a:prstGeom>
          <a:noFill/>
          <a:ln w="9525">
            <a:noFill/>
            <a:miter lim="800000"/>
            <a:headEnd/>
            <a:tailEnd/>
          </a:ln>
        </p:spPr>
      </p:pic>
      <p:sp>
        <p:nvSpPr>
          <p:cNvPr id="6" name="Title 1">
            <a:extLst>
              <a:ext uri="{FF2B5EF4-FFF2-40B4-BE49-F238E27FC236}">
                <a16:creationId xmlns:a16="http://schemas.microsoft.com/office/drawing/2014/main" id="{4141C106-6599-46E2-AD82-E17F4D4664FF}"/>
              </a:ext>
            </a:extLst>
          </p:cNvPr>
          <p:cNvSpPr>
            <a:spLocks noGrp="1"/>
          </p:cNvSpPr>
          <p:nvPr>
            <p:ph type="title"/>
          </p:nvPr>
        </p:nvSpPr>
        <p:spPr>
          <a:xfrm>
            <a:off x="444252" y="948385"/>
            <a:ext cx="7886700" cy="801598"/>
          </a:xfrm>
        </p:spPr>
        <p:txBody>
          <a:bodyPr>
            <a:normAutofit/>
          </a:bodyPr>
          <a:lstStyle/>
          <a:p>
            <a:r>
              <a:rPr lang="en-US" sz="2700" dirty="0">
                <a:solidFill>
                  <a:schemeClr val="tx1"/>
                </a:solidFill>
              </a:rPr>
              <a:t>NJ Center for Excellence and Workforce Development</a:t>
            </a:r>
          </a:p>
        </p:txBody>
      </p:sp>
      <p:sp>
        <p:nvSpPr>
          <p:cNvPr id="7" name="Text Placeholder 2">
            <a:extLst>
              <a:ext uri="{FF2B5EF4-FFF2-40B4-BE49-F238E27FC236}">
                <a16:creationId xmlns:a16="http://schemas.microsoft.com/office/drawing/2014/main" id="{8F0487F5-9FFC-4168-8988-5F80A74AE55A}"/>
              </a:ext>
            </a:extLst>
          </p:cNvPr>
          <p:cNvSpPr txBox="1">
            <a:spLocks/>
          </p:cNvSpPr>
          <p:nvPr/>
        </p:nvSpPr>
        <p:spPr>
          <a:xfrm>
            <a:off x="1035745" y="1842548"/>
            <a:ext cx="3024886" cy="38847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Center for Excellence</a:t>
            </a:r>
          </a:p>
        </p:txBody>
      </p:sp>
      <p:graphicFrame>
        <p:nvGraphicFramePr>
          <p:cNvPr id="8" name="Content Placeholder 6">
            <a:extLst>
              <a:ext uri="{FF2B5EF4-FFF2-40B4-BE49-F238E27FC236}">
                <a16:creationId xmlns:a16="http://schemas.microsoft.com/office/drawing/2014/main" id="{EF4AD185-6E31-4111-BB28-04D34F5BD6A2}"/>
              </a:ext>
            </a:extLst>
          </p:cNvPr>
          <p:cNvGraphicFramePr>
            <a:graphicFrameLocks/>
          </p:cNvGraphicFramePr>
          <p:nvPr/>
        </p:nvGraphicFramePr>
        <p:xfrm>
          <a:off x="555188" y="2159303"/>
          <a:ext cx="3868340" cy="311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4">
            <a:extLst>
              <a:ext uri="{FF2B5EF4-FFF2-40B4-BE49-F238E27FC236}">
                <a16:creationId xmlns:a16="http://schemas.microsoft.com/office/drawing/2014/main" id="{06408F0C-EF23-4CAA-BC38-6ACAE9C6AE8B}"/>
              </a:ext>
            </a:extLst>
          </p:cNvPr>
          <p:cNvSpPr txBox="1">
            <a:spLocks/>
          </p:cNvSpPr>
          <p:nvPr/>
        </p:nvSpPr>
        <p:spPr>
          <a:xfrm>
            <a:off x="4423528" y="1686885"/>
            <a:ext cx="3887788" cy="37985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Roles for Each Partner</a:t>
            </a:r>
          </a:p>
        </p:txBody>
      </p:sp>
      <p:sp>
        <p:nvSpPr>
          <p:cNvPr id="10" name="Content Placeholder 5">
            <a:extLst>
              <a:ext uri="{FF2B5EF4-FFF2-40B4-BE49-F238E27FC236}">
                <a16:creationId xmlns:a16="http://schemas.microsoft.com/office/drawing/2014/main" id="{4FEDCA50-5CAC-443B-97B4-19F47EE46472}"/>
              </a:ext>
            </a:extLst>
          </p:cNvPr>
          <p:cNvSpPr txBox="1">
            <a:spLocks/>
          </p:cNvSpPr>
          <p:nvPr/>
        </p:nvSpPr>
        <p:spPr>
          <a:xfrm>
            <a:off x="4423528" y="2132407"/>
            <a:ext cx="4202270" cy="3331513"/>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NJ CSOC sets the vision, policy, budget and manages the provider pool.</a:t>
            </a:r>
          </a:p>
          <a:p>
            <a:r>
              <a:rPr lang="en-US" sz="2600" dirty="0"/>
              <a:t>The CSA, PerformCare, is the single point of access, provides utilization management, has the electronic record, and connects to Medicaid.</a:t>
            </a:r>
          </a:p>
          <a:p>
            <a:r>
              <a:rPr lang="en-US" sz="2600" dirty="0"/>
              <a:t>Rutgers Training Partners train the workforce and communities and has responsibility for the certification process for CANS, Care Management, Family Support, MRSS and Behavioral Assistance, provides coaching and technical assistance.</a:t>
            </a:r>
          </a:p>
          <a:p>
            <a:r>
              <a:rPr lang="en-US" sz="2600" dirty="0"/>
              <a:t>Boggs Center responsible for training and consultation specific to youth with IDD.</a:t>
            </a:r>
          </a:p>
          <a:p>
            <a:r>
              <a:rPr lang="en-US" sz="2600" dirty="0"/>
              <a:t>Autism NJ responsible for the training and consultation specific to Autism.</a:t>
            </a:r>
          </a:p>
          <a:p>
            <a:endParaRPr lang="en-US" sz="1350" dirty="0"/>
          </a:p>
        </p:txBody>
      </p:sp>
      <p:pic>
        <p:nvPicPr>
          <p:cNvPr id="12" name="Picture 11">
            <a:extLst>
              <a:ext uri="{FF2B5EF4-FFF2-40B4-BE49-F238E27FC236}">
                <a16:creationId xmlns:a16="http://schemas.microsoft.com/office/drawing/2014/main" id="{BCCBEE6C-8ADA-4178-A204-453D15307D2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275877" y="1011744"/>
            <a:ext cx="643262" cy="1219274"/>
          </a:xfrm>
          <a:prstGeom prst="rect">
            <a:avLst/>
          </a:prstGeom>
        </p:spPr>
      </p:pic>
    </p:spTree>
    <p:extLst>
      <p:ext uri="{BB962C8B-B14F-4D97-AF65-F5344CB8AC3E}">
        <p14:creationId xmlns:p14="http://schemas.microsoft.com/office/powerpoint/2010/main" val="784065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3739"/>
            <a:ext cx="8229600" cy="4863479"/>
          </a:xfrm>
        </p:spPr>
        <p:txBody>
          <a:bodyPr/>
          <a:lstStyle/>
          <a:p>
            <a:pPr marL="0" indent="0">
              <a:buNone/>
            </a:pPr>
            <a:r>
              <a:rPr lang="en-US" sz="2800" dirty="0"/>
              <a:t>Strategic Communications Planning  is needed for:</a:t>
            </a:r>
            <a:endParaRPr lang="en-US" dirty="0"/>
          </a:p>
          <a:p>
            <a:r>
              <a:rPr lang="en-US" sz="2400" dirty="0"/>
              <a:t>Internal Organizational Change</a:t>
            </a:r>
          </a:p>
          <a:p>
            <a:r>
              <a:rPr lang="en-US" sz="2400" dirty="0"/>
              <a:t>External System Partner and Stakeholder Engagement </a:t>
            </a:r>
          </a:p>
          <a:p>
            <a:r>
              <a:rPr lang="en-US" sz="2400" dirty="0"/>
              <a:t>Outreach to population of focus</a:t>
            </a:r>
          </a:p>
          <a:p>
            <a:r>
              <a:rPr lang="en-US" sz="2400" dirty="0"/>
              <a:t>Based on strategic plan</a:t>
            </a:r>
          </a:p>
          <a:p>
            <a:r>
              <a:rPr lang="en-US" sz="2400" dirty="0"/>
              <a:t>For each goal</a:t>
            </a:r>
          </a:p>
          <a:p>
            <a:pPr lvl="1"/>
            <a:r>
              <a:rPr lang="en-US" sz="2400" dirty="0"/>
              <a:t>Target audiences</a:t>
            </a:r>
          </a:p>
          <a:p>
            <a:pPr lvl="1"/>
            <a:r>
              <a:rPr lang="en-US" sz="2400" dirty="0"/>
              <a:t>Tailored messages</a:t>
            </a:r>
          </a:p>
          <a:p>
            <a:pPr lvl="1"/>
            <a:r>
              <a:rPr lang="en-US" sz="2400" dirty="0"/>
              <a:t>Message delivery media</a:t>
            </a:r>
          </a:p>
          <a:p>
            <a:pPr lvl="1"/>
            <a:r>
              <a:rPr lang="en-US" sz="2400" dirty="0"/>
              <a:t>Frequency/sequencing</a:t>
            </a:r>
          </a:p>
          <a:p>
            <a:endParaRPr lang="en-US" sz="2400" dirty="0"/>
          </a:p>
        </p:txBody>
      </p:sp>
      <p:sp>
        <p:nvSpPr>
          <p:cNvPr id="3" name="Slide Number Placeholder 2"/>
          <p:cNvSpPr>
            <a:spLocks noGrp="1"/>
          </p:cNvSpPr>
          <p:nvPr>
            <p:ph type="sldNum" sz="quarter" idx="10"/>
          </p:nvPr>
        </p:nvSpPr>
        <p:spPr/>
        <p:txBody>
          <a:bodyPr/>
          <a:lstStyle/>
          <a:p>
            <a:fld id="{D07D4089-40B5-457D-927F-16367A53BB79}" type="slidenum">
              <a:rPr lang="en-US" smtClean="0"/>
              <a:pPr/>
              <a:t>71</a:t>
            </a:fld>
            <a:endParaRPr lang="en-US" dirty="0"/>
          </a:p>
        </p:txBody>
      </p:sp>
    </p:spTree>
    <p:extLst>
      <p:ext uri="{BB962C8B-B14F-4D97-AF65-F5344CB8AC3E}">
        <p14:creationId xmlns:p14="http://schemas.microsoft.com/office/powerpoint/2010/main" val="17620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937" y="918107"/>
            <a:ext cx="8369294" cy="633009"/>
          </a:xfrm>
        </p:spPr>
        <p:txBody>
          <a:bodyPr/>
          <a:lstStyle/>
          <a:p>
            <a:pPr>
              <a:lnSpc>
                <a:spcPts val="4000"/>
              </a:lnSpc>
            </a:pPr>
            <a:r>
              <a:rPr lang="en-US" b="0" dirty="0">
                <a:solidFill>
                  <a:schemeClr val="tx1"/>
                </a:solidFill>
              </a:rPr>
              <a:t>How do you do it?</a:t>
            </a:r>
          </a:p>
        </p:txBody>
      </p:sp>
      <p:pic>
        <p:nvPicPr>
          <p:cNvPr id="2" name="Picture 1"/>
          <p:cNvPicPr>
            <a:picLocks noChangeAspect="1"/>
          </p:cNvPicPr>
          <p:nvPr/>
        </p:nvPicPr>
        <p:blipFill>
          <a:blip r:embed="rId3"/>
          <a:stretch>
            <a:fillRect/>
          </a:stretch>
        </p:blipFill>
        <p:spPr>
          <a:xfrm>
            <a:off x="317506" y="1234612"/>
            <a:ext cx="8461981" cy="5090601"/>
          </a:xfrm>
          <a:prstGeom prst="rect">
            <a:avLst/>
          </a:prstGeom>
        </p:spPr>
      </p:pic>
      <p:sp>
        <p:nvSpPr>
          <p:cNvPr id="6" name="Slide Number Placeholder 3"/>
          <p:cNvSpPr txBox="1">
            <a:spLocks/>
          </p:cNvSpPr>
          <p:nvPr/>
        </p:nvSpPr>
        <p:spPr>
          <a:xfrm>
            <a:off x="8094214" y="1234612"/>
            <a:ext cx="137318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Calibri" pitchFamily="96" charset="0"/>
                <a:ea typeface="ＭＳ Ｐゴシック" pitchFamily="96"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8FBAC5F6-CAB1-4485-9F96-FAC7838413B7}" type="slidenum">
              <a:rPr lang="en-US" smtClean="0">
                <a:solidFill>
                  <a:schemeClr val="bg1"/>
                </a:solidFill>
              </a:rPr>
              <a:pPr algn="l">
                <a:defRPr/>
              </a:pPr>
              <a:t>72</a:t>
            </a:fld>
            <a:endParaRPr lang="en-US" dirty="0">
              <a:solidFill>
                <a:schemeClr val="bg1"/>
              </a:solidFill>
            </a:endParaRPr>
          </a:p>
        </p:txBody>
      </p:sp>
    </p:spTree>
    <p:extLst>
      <p:ext uri="{BB962C8B-B14F-4D97-AF65-F5344CB8AC3E}">
        <p14:creationId xmlns:p14="http://schemas.microsoft.com/office/powerpoint/2010/main" val="3594062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BD2-5575-4B76-B146-84DCB5EDF219}"/>
              </a:ext>
            </a:extLst>
          </p:cNvPr>
          <p:cNvSpPr>
            <a:spLocks noGrp="1"/>
          </p:cNvSpPr>
          <p:nvPr>
            <p:ph type="title"/>
          </p:nvPr>
        </p:nvSpPr>
        <p:spPr>
          <a:xfrm>
            <a:off x="614000" y="2726919"/>
            <a:ext cx="3958000" cy="994173"/>
          </a:xfrm>
        </p:spPr>
        <p:txBody>
          <a:bodyPr>
            <a:normAutofit fontScale="90000"/>
          </a:bodyPr>
          <a:lstStyle/>
          <a:p>
            <a:r>
              <a:rPr lang="en-US" b="1" dirty="0">
                <a:solidFill>
                  <a:schemeClr val="tx1"/>
                </a:solidFill>
              </a:rPr>
              <a:t>Financing</a:t>
            </a:r>
            <a:br>
              <a:rPr lang="en-US" b="1" dirty="0">
                <a:solidFill>
                  <a:schemeClr val="tx1"/>
                </a:solidFill>
              </a:rPr>
            </a:br>
            <a:endParaRPr lang="en-US" dirty="0">
              <a:solidFill>
                <a:schemeClr val="tx1"/>
              </a:solidFill>
            </a:endParaRPr>
          </a:p>
        </p:txBody>
      </p:sp>
      <p:pic>
        <p:nvPicPr>
          <p:cNvPr id="7" name="Graphic 6">
            <a:extLst>
              <a:ext uri="{FF2B5EF4-FFF2-40B4-BE49-F238E27FC236}">
                <a16:creationId xmlns:a16="http://schemas.microsoft.com/office/drawing/2014/main" id="{610A8B7F-76A5-4B12-8C45-6294EC6071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601" y="2325038"/>
            <a:ext cx="2959097" cy="2959097"/>
          </a:xfrm>
          <a:prstGeom prst="rect">
            <a:avLst/>
          </a:prstGeom>
        </p:spPr>
      </p:pic>
      <p:pic>
        <p:nvPicPr>
          <p:cNvPr id="9" name="Picture 8">
            <a:extLst>
              <a:ext uri="{FF2B5EF4-FFF2-40B4-BE49-F238E27FC236}">
                <a16:creationId xmlns:a16="http://schemas.microsoft.com/office/drawing/2014/main" id="{9071156F-12CC-4202-A9E9-F4B62BBD2A0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91148" y="2594321"/>
            <a:ext cx="3543300" cy="2409825"/>
          </a:xfrm>
          <a:prstGeom prst="rect">
            <a:avLst/>
          </a:prstGeom>
        </p:spPr>
      </p:pic>
      <p:pic>
        <p:nvPicPr>
          <p:cNvPr id="11" name="Picture 10" descr="Primer cover">
            <a:extLst>
              <a:ext uri="{FF2B5EF4-FFF2-40B4-BE49-F238E27FC236}">
                <a16:creationId xmlns:a16="http://schemas.microsoft.com/office/drawing/2014/main" id="{E445935F-E10F-4E6D-84E0-3DEEC64D8FD4}"/>
              </a:ext>
            </a:extLst>
          </p:cNvPr>
          <p:cNvPicPr>
            <a:picLocks noChangeAspect="1" noChangeArrowheads="1"/>
          </p:cNvPicPr>
          <p:nvPr/>
        </p:nvPicPr>
        <p:blipFill>
          <a:blip r:embed="rId6" cstate="print"/>
          <a:srcRect/>
          <a:stretch>
            <a:fillRect/>
          </a:stretch>
        </p:blipFill>
        <p:spPr bwMode="auto">
          <a:xfrm>
            <a:off x="56375" y="946729"/>
            <a:ext cx="373556" cy="480942"/>
          </a:xfrm>
          <a:prstGeom prst="rect">
            <a:avLst/>
          </a:prstGeom>
          <a:noFill/>
          <a:ln w="9525">
            <a:noFill/>
            <a:miter lim="800000"/>
            <a:headEnd/>
            <a:tailEnd/>
          </a:ln>
        </p:spPr>
      </p:pic>
      <p:pic>
        <p:nvPicPr>
          <p:cNvPr id="14" name="Picture 13">
            <a:extLst>
              <a:ext uri="{FF2B5EF4-FFF2-40B4-BE49-F238E27FC236}">
                <a16:creationId xmlns:a16="http://schemas.microsoft.com/office/drawing/2014/main" id="{35AB37CB-E685-405D-A6C3-4F1CE205DF9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4945" y="5071422"/>
            <a:ext cx="1059054" cy="42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398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CD2E-01ED-47FC-BED6-6F9BC92047BC}"/>
              </a:ext>
            </a:extLst>
          </p:cNvPr>
          <p:cNvSpPr>
            <a:spLocks noGrp="1"/>
          </p:cNvSpPr>
          <p:nvPr>
            <p:ph type="title"/>
          </p:nvPr>
        </p:nvSpPr>
        <p:spPr>
          <a:xfrm>
            <a:off x="1181429" y="1104167"/>
            <a:ext cx="8369294" cy="633009"/>
          </a:xfrm>
        </p:spPr>
        <p:txBody>
          <a:bodyPr>
            <a:normAutofit/>
          </a:bodyPr>
          <a:lstStyle/>
          <a:p>
            <a:r>
              <a:rPr lang="en-US" b="0" dirty="0">
                <a:solidFill>
                  <a:schemeClr val="tx1"/>
                </a:solidFill>
              </a:rPr>
              <a:t>Strategic Financing Agenda</a:t>
            </a:r>
          </a:p>
        </p:txBody>
      </p:sp>
      <p:sp>
        <p:nvSpPr>
          <p:cNvPr id="3" name="Content Placeholder 2">
            <a:extLst>
              <a:ext uri="{FF2B5EF4-FFF2-40B4-BE49-F238E27FC236}">
                <a16:creationId xmlns:a16="http://schemas.microsoft.com/office/drawing/2014/main" id="{84BDECE2-38D9-43D9-B4D9-C43ECCC106F0}"/>
              </a:ext>
            </a:extLst>
          </p:cNvPr>
          <p:cNvSpPr>
            <a:spLocks noGrp="1"/>
          </p:cNvSpPr>
          <p:nvPr>
            <p:ph idx="1"/>
          </p:nvPr>
        </p:nvSpPr>
        <p:spPr>
          <a:xfrm>
            <a:off x="628650" y="2227263"/>
            <a:ext cx="7886700" cy="1247252"/>
          </a:xfrm>
        </p:spPr>
        <p:txBody>
          <a:bodyPr>
            <a:normAutofit fontScale="92500" lnSpcReduction="20000"/>
          </a:bodyPr>
          <a:lstStyle/>
          <a:p>
            <a:pPr marL="0" indent="0">
              <a:buNone/>
            </a:pPr>
            <a:r>
              <a:rPr lang="en-US" altLang="en-US" i="1" dirty="0"/>
              <a:t>Move from a mentality of “funding programs and providing grants” to “collaborative financing to support a strategic agenda” </a:t>
            </a:r>
          </a:p>
          <a:p>
            <a:endParaRPr lang="en-US" dirty="0"/>
          </a:p>
        </p:txBody>
      </p:sp>
      <p:sp>
        <p:nvSpPr>
          <p:cNvPr id="5" name="Speech Bubble: Oval 4">
            <a:extLst>
              <a:ext uri="{FF2B5EF4-FFF2-40B4-BE49-F238E27FC236}">
                <a16:creationId xmlns:a16="http://schemas.microsoft.com/office/drawing/2014/main" id="{C41E5608-F919-4509-915A-B9562C7558AB}"/>
              </a:ext>
            </a:extLst>
          </p:cNvPr>
          <p:cNvSpPr/>
          <p:nvPr/>
        </p:nvSpPr>
        <p:spPr>
          <a:xfrm>
            <a:off x="3055300" y="3396158"/>
            <a:ext cx="5803976" cy="1863706"/>
          </a:xfrm>
          <a:prstGeom prst="wedgeEllipseCallout">
            <a:avLst>
              <a:gd name="adj1" fmla="val -48946"/>
              <a:gd name="adj2" fmla="val 3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A16DD8A-5C9F-4720-B1A5-CDA47C0F1871}"/>
              </a:ext>
            </a:extLst>
          </p:cNvPr>
          <p:cNvSpPr/>
          <p:nvPr/>
        </p:nvSpPr>
        <p:spPr>
          <a:xfrm>
            <a:off x="3671288" y="3821680"/>
            <a:ext cx="4572000" cy="923330"/>
          </a:xfrm>
          <a:prstGeom prst="rect">
            <a:avLst/>
          </a:prstGeom>
        </p:spPr>
        <p:txBody>
          <a:bodyPr>
            <a:spAutoFit/>
          </a:bodyPr>
          <a:lstStyle/>
          <a:p>
            <a:pPr algn="ctr"/>
            <a:r>
              <a:rPr lang="en-US" altLang="en-US" i="1" dirty="0"/>
              <a:t>How do you want to use your dollars to promote a unified agenda and achieve outcomes for shared populations of focus?</a:t>
            </a:r>
            <a:endParaRPr lang="en-US" altLang="en-US" dirty="0"/>
          </a:p>
        </p:txBody>
      </p:sp>
      <p:pic>
        <p:nvPicPr>
          <p:cNvPr id="7" name="Picture 6" descr="A close up of a sign&#10;&#10;Description generated with high confidence">
            <a:extLst>
              <a:ext uri="{FF2B5EF4-FFF2-40B4-BE49-F238E27FC236}">
                <a16:creationId xmlns:a16="http://schemas.microsoft.com/office/drawing/2014/main" id="{DA48A4EE-AABD-4E37-BB80-248EAB8E3C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06313" y="4711224"/>
            <a:ext cx="457201" cy="548641"/>
          </a:xfrm>
          <a:prstGeom prst="rect">
            <a:avLst/>
          </a:prstGeom>
        </p:spPr>
      </p:pic>
      <p:pic>
        <p:nvPicPr>
          <p:cNvPr id="9" name="Picture 14" descr="Primer cover">
            <a:extLst>
              <a:ext uri="{FF2B5EF4-FFF2-40B4-BE49-F238E27FC236}">
                <a16:creationId xmlns:a16="http://schemas.microsoft.com/office/drawing/2014/main" id="{BBCE8E5D-6894-4120-91BA-37C6DBFA35D8}"/>
              </a:ext>
            </a:extLst>
          </p:cNvPr>
          <p:cNvPicPr>
            <a:picLocks noChangeAspect="1" noChangeArrowheads="1"/>
          </p:cNvPicPr>
          <p:nvPr/>
        </p:nvPicPr>
        <p:blipFill>
          <a:blip r:embed="rId4" cstate="print"/>
          <a:srcRect/>
          <a:stretch>
            <a:fillRect/>
          </a:stretch>
        </p:blipFill>
        <p:spPr bwMode="auto">
          <a:xfrm>
            <a:off x="43338" y="922256"/>
            <a:ext cx="446366" cy="614109"/>
          </a:xfrm>
          <a:prstGeom prst="rect">
            <a:avLst/>
          </a:prstGeom>
          <a:noFill/>
          <a:ln w="9525">
            <a:noFill/>
            <a:miter lim="800000"/>
            <a:headEnd/>
            <a:tailEnd/>
          </a:ln>
        </p:spPr>
      </p:pic>
      <p:pic>
        <p:nvPicPr>
          <p:cNvPr id="10" name="Picture 9">
            <a:extLst>
              <a:ext uri="{FF2B5EF4-FFF2-40B4-BE49-F238E27FC236}">
                <a16:creationId xmlns:a16="http://schemas.microsoft.com/office/drawing/2014/main" id="{06AA8BCA-3F8F-40BC-8EB3-8BA9D6D80D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388" y="5947255"/>
            <a:ext cx="738956" cy="2968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C85A171-301F-4A49-9041-3D8754026E10}"/>
              </a:ext>
            </a:extLst>
          </p:cNvPr>
          <p:cNvSpPr txBox="1"/>
          <p:nvPr/>
        </p:nvSpPr>
        <p:spPr>
          <a:xfrm>
            <a:off x="1879099" y="6244093"/>
            <a:ext cx="5223308" cy="369332"/>
          </a:xfrm>
          <a:prstGeom prst="rect">
            <a:avLst/>
          </a:prstGeom>
          <a:noFill/>
        </p:spPr>
        <p:txBody>
          <a:bodyPr wrap="square" rtlCol="0">
            <a:spAutoFit/>
          </a:bodyPr>
          <a:lstStyle/>
          <a:p>
            <a:r>
              <a:rPr lang="en-US" sz="900" dirty="0"/>
              <a:t>Pires, S. (2010). </a:t>
            </a:r>
            <a:r>
              <a:rPr lang="en-US" sz="900" i="1" dirty="0"/>
              <a:t>Building systems of care: A primer, 2</a:t>
            </a:r>
            <a:r>
              <a:rPr lang="en-US" sz="900" i="1" baseline="30000" dirty="0"/>
              <a:t>nd</a:t>
            </a:r>
            <a:r>
              <a:rPr lang="en-US" sz="900" i="1" dirty="0"/>
              <a:t> Edition. </a:t>
            </a:r>
            <a:r>
              <a:rPr lang="en-US" sz="900" dirty="0"/>
              <a:t>Washington, D.C.: Human Service Collaborative for Georgetown University National Technical Assistance Center for Children’s Mental Health</a:t>
            </a:r>
          </a:p>
        </p:txBody>
      </p:sp>
    </p:spTree>
    <p:extLst>
      <p:ext uri="{BB962C8B-B14F-4D97-AF65-F5344CB8AC3E}">
        <p14:creationId xmlns:p14="http://schemas.microsoft.com/office/powerpoint/2010/main" val="1101816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17FC-7294-4F72-8305-FFE6DDF43F0F}"/>
              </a:ext>
            </a:extLst>
          </p:cNvPr>
          <p:cNvSpPr>
            <a:spLocks noGrp="1"/>
          </p:cNvSpPr>
          <p:nvPr>
            <p:ph type="title"/>
          </p:nvPr>
        </p:nvSpPr>
        <p:spPr>
          <a:xfrm>
            <a:off x="6149594" y="1339453"/>
            <a:ext cx="2753106" cy="4126698"/>
          </a:xfrm>
        </p:spPr>
        <p:txBody>
          <a:bodyPr>
            <a:normAutofit/>
          </a:bodyPr>
          <a:lstStyle/>
          <a:p>
            <a:r>
              <a:rPr lang="en-US" b="1" dirty="0">
                <a:solidFill>
                  <a:schemeClr val="tx1"/>
                </a:solidFill>
              </a:rPr>
              <a:t>First Questions for Strategic Financing</a:t>
            </a:r>
            <a:br>
              <a:rPr lang="en-US" b="1" dirty="0">
                <a:solidFill>
                  <a:schemeClr val="tx1"/>
                </a:solidFill>
              </a:rPr>
            </a:br>
            <a:endParaRPr lang="en-US" dirty="0">
              <a:solidFill>
                <a:schemeClr val="tx1"/>
              </a:solidFill>
            </a:endParaRPr>
          </a:p>
        </p:txBody>
      </p:sp>
      <p:graphicFrame>
        <p:nvGraphicFramePr>
          <p:cNvPr id="5" name="Content Placeholder 2">
            <a:extLst>
              <a:ext uri="{FF2B5EF4-FFF2-40B4-BE49-F238E27FC236}">
                <a16:creationId xmlns:a16="http://schemas.microsoft.com/office/drawing/2014/main" id="{B8CA2B26-2F17-44C6-8F7C-70A9E1C6B02D}"/>
              </a:ext>
            </a:extLst>
          </p:cNvPr>
          <p:cNvGraphicFramePr>
            <a:graphicFrameLocks noGrp="1"/>
          </p:cNvGraphicFramePr>
          <p:nvPr>
            <p:ph idx="1"/>
          </p:nvPr>
        </p:nvGraphicFramePr>
        <p:xfrm>
          <a:off x="640628" y="1062201"/>
          <a:ext cx="4888307" cy="4403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bd06663_">
            <a:extLst>
              <a:ext uri="{FF2B5EF4-FFF2-40B4-BE49-F238E27FC236}">
                <a16:creationId xmlns:a16="http://schemas.microsoft.com/office/drawing/2014/main" id="{F067C543-071B-4355-940F-1D10C74A8D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8180" y="4456257"/>
            <a:ext cx="1103759" cy="95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drawing of a cartoon character&#10;&#10;Description generated with high confidence">
            <a:extLst>
              <a:ext uri="{FF2B5EF4-FFF2-40B4-BE49-F238E27FC236}">
                <a16:creationId xmlns:a16="http://schemas.microsoft.com/office/drawing/2014/main" id="{7EA43A29-8147-4B26-82FD-3E9CDEC3074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512571" y="2955542"/>
            <a:ext cx="1300349" cy="645022"/>
          </a:xfrm>
          <a:prstGeom prst="rect">
            <a:avLst/>
          </a:prstGeom>
        </p:spPr>
      </p:pic>
      <p:pic>
        <p:nvPicPr>
          <p:cNvPr id="11" name="Picture 14" descr="Primer cover">
            <a:extLst>
              <a:ext uri="{FF2B5EF4-FFF2-40B4-BE49-F238E27FC236}">
                <a16:creationId xmlns:a16="http://schemas.microsoft.com/office/drawing/2014/main" id="{2A3AFFB5-A92B-4F36-9934-39537B7A3A05}"/>
              </a:ext>
            </a:extLst>
          </p:cNvPr>
          <p:cNvPicPr>
            <a:picLocks noChangeAspect="1" noChangeArrowheads="1"/>
          </p:cNvPicPr>
          <p:nvPr/>
        </p:nvPicPr>
        <p:blipFill>
          <a:blip r:embed="rId10" cstate="print"/>
          <a:srcRect/>
          <a:stretch>
            <a:fillRect/>
          </a:stretch>
        </p:blipFill>
        <p:spPr bwMode="auto">
          <a:xfrm>
            <a:off x="43338" y="922256"/>
            <a:ext cx="446366" cy="614109"/>
          </a:xfrm>
          <a:prstGeom prst="rect">
            <a:avLst/>
          </a:prstGeom>
          <a:noFill/>
          <a:ln w="9525">
            <a:noFill/>
            <a:miter lim="800000"/>
            <a:headEnd/>
            <a:tailEnd/>
          </a:ln>
        </p:spPr>
      </p:pic>
      <p:pic>
        <p:nvPicPr>
          <p:cNvPr id="12" name="Picture 11">
            <a:extLst>
              <a:ext uri="{FF2B5EF4-FFF2-40B4-BE49-F238E27FC236}">
                <a16:creationId xmlns:a16="http://schemas.microsoft.com/office/drawing/2014/main" id="{7895CD10-0531-42B9-8B41-B9AAFECD236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63744" y="5672724"/>
            <a:ext cx="738956" cy="2968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42DBF22-5D31-4745-A119-1E4C222394BA}"/>
              </a:ext>
            </a:extLst>
          </p:cNvPr>
          <p:cNvSpPr txBox="1"/>
          <p:nvPr/>
        </p:nvSpPr>
        <p:spPr>
          <a:xfrm>
            <a:off x="3928180" y="5969562"/>
            <a:ext cx="2836379" cy="645022"/>
          </a:xfrm>
          <a:prstGeom prst="rect">
            <a:avLst/>
          </a:prstGeom>
          <a:noFill/>
        </p:spPr>
        <p:txBody>
          <a:bodyPr wrap="square" rtlCol="0">
            <a:spAutoFit/>
          </a:bodyPr>
          <a:lstStyle/>
          <a:p>
            <a:r>
              <a:rPr lang="en-US" sz="900" dirty="0"/>
              <a:t>Pires, S. (2010). </a:t>
            </a:r>
            <a:r>
              <a:rPr lang="en-US" sz="900" i="1" dirty="0"/>
              <a:t>Building systems of care: A primer, 2</a:t>
            </a:r>
            <a:r>
              <a:rPr lang="en-US" sz="900" i="1" baseline="30000" dirty="0"/>
              <a:t>nd</a:t>
            </a:r>
            <a:r>
              <a:rPr lang="en-US" sz="900" i="1" dirty="0"/>
              <a:t> Edition. </a:t>
            </a:r>
            <a:r>
              <a:rPr lang="en-US" sz="900" dirty="0"/>
              <a:t>Washington, D.C.: Human Service Collaborative for Georgetown University National Technical Assistance Center for Children’s Mental Health</a:t>
            </a:r>
          </a:p>
        </p:txBody>
      </p:sp>
    </p:spTree>
    <p:extLst>
      <p:ext uri="{BB962C8B-B14F-4D97-AF65-F5344CB8AC3E}">
        <p14:creationId xmlns:p14="http://schemas.microsoft.com/office/powerpoint/2010/main" val="40747093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7224" y="8732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latin typeface="+mn-lt"/>
              </a:rPr>
              <a:t>Financing for Whom?</a:t>
            </a:r>
            <a:endParaRPr lang="en-US" altLang="en-US" sz="2800" b="1" dirty="0">
              <a:latin typeface="+mn-lt"/>
            </a:endParaRPr>
          </a:p>
        </p:txBody>
      </p:sp>
      <p:sp>
        <p:nvSpPr>
          <p:cNvPr id="8195" name="Text Box 3"/>
          <p:cNvSpPr txBox="1">
            <a:spLocks noChangeArrowheads="1"/>
          </p:cNvSpPr>
          <p:nvPr/>
        </p:nvSpPr>
        <p:spPr bwMode="auto">
          <a:xfrm>
            <a:off x="129315" y="1828800"/>
            <a:ext cx="8938485"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mn-lt"/>
              </a:rPr>
              <a:t>Identify and understand </a:t>
            </a:r>
            <a:r>
              <a:rPr lang="en-US" altLang="en-US" sz="2400" i="1" u="sng" dirty="0">
                <a:latin typeface="+mn-lt"/>
              </a:rPr>
              <a:t>population(s) of focus</a:t>
            </a:r>
            <a:endParaRPr lang="en-US" altLang="en-US" sz="2400" b="1" dirty="0">
              <a:latin typeface="+mn-lt"/>
            </a:endParaRPr>
          </a:p>
          <a:p>
            <a:pPr marL="1200150" lvl="1" indent="-457200" eaLnBrk="1" hangingPunct="1">
              <a:buFont typeface="Arial" panose="020B0604020202020204" pitchFamily="34" charset="0"/>
              <a:buChar char="•"/>
            </a:pPr>
            <a:r>
              <a:rPr lang="en-US" altLang="en-US" sz="2400" dirty="0">
                <a:latin typeface="+mn-lt"/>
              </a:rPr>
              <a:t>Demographics ,e.g., culture/race/ethnicity, economics, etc.</a:t>
            </a:r>
          </a:p>
          <a:p>
            <a:pPr marL="1200150" lvl="1" indent="-457200" eaLnBrk="1" hangingPunct="1">
              <a:buFont typeface="Arial" panose="020B0604020202020204" pitchFamily="34" charset="0"/>
              <a:buChar char="•"/>
            </a:pPr>
            <a:r>
              <a:rPr lang="en-US" altLang="en-US" sz="2400" dirty="0">
                <a:latin typeface="+mn-lt"/>
              </a:rPr>
              <a:t>Size</a:t>
            </a:r>
          </a:p>
          <a:p>
            <a:pPr marL="1200150" lvl="1" indent="-457200" eaLnBrk="1" hangingPunct="1">
              <a:buFont typeface="Arial" panose="020B0604020202020204" pitchFamily="34" charset="0"/>
              <a:buChar char="•"/>
            </a:pPr>
            <a:r>
              <a:rPr lang="en-US" altLang="en-US" sz="2400" dirty="0">
                <a:latin typeface="+mn-lt"/>
              </a:rPr>
              <a:t>Strengths, issues and needs</a:t>
            </a:r>
          </a:p>
          <a:p>
            <a:pPr eaLnBrk="1" hangingPunct="1"/>
            <a:endParaRPr lang="en-US" altLang="en-US" sz="2400" b="1" dirty="0">
              <a:latin typeface="+mn-lt"/>
            </a:endParaRPr>
          </a:p>
          <a:p>
            <a:pPr eaLnBrk="1" hangingPunct="1"/>
            <a:r>
              <a:rPr lang="en-US" altLang="en-US" sz="2400" dirty="0"/>
              <a:t>Analyze Data (quantitative and qualitative</a:t>
            </a:r>
            <a:r>
              <a:rPr lang="en-US" altLang="en-US" sz="2800" dirty="0"/>
              <a:t>)</a:t>
            </a:r>
          </a:p>
          <a:p>
            <a:pPr eaLnBrk="1" hangingPunct="1"/>
            <a:endParaRPr lang="en-US" altLang="en-US" sz="2800" dirty="0">
              <a:latin typeface="+mn-lt"/>
            </a:endParaRPr>
          </a:p>
          <a:p>
            <a:pPr eaLnBrk="1" hangingPunct="1"/>
            <a:r>
              <a:rPr lang="en-US" altLang="en-US" sz="2800" dirty="0">
                <a:latin typeface="+mn-lt"/>
              </a:rPr>
              <a:t> </a:t>
            </a:r>
          </a:p>
        </p:txBody>
      </p:sp>
      <p:sp>
        <p:nvSpPr>
          <p:cNvPr id="8196" name="Text Box 4"/>
          <p:cNvSpPr txBox="1">
            <a:spLocks noChangeArrowheads="1"/>
          </p:cNvSpPr>
          <p:nvPr/>
        </p:nvSpPr>
        <p:spPr bwMode="auto">
          <a:xfrm>
            <a:off x="205514" y="4724400"/>
            <a:ext cx="87412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i="1" dirty="0">
                <a:latin typeface="+mn-lt"/>
              </a:rPr>
              <a:t>The more you understand about your population(s) of focus,  the more </a:t>
            </a:r>
            <a:r>
              <a:rPr lang="en-US" altLang="en-US" sz="2000" i="1" u="sng" dirty="0">
                <a:latin typeface="+mn-lt"/>
              </a:rPr>
              <a:t>strategic</a:t>
            </a:r>
            <a:r>
              <a:rPr lang="en-US" altLang="en-US" sz="2000" i="1" dirty="0">
                <a:latin typeface="+mn-lt"/>
              </a:rPr>
              <a:t> you can be about financing</a:t>
            </a:r>
            <a:r>
              <a:rPr lang="en-US" altLang="en-US" sz="2800" i="1" dirty="0">
                <a:latin typeface="+mn-lt"/>
              </a:rPr>
              <a:t>.</a:t>
            </a: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687" y="6173936"/>
            <a:ext cx="858713" cy="32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542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 y="70044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dirty="0">
                <a:latin typeface="+mn-lt"/>
              </a:rPr>
              <a:t>Financing for What?</a:t>
            </a:r>
          </a:p>
        </p:txBody>
      </p:sp>
      <p:sp>
        <p:nvSpPr>
          <p:cNvPr id="9219" name="Text Box 3"/>
          <p:cNvSpPr txBox="1">
            <a:spLocks noChangeArrowheads="1"/>
          </p:cNvSpPr>
          <p:nvPr/>
        </p:nvSpPr>
        <p:spPr bwMode="auto">
          <a:xfrm>
            <a:off x="797085" y="1981200"/>
            <a:ext cx="754982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SzPct val="100000"/>
            </a:pPr>
            <a:r>
              <a:rPr lang="en-US" altLang="en-US" sz="3200" dirty="0">
                <a:latin typeface="+mn-lt"/>
              </a:rPr>
              <a:t>What are the </a:t>
            </a:r>
            <a:r>
              <a:rPr lang="en-US" altLang="en-US" sz="3200" i="1" u="sng" dirty="0">
                <a:latin typeface="+mn-lt"/>
              </a:rPr>
              <a:t>outcomes</a:t>
            </a:r>
            <a:r>
              <a:rPr lang="en-US" altLang="en-US" sz="3200" dirty="0">
                <a:latin typeface="+mn-lt"/>
              </a:rPr>
              <a:t> you want to achieve with respect to your identified population(s) of focus?</a:t>
            </a:r>
          </a:p>
          <a:p>
            <a:pPr eaLnBrk="1" hangingPunct="1"/>
            <a:endParaRPr lang="en-US" altLang="en-US" sz="3200" dirty="0">
              <a:latin typeface="+mn-lt"/>
            </a:endParaRPr>
          </a:p>
          <a:p>
            <a:pPr eaLnBrk="1" hangingPunct="1"/>
            <a:r>
              <a:rPr lang="en-US" altLang="en-US" sz="3200" dirty="0">
                <a:latin typeface="+mn-lt"/>
              </a:rPr>
              <a:t>This is governed by your </a:t>
            </a:r>
            <a:r>
              <a:rPr lang="en-US" altLang="en-US" sz="3200" i="1" u="sng" dirty="0">
                <a:latin typeface="+mn-lt"/>
              </a:rPr>
              <a:t>values</a:t>
            </a:r>
            <a:r>
              <a:rPr lang="en-US" altLang="en-US" sz="3200" dirty="0">
                <a:latin typeface="+mn-lt"/>
              </a:rPr>
              <a:t> – is there consensus?</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687" y="6173936"/>
            <a:ext cx="858713" cy="32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13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C3AB-4590-48DE-A084-C1C92F865EEF}"/>
              </a:ext>
            </a:extLst>
          </p:cNvPr>
          <p:cNvSpPr>
            <a:spLocks noGrp="1"/>
          </p:cNvSpPr>
          <p:nvPr>
            <p:ph type="title"/>
          </p:nvPr>
        </p:nvSpPr>
        <p:spPr>
          <a:xfrm>
            <a:off x="343927" y="665339"/>
            <a:ext cx="1523201" cy="3886703"/>
          </a:xfrm>
        </p:spPr>
        <p:txBody>
          <a:bodyPr>
            <a:normAutofit/>
          </a:bodyPr>
          <a:lstStyle/>
          <a:p>
            <a:r>
              <a:rPr lang="en-US" altLang="en-US" sz="2800" dirty="0"/>
              <a:t>Financing for What?</a:t>
            </a:r>
            <a:endParaRPr lang="en-US" sz="2800" dirty="0"/>
          </a:p>
        </p:txBody>
      </p:sp>
      <p:pic>
        <p:nvPicPr>
          <p:cNvPr id="4" name="Picture 14" descr="Primer cover">
            <a:extLst>
              <a:ext uri="{FF2B5EF4-FFF2-40B4-BE49-F238E27FC236}">
                <a16:creationId xmlns:a16="http://schemas.microsoft.com/office/drawing/2014/main" id="{D512B064-5876-4613-8953-AEBFAA10B577}"/>
              </a:ext>
            </a:extLst>
          </p:cNvPr>
          <p:cNvPicPr>
            <a:picLocks noChangeAspect="1" noChangeArrowheads="1"/>
          </p:cNvPicPr>
          <p:nvPr/>
        </p:nvPicPr>
        <p:blipFill>
          <a:blip r:embed="rId2" cstate="print"/>
          <a:srcRect/>
          <a:stretch>
            <a:fillRect/>
          </a:stretch>
        </p:blipFill>
        <p:spPr bwMode="auto">
          <a:xfrm>
            <a:off x="43338" y="922256"/>
            <a:ext cx="446366" cy="614109"/>
          </a:xfrm>
          <a:prstGeom prst="rect">
            <a:avLst/>
          </a:prstGeom>
          <a:noFill/>
          <a:ln w="9525">
            <a:noFill/>
            <a:miter lim="800000"/>
            <a:headEnd/>
            <a:tailEnd/>
          </a:ln>
        </p:spPr>
      </p:pic>
      <p:pic>
        <p:nvPicPr>
          <p:cNvPr id="5" name="Picture 4">
            <a:extLst>
              <a:ext uri="{FF2B5EF4-FFF2-40B4-BE49-F238E27FC236}">
                <a16:creationId xmlns:a16="http://schemas.microsoft.com/office/drawing/2014/main" id="{D9A46004-D479-4766-82E4-7DF4B8A536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075" y="6043792"/>
            <a:ext cx="738956" cy="2968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45B885-0B80-45D3-BA22-3965D3AD6C7F}"/>
              </a:ext>
            </a:extLst>
          </p:cNvPr>
          <p:cNvSpPr txBox="1"/>
          <p:nvPr/>
        </p:nvSpPr>
        <p:spPr>
          <a:xfrm>
            <a:off x="1949261" y="6340630"/>
            <a:ext cx="5223308" cy="369332"/>
          </a:xfrm>
          <a:prstGeom prst="rect">
            <a:avLst/>
          </a:prstGeom>
          <a:noFill/>
        </p:spPr>
        <p:txBody>
          <a:bodyPr wrap="square" rtlCol="0">
            <a:spAutoFit/>
          </a:bodyPr>
          <a:lstStyle/>
          <a:p>
            <a:r>
              <a:rPr lang="en-US" sz="900" dirty="0"/>
              <a:t>Pires, S. (2010). </a:t>
            </a:r>
            <a:r>
              <a:rPr lang="en-US" sz="900" i="1" dirty="0"/>
              <a:t>Building systems of care: A primer, 2</a:t>
            </a:r>
            <a:r>
              <a:rPr lang="en-US" sz="900" i="1" baseline="30000" dirty="0"/>
              <a:t>nd</a:t>
            </a:r>
            <a:r>
              <a:rPr lang="en-US" sz="900" i="1" dirty="0"/>
              <a:t> Edition. </a:t>
            </a:r>
            <a:r>
              <a:rPr lang="en-US" sz="900" dirty="0"/>
              <a:t>Washington, D.C.: Human Service Collaborative for Georgetown University National Technical Assistance Center for Children’s Mental Health</a:t>
            </a:r>
          </a:p>
        </p:txBody>
      </p:sp>
      <p:graphicFrame>
        <p:nvGraphicFramePr>
          <p:cNvPr id="8" name="Diagram 7">
            <a:extLst>
              <a:ext uri="{FF2B5EF4-FFF2-40B4-BE49-F238E27FC236}">
                <a16:creationId xmlns:a16="http://schemas.microsoft.com/office/drawing/2014/main" id="{0096072C-84D9-4291-8E5B-64CB49B4FE0E}"/>
              </a:ext>
            </a:extLst>
          </p:cNvPr>
          <p:cNvGraphicFramePr/>
          <p:nvPr>
            <p:extLst>
              <p:ext uri="{D42A27DB-BD31-4B8C-83A1-F6EECF244321}">
                <p14:modId xmlns:p14="http://schemas.microsoft.com/office/powerpoint/2010/main" val="627031695"/>
              </p:ext>
            </p:extLst>
          </p:nvPr>
        </p:nvGraphicFramePr>
        <p:xfrm>
          <a:off x="1501412" y="1229310"/>
          <a:ext cx="7440399" cy="4546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3" descr="bd06663_">
            <a:extLst>
              <a:ext uri="{FF2B5EF4-FFF2-40B4-BE49-F238E27FC236}">
                <a16:creationId xmlns:a16="http://schemas.microsoft.com/office/drawing/2014/main" id="{ADC9767A-09CF-4ACC-A648-004F669D14D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0790" y="3306862"/>
            <a:ext cx="1103759" cy="95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5226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2"/>
          <p:cNvSpPr txBox="1">
            <a:spLocks noChangeArrowheads="1"/>
          </p:cNvSpPr>
          <p:nvPr/>
        </p:nvSpPr>
        <p:spPr bwMode="auto">
          <a:xfrm>
            <a:off x="0" y="652552"/>
            <a:ext cx="9144000" cy="1077218"/>
          </a:xfrm>
          <a:prstGeom prst="rect">
            <a:avLst/>
          </a:prstGeom>
          <a:noFill/>
          <a:ln w="9525">
            <a:noFill/>
            <a:miter lim="800000"/>
            <a:headEnd/>
            <a:tailEnd/>
          </a:ln>
        </p:spPr>
        <p:txBody>
          <a:bodyPr wrap="square">
            <a:spAutoFit/>
          </a:bodyPr>
          <a:lstStyle/>
          <a:p>
            <a:pPr algn="ctr"/>
            <a:r>
              <a:rPr lang="en-US" sz="3200" i="1" dirty="0">
                <a:latin typeface="+mj-lt"/>
              </a:rPr>
              <a:t>If You Have Answered the Questions:</a:t>
            </a:r>
            <a:r>
              <a:rPr lang="en-US" sz="3200" dirty="0">
                <a:latin typeface="+mj-lt"/>
              </a:rPr>
              <a:t>  </a:t>
            </a:r>
          </a:p>
          <a:p>
            <a:pPr algn="ctr"/>
            <a:r>
              <a:rPr lang="en-US" sz="3200" dirty="0">
                <a:latin typeface="+mj-lt"/>
              </a:rPr>
              <a:t>Financing for Whom?  Financing for What?</a:t>
            </a:r>
          </a:p>
        </p:txBody>
      </p:sp>
      <p:sp>
        <p:nvSpPr>
          <p:cNvPr id="134148" name="Text Box 3"/>
          <p:cNvSpPr txBox="1">
            <a:spLocks noChangeArrowheads="1"/>
          </p:cNvSpPr>
          <p:nvPr/>
        </p:nvSpPr>
        <p:spPr bwMode="auto">
          <a:xfrm>
            <a:off x="2057400" y="5247820"/>
            <a:ext cx="5029200" cy="946150"/>
          </a:xfrm>
          <a:prstGeom prst="rect">
            <a:avLst/>
          </a:prstGeom>
          <a:noFill/>
          <a:ln w="9525">
            <a:noFill/>
            <a:miter lim="800000"/>
            <a:headEnd/>
            <a:tailEnd/>
          </a:ln>
        </p:spPr>
        <p:txBody>
          <a:bodyPr>
            <a:spAutoFit/>
          </a:bodyPr>
          <a:lstStyle/>
          <a:p>
            <a:pPr algn="ctr"/>
            <a:r>
              <a:rPr lang="en-US" sz="2800" dirty="0">
                <a:latin typeface="+mn-lt"/>
              </a:rPr>
              <a:t>Then You Are Ready To Talk About Financing Strategies!</a:t>
            </a:r>
          </a:p>
        </p:txBody>
      </p:sp>
      <p:sp>
        <p:nvSpPr>
          <p:cNvPr id="134150" name="Text Box 5"/>
          <p:cNvSpPr txBox="1">
            <a:spLocks noChangeArrowheads="1"/>
          </p:cNvSpPr>
          <p:nvPr/>
        </p:nvSpPr>
        <p:spPr bwMode="auto">
          <a:xfrm>
            <a:off x="800100" y="1859339"/>
            <a:ext cx="7543800" cy="3139321"/>
          </a:xfrm>
          <a:prstGeom prst="rect">
            <a:avLst/>
          </a:prstGeom>
          <a:noFill/>
          <a:ln w="9525">
            <a:noFill/>
            <a:miter lim="800000"/>
            <a:headEnd/>
            <a:tailEnd/>
          </a:ln>
        </p:spPr>
        <p:txBody>
          <a:bodyPr>
            <a:spAutoFit/>
          </a:bodyPr>
          <a:lstStyle/>
          <a:p>
            <a:pPr algn="ctr">
              <a:buFont typeface="Wingdings" pitchFamily="2" charset="2"/>
              <a:buChar char="ü"/>
            </a:pPr>
            <a:r>
              <a:rPr lang="en-US" sz="2200" dirty="0">
                <a:latin typeface="+mn-lt"/>
              </a:rPr>
              <a:t>Identified your </a:t>
            </a:r>
            <a:r>
              <a:rPr lang="en-US" sz="2200" u="sng" dirty="0">
                <a:latin typeface="+mn-lt"/>
              </a:rPr>
              <a:t>population(s) of focus</a:t>
            </a:r>
          </a:p>
          <a:p>
            <a:pPr algn="ctr">
              <a:buFont typeface="Wingdings" pitchFamily="2" charset="2"/>
              <a:buChar char="ü"/>
            </a:pPr>
            <a:r>
              <a:rPr lang="en-US" sz="2200" dirty="0">
                <a:latin typeface="+mn-lt"/>
              </a:rPr>
              <a:t>Agreed on underlying values and </a:t>
            </a:r>
            <a:r>
              <a:rPr lang="en-US" sz="2200" u="sng" dirty="0">
                <a:latin typeface="+mn-lt"/>
              </a:rPr>
              <a:t>intended outcomes</a:t>
            </a:r>
          </a:p>
          <a:p>
            <a:pPr algn="ctr">
              <a:buFont typeface="Wingdings" pitchFamily="2" charset="2"/>
              <a:buChar char="ü"/>
            </a:pPr>
            <a:r>
              <a:rPr lang="en-US" sz="2200" dirty="0">
                <a:latin typeface="+mn-lt"/>
              </a:rPr>
              <a:t>Identified </a:t>
            </a:r>
            <a:r>
              <a:rPr lang="en-US" sz="2200" u="sng" dirty="0">
                <a:latin typeface="+mn-lt"/>
              </a:rPr>
              <a:t>services/supports and practice model </a:t>
            </a:r>
            <a:r>
              <a:rPr lang="en-US" sz="2200" dirty="0">
                <a:latin typeface="+mn-lt"/>
              </a:rPr>
              <a:t>to achieve outcomes</a:t>
            </a:r>
          </a:p>
          <a:p>
            <a:pPr algn="ctr">
              <a:buFont typeface="Wingdings" pitchFamily="2" charset="2"/>
              <a:buChar char="ü"/>
            </a:pPr>
            <a:r>
              <a:rPr lang="en-US" sz="2200" dirty="0">
                <a:latin typeface="+mn-lt"/>
              </a:rPr>
              <a:t>Identified how services/supports will be organized – </a:t>
            </a:r>
          </a:p>
          <a:p>
            <a:pPr algn="ctr"/>
            <a:r>
              <a:rPr lang="en-US" sz="2200" u="sng" dirty="0">
                <a:latin typeface="+mn-lt"/>
              </a:rPr>
              <a:t>system design</a:t>
            </a:r>
            <a:endParaRPr lang="en-US" sz="2200" dirty="0">
              <a:latin typeface="+mn-lt"/>
            </a:endParaRPr>
          </a:p>
          <a:p>
            <a:pPr algn="ctr">
              <a:buFont typeface="Wingdings" pitchFamily="2" charset="2"/>
              <a:buChar char="ü"/>
            </a:pPr>
            <a:r>
              <a:rPr lang="en-US" sz="2200" dirty="0">
                <a:latin typeface="+mn-lt"/>
              </a:rPr>
              <a:t>Identified the </a:t>
            </a:r>
            <a:r>
              <a:rPr lang="en-US" sz="2200" u="sng" dirty="0">
                <a:latin typeface="+mn-lt"/>
              </a:rPr>
              <a:t>administrative/system infrastructure</a:t>
            </a:r>
            <a:r>
              <a:rPr lang="en-US" sz="2200" dirty="0">
                <a:latin typeface="+mn-lt"/>
              </a:rPr>
              <a:t> needed to support the delivery system</a:t>
            </a:r>
          </a:p>
          <a:p>
            <a:pPr algn="ctr">
              <a:buFont typeface="Wingdings" pitchFamily="2" charset="2"/>
              <a:buChar char="ü"/>
            </a:pPr>
            <a:r>
              <a:rPr lang="en-US" sz="2200" u="sng" dirty="0">
                <a:latin typeface="+mn-lt"/>
              </a:rPr>
              <a:t>Estimated costs</a:t>
            </a:r>
          </a:p>
        </p:txBody>
      </p:sp>
      <p:sp>
        <p:nvSpPr>
          <p:cNvPr id="134151" name="AutoShape 8"/>
          <p:cNvSpPr>
            <a:spLocks noChangeArrowheads="1"/>
          </p:cNvSpPr>
          <p:nvPr/>
        </p:nvSpPr>
        <p:spPr bwMode="auto">
          <a:xfrm>
            <a:off x="152400" y="1600200"/>
            <a:ext cx="1600200" cy="4767321"/>
          </a:xfrm>
          <a:prstGeom prst="curvedRightArrow">
            <a:avLst>
              <a:gd name="adj1" fmla="val 40249"/>
              <a:gd name="adj2" fmla="val 125000"/>
              <a:gd name="adj3" fmla="val 33333"/>
            </a:avLst>
          </a:prstGeom>
          <a:solidFill>
            <a:schemeClr val="accent1"/>
          </a:solidFill>
          <a:ln w="9525">
            <a:solidFill>
              <a:schemeClr val="tx1"/>
            </a:solidFill>
            <a:miter lim="800000"/>
            <a:headEnd/>
            <a:tailEnd/>
          </a:ln>
        </p:spPr>
        <p:txBody>
          <a:bodyPr wrap="none" anchor="ctr"/>
          <a:lstStyle/>
          <a:p>
            <a:endParaRPr lang="en-US" dirty="0"/>
          </a:p>
        </p:txBody>
      </p:sp>
      <p:sp>
        <p:nvSpPr>
          <p:cNvPr id="134152" name="AutoShape 9"/>
          <p:cNvSpPr>
            <a:spLocks noChangeArrowheads="1"/>
          </p:cNvSpPr>
          <p:nvPr/>
        </p:nvSpPr>
        <p:spPr bwMode="auto">
          <a:xfrm flipH="1">
            <a:off x="7543800" y="1600200"/>
            <a:ext cx="1371600" cy="4648200"/>
          </a:xfrm>
          <a:prstGeom prst="curvedRightArrow">
            <a:avLst>
              <a:gd name="adj1" fmla="val 45999"/>
              <a:gd name="adj2" fmla="val 142857"/>
              <a:gd name="adj3" fmla="val 33333"/>
            </a:avLst>
          </a:prstGeom>
          <a:solidFill>
            <a:schemeClr val="accent1"/>
          </a:solidFill>
          <a:ln w="9525">
            <a:solidFill>
              <a:schemeClr val="tx1"/>
            </a:solidFill>
            <a:miter lim="800000"/>
            <a:headEnd/>
            <a:tailEnd/>
          </a:ln>
        </p:spPr>
        <p:txBody>
          <a:bodyPr wrap="none" anchor="ctr"/>
          <a:lstStyle/>
          <a:p>
            <a:endParaRPr lang="en-US" dirty="0"/>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051550"/>
            <a:ext cx="838200" cy="31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1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B817-FDCB-4FF9-B5B6-E4C16B267FFE}"/>
              </a:ext>
            </a:extLst>
          </p:cNvPr>
          <p:cNvSpPr>
            <a:spLocks noGrp="1"/>
          </p:cNvSpPr>
          <p:nvPr>
            <p:ph type="title"/>
          </p:nvPr>
        </p:nvSpPr>
        <p:spPr>
          <a:xfrm>
            <a:off x="938763" y="1028391"/>
            <a:ext cx="7886700" cy="993775"/>
          </a:xfrm>
        </p:spPr>
        <p:txBody>
          <a:bodyPr>
            <a:normAutofit fontScale="90000"/>
          </a:bodyPr>
          <a:lstStyle/>
          <a:p>
            <a:r>
              <a:rPr lang="en-US" b="1" dirty="0">
                <a:solidFill>
                  <a:schemeClr val="tx1"/>
                </a:solidFill>
              </a:rPr>
              <a:t>Characteristics of Systems of Care as Systems Reform Initiatives</a:t>
            </a:r>
            <a:br>
              <a:rPr lang="en-US" dirty="0"/>
            </a:br>
            <a:endParaRPr lang="en-US" dirty="0"/>
          </a:p>
        </p:txBody>
      </p:sp>
      <p:sp>
        <p:nvSpPr>
          <p:cNvPr id="3" name="Text Placeholder 2">
            <a:extLst>
              <a:ext uri="{FF2B5EF4-FFF2-40B4-BE49-F238E27FC236}">
                <a16:creationId xmlns:a16="http://schemas.microsoft.com/office/drawing/2014/main" id="{26B3F254-5840-441C-9028-58060AD4DF0C}"/>
              </a:ext>
            </a:extLst>
          </p:cNvPr>
          <p:cNvSpPr>
            <a:spLocks noGrp="1"/>
          </p:cNvSpPr>
          <p:nvPr>
            <p:ph type="body" idx="1"/>
          </p:nvPr>
        </p:nvSpPr>
        <p:spPr>
          <a:xfrm>
            <a:off x="768584" y="1972249"/>
            <a:ext cx="4040188" cy="639762"/>
          </a:xfrm>
        </p:spPr>
        <p:txBody>
          <a:bodyPr/>
          <a:lstStyle/>
          <a:p>
            <a:r>
              <a:rPr lang="en-US" dirty="0"/>
              <a:t>From</a:t>
            </a:r>
          </a:p>
        </p:txBody>
      </p:sp>
      <p:sp>
        <p:nvSpPr>
          <p:cNvPr id="5" name="Text Placeholder 4">
            <a:extLst>
              <a:ext uri="{FF2B5EF4-FFF2-40B4-BE49-F238E27FC236}">
                <a16:creationId xmlns:a16="http://schemas.microsoft.com/office/drawing/2014/main" id="{52186B19-B620-4EA1-8782-63F47A674399}"/>
              </a:ext>
            </a:extLst>
          </p:cNvPr>
          <p:cNvSpPr>
            <a:spLocks noGrp="1"/>
          </p:cNvSpPr>
          <p:nvPr>
            <p:ph type="body" sz="quarter" idx="3"/>
          </p:nvPr>
        </p:nvSpPr>
        <p:spPr>
          <a:xfrm>
            <a:off x="4693281" y="2022166"/>
            <a:ext cx="4041775" cy="639762"/>
          </a:xfrm>
        </p:spPr>
        <p:txBody>
          <a:bodyPr/>
          <a:lstStyle/>
          <a:p>
            <a:r>
              <a:rPr lang="en-US" dirty="0"/>
              <a:t>To</a:t>
            </a:r>
          </a:p>
        </p:txBody>
      </p:sp>
      <p:sp>
        <p:nvSpPr>
          <p:cNvPr id="7" name="Text Box 4">
            <a:extLst>
              <a:ext uri="{FF2B5EF4-FFF2-40B4-BE49-F238E27FC236}">
                <a16:creationId xmlns:a16="http://schemas.microsoft.com/office/drawing/2014/main" id="{E388E376-6627-4CC2-8208-12D6DC919EA3}"/>
              </a:ext>
            </a:extLst>
          </p:cNvPr>
          <p:cNvSpPr txBox="1">
            <a:spLocks noGrp="1" noChangeArrowheads="1"/>
          </p:cNvSpPr>
          <p:nvPr>
            <p:ph sz="quarter" idx="4"/>
          </p:nvPr>
        </p:nvSpPr>
        <p:spPr bwMode="auto">
          <a:xfrm>
            <a:off x="4572001" y="2342047"/>
            <a:ext cx="4599657" cy="3170099"/>
          </a:xfrm>
          <a:prstGeom prst="rect">
            <a:avLst/>
          </a:prstGeom>
          <a:noFill/>
          <a:ln w="9525">
            <a:noFill/>
            <a:miter lim="800000"/>
            <a:headEnd/>
            <a:tailEnd/>
          </a:ln>
        </p:spPr>
        <p:txBody>
          <a:bodyPr wrap="none">
            <a:spAutoFit/>
          </a:bodyPr>
          <a:lstStyle/>
          <a:p>
            <a:pPr marL="0" indent="0">
              <a:spcBef>
                <a:spcPts val="0"/>
              </a:spcBef>
              <a:buClr>
                <a:schemeClr val="tx2"/>
              </a:buClr>
              <a:buNone/>
            </a:pPr>
            <a:endParaRPr lang="en-US" sz="2000" b="1" u="sng" dirty="0"/>
          </a:p>
          <a:p>
            <a:pPr>
              <a:spcBef>
                <a:spcPts val="0"/>
              </a:spcBef>
              <a:buClr>
                <a:schemeClr val="tx2"/>
              </a:buClr>
            </a:pPr>
            <a:r>
              <a:rPr lang="en-US" sz="2000" dirty="0"/>
              <a:t>Coordinated service delivery</a:t>
            </a:r>
          </a:p>
          <a:p>
            <a:pPr>
              <a:spcBef>
                <a:spcPts val="0"/>
              </a:spcBef>
              <a:buClr>
                <a:schemeClr val="tx2"/>
              </a:buClr>
            </a:pPr>
            <a:r>
              <a:rPr lang="en-US" sz="2000" dirty="0"/>
              <a:t>Blended resources</a:t>
            </a:r>
          </a:p>
          <a:p>
            <a:pPr>
              <a:spcBef>
                <a:spcPts val="0"/>
              </a:spcBef>
              <a:buClr>
                <a:schemeClr val="tx2"/>
              </a:buClr>
            </a:pPr>
            <a:r>
              <a:rPr lang="en-US" sz="2000" dirty="0"/>
              <a:t>Comprehensive service array</a:t>
            </a:r>
          </a:p>
          <a:p>
            <a:pPr>
              <a:spcBef>
                <a:spcPts val="0"/>
              </a:spcBef>
              <a:buClr>
                <a:schemeClr val="tx2"/>
              </a:buClr>
            </a:pPr>
            <a:r>
              <a:rPr lang="en-US" sz="2000" dirty="0"/>
              <a:t>Focus on prevention/early intervention</a:t>
            </a:r>
          </a:p>
          <a:p>
            <a:pPr>
              <a:spcBef>
                <a:spcPts val="0"/>
              </a:spcBef>
              <a:buClr>
                <a:schemeClr val="tx2"/>
              </a:buClr>
            </a:pPr>
            <a:r>
              <a:rPr lang="en-US" sz="2000" dirty="0"/>
              <a:t>Least restrictive settings</a:t>
            </a:r>
          </a:p>
          <a:p>
            <a:pPr>
              <a:spcBef>
                <a:spcPts val="0"/>
              </a:spcBef>
              <a:buClr>
                <a:schemeClr val="tx2"/>
              </a:buClr>
            </a:pPr>
            <a:r>
              <a:rPr lang="en-US" sz="2000" dirty="0"/>
              <a:t>Children/youth within families</a:t>
            </a:r>
          </a:p>
          <a:p>
            <a:pPr>
              <a:spcBef>
                <a:spcPts val="0"/>
              </a:spcBef>
              <a:buClr>
                <a:schemeClr val="tx2"/>
              </a:buClr>
            </a:pPr>
            <a:r>
              <a:rPr lang="en-US" sz="2000" dirty="0"/>
              <a:t>Community-based ownership</a:t>
            </a:r>
          </a:p>
          <a:p>
            <a:pPr>
              <a:spcBef>
                <a:spcPts val="0"/>
              </a:spcBef>
              <a:buClr>
                <a:schemeClr val="tx2"/>
              </a:buClr>
            </a:pPr>
            <a:r>
              <a:rPr lang="en-US" sz="2000" dirty="0"/>
              <a:t>Build on strengths and resiliency </a:t>
            </a:r>
          </a:p>
          <a:p>
            <a:pPr>
              <a:spcBef>
                <a:spcPts val="0"/>
              </a:spcBef>
            </a:pPr>
            <a:endParaRPr lang="en-US" sz="2000" dirty="0"/>
          </a:p>
        </p:txBody>
      </p:sp>
      <p:sp>
        <p:nvSpPr>
          <p:cNvPr id="8" name="Text Box 3">
            <a:extLst>
              <a:ext uri="{FF2B5EF4-FFF2-40B4-BE49-F238E27FC236}">
                <a16:creationId xmlns:a16="http://schemas.microsoft.com/office/drawing/2014/main" id="{C2B4401E-3F22-4D80-8403-062097EB5095}"/>
              </a:ext>
            </a:extLst>
          </p:cNvPr>
          <p:cNvSpPr txBox="1">
            <a:spLocks noGrp="1" noChangeArrowheads="1"/>
          </p:cNvSpPr>
          <p:nvPr>
            <p:ph sz="half" idx="2"/>
          </p:nvPr>
        </p:nvSpPr>
        <p:spPr bwMode="auto">
          <a:xfrm>
            <a:off x="695243" y="2342047"/>
            <a:ext cx="3900620" cy="3139321"/>
          </a:xfrm>
          <a:prstGeom prst="rect">
            <a:avLst/>
          </a:prstGeom>
          <a:noFill/>
          <a:ln w="9525">
            <a:noFill/>
            <a:miter lim="800000"/>
            <a:headEnd/>
            <a:tailEnd/>
          </a:ln>
        </p:spPr>
        <p:txBody>
          <a:bodyPr wrap="none">
            <a:spAutoFit/>
          </a:bodyPr>
          <a:lstStyle/>
          <a:p>
            <a:pPr marL="0" indent="0">
              <a:spcBef>
                <a:spcPts val="0"/>
              </a:spcBef>
              <a:buClr>
                <a:schemeClr val="tx2"/>
              </a:buClr>
              <a:buNone/>
            </a:pPr>
            <a:endParaRPr lang="en-US" sz="2000" b="1" u="sng" dirty="0"/>
          </a:p>
          <a:p>
            <a:pPr>
              <a:spcBef>
                <a:spcPts val="0"/>
              </a:spcBef>
              <a:buClr>
                <a:schemeClr val="tx2"/>
              </a:buClr>
            </a:pPr>
            <a:r>
              <a:rPr lang="en-US" sz="2000" dirty="0"/>
              <a:t>Fragmented service delivery</a:t>
            </a:r>
          </a:p>
          <a:p>
            <a:pPr>
              <a:spcBef>
                <a:spcPts val="0"/>
              </a:spcBef>
              <a:buClr>
                <a:schemeClr val="tx2"/>
              </a:buClr>
            </a:pPr>
            <a:r>
              <a:rPr lang="en-US" sz="2000" dirty="0"/>
              <a:t>Categorical programs/funding</a:t>
            </a:r>
          </a:p>
          <a:p>
            <a:pPr>
              <a:spcBef>
                <a:spcPts val="0"/>
              </a:spcBef>
              <a:buClr>
                <a:schemeClr val="tx2"/>
              </a:buClr>
            </a:pPr>
            <a:r>
              <a:rPr lang="en-US" sz="2000" dirty="0"/>
              <a:t>Limited services</a:t>
            </a:r>
          </a:p>
          <a:p>
            <a:pPr>
              <a:spcBef>
                <a:spcPts val="0"/>
              </a:spcBef>
              <a:buClr>
                <a:schemeClr val="tx2"/>
              </a:buClr>
            </a:pPr>
            <a:r>
              <a:rPr lang="en-US" sz="2000" dirty="0"/>
              <a:t>Reactive, crisis-oriented </a:t>
            </a:r>
          </a:p>
          <a:p>
            <a:pPr>
              <a:spcBef>
                <a:spcPts val="0"/>
              </a:spcBef>
              <a:buClr>
                <a:schemeClr val="tx2"/>
              </a:buClr>
            </a:pPr>
            <a:r>
              <a:rPr lang="en-US" sz="2000" dirty="0"/>
              <a:t>Focus on “deep end,” restrictive </a:t>
            </a:r>
          </a:p>
          <a:p>
            <a:pPr>
              <a:spcBef>
                <a:spcPts val="0"/>
              </a:spcBef>
              <a:buClr>
                <a:schemeClr val="tx2"/>
              </a:buClr>
            </a:pPr>
            <a:r>
              <a:rPr lang="en-US" sz="2000" dirty="0"/>
              <a:t>Children/youth out-of-home</a:t>
            </a:r>
          </a:p>
          <a:p>
            <a:pPr>
              <a:spcBef>
                <a:spcPts val="0"/>
              </a:spcBef>
              <a:buClr>
                <a:schemeClr val="tx2"/>
              </a:buClr>
            </a:pPr>
            <a:r>
              <a:rPr lang="en-US" sz="2000" dirty="0"/>
              <a:t>Centralized authority</a:t>
            </a:r>
          </a:p>
          <a:p>
            <a:pPr>
              <a:spcBef>
                <a:spcPts val="0"/>
              </a:spcBef>
              <a:buClr>
                <a:schemeClr val="tx2"/>
              </a:buClr>
            </a:pPr>
            <a:r>
              <a:rPr lang="en-US" sz="2000" dirty="0"/>
              <a:t>Foster “dependency”</a:t>
            </a:r>
          </a:p>
          <a:p>
            <a:pPr>
              <a:spcBef>
                <a:spcPts val="0"/>
              </a:spcBef>
            </a:pPr>
            <a:endParaRPr lang="en-US" sz="1800" dirty="0"/>
          </a:p>
        </p:txBody>
      </p:sp>
      <p:sp>
        <p:nvSpPr>
          <p:cNvPr id="10" name="Rectangle 4">
            <a:extLst>
              <a:ext uri="{FF2B5EF4-FFF2-40B4-BE49-F238E27FC236}">
                <a16:creationId xmlns:a16="http://schemas.microsoft.com/office/drawing/2014/main" id="{0D07D0A1-2501-4B0A-83F7-0CC9E8A04A18}"/>
              </a:ext>
            </a:extLst>
          </p:cNvPr>
          <p:cNvSpPr>
            <a:spLocks noChangeArrowheads="1"/>
          </p:cNvSpPr>
          <p:nvPr/>
        </p:nvSpPr>
        <p:spPr bwMode="auto">
          <a:xfrm>
            <a:off x="1401552" y="6214430"/>
            <a:ext cx="5312616" cy="369332"/>
          </a:xfrm>
          <a:prstGeom prst="rect">
            <a:avLst/>
          </a:prstGeom>
          <a:noFill/>
          <a:ln w="9525">
            <a:noFill/>
            <a:miter lim="800000"/>
            <a:headEnd/>
            <a:tailEnd/>
          </a:ln>
        </p:spPr>
        <p:txBody>
          <a:bodyPr wrap="square">
            <a:spAutoFit/>
          </a:bodyPr>
          <a:lstStyle/>
          <a:p>
            <a:r>
              <a:rPr lang="en-US" sz="900" dirty="0">
                <a:cs typeface="Arial" panose="020B0604020202020204" pitchFamily="34" charset="0"/>
              </a:rPr>
              <a:t>Pires, S. (2010). </a:t>
            </a:r>
            <a:r>
              <a:rPr lang="en-US" sz="900" i="1" dirty="0">
                <a:cs typeface="Arial" panose="020B0604020202020204" pitchFamily="34" charset="0"/>
              </a:rPr>
              <a:t>Building systems of care: A primer, 2</a:t>
            </a:r>
            <a:r>
              <a:rPr lang="en-US" sz="900" i="1" baseline="30000" dirty="0">
                <a:cs typeface="Arial" panose="020B0604020202020204" pitchFamily="34" charset="0"/>
              </a:rPr>
              <a:t>nd</a:t>
            </a:r>
            <a:r>
              <a:rPr lang="en-US" sz="900" i="1" dirty="0">
                <a:cs typeface="Arial" panose="020B0604020202020204" pitchFamily="34" charset="0"/>
              </a:rPr>
              <a:t> Edition. </a:t>
            </a:r>
            <a:r>
              <a:rPr lang="en-US" sz="900" dirty="0">
                <a:cs typeface="Arial" panose="020B0604020202020204" pitchFamily="34" charset="0"/>
              </a:rPr>
              <a:t>Washington, D.C.: Human Service Collaborative for Georgetown University National Technical Assistance Center for Children’s Mental Health.</a:t>
            </a:r>
          </a:p>
        </p:txBody>
      </p:sp>
      <p:pic>
        <p:nvPicPr>
          <p:cNvPr id="11" name="Picture 10">
            <a:extLst>
              <a:ext uri="{FF2B5EF4-FFF2-40B4-BE49-F238E27FC236}">
                <a16:creationId xmlns:a16="http://schemas.microsoft.com/office/drawing/2014/main" id="{477BB621-FE55-4DF0-9D5D-A81D9DEC13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2756" y="5640041"/>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rimer cover">
            <a:extLst>
              <a:ext uri="{FF2B5EF4-FFF2-40B4-BE49-F238E27FC236}">
                <a16:creationId xmlns:a16="http://schemas.microsoft.com/office/drawing/2014/main" id="{75EDF0FC-4273-4F9E-A82C-C590EDC91C3A}"/>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Tree>
    <p:extLst>
      <p:ext uri="{BB962C8B-B14F-4D97-AF65-F5344CB8AC3E}">
        <p14:creationId xmlns:p14="http://schemas.microsoft.com/office/powerpoint/2010/main" val="7416718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ext Box 2"/>
          <p:cNvSpPr txBox="1">
            <a:spLocks noChangeArrowheads="1"/>
          </p:cNvSpPr>
          <p:nvPr/>
        </p:nvSpPr>
        <p:spPr bwMode="auto">
          <a:xfrm>
            <a:off x="288925" y="346075"/>
            <a:ext cx="184150" cy="457200"/>
          </a:xfrm>
          <a:prstGeom prst="rect">
            <a:avLst/>
          </a:prstGeom>
          <a:noFill/>
          <a:ln w="9525">
            <a:noFill/>
            <a:miter lim="800000"/>
            <a:headEnd/>
            <a:tailEnd/>
          </a:ln>
        </p:spPr>
        <p:txBody>
          <a:bodyPr wrap="none">
            <a:spAutoFit/>
          </a:bodyPr>
          <a:lstStyle/>
          <a:p>
            <a:endParaRPr lang="en-US" sz="2400" dirty="0">
              <a:solidFill>
                <a:srgbClr val="000000"/>
              </a:solidFill>
              <a:latin typeface="+mn-lt"/>
            </a:endParaRPr>
          </a:p>
        </p:txBody>
      </p:sp>
      <p:sp>
        <p:nvSpPr>
          <p:cNvPr id="137220" name="Rectangle 3"/>
          <p:cNvSpPr>
            <a:spLocks noChangeArrowheads="1"/>
          </p:cNvSpPr>
          <p:nvPr/>
        </p:nvSpPr>
        <p:spPr bwMode="auto">
          <a:xfrm>
            <a:off x="5862" y="0"/>
            <a:ext cx="9067800" cy="914400"/>
          </a:xfrm>
          <a:prstGeom prst="rect">
            <a:avLst/>
          </a:prstGeom>
          <a:noFill/>
          <a:ln w="9525">
            <a:noFill/>
            <a:miter lim="800000"/>
            <a:headEnd/>
            <a:tailEnd/>
          </a:ln>
        </p:spPr>
        <p:txBody>
          <a:bodyPr lIns="0" tIns="0" rIns="0" bIns="0"/>
          <a:lstStyle/>
          <a:p>
            <a:pPr algn="ctr"/>
            <a:r>
              <a:rPr lang="en-US" sz="2800" b="1" dirty="0">
                <a:solidFill>
                  <a:schemeClr val="bg1"/>
                </a:solidFill>
                <a:latin typeface="+mj-lt"/>
              </a:rPr>
              <a:t>Financing Strategies to Support Improved Outcomes </a:t>
            </a:r>
          </a:p>
          <a:p>
            <a:pPr algn="ctr"/>
            <a:r>
              <a:rPr lang="en-US" sz="2800" b="1" dirty="0">
                <a:solidFill>
                  <a:schemeClr val="bg1"/>
                </a:solidFill>
                <a:latin typeface="+mj-lt"/>
              </a:rPr>
              <a:t>for Children, Youth and Families</a:t>
            </a:r>
          </a:p>
        </p:txBody>
      </p:sp>
      <p:sp>
        <p:nvSpPr>
          <p:cNvPr id="137221" name="Text Box 4"/>
          <p:cNvSpPr txBox="1">
            <a:spLocks noChangeArrowheads="1"/>
          </p:cNvSpPr>
          <p:nvPr/>
        </p:nvSpPr>
        <p:spPr bwMode="auto">
          <a:xfrm>
            <a:off x="76200" y="815617"/>
            <a:ext cx="8997462" cy="1036181"/>
          </a:xfrm>
          <a:prstGeom prst="rect">
            <a:avLst/>
          </a:prstGeom>
          <a:noFill/>
          <a:ln w="9525">
            <a:noFill/>
            <a:miter lim="800000"/>
            <a:headEnd/>
            <a:tailEnd/>
          </a:ln>
        </p:spPr>
        <p:txBody>
          <a:bodyPr wrap="square">
            <a:spAutoFit/>
          </a:bodyPr>
          <a:lstStyle/>
          <a:p>
            <a:pPr marL="0" lvl="1">
              <a:lnSpc>
                <a:spcPts val="3500"/>
              </a:lnSpc>
              <a:spcBef>
                <a:spcPct val="15000"/>
              </a:spcBef>
              <a:buClr>
                <a:schemeClr val="tx2"/>
              </a:buClr>
            </a:pPr>
            <a:r>
              <a:rPr lang="en-US" sz="2400" i="1" dirty="0">
                <a:solidFill>
                  <a:srgbClr val="000000"/>
                </a:solidFill>
                <a:latin typeface="+mj-lt"/>
              </a:rPr>
              <a:t>       </a:t>
            </a:r>
            <a:r>
              <a:rPr lang="en-US" sz="2000" i="1" dirty="0">
                <a:solidFill>
                  <a:srgbClr val="000000"/>
                </a:solidFill>
                <a:latin typeface="+mj-lt"/>
              </a:rPr>
              <a:t>FIRST PRINCIPLE: </a:t>
            </a:r>
            <a:r>
              <a:rPr lang="en-US" altLang="en-US" sz="2000" i="1" dirty="0">
                <a:latin typeface="+mj-lt"/>
              </a:rPr>
              <a:t>Strategic Agenda for Populations of Focus Drives Financing</a:t>
            </a:r>
          </a:p>
          <a:p>
            <a:pPr>
              <a:lnSpc>
                <a:spcPts val="3500"/>
              </a:lnSpc>
              <a:spcBef>
                <a:spcPct val="15000"/>
              </a:spcBef>
              <a:buClr>
                <a:schemeClr val="tx2"/>
              </a:buClr>
            </a:pPr>
            <a:endParaRPr lang="en-US" sz="2000" dirty="0">
              <a:solidFill>
                <a:srgbClr val="000000"/>
              </a:solidFill>
              <a:latin typeface="+mn-lt"/>
            </a:endParaRPr>
          </a:p>
        </p:txBody>
      </p:sp>
      <p:sp>
        <p:nvSpPr>
          <p:cNvPr id="137222" name="Rectangle 6"/>
          <p:cNvSpPr>
            <a:spLocks noChangeArrowheads="1"/>
          </p:cNvSpPr>
          <p:nvPr/>
        </p:nvSpPr>
        <p:spPr bwMode="auto">
          <a:xfrm>
            <a:off x="815170" y="6335487"/>
            <a:ext cx="5400837" cy="400110"/>
          </a:xfrm>
          <a:prstGeom prst="rect">
            <a:avLst/>
          </a:prstGeom>
          <a:noFill/>
          <a:ln w="9525">
            <a:noFill/>
            <a:miter lim="800000"/>
            <a:headEnd/>
            <a:tailEnd/>
          </a:ln>
        </p:spPr>
        <p:txBody>
          <a:bodyPr wrap="none">
            <a:spAutoFit/>
          </a:bodyPr>
          <a:lstStyle/>
          <a:p>
            <a:pPr>
              <a:lnSpc>
                <a:spcPts val="1200"/>
              </a:lnSpc>
              <a:buClr>
                <a:schemeClr val="tx2"/>
              </a:buClr>
            </a:pPr>
            <a:r>
              <a:rPr lang="en-US" sz="1000" dirty="0">
                <a:solidFill>
                  <a:srgbClr val="000000"/>
                </a:solidFill>
                <a:latin typeface="+mn-lt"/>
              </a:rPr>
              <a:t>Adapted from Friedman, M. (1995). </a:t>
            </a:r>
            <a:r>
              <a:rPr lang="en-US" sz="1000" i="1" dirty="0">
                <a:solidFill>
                  <a:srgbClr val="000000"/>
                </a:solidFill>
                <a:latin typeface="+mn-lt"/>
              </a:rPr>
              <a:t>Financing strategies to support improved outcomes for children</a:t>
            </a:r>
            <a:r>
              <a:rPr lang="en-US" sz="1000" dirty="0">
                <a:solidFill>
                  <a:srgbClr val="000000"/>
                </a:solidFill>
                <a:latin typeface="+mn-lt"/>
              </a:rPr>
              <a:t>. </a:t>
            </a:r>
          </a:p>
          <a:p>
            <a:pPr>
              <a:lnSpc>
                <a:spcPts val="1200"/>
              </a:lnSpc>
              <a:buClr>
                <a:schemeClr val="tx2"/>
              </a:buClr>
            </a:pPr>
            <a:r>
              <a:rPr lang="en-US" sz="1000" dirty="0">
                <a:solidFill>
                  <a:srgbClr val="000000"/>
                </a:solidFill>
                <a:latin typeface="+mn-lt"/>
              </a:rPr>
              <a:t>Washington, DC: Center for the Study of Social Policy.</a:t>
            </a:r>
          </a:p>
        </p:txBody>
      </p:sp>
      <p:graphicFrame>
        <p:nvGraphicFramePr>
          <p:cNvPr id="112693" name="Group 53"/>
          <p:cNvGraphicFramePr>
            <a:graphicFrameLocks noGrp="1"/>
          </p:cNvGraphicFramePr>
          <p:nvPr/>
        </p:nvGraphicFramePr>
        <p:xfrm>
          <a:off x="152400" y="1676400"/>
          <a:ext cx="8839200" cy="4419600"/>
        </p:xfrm>
        <a:graphic>
          <a:graphicData uri="http://schemas.openxmlformats.org/drawingml/2006/table">
            <a:tbl>
              <a:tblPr/>
              <a:tblGrid>
                <a:gridCol w="4161350">
                  <a:extLst>
                    <a:ext uri="{9D8B030D-6E8A-4147-A177-3AD203B41FA5}">
                      <a16:colId xmlns:a16="http://schemas.microsoft.com/office/drawing/2014/main" val="20000"/>
                    </a:ext>
                  </a:extLst>
                </a:gridCol>
                <a:gridCol w="4677850">
                  <a:extLst>
                    <a:ext uri="{9D8B030D-6E8A-4147-A177-3AD203B41FA5}">
                      <a16:colId xmlns:a16="http://schemas.microsoft.com/office/drawing/2014/main" val="20001"/>
                    </a:ext>
                  </a:extLst>
                </a:gridCol>
              </a:tblGrid>
              <a:tr h="2095621">
                <a:tc>
                  <a:txBody>
                    <a:bodyPr/>
                    <a:lstStyle/>
                    <a:p>
                      <a:pPr marL="0" marR="0" lvl="0" indent="0" algn="l" defTabSz="173038"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00"/>
                          </a:solidFill>
                          <a:effectLst/>
                          <a:latin typeface="+mn-lt"/>
                        </a:rPr>
                        <a:t>REDEPLOYMENT</a:t>
                      </a:r>
                    </a:p>
                    <a:p>
                      <a:pPr marL="114300" marR="0" lvl="1" indent="0" algn="l" defTabSz="173038"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Using the money we already have</a:t>
                      </a:r>
                    </a:p>
                    <a:p>
                      <a:pPr marL="114300" marR="0" lvl="1" indent="0" algn="l" defTabSz="173038"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The cost of doing nothing</a:t>
                      </a:r>
                    </a:p>
                    <a:p>
                      <a:pPr marL="114300" marR="0" lvl="1" indent="0" algn="l" defTabSz="173038"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Shifting funds from high cost/poor outcome</a:t>
                      </a:r>
                    </a:p>
                    <a:p>
                      <a:pPr marL="114300" marR="0" lvl="1" indent="0" algn="l" defTabSz="173038"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services to effective practices</a:t>
                      </a:r>
                    </a:p>
                    <a:p>
                      <a:pPr marL="114300" marR="0" lvl="1" indent="0" algn="l" defTabSz="173038"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Moving across fiscal 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00"/>
                          </a:solidFill>
                          <a:effectLst/>
                          <a:latin typeface="+mn-lt"/>
                        </a:rPr>
                        <a:t>REFINANCING</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Generating new money by increasing federal claims</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The commitment to reinvest funds for families and children</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Foster Care and Adoption Assistance (Title IV-E)</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Medicaid (Title XIX)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23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00"/>
                          </a:solidFill>
                          <a:effectLst/>
                          <a:latin typeface="+mn-lt"/>
                        </a:rPr>
                        <a:t>RAISING OTHER REVENUE TO SUPPORT FAMILIES AND CHILDREN</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Donations</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Special taxes and taxing districts for children</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Fees and third party collections including child support</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Trust funds</a:t>
                      </a:r>
                    </a:p>
                    <a:p>
                      <a:pPr marL="0" marR="0" lvl="0" indent="0" algn="l" defTabSz="914400" rtl="0" eaLnBrk="1" fontAlgn="base" latinLnBrk="0" hangingPunct="1">
                        <a:lnSpc>
                          <a:spcPct val="100000"/>
                        </a:lnSpc>
                        <a:spcBef>
                          <a:spcPct val="1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00"/>
                          </a:solidFill>
                          <a:effectLst/>
                          <a:latin typeface="+mn-lt"/>
                        </a:rPr>
                        <a:t>FINANCING </a:t>
                      </a:r>
                      <a:r>
                        <a:rPr kumimoji="0" lang="en-US" sz="1600" b="1" i="0" u="sng" strike="noStrike" cap="none" normalizeH="0" baseline="0" dirty="0">
                          <a:ln>
                            <a:noFill/>
                          </a:ln>
                          <a:solidFill>
                            <a:srgbClr val="000000"/>
                          </a:solidFill>
                          <a:effectLst/>
                          <a:latin typeface="+mn-lt"/>
                        </a:rPr>
                        <a:t>STRUCTURES</a:t>
                      </a:r>
                      <a:r>
                        <a:rPr kumimoji="0" lang="en-US" sz="1600" b="1" i="0" u="none" strike="noStrike" cap="none" normalizeH="0" baseline="0" dirty="0">
                          <a:ln>
                            <a:noFill/>
                          </a:ln>
                          <a:solidFill>
                            <a:srgbClr val="000000"/>
                          </a:solidFill>
                          <a:effectLst/>
                          <a:latin typeface="+mn-lt"/>
                        </a:rPr>
                        <a:t> THAT SUPPORT GOALS</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Seamless services: Financial claiming invisible to families </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Funding pools: Breaking the lock of agency ownership of funds</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Flexible Dollars: Removing the barriers to meeting the unique needs of families</a:t>
                      </a:r>
                    </a:p>
                    <a:p>
                      <a:pPr marL="114300" marR="0" lvl="1"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00"/>
                          </a:solidFill>
                          <a:effectLst/>
                          <a:latin typeface="+mn-lt"/>
                        </a:rPr>
                        <a:t>Incentives: Rewarding good practice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57" y="6388053"/>
            <a:ext cx="630113" cy="29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683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32C9-1064-4253-894A-80BFD6E52D09}"/>
              </a:ext>
            </a:extLst>
          </p:cNvPr>
          <p:cNvSpPr>
            <a:spLocks noGrp="1"/>
          </p:cNvSpPr>
          <p:nvPr>
            <p:ph type="title"/>
          </p:nvPr>
        </p:nvSpPr>
        <p:spPr>
          <a:xfrm>
            <a:off x="504846" y="1220724"/>
            <a:ext cx="6148852" cy="1257452"/>
          </a:xfrm>
        </p:spPr>
        <p:txBody>
          <a:bodyPr>
            <a:normAutofit fontScale="90000"/>
          </a:bodyPr>
          <a:lstStyle/>
          <a:p>
            <a:r>
              <a:rPr lang="en-US" sz="4100" dirty="0">
                <a:solidFill>
                  <a:schemeClr val="tx1"/>
                </a:solidFill>
              </a:rPr>
              <a:t>New Jersey Federal Funding Mechanisms</a:t>
            </a:r>
          </a:p>
        </p:txBody>
      </p:sp>
      <p:sp>
        <p:nvSpPr>
          <p:cNvPr id="3" name="Content Placeholder 2">
            <a:extLst>
              <a:ext uri="{FF2B5EF4-FFF2-40B4-BE49-F238E27FC236}">
                <a16:creationId xmlns:a16="http://schemas.microsoft.com/office/drawing/2014/main" id="{31B2B64E-7D61-43B6-A653-4DBF48D40603}"/>
              </a:ext>
            </a:extLst>
          </p:cNvPr>
          <p:cNvSpPr>
            <a:spLocks noGrp="1"/>
          </p:cNvSpPr>
          <p:nvPr>
            <p:ph idx="1"/>
          </p:nvPr>
        </p:nvSpPr>
        <p:spPr>
          <a:xfrm>
            <a:off x="490296" y="2510835"/>
            <a:ext cx="4817136" cy="3606743"/>
          </a:xfrm>
        </p:spPr>
        <p:txBody>
          <a:bodyPr>
            <a:normAutofit/>
          </a:bodyPr>
          <a:lstStyle/>
          <a:p>
            <a:pPr>
              <a:spcBef>
                <a:spcPts val="600"/>
              </a:spcBef>
            </a:pPr>
            <a:r>
              <a:rPr lang="en-US" sz="1600" dirty="0"/>
              <a:t>Medicaid </a:t>
            </a:r>
            <a:r>
              <a:rPr lang="en-US" sz="1600" u="sng" dirty="0"/>
              <a:t>Rehab Option</a:t>
            </a:r>
            <a:r>
              <a:rPr lang="en-US" sz="1600" dirty="0"/>
              <a:t>: In-home services, EBPs, Mobile Response and Stabilization, Therapeutic Foster Care</a:t>
            </a:r>
          </a:p>
          <a:p>
            <a:pPr>
              <a:spcBef>
                <a:spcPts val="600"/>
              </a:spcBef>
            </a:pPr>
            <a:r>
              <a:rPr lang="en-US" sz="1600" u="sng" dirty="0"/>
              <a:t>Targeted Case Management</a:t>
            </a:r>
            <a:r>
              <a:rPr lang="en-US" sz="1600" dirty="0"/>
              <a:t>: Care Management Entities</a:t>
            </a:r>
          </a:p>
          <a:p>
            <a:pPr>
              <a:spcBef>
                <a:spcPts val="600"/>
              </a:spcBef>
            </a:pPr>
            <a:r>
              <a:rPr lang="en-US" sz="1600" u="sng" dirty="0"/>
              <a:t>Medicaid Administrative</a:t>
            </a:r>
            <a:r>
              <a:rPr lang="en-US" sz="1600" dirty="0"/>
              <a:t> Cost Allocation Plan:  Family Support Organizations, ASO Contract, State Services</a:t>
            </a:r>
          </a:p>
          <a:p>
            <a:pPr>
              <a:spcBef>
                <a:spcPts val="600"/>
              </a:spcBef>
            </a:pPr>
            <a:r>
              <a:rPr lang="en-US" sz="1600" u="sng" dirty="0"/>
              <a:t>Medicaid Health Home State Plan Amendment</a:t>
            </a:r>
            <a:r>
              <a:rPr lang="en-US" sz="1600" dirty="0"/>
              <a:t>: Wellness, Primary Care Integration</a:t>
            </a:r>
          </a:p>
          <a:p>
            <a:pPr>
              <a:spcBef>
                <a:spcPts val="600"/>
              </a:spcBef>
            </a:pPr>
            <a:r>
              <a:rPr lang="en-US" sz="1600" u="sng" dirty="0"/>
              <a:t>Medicaid 1115 Research and Demonstration Waiver</a:t>
            </a:r>
            <a:r>
              <a:rPr lang="en-US" sz="1600" dirty="0"/>
              <a:t>: SUD services, transportation</a:t>
            </a:r>
          </a:p>
          <a:p>
            <a:endParaRPr lang="en-US" sz="1500" dirty="0"/>
          </a:p>
        </p:txBody>
      </p:sp>
      <p:pic>
        <p:nvPicPr>
          <p:cNvPr id="7" name="Picture 6">
            <a:extLst>
              <a:ext uri="{FF2B5EF4-FFF2-40B4-BE49-F238E27FC236}">
                <a16:creationId xmlns:a16="http://schemas.microsoft.com/office/drawing/2014/main" id="{D21223E0-E4DB-4CD5-B0BE-639F9761A3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53698" y="2101530"/>
            <a:ext cx="1400688" cy="2654941"/>
          </a:xfrm>
          <a:prstGeom prst="rect">
            <a:avLst/>
          </a:prstGeom>
          <a:effectLst/>
        </p:spPr>
      </p:pic>
      <p:pic>
        <p:nvPicPr>
          <p:cNvPr id="5" name="Picture 11" descr="Primer cover">
            <a:extLst>
              <a:ext uri="{FF2B5EF4-FFF2-40B4-BE49-F238E27FC236}">
                <a16:creationId xmlns:a16="http://schemas.microsoft.com/office/drawing/2014/main" id="{F3F19AE7-16E3-463E-BB40-1A3583FBC590}"/>
              </a:ext>
            </a:extLst>
          </p:cNvPr>
          <p:cNvPicPr>
            <a:picLocks noChangeAspect="1" noChangeArrowheads="1"/>
          </p:cNvPicPr>
          <p:nvPr/>
        </p:nvPicPr>
        <p:blipFill>
          <a:blip r:embed="rId4" cstate="print"/>
          <a:srcRect/>
          <a:stretch>
            <a:fillRect/>
          </a:stretch>
        </p:blipFill>
        <p:spPr bwMode="auto">
          <a:xfrm>
            <a:off x="105595" y="949326"/>
            <a:ext cx="462369" cy="685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9871811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49" y="-3597"/>
            <a:ext cx="8959299" cy="707886"/>
          </a:xfrm>
          <a:prstGeom prst="rect">
            <a:avLst/>
          </a:prstGeom>
          <a:noFill/>
        </p:spPr>
        <p:txBody>
          <a:bodyPr wrap="square" rtlCol="0">
            <a:spAutoFit/>
          </a:bodyPr>
          <a:lstStyle/>
          <a:p>
            <a:pPr algn="ctr"/>
            <a:r>
              <a:rPr lang="en-US" sz="4000" b="1" dirty="0">
                <a:solidFill>
                  <a:schemeClr val="bg1"/>
                </a:solidFill>
                <a:latin typeface="+mn-lt"/>
                <a:cs typeface="Times New Roman" pitchFamily="18" charset="0"/>
              </a:rPr>
              <a:t>Summary of Financing Strategies </a:t>
            </a:r>
          </a:p>
        </p:txBody>
      </p:sp>
      <p:sp>
        <p:nvSpPr>
          <p:cNvPr id="4" name="TextBox 3"/>
          <p:cNvSpPr txBox="1"/>
          <p:nvPr/>
        </p:nvSpPr>
        <p:spPr>
          <a:xfrm>
            <a:off x="152400" y="1226298"/>
            <a:ext cx="8762999" cy="529375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mn-lt"/>
                <a:cs typeface="Times New Roman" pitchFamily="18" charset="0"/>
              </a:rPr>
              <a:t>Maximize Medicaid </a:t>
            </a:r>
          </a:p>
          <a:p>
            <a:pPr marL="342900" indent="-342900">
              <a:spcBef>
                <a:spcPts val="600"/>
              </a:spcBef>
              <a:buFont typeface="Arial" panose="020B0604020202020204" pitchFamily="34" charset="0"/>
              <a:buChar char="•"/>
            </a:pPr>
            <a:r>
              <a:rPr lang="en-US" sz="2000" dirty="0">
                <a:latin typeface="+mn-lt"/>
                <a:cs typeface="Times New Roman" pitchFamily="18" charset="0"/>
              </a:rPr>
              <a:t>Blend, braid or intentionally coordinate funding streams across systems</a:t>
            </a:r>
          </a:p>
          <a:p>
            <a:pPr marL="342900" indent="-342900">
              <a:spcBef>
                <a:spcPts val="600"/>
              </a:spcBef>
              <a:buFont typeface="Arial" panose="020B0604020202020204" pitchFamily="34" charset="0"/>
              <a:buChar char="•"/>
            </a:pPr>
            <a:r>
              <a:rPr lang="en-US" sz="2000" dirty="0">
                <a:latin typeface="+mn-lt"/>
                <a:cs typeface="Times New Roman" pitchFamily="18" charset="0"/>
              </a:rPr>
              <a:t>Redirect spending from high cost and/or poor outcome services to effective practices</a:t>
            </a:r>
          </a:p>
          <a:p>
            <a:pPr marL="342900" indent="-342900">
              <a:spcBef>
                <a:spcPts val="600"/>
              </a:spcBef>
              <a:buFont typeface="Arial" panose="020B0604020202020204" pitchFamily="34" charset="0"/>
              <a:buChar char="•"/>
            </a:pPr>
            <a:r>
              <a:rPr lang="en-US" sz="2000" dirty="0">
                <a:latin typeface="+mn-lt"/>
                <a:cs typeface="Times New Roman" pitchFamily="18" charset="0"/>
              </a:rPr>
              <a:t>Manage dollars through managed care arrangements that are tied to values and goals</a:t>
            </a:r>
          </a:p>
          <a:p>
            <a:pPr marL="342900" indent="-342900">
              <a:spcBef>
                <a:spcPts val="600"/>
              </a:spcBef>
              <a:buFont typeface="Arial" panose="020B0604020202020204" pitchFamily="34" charset="0"/>
              <a:buChar char="•"/>
            </a:pPr>
            <a:r>
              <a:rPr lang="en-US" sz="2000" dirty="0">
                <a:latin typeface="+mn-lt"/>
                <a:cs typeface="Times New Roman" pitchFamily="18" charset="0"/>
              </a:rPr>
              <a:t>Risk adjust payment for complex populations of children (e.g., risk-adjusted capitation rates to MCOs; case rates to providers)</a:t>
            </a:r>
          </a:p>
          <a:p>
            <a:pPr marL="342900" indent="-342900">
              <a:spcBef>
                <a:spcPts val="600"/>
              </a:spcBef>
              <a:buFont typeface="Arial" panose="020B0604020202020204" pitchFamily="34" charset="0"/>
              <a:buChar char="•"/>
            </a:pPr>
            <a:r>
              <a:rPr lang="en-US" sz="2000" dirty="0">
                <a:latin typeface="+mn-lt"/>
                <a:cs typeface="Times New Roman" pitchFamily="18" charset="0"/>
              </a:rPr>
              <a:t>Finance: </a:t>
            </a:r>
          </a:p>
          <a:p>
            <a:pPr marL="800100" lvl="1" indent="-342900">
              <a:spcBef>
                <a:spcPts val="600"/>
              </a:spcBef>
              <a:buFont typeface="Arial" panose="020B0604020202020204" pitchFamily="34" charset="0"/>
              <a:buChar char="•"/>
            </a:pPr>
            <a:r>
              <a:rPr lang="en-US" dirty="0">
                <a:latin typeface="+mn-lt"/>
                <a:cs typeface="Times New Roman" pitchFamily="18" charset="0"/>
              </a:rPr>
              <a:t>Locus of accountability, e.g., care management entities for most complex, cross-system</a:t>
            </a:r>
          </a:p>
          <a:p>
            <a:pPr marL="800100" lvl="1" indent="-342900">
              <a:spcBef>
                <a:spcPts val="600"/>
              </a:spcBef>
              <a:buFont typeface="Arial" panose="020B0604020202020204" pitchFamily="34" charset="0"/>
              <a:buChar char="•"/>
            </a:pPr>
            <a:r>
              <a:rPr lang="en-US" dirty="0">
                <a:latin typeface="+mn-lt"/>
                <a:cs typeface="Times New Roman" pitchFamily="18" charset="0"/>
              </a:rPr>
              <a:t>Family and youth partnerships at policy, management and service levels</a:t>
            </a:r>
          </a:p>
          <a:p>
            <a:pPr marL="800100" lvl="1" indent="-342900">
              <a:spcBef>
                <a:spcPts val="600"/>
              </a:spcBef>
              <a:buFont typeface="Arial" panose="020B0604020202020204" pitchFamily="34" charset="0"/>
              <a:buChar char="•"/>
            </a:pPr>
            <a:r>
              <a:rPr lang="en-US" dirty="0">
                <a:latin typeface="+mn-lt"/>
                <a:cs typeface="Times New Roman" pitchFamily="18" charset="0"/>
              </a:rPr>
              <a:t>Training, capacity building, quality and outcomes monitoring</a:t>
            </a:r>
            <a:endParaRPr lang="en-US" dirty="0">
              <a:cs typeface="Times New Roman" pitchFamily="18" charset="0"/>
            </a:endParaRPr>
          </a:p>
          <a:p>
            <a:pPr marL="800100" lvl="1" indent="-342900">
              <a:spcBef>
                <a:spcPts val="600"/>
              </a:spcBef>
              <a:buFont typeface="Arial" panose="020B0604020202020204" pitchFamily="34" charset="0"/>
              <a:buChar char="•"/>
            </a:pPr>
            <a:r>
              <a:rPr lang="en-US" dirty="0">
                <a:cs typeface="Times New Roman" pitchFamily="18" charset="0"/>
              </a:rPr>
              <a:t>Broad, flexible array of services and supports</a:t>
            </a:r>
          </a:p>
          <a:p>
            <a:pPr lvl="1">
              <a:spcBef>
                <a:spcPts val="600"/>
              </a:spcBef>
            </a:pPr>
            <a:endParaRPr lang="en-US" dirty="0">
              <a:latin typeface="+mn-lt"/>
              <a:cs typeface="Times New Roman" pitchFamily="18"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687" y="6294631"/>
            <a:ext cx="782513" cy="29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0566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F1E89E-083E-494F-BAB3-4575F61E583D}"/>
              </a:ext>
            </a:extLst>
          </p:cNvPr>
          <p:cNvSpPr txBox="1"/>
          <p:nvPr/>
        </p:nvSpPr>
        <p:spPr>
          <a:xfrm>
            <a:off x="482601" y="2385083"/>
            <a:ext cx="2522980" cy="2561716"/>
          </a:xfrm>
          <a:prstGeom prst="rect">
            <a:avLst/>
          </a:prstGeom>
        </p:spPr>
        <p:txBody>
          <a:bodyPr vert="horz" lIns="91440" tIns="45720" rIns="91440" bIns="45720" rtlCol="0">
            <a:normAutofit/>
          </a:bodyPr>
          <a:lstStyle/>
          <a:p>
            <a:pPr algn="ctr" defTabSz="914400">
              <a:lnSpc>
                <a:spcPct val="90000"/>
              </a:lnSpc>
              <a:spcAft>
                <a:spcPts val="600"/>
              </a:spcAft>
            </a:pPr>
            <a:r>
              <a:rPr lang="en-US" sz="4000" b="1" dirty="0"/>
              <a:t>Data</a:t>
            </a:r>
          </a:p>
          <a:p>
            <a:pPr indent="-228600" algn="ctr" defTabSz="914400">
              <a:lnSpc>
                <a:spcPct val="90000"/>
              </a:lnSpc>
              <a:spcAft>
                <a:spcPts val="600"/>
              </a:spcAft>
              <a:buFont typeface="Arial" panose="020B0604020202020204" pitchFamily="34" charset="0"/>
              <a:buChar char="•"/>
            </a:pPr>
            <a:endParaRPr lang="en-US" sz="1500" b="1" dirty="0"/>
          </a:p>
          <a:p>
            <a:pPr algn="ctr" defTabSz="914400">
              <a:lnSpc>
                <a:spcPct val="90000"/>
              </a:lnSpc>
              <a:spcAft>
                <a:spcPts val="600"/>
              </a:spcAft>
            </a:pPr>
            <a:r>
              <a:rPr lang="en-US" sz="2000" i="1" dirty="0"/>
              <a:t>“If we have data, let’s look at data. If all we have are opinions, let’s go with mine.”</a:t>
            </a:r>
          </a:p>
          <a:p>
            <a:pPr algn="ctr" defTabSz="914400">
              <a:lnSpc>
                <a:spcPct val="90000"/>
              </a:lnSpc>
              <a:spcAft>
                <a:spcPts val="600"/>
              </a:spcAft>
            </a:pPr>
            <a:r>
              <a:rPr lang="en-US" sz="1200" dirty="0"/>
              <a:t>Jim Barksdale, former CEO, Netscape</a:t>
            </a:r>
          </a:p>
        </p:txBody>
      </p:sp>
      <p:pic>
        <p:nvPicPr>
          <p:cNvPr id="7" name="Picture 6" descr="A picture containing vector graphics&#10;&#10;Description generated with high confidence">
            <a:extLst>
              <a:ext uri="{FF2B5EF4-FFF2-40B4-BE49-F238E27FC236}">
                <a16:creationId xmlns:a16="http://schemas.microsoft.com/office/drawing/2014/main" id="{2B9E28B6-2A18-4EBE-BC17-C5154418F8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82720" y="2067904"/>
            <a:ext cx="2258235" cy="2187262"/>
          </a:xfrm>
          <a:prstGeom prst="rect">
            <a:avLst/>
          </a:prstGeom>
        </p:spPr>
      </p:pic>
      <p:pic>
        <p:nvPicPr>
          <p:cNvPr id="4" name="Picture 14" descr="Primer cover">
            <a:extLst>
              <a:ext uri="{FF2B5EF4-FFF2-40B4-BE49-F238E27FC236}">
                <a16:creationId xmlns:a16="http://schemas.microsoft.com/office/drawing/2014/main" id="{91DAE844-F22C-4518-B963-86A8EB77F975}"/>
              </a:ext>
            </a:extLst>
          </p:cNvPr>
          <p:cNvPicPr>
            <a:picLocks noChangeAspect="1" noChangeArrowheads="1"/>
          </p:cNvPicPr>
          <p:nvPr/>
        </p:nvPicPr>
        <p:blipFill>
          <a:blip r:embed="rId4" cstate="print"/>
          <a:srcRect/>
          <a:stretch>
            <a:fillRect/>
          </a:stretch>
        </p:blipFill>
        <p:spPr bwMode="auto">
          <a:xfrm>
            <a:off x="43338" y="922256"/>
            <a:ext cx="446366" cy="614109"/>
          </a:xfrm>
          <a:prstGeom prst="rect">
            <a:avLst/>
          </a:prstGeom>
          <a:noFill/>
          <a:ln w="9525">
            <a:noFill/>
            <a:miter lim="800000"/>
            <a:headEnd/>
            <a:tailEnd/>
          </a:ln>
        </p:spPr>
      </p:pic>
      <p:pic>
        <p:nvPicPr>
          <p:cNvPr id="5" name="Picture 4">
            <a:extLst>
              <a:ext uri="{FF2B5EF4-FFF2-40B4-BE49-F238E27FC236}">
                <a16:creationId xmlns:a16="http://schemas.microsoft.com/office/drawing/2014/main" id="{7ABD496A-5E94-4BD1-9373-F7C726D86C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388" y="5289434"/>
            <a:ext cx="738956" cy="29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6717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346F-2634-4C1A-B4C9-415AD06DB247}"/>
              </a:ext>
            </a:extLst>
          </p:cNvPr>
          <p:cNvSpPr>
            <a:spLocks noGrp="1"/>
          </p:cNvSpPr>
          <p:nvPr>
            <p:ph type="title"/>
          </p:nvPr>
        </p:nvSpPr>
        <p:spPr>
          <a:xfrm>
            <a:off x="898725" y="953814"/>
            <a:ext cx="8369294" cy="633009"/>
          </a:xfrm>
        </p:spPr>
        <p:txBody>
          <a:bodyPr>
            <a:normAutofit/>
          </a:bodyPr>
          <a:lstStyle/>
          <a:p>
            <a:r>
              <a:rPr lang="en-US" b="1" dirty="0">
                <a:solidFill>
                  <a:schemeClr val="tx1"/>
                </a:solidFill>
              </a:rPr>
              <a:t>The Importance of Data</a:t>
            </a:r>
            <a:endParaRPr lang="en-US" dirty="0">
              <a:solidFill>
                <a:schemeClr val="tx1"/>
              </a:solidFill>
            </a:endParaRPr>
          </a:p>
        </p:txBody>
      </p:sp>
      <p:pic>
        <p:nvPicPr>
          <p:cNvPr id="4" name="Picture 14" descr="Primer cover">
            <a:extLst>
              <a:ext uri="{FF2B5EF4-FFF2-40B4-BE49-F238E27FC236}">
                <a16:creationId xmlns:a16="http://schemas.microsoft.com/office/drawing/2014/main" id="{87E48D00-44A0-4052-AA5B-99BD9CAD17FC}"/>
              </a:ext>
            </a:extLst>
          </p:cNvPr>
          <p:cNvPicPr>
            <a:picLocks noChangeAspect="1" noChangeArrowheads="1"/>
          </p:cNvPicPr>
          <p:nvPr/>
        </p:nvPicPr>
        <p:blipFill>
          <a:blip r:embed="rId2" cstate="print"/>
          <a:srcRect/>
          <a:stretch>
            <a:fillRect/>
          </a:stretch>
        </p:blipFill>
        <p:spPr bwMode="auto">
          <a:xfrm>
            <a:off x="43338" y="922256"/>
            <a:ext cx="446366" cy="614109"/>
          </a:xfrm>
          <a:prstGeom prst="rect">
            <a:avLst/>
          </a:prstGeom>
          <a:noFill/>
          <a:ln w="9525">
            <a:noFill/>
            <a:miter lim="800000"/>
            <a:headEnd/>
            <a:tailEnd/>
          </a:ln>
        </p:spPr>
      </p:pic>
      <p:pic>
        <p:nvPicPr>
          <p:cNvPr id="5" name="Picture 4">
            <a:extLst>
              <a:ext uri="{FF2B5EF4-FFF2-40B4-BE49-F238E27FC236}">
                <a16:creationId xmlns:a16="http://schemas.microsoft.com/office/drawing/2014/main" id="{4446303A-5503-405A-A926-14696F8266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5044" y="5979143"/>
            <a:ext cx="738956" cy="2968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26A523E0-D67D-4FA7-81C8-375E633800F6}"/>
              </a:ext>
            </a:extLst>
          </p:cNvPr>
          <p:cNvSpPr/>
          <p:nvPr/>
        </p:nvSpPr>
        <p:spPr>
          <a:xfrm>
            <a:off x="728054" y="2569386"/>
            <a:ext cx="3380247" cy="2192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Understanding the data </a:t>
            </a:r>
          </a:p>
        </p:txBody>
      </p:sp>
      <p:sp>
        <p:nvSpPr>
          <p:cNvPr id="7" name="Rectangle: Rounded Corners 6">
            <a:extLst>
              <a:ext uri="{FF2B5EF4-FFF2-40B4-BE49-F238E27FC236}">
                <a16:creationId xmlns:a16="http://schemas.microsoft.com/office/drawing/2014/main" id="{1A414146-ADC6-4D52-BB25-0061D292271D}"/>
              </a:ext>
            </a:extLst>
          </p:cNvPr>
          <p:cNvSpPr/>
          <p:nvPr/>
        </p:nvSpPr>
        <p:spPr>
          <a:xfrm>
            <a:off x="5183046" y="2531105"/>
            <a:ext cx="3493643" cy="2192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Understanding opportunities to improve the quality and cost of care</a:t>
            </a:r>
          </a:p>
        </p:txBody>
      </p:sp>
      <p:sp>
        <p:nvSpPr>
          <p:cNvPr id="8" name="Equals 7">
            <a:extLst>
              <a:ext uri="{FF2B5EF4-FFF2-40B4-BE49-F238E27FC236}">
                <a16:creationId xmlns:a16="http://schemas.microsoft.com/office/drawing/2014/main" id="{8AA439FC-0804-4C0F-AAF2-61395A29F198}"/>
              </a:ext>
            </a:extLst>
          </p:cNvPr>
          <p:cNvSpPr/>
          <p:nvPr/>
        </p:nvSpPr>
        <p:spPr>
          <a:xfrm>
            <a:off x="4259978" y="3487775"/>
            <a:ext cx="823394" cy="49837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12BBCD-3CA6-4FEF-9C27-CF6E2B424632}"/>
              </a:ext>
            </a:extLst>
          </p:cNvPr>
          <p:cNvSpPr txBox="1"/>
          <p:nvPr/>
        </p:nvSpPr>
        <p:spPr>
          <a:xfrm>
            <a:off x="1886413" y="6275981"/>
            <a:ext cx="5231480" cy="507831"/>
          </a:xfrm>
          <a:prstGeom prst="rect">
            <a:avLst/>
          </a:prstGeom>
          <a:noFill/>
        </p:spPr>
        <p:txBody>
          <a:bodyPr wrap="square" rtlCol="0">
            <a:spAutoFit/>
          </a:bodyPr>
          <a:lstStyle/>
          <a:p>
            <a:r>
              <a:rPr lang="en-US" sz="900" dirty="0"/>
              <a:t>Pires, S. (2010). </a:t>
            </a:r>
            <a:r>
              <a:rPr lang="en-US" sz="900" i="1" dirty="0"/>
              <a:t>Building systems of care: A primer, 2</a:t>
            </a:r>
            <a:r>
              <a:rPr lang="en-US" sz="900" i="1" baseline="30000" dirty="0"/>
              <a:t>nd</a:t>
            </a:r>
            <a:r>
              <a:rPr lang="en-US" sz="900" i="1" dirty="0"/>
              <a:t> Edition. </a:t>
            </a:r>
            <a:r>
              <a:rPr lang="en-US" sz="900" dirty="0"/>
              <a:t>Washington, D.C.: Human Service Collaborative for Georgetown University National Technical Assistance Center for Children’s Mental Health</a:t>
            </a:r>
          </a:p>
          <a:p>
            <a:endParaRPr lang="en-US" sz="900" dirty="0"/>
          </a:p>
        </p:txBody>
      </p:sp>
    </p:spTree>
    <p:extLst>
      <p:ext uri="{BB962C8B-B14F-4D97-AF65-F5344CB8AC3E}">
        <p14:creationId xmlns:p14="http://schemas.microsoft.com/office/powerpoint/2010/main" val="491861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813" y="952908"/>
            <a:ext cx="8369294" cy="633009"/>
          </a:xfrm>
        </p:spPr>
        <p:txBody>
          <a:bodyPr/>
          <a:lstStyle/>
          <a:p>
            <a:pPr fontAlgn="auto">
              <a:spcBef>
                <a:spcPts val="0"/>
              </a:spcBef>
              <a:spcAft>
                <a:spcPts val="0"/>
              </a:spcAft>
            </a:pPr>
            <a:r>
              <a:rPr lang="en-US" b="0" dirty="0">
                <a:solidFill>
                  <a:prstClr val="black"/>
                </a:solidFill>
              </a:rPr>
              <a:t>Guiding Implementation</a:t>
            </a:r>
            <a:endParaRPr lang="en-US" b="0" dirty="0"/>
          </a:p>
        </p:txBody>
      </p:sp>
      <p:sp>
        <p:nvSpPr>
          <p:cNvPr id="3" name="Content Placeholder 2"/>
          <p:cNvSpPr>
            <a:spLocks noGrp="1"/>
          </p:cNvSpPr>
          <p:nvPr>
            <p:ph idx="1"/>
          </p:nvPr>
        </p:nvSpPr>
        <p:spPr>
          <a:xfrm>
            <a:off x="457200" y="1731753"/>
            <a:ext cx="8229600" cy="4297363"/>
          </a:xfrm>
        </p:spPr>
        <p:txBody>
          <a:bodyPr/>
          <a:lstStyle/>
          <a:p>
            <a:pPr fontAlgn="auto">
              <a:spcBef>
                <a:spcPts val="0"/>
              </a:spcBef>
              <a:spcAft>
                <a:spcPts val="0"/>
              </a:spcAft>
            </a:pPr>
            <a:r>
              <a:rPr lang="en-US" sz="2800" dirty="0">
                <a:solidFill>
                  <a:prstClr val="black"/>
                </a:solidFill>
              </a:rPr>
              <a:t>Referrals and enrollment by geographic area and by agency tracked over time</a:t>
            </a:r>
          </a:p>
          <a:p>
            <a:pPr fontAlgn="auto">
              <a:spcBef>
                <a:spcPts val="0"/>
              </a:spcBef>
              <a:spcAft>
                <a:spcPts val="0"/>
              </a:spcAft>
            </a:pPr>
            <a:r>
              <a:rPr lang="en-US" sz="2800" dirty="0">
                <a:solidFill>
                  <a:prstClr val="black"/>
                </a:solidFill>
              </a:rPr>
              <a:t>Wraparound provider certification and quality review</a:t>
            </a:r>
          </a:p>
          <a:p>
            <a:pPr fontAlgn="auto">
              <a:spcBef>
                <a:spcPts val="0"/>
              </a:spcBef>
              <a:spcAft>
                <a:spcPts val="0"/>
              </a:spcAft>
            </a:pPr>
            <a:r>
              <a:rPr lang="en-US" sz="2800" dirty="0">
                <a:solidFill>
                  <a:prstClr val="black"/>
                </a:solidFill>
              </a:rPr>
              <a:t>Use of peer support services</a:t>
            </a:r>
          </a:p>
          <a:p>
            <a:pPr fontAlgn="auto">
              <a:spcBef>
                <a:spcPts val="0"/>
              </a:spcBef>
              <a:spcAft>
                <a:spcPts val="0"/>
              </a:spcAft>
            </a:pPr>
            <a:r>
              <a:rPr lang="en-US" sz="2800" dirty="0">
                <a:solidFill>
                  <a:prstClr val="black"/>
                </a:solidFill>
              </a:rPr>
              <a:t>Network development of key services- number and distribution of providers</a:t>
            </a:r>
          </a:p>
          <a:p>
            <a:pPr fontAlgn="auto">
              <a:spcBef>
                <a:spcPts val="0"/>
              </a:spcBef>
              <a:spcAft>
                <a:spcPts val="0"/>
              </a:spcAft>
            </a:pPr>
            <a:r>
              <a:rPr lang="en-US" sz="2800" dirty="0">
                <a:solidFill>
                  <a:prstClr val="black"/>
                </a:solidFill>
              </a:rPr>
              <a:t>Number and length of stay in inpatient settings</a:t>
            </a:r>
          </a:p>
          <a:p>
            <a:pPr fontAlgn="auto">
              <a:spcBef>
                <a:spcPts val="0"/>
              </a:spcBef>
              <a:spcAft>
                <a:spcPts val="0"/>
              </a:spcAft>
            </a:pPr>
            <a:r>
              <a:rPr lang="en-US" sz="2800" dirty="0">
                <a:solidFill>
                  <a:prstClr val="black"/>
                </a:solidFill>
              </a:rPr>
              <a:t>Use of home and community based services</a:t>
            </a:r>
          </a:p>
          <a:p>
            <a:pPr fontAlgn="auto">
              <a:spcBef>
                <a:spcPts val="0"/>
              </a:spcBef>
              <a:spcAft>
                <a:spcPts val="0"/>
              </a:spcAft>
            </a:pPr>
            <a:endParaRPr lang="en-US" sz="2800" dirty="0">
              <a:solidFill>
                <a:prstClr val="black"/>
              </a:solidFill>
            </a:endParaRPr>
          </a:p>
          <a:p>
            <a:endParaRPr lang="en-US" dirty="0"/>
          </a:p>
        </p:txBody>
      </p:sp>
      <p:sp>
        <p:nvSpPr>
          <p:cNvPr id="4" name="Slide Number Placeholder 3"/>
          <p:cNvSpPr>
            <a:spLocks noGrp="1"/>
          </p:cNvSpPr>
          <p:nvPr>
            <p:ph type="sldNum" sz="quarter" idx="4294967295"/>
          </p:nvPr>
        </p:nvSpPr>
        <p:spPr/>
        <p:txBody>
          <a:bodyPr/>
          <a:lstStyle/>
          <a:p>
            <a:pPr>
              <a:defRPr/>
            </a:pPr>
            <a:fld id="{C06B4EFD-C58E-49A4-816B-2643F1322A38}" type="slidenum">
              <a:rPr lang="en-US" smtClean="0"/>
              <a:pPr>
                <a:defRPr/>
              </a:pPr>
              <a:t>85</a:t>
            </a:fld>
            <a:endParaRPr lang="en-US" dirty="0"/>
          </a:p>
        </p:txBody>
      </p:sp>
    </p:spTree>
    <p:extLst>
      <p:ext uri="{BB962C8B-B14F-4D97-AF65-F5344CB8AC3E}">
        <p14:creationId xmlns:p14="http://schemas.microsoft.com/office/powerpoint/2010/main" val="12449769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078"/>
            <a:ext cx="8369294" cy="633009"/>
          </a:xfrm>
        </p:spPr>
        <p:txBody>
          <a:bodyPr/>
          <a:lstStyle/>
          <a:p>
            <a:pPr fontAlgn="auto">
              <a:spcBef>
                <a:spcPts val="0"/>
              </a:spcBef>
              <a:spcAft>
                <a:spcPts val="0"/>
              </a:spcAft>
            </a:pPr>
            <a:r>
              <a:rPr lang="en-US" b="0" dirty="0">
                <a:solidFill>
                  <a:prstClr val="black"/>
                </a:solidFill>
              </a:rPr>
              <a:t>Guiding Implementation</a:t>
            </a:r>
            <a:endParaRPr lang="en-US" b="0" dirty="0"/>
          </a:p>
        </p:txBody>
      </p:sp>
      <p:sp>
        <p:nvSpPr>
          <p:cNvPr id="3" name="Content Placeholder 2"/>
          <p:cNvSpPr>
            <a:spLocks noGrp="1"/>
          </p:cNvSpPr>
          <p:nvPr>
            <p:ph idx="1"/>
          </p:nvPr>
        </p:nvSpPr>
        <p:spPr>
          <a:xfrm>
            <a:off x="457200" y="1731753"/>
            <a:ext cx="8229600" cy="4297363"/>
          </a:xfrm>
        </p:spPr>
        <p:txBody>
          <a:bodyPr/>
          <a:lstStyle/>
          <a:p>
            <a:pPr marL="0" indent="0" fontAlgn="auto">
              <a:spcBef>
                <a:spcPts val="0"/>
              </a:spcBef>
              <a:spcAft>
                <a:spcPts val="0"/>
              </a:spcAft>
              <a:buNone/>
            </a:pPr>
            <a:r>
              <a:rPr lang="en-US" sz="2800" dirty="0">
                <a:solidFill>
                  <a:prstClr val="black"/>
                </a:solidFill>
              </a:rPr>
              <a:t>Qualitative Data Can Tell You</a:t>
            </a:r>
            <a:br>
              <a:rPr lang="en-US" sz="2400" b="1" dirty="0">
                <a:solidFill>
                  <a:prstClr val="black"/>
                </a:solidFill>
              </a:rPr>
            </a:br>
            <a:endParaRPr lang="en-US" sz="2400" dirty="0">
              <a:solidFill>
                <a:prstClr val="black"/>
              </a:solidFill>
            </a:endParaRPr>
          </a:p>
          <a:p>
            <a:pPr fontAlgn="auto">
              <a:spcBef>
                <a:spcPts val="0"/>
              </a:spcBef>
              <a:spcAft>
                <a:spcPts val="0"/>
              </a:spcAft>
            </a:pPr>
            <a:r>
              <a:rPr lang="en-US" sz="2800" dirty="0">
                <a:solidFill>
                  <a:prstClr val="black"/>
                </a:solidFill>
              </a:rPr>
              <a:t>How families and youth experience the system</a:t>
            </a:r>
          </a:p>
          <a:p>
            <a:pPr fontAlgn="auto">
              <a:spcBef>
                <a:spcPts val="0"/>
              </a:spcBef>
              <a:spcAft>
                <a:spcPts val="0"/>
              </a:spcAft>
            </a:pPr>
            <a:r>
              <a:rPr lang="en-US" sz="2800" dirty="0">
                <a:solidFill>
                  <a:prstClr val="black"/>
                </a:solidFill>
              </a:rPr>
              <a:t>Strengths and weaknesses in the provider network</a:t>
            </a:r>
          </a:p>
          <a:p>
            <a:pPr fontAlgn="auto">
              <a:spcBef>
                <a:spcPts val="0"/>
              </a:spcBef>
              <a:spcAft>
                <a:spcPts val="0"/>
              </a:spcAft>
            </a:pPr>
            <a:r>
              <a:rPr lang="en-US" sz="2800" dirty="0">
                <a:solidFill>
                  <a:prstClr val="black"/>
                </a:solidFill>
              </a:rPr>
              <a:t>How providers experience the system</a:t>
            </a:r>
          </a:p>
          <a:p>
            <a:pPr fontAlgn="auto">
              <a:spcBef>
                <a:spcPts val="0"/>
              </a:spcBef>
              <a:spcAft>
                <a:spcPts val="0"/>
              </a:spcAft>
            </a:pPr>
            <a:r>
              <a:rPr lang="en-US" sz="2800" dirty="0">
                <a:solidFill>
                  <a:prstClr val="black"/>
                </a:solidFill>
              </a:rPr>
              <a:t>How key system partners experience the system </a:t>
            </a:r>
          </a:p>
          <a:p>
            <a:pPr marL="0" indent="0" fontAlgn="auto">
              <a:spcBef>
                <a:spcPts val="0"/>
              </a:spcBef>
              <a:spcAft>
                <a:spcPts val="0"/>
              </a:spcAft>
              <a:buNone/>
            </a:pPr>
            <a:r>
              <a:rPr lang="en-US" sz="2800" dirty="0">
                <a:solidFill>
                  <a:prstClr val="black"/>
                </a:solidFill>
              </a:rPr>
              <a:t>      (e.g. child welfare workers, juvenile probation officers, school personnel, court personnel)</a:t>
            </a:r>
          </a:p>
          <a:p>
            <a:pPr fontAlgn="auto">
              <a:spcBef>
                <a:spcPts val="0"/>
              </a:spcBef>
              <a:spcAft>
                <a:spcPts val="0"/>
              </a:spcAft>
            </a:pPr>
            <a:r>
              <a:rPr lang="en-US" sz="2800" dirty="0">
                <a:solidFill>
                  <a:prstClr val="black"/>
                </a:solidFill>
              </a:rPr>
              <a:t>Recommendations for improvement</a:t>
            </a:r>
          </a:p>
          <a:p>
            <a:pPr fontAlgn="auto">
              <a:spcBef>
                <a:spcPts val="0"/>
              </a:spcBef>
              <a:spcAft>
                <a:spcPts val="0"/>
              </a:spcAft>
            </a:pPr>
            <a:endParaRPr lang="en-US" sz="2800" dirty="0">
              <a:solidFill>
                <a:prstClr val="black"/>
              </a:solidFill>
            </a:endParaRPr>
          </a:p>
          <a:p>
            <a:endParaRPr lang="en-US" dirty="0"/>
          </a:p>
        </p:txBody>
      </p:sp>
      <p:sp>
        <p:nvSpPr>
          <p:cNvPr id="4" name="Slide Number Placeholder 3"/>
          <p:cNvSpPr>
            <a:spLocks noGrp="1"/>
          </p:cNvSpPr>
          <p:nvPr>
            <p:ph type="sldNum" sz="quarter" idx="4294967295"/>
          </p:nvPr>
        </p:nvSpPr>
        <p:spPr/>
        <p:txBody>
          <a:bodyPr/>
          <a:lstStyle/>
          <a:p>
            <a:pPr>
              <a:defRPr/>
            </a:pPr>
            <a:fld id="{C06B4EFD-C58E-49A4-816B-2643F1322A38}" type="slidenum">
              <a:rPr lang="en-US" smtClean="0"/>
              <a:pPr>
                <a:defRPr/>
              </a:pPr>
              <a:t>86</a:t>
            </a:fld>
            <a:endParaRPr lang="en-US"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01" y="6029116"/>
            <a:ext cx="1415499" cy="71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4607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Text Box 4"/>
          <p:cNvSpPr txBox="1">
            <a:spLocks noChangeArrowheads="1"/>
          </p:cNvSpPr>
          <p:nvPr/>
        </p:nvSpPr>
        <p:spPr bwMode="auto">
          <a:xfrm>
            <a:off x="637222" y="6314971"/>
            <a:ext cx="7958138" cy="153888"/>
          </a:xfrm>
          <a:prstGeom prst="rect">
            <a:avLst/>
          </a:prstGeom>
          <a:noFill/>
          <a:ln w="9525">
            <a:noFill/>
            <a:miter lim="800000"/>
            <a:headEnd/>
            <a:tailEnd/>
          </a:ln>
        </p:spPr>
        <p:txBody>
          <a:bodyPr lIns="0" tIns="0" rIns="0" bIns="0">
            <a:spAutoFit/>
          </a:bodyPr>
          <a:lstStyle/>
          <a:p>
            <a:pPr algn="ctr">
              <a:buClr>
                <a:schemeClr val="tx2"/>
              </a:buClr>
            </a:pPr>
            <a:r>
              <a:rPr lang="en-US" sz="1000" dirty="0"/>
              <a:t>Pires, S.A. Primer Hands On – Human Service Collaborative, Washington, D.C.</a:t>
            </a:r>
          </a:p>
        </p:txBody>
      </p:sp>
      <p:pic>
        <p:nvPicPr>
          <p:cNvPr id="181252" name="Picture 5" descr="Primer cover"/>
          <p:cNvPicPr>
            <a:picLocks noChangeAspect="1" noChangeArrowheads="1"/>
          </p:cNvPicPr>
          <p:nvPr/>
        </p:nvPicPr>
        <p:blipFill>
          <a:blip r:embed="rId3" cstate="print"/>
          <a:srcRect/>
          <a:stretch>
            <a:fillRect/>
          </a:stretch>
        </p:blipFill>
        <p:spPr bwMode="auto">
          <a:xfrm>
            <a:off x="0" y="0"/>
            <a:ext cx="498475" cy="685800"/>
          </a:xfrm>
          <a:prstGeom prst="rect">
            <a:avLst/>
          </a:prstGeom>
          <a:noFill/>
          <a:ln w="9525">
            <a:noFill/>
            <a:miter lim="800000"/>
            <a:headEnd/>
            <a:tailEnd/>
          </a:ln>
        </p:spPr>
      </p:pic>
      <p:sp>
        <p:nvSpPr>
          <p:cNvPr id="7" name="Rectangle 7"/>
          <p:cNvSpPr txBox="1">
            <a:spLocks noChangeArrowheads="1"/>
          </p:cNvSpPr>
          <p:nvPr/>
        </p:nvSpPr>
        <p:spPr>
          <a:xfrm>
            <a:off x="800100" y="873229"/>
            <a:ext cx="7772400" cy="533400"/>
          </a:xfrm>
          <a:prstGeom prst="rect">
            <a:avLst/>
          </a:prstGeom>
          <a:noFill/>
          <a:ln/>
        </p:spPr>
        <p:txBody>
          <a:bodyPr>
            <a:noAutofit/>
          </a:bodyPr>
          <a:lstStyle/>
          <a:p>
            <a:pPr algn="ctr" eaLnBrk="0" hangingPunct="0">
              <a:defRPr/>
            </a:pPr>
            <a:r>
              <a:rPr lang="en-US" sz="3600" kern="0" dirty="0">
                <a:latin typeface="+mj-lt"/>
                <a:ea typeface="+mj-ea"/>
                <a:cs typeface="+mj-cs"/>
              </a:rPr>
              <a:t>Accountability Functions </a:t>
            </a:r>
            <a:br>
              <a:rPr lang="en-US" sz="3600" kern="0" dirty="0">
                <a:solidFill>
                  <a:srgbClr val="FFFF99"/>
                </a:solidFill>
                <a:latin typeface="+mj-lt"/>
                <a:ea typeface="+mj-ea"/>
                <a:cs typeface="+mj-cs"/>
              </a:rPr>
            </a:br>
            <a:br>
              <a:rPr lang="en-US" sz="3600" kern="0" dirty="0">
                <a:solidFill>
                  <a:srgbClr val="FFFF99"/>
                </a:solidFill>
                <a:latin typeface="+mj-lt"/>
                <a:ea typeface="+mj-ea"/>
                <a:cs typeface="+mj-cs"/>
              </a:rPr>
            </a:br>
            <a:endParaRPr lang="en-US" sz="3600" i="1" kern="0" dirty="0">
              <a:solidFill>
                <a:srgbClr val="FFFF99"/>
              </a:solidFill>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8CB53769-4E7D-4ACF-90F2-48D7417253E1}" type="slidenum">
              <a:rPr lang="en-US" smtClean="0"/>
              <a:pPr>
                <a:defRPr/>
              </a:pPr>
              <a:t>87</a:t>
            </a:fld>
            <a:endParaRPr lang="en-US" dirty="0"/>
          </a:p>
        </p:txBody>
      </p:sp>
      <p:graphicFrame>
        <p:nvGraphicFramePr>
          <p:cNvPr id="3" name="Diagram 2"/>
          <p:cNvGraphicFramePr/>
          <p:nvPr/>
        </p:nvGraphicFramePr>
        <p:xfrm>
          <a:off x="1752600" y="1676400"/>
          <a:ext cx="5867400" cy="383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17830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Demonstrating Value</a:t>
            </a:r>
          </a:p>
        </p:txBody>
      </p:sp>
      <p:sp>
        <p:nvSpPr>
          <p:cNvPr id="3" name="Content Placeholder 2"/>
          <p:cNvSpPr>
            <a:spLocks noGrp="1"/>
          </p:cNvSpPr>
          <p:nvPr>
            <p:ph idx="1"/>
          </p:nvPr>
        </p:nvSpPr>
        <p:spPr/>
        <p:txBody>
          <a:bodyPr/>
          <a:lstStyle/>
          <a:p>
            <a:pPr marL="0" indent="0">
              <a:buNone/>
            </a:pPr>
            <a:r>
              <a:rPr lang="en-US" dirty="0"/>
              <a:t>Build support for sustainability and expansion</a:t>
            </a:r>
          </a:p>
          <a:p>
            <a:r>
              <a:rPr lang="en-US" dirty="0"/>
              <a:t>Educate leadership and funders</a:t>
            </a:r>
          </a:p>
          <a:p>
            <a:r>
              <a:rPr lang="en-US" dirty="0"/>
              <a:t>To build internal staff support</a:t>
            </a:r>
          </a:p>
          <a:p>
            <a:r>
              <a:rPr lang="en-US" dirty="0"/>
              <a:t>Build stakeholder support</a:t>
            </a:r>
          </a:p>
          <a:p>
            <a:r>
              <a:rPr lang="en-US" dirty="0"/>
              <a:t>Support of agency leadership</a:t>
            </a:r>
          </a:p>
          <a:p>
            <a:r>
              <a:rPr lang="en-US" dirty="0"/>
              <a:t>Show return on investment</a:t>
            </a:r>
          </a:p>
        </p:txBody>
      </p:sp>
      <p:sp>
        <p:nvSpPr>
          <p:cNvPr id="4" name="Slide Number Placeholder 3"/>
          <p:cNvSpPr>
            <a:spLocks noGrp="1"/>
          </p:cNvSpPr>
          <p:nvPr>
            <p:ph type="sldNum" sz="quarter" idx="4294967295"/>
          </p:nvPr>
        </p:nvSpPr>
        <p:spPr/>
        <p:txBody>
          <a:bodyPr/>
          <a:lstStyle/>
          <a:p>
            <a:pPr>
              <a:defRPr/>
            </a:pPr>
            <a:fld id="{C06B4EFD-C58E-49A4-816B-2643F1322A38}" type="slidenum">
              <a:rPr lang="en-US" smtClean="0"/>
              <a:pPr>
                <a:defRPr/>
              </a:pPr>
              <a:t>88</a:t>
            </a:fld>
            <a:endParaRPr lang="en-US" dirty="0"/>
          </a:p>
        </p:txBody>
      </p:sp>
    </p:spTree>
    <p:extLst>
      <p:ext uri="{BB962C8B-B14F-4D97-AF65-F5344CB8AC3E}">
        <p14:creationId xmlns:p14="http://schemas.microsoft.com/office/powerpoint/2010/main" val="42649812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089E-3E3A-49F8-9459-73858561F7A0}"/>
              </a:ext>
            </a:extLst>
          </p:cNvPr>
          <p:cNvSpPr>
            <a:spLocks noGrp="1"/>
          </p:cNvSpPr>
          <p:nvPr>
            <p:ph type="title"/>
          </p:nvPr>
        </p:nvSpPr>
        <p:spPr>
          <a:xfrm>
            <a:off x="609716" y="1142955"/>
            <a:ext cx="4817137" cy="1257452"/>
          </a:xfrm>
        </p:spPr>
        <p:txBody>
          <a:bodyPr>
            <a:normAutofit fontScale="90000"/>
          </a:bodyPr>
          <a:lstStyle/>
          <a:p>
            <a:r>
              <a:rPr lang="en-US" sz="4000" dirty="0">
                <a:solidFill>
                  <a:schemeClr val="tx1"/>
                </a:solidFill>
              </a:rPr>
              <a:t>New Jersey Tracking Evidence of Progress</a:t>
            </a:r>
          </a:p>
        </p:txBody>
      </p:sp>
      <p:sp>
        <p:nvSpPr>
          <p:cNvPr id="5" name="Content Placeholder 2">
            <a:extLst>
              <a:ext uri="{FF2B5EF4-FFF2-40B4-BE49-F238E27FC236}">
                <a16:creationId xmlns:a16="http://schemas.microsoft.com/office/drawing/2014/main" id="{829A8A11-9602-4316-B8A2-800EF223E570}"/>
              </a:ext>
            </a:extLst>
          </p:cNvPr>
          <p:cNvSpPr>
            <a:spLocks noGrp="1"/>
          </p:cNvSpPr>
          <p:nvPr>
            <p:ph idx="1"/>
          </p:nvPr>
        </p:nvSpPr>
        <p:spPr>
          <a:xfrm>
            <a:off x="486698" y="2343691"/>
            <a:ext cx="4817136" cy="4268123"/>
          </a:xfrm>
        </p:spPr>
        <p:txBody>
          <a:bodyPr>
            <a:normAutofit/>
          </a:bodyPr>
          <a:lstStyle/>
          <a:p>
            <a:r>
              <a:rPr lang="en-US" sz="1800" dirty="0"/>
              <a:t>Increase in Access to Care</a:t>
            </a:r>
          </a:p>
          <a:p>
            <a:r>
              <a:rPr lang="en-US" sz="1800" dirty="0"/>
              <a:t>Decrease in over reliance on residential interventions </a:t>
            </a:r>
          </a:p>
          <a:p>
            <a:r>
              <a:rPr lang="en-US" sz="1800" dirty="0"/>
              <a:t>Decrease in over reliance on detention with 9 centers closing</a:t>
            </a:r>
          </a:p>
          <a:p>
            <a:r>
              <a:rPr lang="en-US" sz="1800" dirty="0"/>
              <a:t>Decrease by 70% the population of youth who are on Probation</a:t>
            </a:r>
          </a:p>
          <a:p>
            <a:r>
              <a:rPr lang="en-US" sz="1800" dirty="0"/>
              <a:t>The only state hospital has closed</a:t>
            </a:r>
          </a:p>
          <a:p>
            <a:r>
              <a:rPr lang="en-US" sz="1800" dirty="0"/>
              <a:t>Have brought all children with behavioral health challenges home to NJ</a:t>
            </a:r>
          </a:p>
          <a:p>
            <a:r>
              <a:rPr lang="en-US" sz="1800" dirty="0"/>
              <a:t>Decrease in use of restraint, seclusion and coercion in residential interventions.</a:t>
            </a:r>
          </a:p>
          <a:p>
            <a:endParaRPr lang="en-US" sz="1400" dirty="0"/>
          </a:p>
          <a:p>
            <a:pPr marL="0" indent="0">
              <a:buNone/>
            </a:pPr>
            <a:endParaRPr lang="en-US" sz="1400" dirty="0"/>
          </a:p>
        </p:txBody>
      </p:sp>
      <p:pic>
        <p:nvPicPr>
          <p:cNvPr id="6" name="Picture 5">
            <a:extLst>
              <a:ext uri="{FF2B5EF4-FFF2-40B4-BE49-F238E27FC236}">
                <a16:creationId xmlns:a16="http://schemas.microsoft.com/office/drawing/2014/main" id="{48144329-C1D3-4DAB-8650-B0CB5074C6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43696" y="1719555"/>
            <a:ext cx="1664502" cy="3154988"/>
          </a:xfrm>
          <a:prstGeom prst="rect">
            <a:avLst/>
          </a:prstGeom>
          <a:effectLst/>
        </p:spPr>
      </p:pic>
      <p:pic>
        <p:nvPicPr>
          <p:cNvPr id="9" name="Picture 8" descr="Primer cover">
            <a:extLst>
              <a:ext uri="{FF2B5EF4-FFF2-40B4-BE49-F238E27FC236}">
                <a16:creationId xmlns:a16="http://schemas.microsoft.com/office/drawing/2014/main" id="{862563A2-ECA5-4062-A82F-B28345317322}"/>
              </a:ext>
            </a:extLst>
          </p:cNvPr>
          <p:cNvPicPr>
            <a:picLocks noChangeAspect="1" noChangeArrowheads="1"/>
          </p:cNvPicPr>
          <p:nvPr/>
        </p:nvPicPr>
        <p:blipFill>
          <a:blip r:embed="rId4" cstate="print"/>
          <a:srcRect/>
          <a:stretch>
            <a:fillRect/>
          </a:stretch>
        </p:blipFill>
        <p:spPr bwMode="auto">
          <a:xfrm>
            <a:off x="111241" y="942975"/>
            <a:ext cx="498475" cy="685800"/>
          </a:xfrm>
          <a:prstGeom prst="rect">
            <a:avLst/>
          </a:prstGeom>
          <a:noFill/>
          <a:ln w="9525">
            <a:noFill/>
            <a:miter lim="800000"/>
            <a:headEnd/>
            <a:tailEnd/>
          </a:ln>
        </p:spPr>
      </p:pic>
    </p:spTree>
    <p:extLst>
      <p:ext uri="{BB962C8B-B14F-4D97-AF65-F5344CB8AC3E}">
        <p14:creationId xmlns:p14="http://schemas.microsoft.com/office/powerpoint/2010/main" val="80647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DD61-8AB6-4641-BFFB-7EA56EC5A509}"/>
              </a:ext>
            </a:extLst>
          </p:cNvPr>
          <p:cNvSpPr>
            <a:spLocks noGrp="1"/>
          </p:cNvSpPr>
          <p:nvPr>
            <p:ph type="title"/>
          </p:nvPr>
        </p:nvSpPr>
        <p:spPr/>
        <p:txBody>
          <a:bodyPr>
            <a:normAutofit fontScale="90000"/>
          </a:bodyPr>
          <a:lstStyle/>
          <a:p>
            <a:r>
              <a:rPr lang="en-US" sz="4000" dirty="0"/>
              <a:t>Frontline Practice Shifts</a:t>
            </a:r>
          </a:p>
        </p:txBody>
      </p:sp>
      <p:sp>
        <p:nvSpPr>
          <p:cNvPr id="3" name="Text Placeholder 2">
            <a:extLst>
              <a:ext uri="{FF2B5EF4-FFF2-40B4-BE49-F238E27FC236}">
                <a16:creationId xmlns:a16="http://schemas.microsoft.com/office/drawing/2014/main" id="{3338D994-162A-4A3B-A01C-A3FD9FDD7651}"/>
              </a:ext>
            </a:extLst>
          </p:cNvPr>
          <p:cNvSpPr>
            <a:spLocks noGrp="1"/>
          </p:cNvSpPr>
          <p:nvPr>
            <p:ph type="body" idx="1"/>
          </p:nvPr>
        </p:nvSpPr>
        <p:spPr/>
        <p:txBody>
          <a:bodyPr/>
          <a:lstStyle/>
          <a:p>
            <a:r>
              <a:rPr lang="en-US" dirty="0"/>
              <a:t>From</a:t>
            </a:r>
          </a:p>
        </p:txBody>
      </p:sp>
      <p:sp>
        <p:nvSpPr>
          <p:cNvPr id="4" name="Content Placeholder 3">
            <a:extLst>
              <a:ext uri="{FF2B5EF4-FFF2-40B4-BE49-F238E27FC236}">
                <a16:creationId xmlns:a16="http://schemas.microsoft.com/office/drawing/2014/main" id="{34B58159-63DD-4A51-8C48-5A71C350C552}"/>
              </a:ext>
            </a:extLst>
          </p:cNvPr>
          <p:cNvSpPr>
            <a:spLocks noGrp="1"/>
          </p:cNvSpPr>
          <p:nvPr>
            <p:ph sz="half" idx="2"/>
          </p:nvPr>
        </p:nvSpPr>
        <p:spPr/>
        <p:txBody>
          <a:bodyPr>
            <a:normAutofit lnSpcReduction="10000"/>
          </a:bodyPr>
          <a:lstStyle/>
          <a:p>
            <a:pPr>
              <a:spcBef>
                <a:spcPts val="600"/>
              </a:spcBef>
            </a:pPr>
            <a:r>
              <a:rPr lang="en-US" dirty="0"/>
              <a:t>Control by professionals </a:t>
            </a:r>
            <a:r>
              <a:rPr lang="en-US" sz="2600" dirty="0"/>
              <a:t>(</a:t>
            </a:r>
            <a:r>
              <a:rPr lang="en-US" sz="2600" i="1" dirty="0"/>
              <a:t>I am in charge</a:t>
            </a:r>
          </a:p>
          <a:p>
            <a:pPr>
              <a:spcBef>
                <a:spcPts val="600"/>
              </a:spcBef>
            </a:pPr>
            <a:r>
              <a:rPr lang="en-US" dirty="0"/>
              <a:t>Only professional services</a:t>
            </a:r>
          </a:p>
          <a:p>
            <a:pPr>
              <a:spcBef>
                <a:spcPts val="600"/>
              </a:spcBef>
            </a:pPr>
            <a:r>
              <a:rPr lang="en-US" dirty="0"/>
              <a:t>Multiple case managers</a:t>
            </a:r>
          </a:p>
          <a:p>
            <a:pPr>
              <a:spcBef>
                <a:spcPts val="600"/>
              </a:spcBef>
            </a:pPr>
            <a:r>
              <a:rPr lang="en-US" dirty="0"/>
              <a:t>Multiple service plans </a:t>
            </a:r>
            <a:r>
              <a:rPr lang="en-US" sz="2600" dirty="0"/>
              <a:t>(meeting needs of agencies) </a:t>
            </a:r>
          </a:p>
          <a:p>
            <a:pPr>
              <a:spcBef>
                <a:spcPts val="600"/>
              </a:spcBef>
            </a:pPr>
            <a:r>
              <a:rPr lang="en-US" dirty="0"/>
              <a:t>Family/youth blaming</a:t>
            </a:r>
          </a:p>
          <a:p>
            <a:pPr>
              <a:spcBef>
                <a:spcPts val="600"/>
              </a:spcBef>
            </a:pPr>
            <a:r>
              <a:rPr lang="en-US" dirty="0"/>
              <a:t>Deficits focused</a:t>
            </a:r>
            <a:endParaRPr lang="en-US" i="1" dirty="0"/>
          </a:p>
          <a:p>
            <a:pPr>
              <a:spcBef>
                <a:spcPts val="600"/>
              </a:spcBef>
            </a:pPr>
            <a:r>
              <a:rPr lang="en-US" i="1" dirty="0"/>
              <a:t>Mono Cultural</a:t>
            </a:r>
          </a:p>
        </p:txBody>
      </p:sp>
      <p:sp>
        <p:nvSpPr>
          <p:cNvPr id="5" name="Text Placeholder 4">
            <a:extLst>
              <a:ext uri="{FF2B5EF4-FFF2-40B4-BE49-F238E27FC236}">
                <a16:creationId xmlns:a16="http://schemas.microsoft.com/office/drawing/2014/main" id="{6FCDA6B6-0747-409B-84E9-22F40E280AFB}"/>
              </a:ext>
            </a:extLst>
          </p:cNvPr>
          <p:cNvSpPr>
            <a:spLocks noGrp="1"/>
          </p:cNvSpPr>
          <p:nvPr>
            <p:ph type="body" sz="quarter" idx="3"/>
          </p:nvPr>
        </p:nvSpPr>
        <p:spPr/>
        <p:txBody>
          <a:bodyPr/>
          <a:lstStyle/>
          <a:p>
            <a:r>
              <a:rPr lang="en-US" dirty="0"/>
              <a:t>To</a:t>
            </a:r>
          </a:p>
        </p:txBody>
      </p:sp>
      <p:sp>
        <p:nvSpPr>
          <p:cNvPr id="6" name="Content Placeholder 5">
            <a:extLst>
              <a:ext uri="{FF2B5EF4-FFF2-40B4-BE49-F238E27FC236}">
                <a16:creationId xmlns:a16="http://schemas.microsoft.com/office/drawing/2014/main" id="{31E9FEEB-8B3E-4BC2-AD25-C36F5AF73DE7}"/>
              </a:ext>
            </a:extLst>
          </p:cNvPr>
          <p:cNvSpPr>
            <a:spLocks noGrp="1"/>
          </p:cNvSpPr>
          <p:nvPr>
            <p:ph sz="quarter" idx="4"/>
          </p:nvPr>
        </p:nvSpPr>
        <p:spPr/>
        <p:txBody>
          <a:bodyPr>
            <a:normAutofit fontScale="85000" lnSpcReduction="10000"/>
          </a:bodyPr>
          <a:lstStyle/>
          <a:p>
            <a:pPr>
              <a:spcBef>
                <a:spcPts val="600"/>
              </a:spcBef>
            </a:pPr>
            <a:r>
              <a:rPr lang="en-US" dirty="0"/>
              <a:t>Partnerships with families/youth  (</a:t>
            </a:r>
            <a:r>
              <a:rPr lang="en-US" i="1" dirty="0"/>
              <a:t>acknowledging a power imbalance</a:t>
            </a:r>
            <a:r>
              <a:rPr lang="en-US" dirty="0"/>
              <a:t>)</a:t>
            </a:r>
          </a:p>
          <a:p>
            <a:pPr>
              <a:spcBef>
                <a:spcPts val="600"/>
              </a:spcBef>
            </a:pPr>
            <a:r>
              <a:rPr lang="en-US" dirty="0"/>
              <a:t>Partnership between natural and professional supports/services</a:t>
            </a:r>
          </a:p>
          <a:p>
            <a:pPr>
              <a:spcBef>
                <a:spcPts val="600"/>
              </a:spcBef>
            </a:pPr>
            <a:r>
              <a:rPr lang="en-US" dirty="0"/>
              <a:t>One care coordinator </a:t>
            </a:r>
          </a:p>
          <a:p>
            <a:pPr>
              <a:spcBef>
                <a:spcPts val="600"/>
              </a:spcBef>
            </a:pPr>
            <a:r>
              <a:rPr lang="en-US" dirty="0"/>
              <a:t>Single, individualized child and family plan </a:t>
            </a:r>
            <a:r>
              <a:rPr lang="en-US" sz="2600" dirty="0"/>
              <a:t>(meeting needs of family and youth)</a:t>
            </a:r>
          </a:p>
          <a:p>
            <a:pPr>
              <a:spcBef>
                <a:spcPts val="600"/>
              </a:spcBef>
            </a:pPr>
            <a:r>
              <a:rPr lang="en-US" dirty="0"/>
              <a:t>Family/youth partnerships</a:t>
            </a:r>
          </a:p>
          <a:p>
            <a:pPr>
              <a:spcBef>
                <a:spcPts val="600"/>
              </a:spcBef>
            </a:pPr>
            <a:r>
              <a:rPr lang="en-US" dirty="0"/>
              <a:t>Strengths focused</a:t>
            </a:r>
          </a:p>
          <a:p>
            <a:pPr>
              <a:spcBef>
                <a:spcPts val="600"/>
              </a:spcBef>
            </a:pPr>
            <a:r>
              <a:rPr lang="en-US" dirty="0"/>
              <a:t>Cultural/linguistic competence</a:t>
            </a:r>
          </a:p>
          <a:p>
            <a:endParaRPr lang="en-US" dirty="0"/>
          </a:p>
        </p:txBody>
      </p:sp>
      <p:pic>
        <p:nvPicPr>
          <p:cNvPr id="7" name="Picture 6">
            <a:extLst>
              <a:ext uri="{FF2B5EF4-FFF2-40B4-BE49-F238E27FC236}">
                <a16:creationId xmlns:a16="http://schemas.microsoft.com/office/drawing/2014/main" id="{5E11F7BF-D85F-475F-AE21-FF4A94EF35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8291" y="5832407"/>
            <a:ext cx="1059054" cy="42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rimer cover">
            <a:extLst>
              <a:ext uri="{FF2B5EF4-FFF2-40B4-BE49-F238E27FC236}">
                <a16:creationId xmlns:a16="http://schemas.microsoft.com/office/drawing/2014/main" id="{28A24ADB-1100-42C0-917C-3CF55F077210}"/>
              </a:ext>
            </a:extLst>
          </p:cNvPr>
          <p:cNvPicPr>
            <a:picLocks noChangeAspect="1" noChangeArrowheads="1"/>
          </p:cNvPicPr>
          <p:nvPr/>
        </p:nvPicPr>
        <p:blipFill>
          <a:blip r:embed="rId3" cstate="print"/>
          <a:srcRect/>
          <a:stretch>
            <a:fillRect/>
          </a:stretch>
        </p:blipFill>
        <p:spPr bwMode="auto">
          <a:xfrm>
            <a:off x="254836" y="939591"/>
            <a:ext cx="373556" cy="480942"/>
          </a:xfrm>
          <a:prstGeom prst="rect">
            <a:avLst/>
          </a:prstGeom>
          <a:noFill/>
          <a:ln w="9525">
            <a:noFill/>
            <a:miter lim="800000"/>
            <a:headEnd/>
            <a:tailEnd/>
          </a:ln>
        </p:spPr>
      </p:pic>
      <p:sp>
        <p:nvSpPr>
          <p:cNvPr id="9" name="Text Box 4">
            <a:extLst>
              <a:ext uri="{FF2B5EF4-FFF2-40B4-BE49-F238E27FC236}">
                <a16:creationId xmlns:a16="http://schemas.microsoft.com/office/drawing/2014/main" id="{B9EC1682-06E5-4619-B17B-386011B2ED57}"/>
              </a:ext>
            </a:extLst>
          </p:cNvPr>
          <p:cNvSpPr txBox="1">
            <a:spLocks noChangeArrowheads="1"/>
          </p:cNvSpPr>
          <p:nvPr/>
        </p:nvSpPr>
        <p:spPr bwMode="auto">
          <a:xfrm>
            <a:off x="2156836" y="6389494"/>
            <a:ext cx="4681104" cy="369332"/>
          </a:xfrm>
          <a:prstGeom prst="rect">
            <a:avLst/>
          </a:prstGeom>
          <a:noFill/>
          <a:ln w="9525">
            <a:noFill/>
            <a:miter lim="800000"/>
            <a:headEnd/>
            <a:tailEnd/>
          </a:ln>
        </p:spPr>
        <p:txBody>
          <a:bodyPr wrap="square">
            <a:spAutoFit/>
          </a:bodyPr>
          <a:lstStyle/>
          <a:p>
            <a:r>
              <a:rPr lang="en-US" sz="900" dirty="0"/>
              <a:t>Orrego, M. E. &amp; Lazear, K. J. (1998) EQUIPO: Working as Partners to Strengthen Our Community and Conlan, L. Federation of Families for Children’s Mental Health</a:t>
            </a:r>
          </a:p>
        </p:txBody>
      </p:sp>
    </p:spTree>
    <p:extLst>
      <p:ext uri="{BB962C8B-B14F-4D97-AF65-F5344CB8AC3E}">
        <p14:creationId xmlns:p14="http://schemas.microsoft.com/office/powerpoint/2010/main" val="12800013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5FF42-D000-4375-B91B-7ACF665D54C9}"/>
              </a:ext>
            </a:extLst>
          </p:cNvPr>
          <p:cNvSpPr>
            <a:spLocks noGrp="1"/>
          </p:cNvSpPr>
          <p:nvPr>
            <p:ph type="title"/>
          </p:nvPr>
        </p:nvSpPr>
        <p:spPr>
          <a:xfrm>
            <a:off x="205722" y="1188226"/>
            <a:ext cx="1481837" cy="3616979"/>
          </a:xfrm>
        </p:spPr>
        <p:txBody>
          <a:bodyPr>
            <a:normAutofit/>
          </a:bodyPr>
          <a:lstStyle/>
          <a:p>
            <a:r>
              <a:rPr lang="en-US" sz="2800" dirty="0">
                <a:solidFill>
                  <a:schemeClr val="tx1"/>
                </a:solidFill>
              </a:rPr>
              <a:t>New Jersey Tracking Progr</a:t>
            </a:r>
            <a:r>
              <a:rPr lang="en-US" sz="2800" dirty="0"/>
              <a:t>ess</a:t>
            </a:r>
          </a:p>
        </p:txBody>
      </p:sp>
      <p:graphicFrame>
        <p:nvGraphicFramePr>
          <p:cNvPr id="4" name="Chart 3">
            <a:extLst>
              <a:ext uri="{FF2B5EF4-FFF2-40B4-BE49-F238E27FC236}">
                <a16:creationId xmlns:a16="http://schemas.microsoft.com/office/drawing/2014/main" id="{785E213A-26B8-4D95-AECC-C484E06CD4C1}"/>
              </a:ext>
            </a:extLst>
          </p:cNvPr>
          <p:cNvGraphicFramePr>
            <a:graphicFrameLocks noGrp="1"/>
          </p:cNvGraphicFramePr>
          <p:nvPr>
            <p:ph idx="1"/>
          </p:nvPr>
        </p:nvGraphicFramePr>
        <p:xfrm>
          <a:off x="1665620" y="1062090"/>
          <a:ext cx="7121525" cy="4351338"/>
        </p:xfrm>
        <a:graphic>
          <a:graphicData uri="http://schemas.openxmlformats.org/presentationml/2006/ole">
            <mc:AlternateContent xmlns:mc="http://schemas.openxmlformats.org/markup-compatibility/2006">
              <mc:Choice xmlns:v="urn:schemas-microsoft-com:vml" Requires="v">
                <p:oleObj spid="_x0000_s1043" name="Chart" r:id="rId3" imgW="8021673" imgH="4900779" progId="Excel.Chart.8">
                  <p:embed/>
                </p:oleObj>
              </mc:Choice>
              <mc:Fallback>
                <p:oleObj name="Chart" r:id="rId3" imgW="8021673" imgH="4900779" progId="Excel.Chart.8">
                  <p:embed/>
                  <p:pic>
                    <p:nvPicPr>
                      <p:cNvPr id="4" name="Chart 3">
                        <a:extLst>
                          <a:ext uri="{FF2B5EF4-FFF2-40B4-BE49-F238E27FC236}">
                            <a16:creationId xmlns:a16="http://schemas.microsoft.com/office/drawing/2014/main" id="{785E213A-26B8-4D95-AECC-C484E06CD4C1}"/>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620" y="1062090"/>
                        <a:ext cx="7121525" cy="4351338"/>
                      </a:xfrm>
                      <a:prstGeom prst="rect">
                        <a:avLst/>
                      </a:prstGeom>
                      <a:noFill/>
                      <a:ln w="57150">
                        <a:solidFill>
                          <a:schemeClr val="tx1"/>
                        </a:solidFill>
                      </a:ln>
                    </p:spPr>
                  </p:pic>
                </p:oleObj>
              </mc:Fallback>
            </mc:AlternateContent>
          </a:graphicData>
        </a:graphic>
      </p:graphicFrame>
      <p:pic>
        <p:nvPicPr>
          <p:cNvPr id="5" name="Picture 4">
            <a:extLst>
              <a:ext uri="{FF2B5EF4-FFF2-40B4-BE49-F238E27FC236}">
                <a16:creationId xmlns:a16="http://schemas.microsoft.com/office/drawing/2014/main" id="{11F31BDC-755E-4F76-BE1F-6CB1D676DA2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54883" y="812349"/>
            <a:ext cx="854567" cy="1619793"/>
          </a:xfrm>
          <a:prstGeom prst="rect">
            <a:avLst/>
          </a:prstGeom>
        </p:spPr>
      </p:pic>
      <p:pic>
        <p:nvPicPr>
          <p:cNvPr id="7" name="Picture 6" descr="Primer cover">
            <a:extLst>
              <a:ext uri="{FF2B5EF4-FFF2-40B4-BE49-F238E27FC236}">
                <a16:creationId xmlns:a16="http://schemas.microsoft.com/office/drawing/2014/main" id="{CBD51441-4001-4879-9B2E-1020C743A172}"/>
              </a:ext>
            </a:extLst>
          </p:cNvPr>
          <p:cNvPicPr>
            <a:picLocks noChangeAspect="1" noChangeArrowheads="1"/>
          </p:cNvPicPr>
          <p:nvPr/>
        </p:nvPicPr>
        <p:blipFill>
          <a:blip r:embed="rId7" cstate="print"/>
          <a:srcRect/>
          <a:stretch>
            <a:fillRect/>
          </a:stretch>
        </p:blipFill>
        <p:spPr bwMode="auto">
          <a:xfrm>
            <a:off x="111241" y="942975"/>
            <a:ext cx="498475" cy="685800"/>
          </a:xfrm>
          <a:prstGeom prst="rect">
            <a:avLst/>
          </a:prstGeom>
          <a:noFill/>
          <a:ln w="9525">
            <a:noFill/>
            <a:miter lim="800000"/>
            <a:headEnd/>
            <a:tailEnd/>
          </a:ln>
        </p:spPr>
      </p:pic>
    </p:spTree>
    <p:extLst>
      <p:ext uri="{BB962C8B-B14F-4D97-AF65-F5344CB8AC3E}">
        <p14:creationId xmlns:p14="http://schemas.microsoft.com/office/powerpoint/2010/main" val="10504939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360" y="857251"/>
            <a:ext cx="7739414" cy="994172"/>
          </a:xfrm>
        </p:spPr>
        <p:txBody>
          <a:bodyPr/>
          <a:lstStyle/>
          <a:p>
            <a:r>
              <a:rPr lang="en-US" b="1" dirty="0">
                <a:solidFill>
                  <a:schemeClr val="tx1"/>
                </a:solidFill>
              </a:rPr>
              <a:t>Lessons from the Field:</a:t>
            </a:r>
          </a:p>
        </p:txBody>
      </p:sp>
      <p:sp>
        <p:nvSpPr>
          <p:cNvPr id="3" name="Content Placeholder 2"/>
          <p:cNvSpPr>
            <a:spLocks noGrp="1"/>
          </p:cNvSpPr>
          <p:nvPr>
            <p:ph idx="1"/>
          </p:nvPr>
        </p:nvSpPr>
        <p:spPr>
          <a:xfrm>
            <a:off x="817360" y="1803022"/>
            <a:ext cx="7886700" cy="3263504"/>
          </a:xfrm>
        </p:spPr>
        <p:txBody>
          <a:bodyPr>
            <a:normAutofit lnSpcReduction="10000"/>
          </a:bodyPr>
          <a:lstStyle/>
          <a:p>
            <a:r>
              <a:rPr lang="en-US" sz="2400" dirty="0"/>
              <a:t>Set the vision and don’t move away from the vision</a:t>
            </a:r>
          </a:p>
          <a:p>
            <a:r>
              <a:rPr lang="en-US" sz="2400" dirty="0"/>
              <a:t>Communicate, communicate, communicate</a:t>
            </a:r>
          </a:p>
          <a:p>
            <a:r>
              <a:rPr lang="en-US" sz="2400" dirty="0"/>
              <a:t>Youth and family voices are the drivers to innovation</a:t>
            </a:r>
          </a:p>
          <a:p>
            <a:r>
              <a:rPr lang="en-US" sz="2400" dirty="0"/>
              <a:t>The building blocks to systems of care work in coordination and not as well in isolation</a:t>
            </a:r>
          </a:p>
          <a:p>
            <a:r>
              <a:rPr lang="en-US" sz="2400" dirty="0"/>
              <a:t>Community engagement and participation is essential</a:t>
            </a:r>
          </a:p>
          <a:p>
            <a:r>
              <a:rPr lang="en-US" sz="2400" dirty="0"/>
              <a:t>It is not a program, but systems transformation</a:t>
            </a:r>
          </a:p>
          <a:p>
            <a:r>
              <a:rPr lang="en-US" sz="2400" dirty="0"/>
              <a:t>Anything and all things are possible, just look at NJ</a:t>
            </a:r>
          </a:p>
        </p:txBody>
      </p:sp>
    </p:spTree>
    <p:extLst>
      <p:ext uri="{BB962C8B-B14F-4D97-AF65-F5344CB8AC3E}">
        <p14:creationId xmlns:p14="http://schemas.microsoft.com/office/powerpoint/2010/main" val="2438891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A0701D-8631-4DDB-8FEE-1BB6B495C34F}"/>
              </a:ext>
            </a:extLst>
          </p:cNvPr>
          <p:cNvSpPr txBox="1"/>
          <p:nvPr/>
        </p:nvSpPr>
        <p:spPr>
          <a:xfrm>
            <a:off x="603505" y="3347894"/>
            <a:ext cx="3430107" cy="155725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500" b="1" dirty="0">
                <a:latin typeface="+mj-lt"/>
                <a:ea typeface="+mj-ea"/>
                <a:cs typeface="+mj-cs"/>
              </a:rPr>
              <a:t>Final Thoughts?</a:t>
            </a:r>
          </a:p>
        </p:txBody>
      </p:sp>
      <p:pic>
        <p:nvPicPr>
          <p:cNvPr id="5" name="Picture 4">
            <a:extLst>
              <a:ext uri="{FF2B5EF4-FFF2-40B4-BE49-F238E27FC236}">
                <a16:creationId xmlns:a16="http://schemas.microsoft.com/office/drawing/2014/main" id="{05F9DBBB-578A-4BA1-B733-287B2B083F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34668" y="2141395"/>
            <a:ext cx="2596706" cy="3450773"/>
          </a:xfrm>
          <a:prstGeom prst="rect">
            <a:avLst/>
          </a:prstGeom>
        </p:spPr>
      </p:pic>
      <p:pic>
        <p:nvPicPr>
          <p:cNvPr id="8" name="Picture 7" descr="Primer cover">
            <a:extLst>
              <a:ext uri="{FF2B5EF4-FFF2-40B4-BE49-F238E27FC236}">
                <a16:creationId xmlns:a16="http://schemas.microsoft.com/office/drawing/2014/main" id="{13376426-3436-42D5-BD7D-3B79783CABD3}"/>
              </a:ext>
            </a:extLst>
          </p:cNvPr>
          <p:cNvPicPr>
            <a:picLocks noChangeAspect="1" noChangeArrowheads="1"/>
          </p:cNvPicPr>
          <p:nvPr/>
        </p:nvPicPr>
        <p:blipFill>
          <a:blip r:embed="rId4" cstate="print"/>
          <a:srcRect/>
          <a:stretch>
            <a:fillRect/>
          </a:stretch>
        </p:blipFill>
        <p:spPr bwMode="auto">
          <a:xfrm>
            <a:off x="111241" y="942975"/>
            <a:ext cx="498475" cy="685800"/>
          </a:xfrm>
          <a:prstGeom prst="rect">
            <a:avLst/>
          </a:prstGeom>
          <a:noFill/>
          <a:ln w="9525">
            <a:noFill/>
            <a:miter lim="800000"/>
            <a:headEnd/>
            <a:tailEnd/>
          </a:ln>
        </p:spPr>
      </p:pic>
      <p:pic>
        <p:nvPicPr>
          <p:cNvPr id="9" name="Picture 8">
            <a:extLst>
              <a:ext uri="{FF2B5EF4-FFF2-40B4-BE49-F238E27FC236}">
                <a16:creationId xmlns:a16="http://schemas.microsoft.com/office/drawing/2014/main" id="{A4BC478C-1491-4609-B713-BE125A8568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8910" y="5418161"/>
            <a:ext cx="738956" cy="29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5756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6385"/>
            <a:ext cx="7886700" cy="994172"/>
          </a:xfrm>
        </p:spPr>
        <p:txBody>
          <a:bodyPr/>
          <a:lstStyle/>
          <a:p>
            <a:r>
              <a:rPr lang="en-US" dirty="0"/>
              <a:t>References:</a:t>
            </a:r>
          </a:p>
        </p:txBody>
      </p:sp>
      <p:sp>
        <p:nvSpPr>
          <p:cNvPr id="3" name="Content Placeholder 2"/>
          <p:cNvSpPr>
            <a:spLocks noGrp="1"/>
          </p:cNvSpPr>
          <p:nvPr>
            <p:ph idx="1"/>
          </p:nvPr>
        </p:nvSpPr>
        <p:spPr>
          <a:xfrm>
            <a:off x="628650" y="1204701"/>
            <a:ext cx="7886700" cy="3789416"/>
          </a:xfrm>
        </p:spPr>
        <p:txBody>
          <a:bodyPr>
            <a:normAutofit fontScale="25000" lnSpcReduction="20000"/>
          </a:bodyPr>
          <a:lstStyle/>
          <a:p>
            <a:r>
              <a:rPr lang="en-US" sz="5600" dirty="0"/>
              <a:t>Blau, Caldwell, Lieberman (2014).  Residential Interventions for Children, Adolescents, and Families.  Routledge, NY and London.</a:t>
            </a:r>
          </a:p>
          <a:p>
            <a:r>
              <a:rPr lang="en-US" sz="5600" dirty="0"/>
              <a:t>Making the Case for a Comprehensive Children’s Crisis Continuum of Care; NASMHPD 2018; </a:t>
            </a:r>
            <a:r>
              <a:rPr lang="en-US" sz="5600" dirty="0">
                <a:hlinkClick r:id="rId2"/>
              </a:rPr>
              <a:t>https://www.nasmhpd.org/sites/default/files/TACPaper8_ChildrensCrisisContinuumofCare_508C.pdf</a:t>
            </a:r>
            <a:r>
              <a:rPr lang="en-US" sz="5600" dirty="0"/>
              <a:t> </a:t>
            </a:r>
          </a:p>
          <a:p>
            <a:r>
              <a:rPr lang="en-US" sz="5600" dirty="0"/>
              <a:t>Pires, Sheila; Building Systems of Care:  A Primer; 2002; </a:t>
            </a:r>
            <a:r>
              <a:rPr lang="en-US" sz="5600" dirty="0">
                <a:hlinkClick r:id="rId3"/>
              </a:rPr>
              <a:t>https://gucchd.georgetown.edu/products/PRIMER_CompleteBook.pdf</a:t>
            </a:r>
            <a:r>
              <a:rPr lang="en-US" sz="5600" dirty="0"/>
              <a:t> </a:t>
            </a:r>
          </a:p>
          <a:p>
            <a:r>
              <a:rPr lang="en-US" sz="5600" dirty="0"/>
              <a:t>Pires, Sheila; Customizing Health Homes for Children with Serious Behavioral Health Challenges; 2013; </a:t>
            </a:r>
            <a:r>
              <a:rPr lang="en-US" sz="5600" dirty="0">
                <a:hlinkClick r:id="rId4"/>
              </a:rPr>
              <a:t>https://nwi.pdx.edu/pdf/CustomizingHealthHomes.pdf</a:t>
            </a:r>
            <a:r>
              <a:rPr lang="en-US" sz="5600" dirty="0"/>
              <a:t> </a:t>
            </a:r>
          </a:p>
          <a:p>
            <a:r>
              <a:rPr lang="en-US" sz="5600" dirty="0"/>
              <a:t>Intensive Care Coordination Using High Quality Wraparound:  Rates and Billing Structure; TA Network; 2015; </a:t>
            </a:r>
            <a:r>
              <a:rPr lang="en-US" sz="5600" dirty="0">
                <a:hlinkClick r:id="rId5"/>
              </a:rPr>
              <a:t>https://theinstitute.umaryland.edu/media/ssw/institute/national-center-documents/Intensive-Care-Coordination-Using-HQ-Wraparound-Rates-and-Billing-Structure.pdf</a:t>
            </a:r>
            <a:r>
              <a:rPr lang="en-US" sz="5600" dirty="0"/>
              <a:t> </a:t>
            </a:r>
          </a:p>
          <a:p>
            <a:r>
              <a:rPr lang="en-US" sz="5600" dirty="0"/>
              <a:t>Stroul, B.A., &amp; Blau, G.M. (Eds.). (2008).</a:t>
            </a:r>
            <a:r>
              <a:rPr lang="en-US" sz="5600" i="1" dirty="0"/>
              <a:t> The system of care handbook: Transforming mental health services for children, youth and families,</a:t>
            </a:r>
            <a:r>
              <a:rPr lang="en-US" sz="5600" dirty="0"/>
              <a:t> Baltimore, MD: Paul H. Brookes Publishing Co.  </a:t>
            </a:r>
          </a:p>
          <a:p>
            <a:r>
              <a:rPr lang="en-US" sz="5600" dirty="0"/>
              <a:t>Glasser, H. (2018). The nurtured heart approach. Retrieved from </a:t>
            </a:r>
            <a:r>
              <a:rPr lang="en-US" sz="5600" u="sng" dirty="0">
                <a:hlinkClick r:id="rId6"/>
              </a:rPr>
              <a:t>https://childrenssuccessfoundation.com</a:t>
            </a:r>
            <a:endParaRPr lang="en-US" sz="5600" dirty="0"/>
          </a:p>
          <a:p>
            <a:r>
              <a:rPr lang="en-US" sz="5600" dirty="0"/>
              <a:t>Huckshorn, K. (2008).  Six Core Strategies to Reduce Seclusion and Restraint Use.  Retrieved from </a:t>
            </a:r>
            <a:r>
              <a:rPr lang="en-US" sz="5600" dirty="0">
                <a:hlinkClick r:id="rId7"/>
              </a:rPr>
              <a:t>https://www.nasmhpd.org/content/six-core-strategies-reduce-seclusion-and-restraint-use</a:t>
            </a:r>
            <a:r>
              <a:rPr lang="en-US" sz="5600" dirty="0"/>
              <a:t> </a:t>
            </a:r>
          </a:p>
          <a:p>
            <a:r>
              <a:rPr lang="en-US" sz="5600" dirty="0"/>
              <a:t>Georgia System of Care State Plan 2017; Georgia Health Policy Center; </a:t>
            </a:r>
            <a:r>
              <a:rPr lang="en-US" sz="5600" dirty="0">
                <a:hlinkClick r:id="rId8"/>
              </a:rPr>
              <a:t>https://dbhdd.georgia.gov/sites/dbhdd.georgia.gov/files/related_files/site_page/SOC%20State%20Plan%202017_FINAL%20%28002%29.pdf</a:t>
            </a:r>
            <a:r>
              <a:rPr lang="en-US" sz="5600" dirty="0"/>
              <a:t> </a:t>
            </a:r>
          </a:p>
          <a:p>
            <a:endParaRPr lang="en-US" dirty="0"/>
          </a:p>
        </p:txBody>
      </p:sp>
    </p:spTree>
    <p:extLst>
      <p:ext uri="{BB962C8B-B14F-4D97-AF65-F5344CB8AC3E}">
        <p14:creationId xmlns:p14="http://schemas.microsoft.com/office/powerpoint/2010/main" val="40766711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a:xfrm>
            <a:off x="558803" y="981569"/>
            <a:ext cx="7886700" cy="3553544"/>
          </a:xfrm>
        </p:spPr>
        <p:txBody>
          <a:bodyPr>
            <a:noAutofit/>
          </a:bodyPr>
          <a:lstStyle/>
          <a:p>
            <a:r>
              <a:rPr lang="en-US" sz="1200" dirty="0" err="1"/>
              <a:t>Arauz</a:t>
            </a:r>
            <a:r>
              <a:rPr lang="en-US" sz="1200" dirty="0"/>
              <a:t>, Eric C., </a:t>
            </a:r>
            <a:r>
              <a:rPr lang="en-US" sz="1200" u="sng" dirty="0"/>
              <a:t>An American’s Resurrection: My Pilgrimage from Child Abuse and Mental Illness to Salvation</a:t>
            </a:r>
            <a:r>
              <a:rPr lang="en-US" sz="1200" dirty="0"/>
              <a:t>. Treehouse Publishing, St. Louis, MO, 2012.</a:t>
            </a:r>
          </a:p>
          <a:p>
            <a:r>
              <a:rPr lang="en-US" sz="1200" dirty="0"/>
              <a:t>Armstrong M.I., </a:t>
            </a:r>
            <a:r>
              <a:rPr lang="en-US" sz="1200" dirty="0" err="1"/>
              <a:t>Blase</a:t>
            </a:r>
            <a:r>
              <a:rPr lang="en-US" sz="1200" dirty="0"/>
              <a:t>, K., </a:t>
            </a:r>
            <a:r>
              <a:rPr lang="en-US" sz="1200" dirty="0" err="1"/>
              <a:t>Caldwell,B</a:t>
            </a:r>
            <a:r>
              <a:rPr lang="en-US" sz="1200" dirty="0"/>
              <a:t>. </a:t>
            </a:r>
            <a:r>
              <a:rPr lang="en-US" sz="1200" dirty="0" err="1"/>
              <a:t>HoltW</a:t>
            </a:r>
            <a:r>
              <a:rPr lang="en-US" sz="1200" dirty="0"/>
              <a:t>., King-Miller, T., </a:t>
            </a:r>
            <a:r>
              <a:rPr lang="en-US" sz="1200" dirty="0" err="1"/>
              <a:t>Kuppinger</a:t>
            </a:r>
            <a:r>
              <a:rPr lang="en-US" sz="1200" dirty="0"/>
              <a:t>, A., </a:t>
            </a:r>
            <a:r>
              <a:rPr lang="en-US" sz="1200" dirty="0" err="1"/>
              <a:t>Obrochta</a:t>
            </a:r>
            <a:r>
              <a:rPr lang="en-US" sz="1200" dirty="0"/>
              <a:t>, C., </a:t>
            </a:r>
            <a:r>
              <a:rPr lang="en-US" sz="1200" dirty="0" err="1"/>
              <a:t>Policella</a:t>
            </a:r>
            <a:r>
              <a:rPr lang="en-US" sz="1200" dirty="0"/>
              <a:t>, D.N., &amp;Wallace, F. (2006). </a:t>
            </a:r>
            <a:r>
              <a:rPr lang="en-US" sz="1200" i="1" dirty="0"/>
              <a:t>Final report: Independent assessment of the New Jersey’s children’s behavioral health care system.</a:t>
            </a:r>
            <a:r>
              <a:rPr lang="en-US" sz="1200" dirty="0"/>
              <a:t> Tampa, FL The University of South Florida. Louis de la Parte Florida Mental Health Institute. (FMHI Publication #239)</a:t>
            </a:r>
          </a:p>
          <a:p>
            <a:r>
              <a:rPr lang="en-US" sz="1200" dirty="0" err="1"/>
              <a:t>Berrick</a:t>
            </a:r>
            <a:r>
              <a:rPr lang="en-US" sz="1200" dirty="0"/>
              <a:t>, Ken and </a:t>
            </a:r>
            <a:r>
              <a:rPr lang="en-US" sz="1200" dirty="0" err="1"/>
              <a:t>Sprinson</a:t>
            </a:r>
            <a:r>
              <a:rPr lang="en-US" sz="1200" dirty="0"/>
              <a:t>, John S.  </a:t>
            </a:r>
            <a:r>
              <a:rPr lang="en-US" sz="1200" u="sng" dirty="0"/>
              <a:t>Unconditional Care; Relationship-Based, Behavioral Intervention with Vulnerable Children and Families</a:t>
            </a:r>
            <a:r>
              <a:rPr lang="en-US" sz="1200" dirty="0"/>
              <a:t>, Seneca Center. Oxford University Press, NY 2010</a:t>
            </a:r>
          </a:p>
          <a:p>
            <a:r>
              <a:rPr lang="en-US" sz="1200" dirty="0"/>
              <a:t>Burns, Barbara and Kimberly </a:t>
            </a:r>
            <a:r>
              <a:rPr lang="en-US" sz="1200" dirty="0" err="1"/>
              <a:t>Hoagwood</a:t>
            </a:r>
            <a:r>
              <a:rPr lang="en-US" sz="1200" dirty="0"/>
              <a:t>.  </a:t>
            </a:r>
            <a:r>
              <a:rPr lang="en-US" sz="1200" u="sng" dirty="0"/>
              <a:t>Community Treatment for Youth: Evidence-Based Interventions for Severe Emotional Disturbance.</a:t>
            </a:r>
            <a:r>
              <a:rPr lang="en-US" sz="1200" dirty="0"/>
              <a:t>  Oxford Press, NY, 2007.</a:t>
            </a:r>
          </a:p>
          <a:p>
            <a:r>
              <a:rPr lang="en-US" sz="1200" dirty="0"/>
              <a:t>Dennis, Karl and </a:t>
            </a:r>
            <a:r>
              <a:rPr lang="en-US" sz="1200" dirty="0" err="1"/>
              <a:t>Lourie</a:t>
            </a:r>
            <a:r>
              <a:rPr lang="en-US" sz="1200" dirty="0"/>
              <a:t>, Ira. </a:t>
            </a:r>
            <a:r>
              <a:rPr lang="en-US" sz="1200" u="sng" dirty="0"/>
              <a:t>Everything is Normal Until Proven Otherwise:  A Book About Wraparound Services. </a:t>
            </a:r>
            <a:r>
              <a:rPr lang="en-US" sz="1200" dirty="0"/>
              <a:t> CWLA Press, Washington, D.C.,  2006.</a:t>
            </a:r>
          </a:p>
          <a:p>
            <a:r>
              <a:rPr lang="en-US" sz="1200" dirty="0"/>
              <a:t>Lyons, John S. </a:t>
            </a:r>
            <a:r>
              <a:rPr lang="en-US" sz="1200" u="sng" dirty="0"/>
              <a:t>Redressing the Emperor: Improving Our Children’s Public Mental Health System</a:t>
            </a:r>
            <a:r>
              <a:rPr lang="en-US" sz="1200" dirty="0"/>
              <a:t>. </a:t>
            </a:r>
            <a:r>
              <a:rPr lang="en-US" sz="1200" dirty="0" err="1"/>
              <a:t>Praeger</a:t>
            </a:r>
            <a:r>
              <a:rPr lang="en-US" sz="1200" dirty="0"/>
              <a:t> Publishers. Westport, Connecticut and London. 2004</a:t>
            </a:r>
          </a:p>
          <a:p>
            <a:r>
              <a:rPr lang="en-US" sz="1200" dirty="0"/>
              <a:t>Perry, Bruce D. M.D.,</a:t>
            </a:r>
            <a:r>
              <a:rPr lang="en-US" sz="1200" dirty="0" err="1"/>
              <a:t>Ph.D</a:t>
            </a:r>
            <a:r>
              <a:rPr lang="en-US" sz="1200" dirty="0"/>
              <a:t>. and Szalavitz. </a:t>
            </a:r>
            <a:r>
              <a:rPr lang="en-US" sz="1200" u="sng" dirty="0"/>
              <a:t>The Boy Who Was Raised as a Dog and other stories from a Child Psychiatrist’s Notebook.</a:t>
            </a:r>
            <a:r>
              <a:rPr lang="en-US" sz="1200" dirty="0"/>
              <a:t> Basic Books. New York, NY, 2006.</a:t>
            </a:r>
          </a:p>
          <a:p>
            <a:r>
              <a:rPr lang="en-US" sz="1200" dirty="0"/>
              <a:t>Saxe, G., Ellis, H., Brown, A. </a:t>
            </a:r>
            <a:r>
              <a:rPr lang="en-US" sz="1200" u="sng" dirty="0"/>
              <a:t>Trauma Systems Therapy for Children and Teens. </a:t>
            </a:r>
            <a:r>
              <a:rPr lang="en-US" sz="1200" dirty="0"/>
              <a:t> The Guilford Press, NY 2016.</a:t>
            </a:r>
            <a:endParaRPr lang="en-US" sz="1200" u="sng" dirty="0"/>
          </a:p>
          <a:p>
            <a:r>
              <a:rPr lang="en-US" sz="1200" dirty="0"/>
              <a:t>Siegel, Daniel J. M.D. </a:t>
            </a:r>
            <a:r>
              <a:rPr lang="en-US" sz="1200" u="sng" dirty="0"/>
              <a:t>Mindsight: The New Science of Personal Transformation</a:t>
            </a:r>
            <a:r>
              <a:rPr lang="en-US" sz="1200" dirty="0"/>
              <a:t>. Bantam Books, NY, NY 2010.</a:t>
            </a:r>
          </a:p>
          <a:p>
            <a:r>
              <a:rPr lang="en-US" sz="1200" dirty="0"/>
              <a:t>Solomon, Andrew. </a:t>
            </a:r>
            <a:r>
              <a:rPr lang="en-US" sz="1200" u="sng" dirty="0"/>
              <a:t>Far From the Tree: Parents, Children, and the Search for Identity</a:t>
            </a:r>
            <a:r>
              <a:rPr lang="en-US" sz="1200" dirty="0"/>
              <a:t>. Scribner. NY, NY 2012.</a:t>
            </a:r>
          </a:p>
          <a:p>
            <a:r>
              <a:rPr lang="en-US" sz="1200" dirty="0"/>
              <a:t>Stroul, B., </a:t>
            </a:r>
            <a:r>
              <a:rPr lang="en-US" sz="1200" dirty="0" err="1"/>
              <a:t>Dodge,J</a:t>
            </a:r>
            <a:r>
              <a:rPr lang="en-US" sz="1200" dirty="0"/>
              <a:t>., Goldman, S., Rider, F., &amp; Friedman, R. (2015). </a:t>
            </a:r>
            <a:r>
              <a:rPr lang="en-US" sz="1200" i="1" dirty="0"/>
              <a:t>Toolkit for Expanding the System of Care Approach</a:t>
            </a:r>
            <a:r>
              <a:rPr lang="en-US" sz="1200" dirty="0"/>
              <a:t>. Washington, DC: Georgetown University Center for Child and Human Development, National Technical Assistance Center for Children’s Mental Health.</a:t>
            </a:r>
          </a:p>
          <a:p>
            <a:endParaRPr lang="en-US" sz="1800" dirty="0"/>
          </a:p>
        </p:txBody>
      </p:sp>
    </p:spTree>
    <p:extLst>
      <p:ext uri="{BB962C8B-B14F-4D97-AF65-F5344CB8AC3E}">
        <p14:creationId xmlns:p14="http://schemas.microsoft.com/office/powerpoint/2010/main" val="35302873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522991"/>
          </a:xfrm>
        </p:spPr>
        <p:txBody>
          <a:bodyPr>
            <a:normAutofit fontScale="90000"/>
          </a:bodyPr>
          <a:lstStyle/>
          <a:p>
            <a:r>
              <a:rPr lang="en-US" dirty="0"/>
              <a:t>References Continued:</a:t>
            </a:r>
          </a:p>
        </p:txBody>
      </p:sp>
      <p:sp>
        <p:nvSpPr>
          <p:cNvPr id="4" name="Rectangle 3"/>
          <p:cNvSpPr/>
          <p:nvPr/>
        </p:nvSpPr>
        <p:spPr>
          <a:xfrm>
            <a:off x="689882" y="1300297"/>
            <a:ext cx="7764236" cy="4401205"/>
          </a:xfrm>
          <a:prstGeom prst="rect">
            <a:avLst/>
          </a:prstGeom>
        </p:spPr>
        <p:txBody>
          <a:bodyPr wrap="square">
            <a:spAutoFit/>
          </a:bodyPr>
          <a:lstStyle/>
          <a:p>
            <a:r>
              <a:rPr lang="en-US" sz="2000" dirty="0">
                <a:hlinkClick r:id="rId2"/>
              </a:rPr>
              <a:t>https://www.casey.org/nj-mobile-response-stabilization-services/</a:t>
            </a:r>
            <a:r>
              <a:rPr lang="en-US" sz="2000" dirty="0"/>
              <a:t> </a:t>
            </a:r>
          </a:p>
          <a:p>
            <a:endParaRPr lang="en-US" sz="2000" dirty="0"/>
          </a:p>
          <a:p>
            <a:r>
              <a:rPr lang="en-US" sz="2000" dirty="0">
                <a:hlinkClick r:id="rId3"/>
              </a:rPr>
              <a:t>https://www.state.nj.us/dcf/documents/home/childdata/behavioral/DCBHS10yrReview.pdf</a:t>
            </a:r>
            <a:r>
              <a:rPr lang="en-US" sz="2000" dirty="0"/>
              <a:t> </a:t>
            </a:r>
          </a:p>
          <a:p>
            <a:endParaRPr lang="en-US" sz="2000" dirty="0">
              <a:hlinkClick r:id="rId4"/>
            </a:endParaRPr>
          </a:p>
          <a:p>
            <a:r>
              <a:rPr lang="en-US" sz="2000" dirty="0">
                <a:hlinkClick r:id="rId4"/>
              </a:rPr>
              <a:t>https://www.nj.gov/dcf/about/divisions/dcsc/CSOC_15.Year.Conference.Presentation.pdf</a:t>
            </a:r>
            <a:r>
              <a:rPr lang="en-US" sz="2000" dirty="0"/>
              <a:t> </a:t>
            </a:r>
          </a:p>
          <a:p>
            <a:endParaRPr lang="en-US" sz="2000" u="sng" dirty="0">
              <a:hlinkClick r:id="" action="ppaction://noaction"/>
            </a:endParaRPr>
          </a:p>
          <a:p>
            <a:r>
              <a:rPr lang="en-US" sz="2000" u="sng" dirty="0"/>
              <a:t> </a:t>
            </a:r>
            <a:r>
              <a:rPr lang="en-US" sz="2000" u="sng" dirty="0">
                <a:hlinkClick r:id="rId5"/>
              </a:rPr>
              <a:t>https://www.medicaid.gov/federal-policy-guidance/downloads/cib-05-07-2013.pdf</a:t>
            </a:r>
            <a:r>
              <a:rPr lang="en-US" sz="2000" u="sng" dirty="0"/>
              <a:t> </a:t>
            </a:r>
          </a:p>
          <a:p>
            <a:endParaRPr lang="en-US" sz="2000" u="sng" dirty="0">
              <a:hlinkClick r:id="rId6"/>
            </a:endParaRPr>
          </a:p>
          <a:p>
            <a:r>
              <a:rPr lang="en-US" sz="2000" dirty="0">
                <a:hlinkClick r:id="rId6"/>
              </a:rPr>
              <a:t>https://www.nj.gov/dcf/about/divisions/dcsc/Childrens.Initiative.Concept.Paper.pdf</a:t>
            </a:r>
          </a:p>
          <a:p>
            <a:endParaRPr lang="en-US" sz="2000" dirty="0"/>
          </a:p>
        </p:txBody>
      </p:sp>
    </p:spTree>
    <p:extLst>
      <p:ext uri="{BB962C8B-B14F-4D97-AF65-F5344CB8AC3E}">
        <p14:creationId xmlns:p14="http://schemas.microsoft.com/office/powerpoint/2010/main" val="33905573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6305" y="1717112"/>
            <a:ext cx="6130456" cy="3411594"/>
          </a:xfrm>
        </p:spPr>
        <p:txBody>
          <a:bodyPr>
            <a:normAutofit/>
          </a:bodyPr>
          <a:lstStyle/>
          <a:p>
            <a:pPr marL="0" indent="0">
              <a:buNone/>
            </a:pPr>
            <a:endParaRPr lang="en-US" sz="4050" dirty="0"/>
          </a:p>
          <a:p>
            <a:pPr marL="0" indent="0">
              <a:buNone/>
            </a:pPr>
            <a:r>
              <a:rPr lang="en-US" sz="4050" dirty="0"/>
              <a:t>Thank you</a:t>
            </a:r>
          </a:p>
          <a:p>
            <a:pPr marL="0" indent="0">
              <a:buNone/>
            </a:pPr>
            <a:endParaRPr lang="en-US" sz="4050" dirty="0"/>
          </a:p>
          <a:p>
            <a:pPr>
              <a:spcBef>
                <a:spcPct val="0"/>
              </a:spcBef>
              <a:buNone/>
            </a:pPr>
            <a:r>
              <a:rPr lang="en-US" sz="2100" dirty="0">
                <a:latin typeface="Arial" charset="0"/>
              </a:rPr>
              <a:t>Elizabeth Manley</a:t>
            </a:r>
          </a:p>
          <a:p>
            <a:pPr>
              <a:spcBef>
                <a:spcPct val="0"/>
              </a:spcBef>
              <a:buNone/>
            </a:pPr>
            <a:r>
              <a:rPr lang="en-US" sz="2100" dirty="0">
                <a:latin typeface="Arial" charset="0"/>
              </a:rPr>
              <a:t>elizabeth.manley@ssw.umaryland.edu</a:t>
            </a:r>
          </a:p>
          <a:p>
            <a:pPr marL="0" indent="0">
              <a:buNone/>
            </a:pPr>
            <a:endParaRPr lang="en-US" sz="4050" dirty="0"/>
          </a:p>
        </p:txBody>
      </p:sp>
    </p:spTree>
    <p:extLst>
      <p:ext uri="{BB962C8B-B14F-4D97-AF65-F5344CB8AC3E}">
        <p14:creationId xmlns:p14="http://schemas.microsoft.com/office/powerpoint/2010/main" val="36770321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35A49A-B41F-4D49-A979-FF9DF6D8BFAA}"/>
              </a:ext>
            </a:extLst>
          </p:cNvPr>
          <p:cNvSpPr>
            <a:spLocks noGrp="1"/>
          </p:cNvSpPr>
          <p:nvPr>
            <p:ph type="sldNum" sz="quarter" idx="10"/>
          </p:nvPr>
        </p:nvSpPr>
        <p:spPr/>
        <p:txBody>
          <a:bodyPr/>
          <a:lstStyle/>
          <a:p>
            <a:fld id="{D07D4089-40B5-457D-927F-16367A53BB79}" type="slidenum">
              <a:rPr lang="en-US" smtClean="0"/>
              <a:pPr/>
              <a:t>97</a:t>
            </a:fld>
            <a:endParaRPr lang="en-US" dirty="0"/>
          </a:p>
        </p:txBody>
      </p:sp>
      <p:sp>
        <p:nvSpPr>
          <p:cNvPr id="10" name="Title 9">
            <a:extLst>
              <a:ext uri="{FF2B5EF4-FFF2-40B4-BE49-F238E27FC236}">
                <a16:creationId xmlns:a16="http://schemas.microsoft.com/office/drawing/2014/main" id="{9A35BC7D-1EA7-4797-84E2-583B92B25F5E}"/>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35686874-3C93-43CD-9281-14289E28AD2F}"/>
              </a:ext>
            </a:extLst>
          </p:cNvPr>
          <p:cNvSpPr>
            <a:spLocks noGrp="1"/>
          </p:cNvSpPr>
          <p:nvPr>
            <p:ph type="body" sz="quarter" idx="11"/>
          </p:nvPr>
        </p:nvSpPr>
        <p:spPr/>
        <p:txBody>
          <a:bodyPr>
            <a:normAutofit fontScale="92500" lnSpcReduction="10000"/>
          </a:bodyPr>
          <a:lstStyle/>
          <a:p>
            <a:r>
              <a:rPr lang="en-US" sz="2800" dirty="0"/>
              <a:t>Liz Manley</a:t>
            </a:r>
          </a:p>
          <a:p>
            <a:r>
              <a:rPr lang="en-US" sz="2800" dirty="0"/>
              <a:t>The TA Network for Children’s Behavioral Health</a:t>
            </a:r>
          </a:p>
          <a:p>
            <a:r>
              <a:rPr lang="en-US" sz="2800" dirty="0">
                <a:hlinkClick r:id="rId2"/>
              </a:rPr>
              <a:t>elizabeth.manley@sww.umaryland.edu</a:t>
            </a:r>
            <a:endParaRPr lang="en-US" sz="2800" dirty="0"/>
          </a:p>
          <a:p>
            <a:endParaRPr lang="en-US" sz="2800" dirty="0"/>
          </a:p>
        </p:txBody>
      </p:sp>
    </p:spTree>
    <p:extLst>
      <p:ext uri="{BB962C8B-B14F-4D97-AF65-F5344CB8AC3E}">
        <p14:creationId xmlns:p14="http://schemas.microsoft.com/office/powerpoint/2010/main" val="17984095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07D4089-40B5-457D-927F-16367A53BB79}" type="slidenum">
              <a:rPr lang="en-US" smtClean="0"/>
              <a:pPr/>
              <a:t>98</a:t>
            </a:fld>
            <a:endParaRPr lang="en-US" dirty="0"/>
          </a:p>
        </p:txBody>
      </p:sp>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60139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1739EDF4A4D24FBDDB1E0B965FBFD0" ma:contentTypeVersion="6" ma:contentTypeDescription="Create a new document." ma:contentTypeScope="" ma:versionID="192801c86f66fdcbb28b3023fbda0830">
  <xsd:schema xmlns:xsd="http://www.w3.org/2001/XMLSchema" xmlns:xs="http://www.w3.org/2001/XMLSchema" xmlns:p="http://schemas.microsoft.com/office/2006/metadata/properties" xmlns:ns1="http://schemas.microsoft.com/sharepoint/v3" xmlns:ns3="7b20f563-03dc-4d8b-954d-b1026a0f40eb" targetNamespace="http://schemas.microsoft.com/office/2006/metadata/properties" ma:root="true" ma:fieldsID="17ba50d6f88772bdeb2e66494b8cacb6" ns1:_="" ns3:_="">
    <xsd:import namespace="http://schemas.microsoft.com/sharepoint/v3"/>
    <xsd:import namespace="7b20f563-03dc-4d8b-954d-b1026a0f40e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0f563-03dc-4d8b-954d-b1026a0f40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29A8F5C-558D-4978-B923-2C68CD5F0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0f563-03dc-4d8b-954d-b1026a0f4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45A807-E5CA-479C-9C5E-B0DDB0547CA8}">
  <ds:schemaRefs>
    <ds:schemaRef ds:uri="http://schemas.microsoft.com/sharepoint/v3/contenttype/forms"/>
  </ds:schemaRefs>
</ds:datastoreItem>
</file>

<file path=customXml/itemProps3.xml><?xml version="1.0" encoding="utf-8"?>
<ds:datastoreItem xmlns:ds="http://schemas.openxmlformats.org/officeDocument/2006/customXml" ds:itemID="{0E71C0D2-536D-425F-B9F1-A44B6AB8290F}">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b20f563-03dc-4d8b-954d-b1026a0f40eb"/>
    <ds:schemaRef ds:uri="http://purl.org/dc/elements/1.1/"/>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7455</TotalTime>
  <Words>8465</Words>
  <Application>Microsoft Office PowerPoint</Application>
  <PresentationFormat>On-screen Show (4:3)</PresentationFormat>
  <Paragraphs>1226</Paragraphs>
  <Slides>98</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8" baseType="lpstr">
      <vt:lpstr>Meiryo</vt:lpstr>
      <vt:lpstr>Arial</vt:lpstr>
      <vt:lpstr>Calibri</vt:lpstr>
      <vt:lpstr>Cambria</vt:lpstr>
      <vt:lpstr>Century Gothic</vt:lpstr>
      <vt:lpstr>Times</vt:lpstr>
      <vt:lpstr>Times New Roman</vt:lpstr>
      <vt:lpstr>Wingdings</vt:lpstr>
      <vt:lpstr>Office Theme</vt:lpstr>
      <vt:lpstr>Chart</vt:lpstr>
      <vt:lpstr>Building Systems of Care: A Primer on Designing and Implementing Effective Systems of Care  </vt:lpstr>
      <vt:lpstr>PowerPoint Presentation</vt:lpstr>
      <vt:lpstr>Definition, History, Values, Populations </vt:lpstr>
      <vt:lpstr>Definition of a System of Care </vt:lpstr>
      <vt:lpstr>PowerPoint Presentation</vt:lpstr>
      <vt:lpstr>Historic/Current Systems Problems</vt:lpstr>
      <vt:lpstr>Effective System-Building Process</vt:lpstr>
      <vt:lpstr>Characteristics of Systems of Care as Systems Reform Initiatives </vt:lpstr>
      <vt:lpstr>Frontline Practice Shifts</vt:lpstr>
      <vt:lpstr>System Change/Transformation Focus</vt:lpstr>
      <vt:lpstr>System of care is, first and foremost,</vt:lpstr>
      <vt:lpstr>Definition of Family Driven </vt:lpstr>
      <vt:lpstr>Definition of Youth Guided</vt:lpstr>
      <vt:lpstr>Family Members and Youth:  Shifts in Roles and Expectations </vt:lpstr>
      <vt:lpstr>Family &amp; Youth Roles in Systems of Care</vt:lpstr>
      <vt:lpstr>PowerPoint Presentation</vt:lpstr>
      <vt:lpstr>Categorical vs. Non-Categorical  System Reforms</vt:lpstr>
      <vt:lpstr>Total Population of Children and Families Who Depend on Public Systems</vt:lpstr>
      <vt:lpstr>PowerPoint Presentation</vt:lpstr>
      <vt:lpstr>Children and Youth with Serious Behavioral Health Conditions Are A Distinct Population from Adults with Serious and Persistent Mental Illness </vt:lpstr>
      <vt:lpstr>Prevalence/Utilization Triangle</vt:lpstr>
      <vt:lpstr>The New Jersey Children’s System of Care - CSOC  </vt:lpstr>
      <vt:lpstr>PowerPoint Presentation</vt:lpstr>
      <vt:lpstr>Language Is Important</vt:lpstr>
      <vt:lpstr>PowerPoint Presentation</vt:lpstr>
      <vt:lpstr>Importance of Related Reforms</vt:lpstr>
      <vt:lpstr>Creating “Win-Win” Scenarios</vt:lpstr>
      <vt:lpstr>Planning and Governance </vt:lpstr>
      <vt:lpstr>PowerPoint Presentation</vt:lpstr>
      <vt:lpstr>PowerPoint Presentation</vt:lpstr>
      <vt:lpstr>Structuring Planning</vt:lpstr>
      <vt:lpstr>PowerPoint Presentation</vt:lpstr>
      <vt:lpstr>PowerPoint Presentation</vt:lpstr>
      <vt:lpstr>PowerPoint Presentation</vt:lpstr>
      <vt:lpstr>System Management:  Day-to-Day  Operational Decision Making</vt:lpstr>
      <vt:lpstr>PowerPoint Presentation</vt:lpstr>
      <vt:lpstr>PowerPoint Presentation</vt:lpstr>
      <vt:lpstr>Services/Supports Array Focused on a Total Population</vt:lpstr>
      <vt:lpstr>CMS/SAMHSA May 2013 Joint Information Bulletin </vt:lpstr>
      <vt:lpstr>Home and Community-Based Services, Peer and Recovery Supports, Evidence-Informed Practices, Trauma-Informed Approaches</vt:lpstr>
      <vt:lpstr>Service Array Considerations</vt:lpstr>
      <vt:lpstr>Growing Conclusion by State, Tribal and Local Purchasers</vt:lpstr>
      <vt:lpstr>Implications for Residential Interventions </vt:lpstr>
      <vt:lpstr>Evidence Based and Informed Approaches in New Jersey</vt:lpstr>
      <vt:lpstr>Residential Interventions in a System of Care</vt:lpstr>
      <vt:lpstr>PowerPoint Presentation</vt:lpstr>
      <vt:lpstr>Unmet Need</vt:lpstr>
      <vt:lpstr>Care Coordination Continuum –  What Belongs Where? </vt:lpstr>
      <vt:lpstr>Unmet Need for Children with Significant Behavioral Health Challenges</vt:lpstr>
      <vt:lpstr>Expert Convening: Care Coordination Continuum</vt:lpstr>
      <vt:lpstr>Why Are Outcomes So Poor and Costs So High?</vt:lpstr>
      <vt:lpstr>Important Points About the Wraparound Process</vt:lpstr>
      <vt:lpstr>In wraparound, a dedicated care coordinator coordinates the work of system partners and other natural helpers so there is one coordinated plan</vt:lpstr>
      <vt:lpstr>What’s Different in Wraparound?</vt:lpstr>
      <vt:lpstr>Wraparound is Associated with Improved Outcomes</vt:lpstr>
      <vt:lpstr>Lower Costs and Fewer Residential Stays </vt:lpstr>
      <vt:lpstr>However, Outcomes Depend on Implementation</vt:lpstr>
      <vt:lpstr>“Full Fidelity” is Critical</vt:lpstr>
      <vt:lpstr>Outcomes Depend on Implementation</vt:lpstr>
      <vt:lpstr>National Standards </vt:lpstr>
      <vt:lpstr>Wraparound Implementation Standards – Program (WISP)</vt:lpstr>
      <vt:lpstr>Wraparound Implementation Standards – System (WISS) </vt:lpstr>
      <vt:lpstr>Family &amp; Youth Partners </vt:lpstr>
      <vt:lpstr>Workforce and Provider Network Development</vt:lpstr>
      <vt:lpstr>Characteristics of  Effective Provider Networks</vt:lpstr>
      <vt:lpstr>PowerPoint Presentation</vt:lpstr>
      <vt:lpstr>The Role of Natural Helpers &amp; Informal Supports</vt:lpstr>
      <vt:lpstr>A Developmental SOC Training Approach (1) </vt:lpstr>
      <vt:lpstr>A Developmental SOC Training Approach (2)</vt:lpstr>
      <vt:lpstr>NJ Center for Excellence and Workforce Development</vt:lpstr>
      <vt:lpstr>PowerPoint Presentation</vt:lpstr>
      <vt:lpstr>How do you do it?</vt:lpstr>
      <vt:lpstr>Financing </vt:lpstr>
      <vt:lpstr>Strategic Financing Agenda</vt:lpstr>
      <vt:lpstr>First Questions for Strategic Financing </vt:lpstr>
      <vt:lpstr>PowerPoint Presentation</vt:lpstr>
      <vt:lpstr>PowerPoint Presentation</vt:lpstr>
      <vt:lpstr>Financing for What?</vt:lpstr>
      <vt:lpstr>PowerPoint Presentation</vt:lpstr>
      <vt:lpstr>PowerPoint Presentation</vt:lpstr>
      <vt:lpstr>New Jersey Federal Funding Mechanisms</vt:lpstr>
      <vt:lpstr>PowerPoint Presentation</vt:lpstr>
      <vt:lpstr>PowerPoint Presentation</vt:lpstr>
      <vt:lpstr>The Importance of Data</vt:lpstr>
      <vt:lpstr>Guiding Implementation</vt:lpstr>
      <vt:lpstr>Guiding Implementation</vt:lpstr>
      <vt:lpstr>PowerPoint Presentation</vt:lpstr>
      <vt:lpstr>Demonstrating Value</vt:lpstr>
      <vt:lpstr>New Jersey Tracking Evidence of Progress</vt:lpstr>
      <vt:lpstr>New Jersey Tracking Progress</vt:lpstr>
      <vt:lpstr>Lessons from the Field:</vt:lpstr>
      <vt:lpstr>PowerPoint Presentation</vt:lpstr>
      <vt:lpstr>References:</vt:lpstr>
      <vt:lpstr>References Continued</vt:lpstr>
      <vt:lpstr>References Continued:</vt:lpstr>
      <vt:lpstr>PowerPoint Presentation</vt:lpstr>
      <vt:lpstr>PowerPoint Presentation</vt:lpstr>
      <vt:lpstr>PowerPoint Presentation</vt:lpstr>
    </vt:vector>
  </TitlesOfParts>
  <Company>Crosby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Loffler</dc:creator>
  <cp:lastModifiedBy>Cynthia A Slowiak</cp:lastModifiedBy>
  <cp:revision>123</cp:revision>
  <cp:lastPrinted>2020-02-21T17:17:46Z</cp:lastPrinted>
  <dcterms:created xsi:type="dcterms:W3CDTF">2018-02-20T15:28:46Z</dcterms:created>
  <dcterms:modified xsi:type="dcterms:W3CDTF">2020-02-21T17:34:39Z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0x0101006E1739EDF4A4D24FBDDB1E0B965FBFD0</vt:lpwstr>
  </property>
</Properties>
</file>